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hgJKDPo5dwq5KPtdOwtKPMkidH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11" Type="http://schemas.openxmlformats.org/officeDocument/2006/relationships/image" Target="../media/image10.jpg"/><Relationship Id="rId10" Type="http://schemas.openxmlformats.org/officeDocument/2006/relationships/image" Target="../media/image6.png"/><Relationship Id="rId9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3.jp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11" Type="http://schemas.openxmlformats.org/officeDocument/2006/relationships/image" Target="../media/image6.png"/><Relationship Id="rId10" Type="http://schemas.openxmlformats.org/officeDocument/2006/relationships/image" Target="../media/image1.png"/><Relationship Id="rId9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11" Type="http://schemas.openxmlformats.org/officeDocument/2006/relationships/image" Target="../media/image6.png"/><Relationship Id="rId10" Type="http://schemas.openxmlformats.org/officeDocument/2006/relationships/image" Target="../media/image1.png"/><Relationship Id="rId12" Type="http://schemas.openxmlformats.org/officeDocument/2006/relationships/image" Target="../media/image10.jpg"/><Relationship Id="rId9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067" y="5784666"/>
            <a:ext cx="18288000" cy="3770897"/>
          </a:xfrm>
          <a:custGeom>
            <a:rect b="b" l="l" r="r" t="t"/>
            <a:pathLst>
              <a:path extrusionOk="0" h="5027862" w="24384000">
                <a:moveTo>
                  <a:pt x="0" y="0"/>
                </a:moveTo>
                <a:lnTo>
                  <a:pt x="24384000" y="0"/>
                </a:lnTo>
                <a:lnTo>
                  <a:pt x="24384000" y="5027862"/>
                </a:lnTo>
                <a:lnTo>
                  <a:pt x="0" y="5027862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3841013" y="1085840"/>
            <a:ext cx="10605973" cy="4907242"/>
          </a:xfrm>
          <a:custGeom>
            <a:rect b="b" l="l" r="r" t="t"/>
            <a:pathLst>
              <a:path extrusionOk="0" h="4907242" w="10605973">
                <a:moveTo>
                  <a:pt x="0" y="0"/>
                </a:moveTo>
                <a:lnTo>
                  <a:pt x="10605974" y="0"/>
                </a:lnTo>
                <a:lnTo>
                  <a:pt x="10605974" y="4907242"/>
                </a:lnTo>
                <a:lnTo>
                  <a:pt x="0" y="4907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9" l="-16344" r="-16970" t="-39572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86" name="Google Shape;86;p1"/>
          <p:cNvSpPr/>
          <p:nvPr/>
        </p:nvSpPr>
        <p:spPr>
          <a:xfrm>
            <a:off x="5014208" y="121558"/>
            <a:ext cx="673065" cy="484280"/>
          </a:xfrm>
          <a:custGeom>
            <a:rect b="b" l="l" r="r" t="t"/>
            <a:pathLst>
              <a:path extrusionOk="0" h="484280" w="673065">
                <a:moveTo>
                  <a:pt x="0" y="0"/>
                </a:moveTo>
                <a:lnTo>
                  <a:pt x="673065" y="0"/>
                </a:lnTo>
                <a:lnTo>
                  <a:pt x="673065" y="484280"/>
                </a:lnTo>
                <a:lnTo>
                  <a:pt x="0" y="484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87" name="Google Shape;87;p1"/>
          <p:cNvSpPr/>
          <p:nvPr/>
        </p:nvSpPr>
        <p:spPr>
          <a:xfrm>
            <a:off x="7349261" y="169612"/>
            <a:ext cx="1110882" cy="388172"/>
          </a:xfrm>
          <a:custGeom>
            <a:rect b="b" l="l" r="r" t="t"/>
            <a:pathLst>
              <a:path extrusionOk="0" h="388172" w="1110882">
                <a:moveTo>
                  <a:pt x="0" y="0"/>
                </a:moveTo>
                <a:lnTo>
                  <a:pt x="1110882" y="0"/>
                </a:lnTo>
                <a:lnTo>
                  <a:pt x="1110882" y="388172"/>
                </a:lnTo>
                <a:lnTo>
                  <a:pt x="0" y="388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88" name="Google Shape;88;p1"/>
          <p:cNvSpPr/>
          <p:nvPr/>
        </p:nvSpPr>
        <p:spPr>
          <a:xfrm>
            <a:off x="12699197" y="151914"/>
            <a:ext cx="574596" cy="423586"/>
          </a:xfrm>
          <a:custGeom>
            <a:rect b="b" l="l" r="r" t="t"/>
            <a:pathLst>
              <a:path extrusionOk="0" h="423586" w="574596">
                <a:moveTo>
                  <a:pt x="0" y="0"/>
                </a:moveTo>
                <a:lnTo>
                  <a:pt x="574595" y="0"/>
                </a:lnTo>
                <a:lnTo>
                  <a:pt x="574595" y="423586"/>
                </a:lnTo>
                <a:lnTo>
                  <a:pt x="0" y="4235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89" name="Google Shape;89;p1"/>
          <p:cNvSpPr/>
          <p:nvPr/>
        </p:nvSpPr>
        <p:spPr>
          <a:xfrm>
            <a:off x="8830808" y="226304"/>
            <a:ext cx="827161" cy="274796"/>
          </a:xfrm>
          <a:custGeom>
            <a:rect b="b" l="l" r="r" t="t"/>
            <a:pathLst>
              <a:path extrusionOk="0" h="274796" w="827161">
                <a:moveTo>
                  <a:pt x="0" y="0"/>
                </a:moveTo>
                <a:lnTo>
                  <a:pt x="827161" y="0"/>
                </a:lnTo>
                <a:lnTo>
                  <a:pt x="827161" y="274797"/>
                </a:lnTo>
                <a:lnTo>
                  <a:pt x="0" y="274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90" name="Google Shape;90;p1"/>
          <p:cNvSpPr/>
          <p:nvPr/>
        </p:nvSpPr>
        <p:spPr>
          <a:xfrm>
            <a:off x="11601126" y="0"/>
            <a:ext cx="727405" cy="727405"/>
          </a:xfrm>
          <a:custGeom>
            <a:rect b="b" l="l" r="r" t="t"/>
            <a:pathLst>
              <a:path extrusionOk="0" h="727405" w="727405">
                <a:moveTo>
                  <a:pt x="0" y="0"/>
                </a:moveTo>
                <a:lnTo>
                  <a:pt x="727405" y="0"/>
                </a:lnTo>
                <a:lnTo>
                  <a:pt x="727405" y="727405"/>
                </a:lnTo>
                <a:lnTo>
                  <a:pt x="0" y="727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91" name="Google Shape;91;p1"/>
          <p:cNvSpPr/>
          <p:nvPr/>
        </p:nvSpPr>
        <p:spPr>
          <a:xfrm>
            <a:off x="6057948" y="182451"/>
            <a:ext cx="920648" cy="362502"/>
          </a:xfrm>
          <a:custGeom>
            <a:rect b="b" l="l" r="r" t="t"/>
            <a:pathLst>
              <a:path extrusionOk="0" h="362502" w="920648">
                <a:moveTo>
                  <a:pt x="0" y="0"/>
                </a:moveTo>
                <a:lnTo>
                  <a:pt x="920648" y="0"/>
                </a:lnTo>
                <a:lnTo>
                  <a:pt x="920648" y="362503"/>
                </a:lnTo>
                <a:lnTo>
                  <a:pt x="0" y="362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0028634" y="184366"/>
            <a:ext cx="1201826" cy="358664"/>
          </a:xfrm>
          <a:custGeom>
            <a:rect b="b" l="l" r="r" t="t"/>
            <a:pathLst>
              <a:path extrusionOk="0" h="358664" w="1201826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30" l="0" r="0" t="-130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3503766" y="5964507"/>
            <a:ext cx="11280467" cy="31290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Lavoratori anziani e occupazione</a:t>
            </a:r>
            <a:endParaRPr b="1" i="0" sz="6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Novembre 2025/ Meath Partnership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3424611" y="7241329"/>
            <a:ext cx="13929" cy="637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63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254940" y="1104890"/>
            <a:ext cx="3592034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paragraph text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075" y="955557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1" name="Google Shape;101;p2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2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03" name="Google Shape;103;p2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05" name="Google Shape;105;p2"/>
          <p:cNvSpPr txBox="1"/>
          <p:nvPr/>
        </p:nvSpPr>
        <p:spPr>
          <a:xfrm>
            <a:off x="2444132" y="874023"/>
            <a:ext cx="9299070" cy="761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Introduzione</a:t>
            </a:r>
            <a:endParaRPr b="0" i="0" sz="28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Legislazione chiave europea e nazionale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Buone pratiche, approcci di gestione e leadership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Pausa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Comprensione dei risultati dello scanner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Identificazione delle barriere e opportunità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Pausa pranzo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Presentazione della strategia e feedback tra pari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Indicatori e strumenti di monitoraggio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Feedback, domande e risposte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Chiusura</a:t>
            </a:r>
            <a:endParaRPr b="0" i="0" sz="28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12496800" y="1361327"/>
            <a:ext cx="5486400" cy="8229600"/>
          </a:xfrm>
          <a:custGeom>
            <a:rect b="b" l="l" r="r" t="t"/>
            <a:pathLst>
              <a:path extrusionOk="0" h="8229600" w="54864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2"/>
          <p:cNvSpPr txBox="1"/>
          <p:nvPr/>
        </p:nvSpPr>
        <p:spPr>
          <a:xfrm>
            <a:off x="6656753" y="166697"/>
            <a:ext cx="11109192" cy="410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Unità 1 Parità di genere nell'occupazione: Agenda</a:t>
            </a:r>
            <a:endParaRPr b="1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555952" y="1658321"/>
            <a:ext cx="1543828" cy="68151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9.45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10.30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11.30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3.45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4.00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3" name="Google Shape;113;p3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3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15" name="Google Shape;115;p3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16" name="Google Shape;116;p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7" name="Google Shape;117;p3"/>
          <p:cNvSpPr txBox="1"/>
          <p:nvPr/>
        </p:nvSpPr>
        <p:spPr>
          <a:xfrm>
            <a:off x="6728238" y="166697"/>
            <a:ext cx="11037706" cy="410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Risultati di apprendimento: occupazione degli anziani  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1239464" y="2187012"/>
            <a:ext cx="15129247" cy="6347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33464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Acquisire informazioni sulla legislazione UE e nazionale in materia di modelli pensionistici e previdenziali</a:t>
            </a:r>
            <a:endParaRPr/>
          </a:p>
          <a:p>
            <a:pPr indent="0" lvl="1" marL="33464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3464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Comprendere le attuali tendenze demografiche, gli ostacoli, i benefit e l'importanza strategica dei lavoratori senior nella pianificazione della forza lavoro</a:t>
            </a:r>
            <a:endParaRPr/>
          </a:p>
          <a:p>
            <a:pPr indent="0" lvl="1" marL="33464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3464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Identificare le migliori pratiche in materia di risorse umane per la fidelizzazione, lo sviluppo e il coinvolgimento dei dipendenti senior</a:t>
            </a:r>
            <a:endParaRPr/>
          </a:p>
          <a:p>
            <a:pPr indent="0" lvl="1" marL="33464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3464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Valutare approcci di leadership e gestione che promuovano la diversità e l'inclusione in base all'età</a:t>
            </a:r>
            <a:endParaRPr/>
          </a:p>
          <a:p>
            <a:pPr indent="0" lvl="1" marL="33464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3464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Riflettere sulle politiche delle risorse umane della propria organizzazione e identificare potenziali miglioramenti per supportare al meglio i lavoratori senior.</a:t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23" name="Google Shape;123;p4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4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25" name="Google Shape;125;p4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26" name="Google Shape;126;p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27" name="Google Shape;127;p4"/>
          <p:cNvSpPr txBox="1"/>
          <p:nvPr/>
        </p:nvSpPr>
        <p:spPr>
          <a:xfrm>
            <a:off x="9450753" y="166697"/>
            <a:ext cx="8315192" cy="3777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Risultati di apprendimento: workshop strategico</a:t>
            </a:r>
            <a:endParaRPr b="1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1028700" y="2219211"/>
            <a:ext cx="15775964" cy="67710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it-IT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Comprendere e interpretare i punti di forza e di debolezza della propria azienda in relazione all'impiego di lavoratori senior</a:t>
            </a:r>
            <a:endParaRPr/>
          </a:p>
          <a:p>
            <a:pPr indent="0" lvl="1" marL="332373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it-IT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Riflettere sulle differenze tra inclusione/disponibilità percepita ed effettiva</a:t>
            </a:r>
            <a:endParaRPr/>
          </a:p>
          <a:p>
            <a:pPr indent="0" lvl="1" marL="332373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it-IT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Riconoscere le lacune e identificare il potenziale di sviluppo.</a:t>
            </a:r>
            <a:endParaRPr/>
          </a:p>
          <a:p>
            <a:pPr indent="0" lvl="1" marL="332373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it-IT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Analizzare le barriere interne e le opportunità per il rispettivo gruppo target identificato nel Potential Scanner</a:t>
            </a:r>
            <a:endParaRPr/>
          </a:p>
          <a:p>
            <a:pPr indent="0" lvl="1" marL="332373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it-IT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Tradurre i risultati della diagnosi in campi d'azione strategici</a:t>
            </a:r>
            <a:endParaRPr/>
          </a:p>
          <a:p>
            <a:pPr indent="-136921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78"/>
              <a:buFont typeface="Arial"/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6921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78"/>
              <a:buFont typeface="Arial"/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it-IT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Dare priorità alle aree chiave di miglioramento nel contesto della propria organizzazione</a:t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3" name="Google Shape;133;p5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5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35" name="Google Shape;135;p5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36" name="Google Shape;136;p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37" name="Google Shape;137;p5"/>
          <p:cNvSpPr txBox="1"/>
          <p:nvPr/>
        </p:nvSpPr>
        <p:spPr>
          <a:xfrm>
            <a:off x="7197675" y="166697"/>
            <a:ext cx="10568269" cy="8207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Risultati di apprendimento: indicatori di monitoraggio e altro ancora   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1295399" y="1485900"/>
            <a:ext cx="14670557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334644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5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it-IT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Comprendere l'importanza del monitoraggio di strategie elaborate per migliorare le condizioni dei lavoratori senior</a:t>
            </a:r>
            <a:endParaRPr/>
          </a:p>
          <a:p>
            <a:pPr indent="-137859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5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it-IT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Identificare indicatori rilevanti per monitorare il successo e le prestazioni delle strategie identificate, migliorando le possibilità per i livelli di azione definiti (4)</a:t>
            </a:r>
            <a:endParaRPr/>
          </a:p>
          <a:p>
            <a:pPr indent="-137859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5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it-IT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Esplorare strumenti semplici per monitorare il successo di strategie e attività</a:t>
            </a:r>
            <a:endParaRPr/>
          </a:p>
          <a:p>
            <a:pPr indent="-137859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5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it-IT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Applicare strumenti e metodi semplici per il monitoraggio del successo e delle prestazioni, nonché l'analisi delle deviazioni e la verifica del raggiungimento degli indicatori.</a:t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43" name="Google Shape;143;p6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6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45" name="Google Shape;145;p6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46" name="Google Shape;146;p6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47" name="Google Shape;147;p6"/>
          <p:cNvSpPr txBox="1"/>
          <p:nvPr/>
        </p:nvSpPr>
        <p:spPr>
          <a:xfrm>
            <a:off x="1035060" y="1493382"/>
            <a:ext cx="15143276" cy="7526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48" lvl="1" marL="647697" marR="0" rtl="0" algn="l">
              <a:lnSpc>
                <a:spcPct val="192821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800"/>
              <a:buFont typeface="Arial"/>
              <a:buChar char="•"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Comprendere l'importanza del monitoraggio di strategie elaborate per migliorare il lavoro femminile a tempo pieno, le condizioni dei lavoratori senior, la migrazione e la diversità, nonché la formazione dei lavoratori poco qualificati all'interno della propria azienda.</a:t>
            </a:r>
            <a:endParaRPr/>
          </a:p>
          <a:p>
            <a:pPr indent="-146048" lvl="1" marL="647697" marR="0" rtl="0" algn="l">
              <a:lnSpc>
                <a:spcPct val="19282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48" lvl="1" marL="647697" marR="0" rtl="0" algn="l">
              <a:lnSpc>
                <a:spcPct val="192821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800"/>
              <a:buFont typeface="Arial"/>
              <a:buChar char="•"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Identificare indicatori rilevanti per monitorare il successo e le prestazioni delle strategie identificate, migliorando le possibilità per i livelli di azione definiti.</a:t>
            </a:r>
            <a:endParaRPr/>
          </a:p>
          <a:p>
            <a:pPr indent="-146048" lvl="1" marL="647697" marR="0" rtl="0" algn="l">
              <a:lnSpc>
                <a:spcPct val="19282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48" lvl="1" marL="647697" marR="0" rtl="0" algn="l">
              <a:lnSpc>
                <a:spcPct val="192821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800"/>
              <a:buFont typeface="Arial"/>
              <a:buChar char="•"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Esplorare strumenti semplici per monitorare il successo di strategie e attività.</a:t>
            </a:r>
            <a:endParaRPr/>
          </a:p>
          <a:p>
            <a:pPr indent="-146048" lvl="1" marL="647697" marR="0" rtl="0" algn="l">
              <a:lnSpc>
                <a:spcPct val="19282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48" lvl="1" marL="647697" marR="0" rtl="0" algn="l">
              <a:lnSpc>
                <a:spcPct val="192821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800"/>
              <a:buFont typeface="Arial"/>
              <a:buChar char="•"/>
            </a:pPr>
            <a:r>
              <a:rPr b="0" i="0" lang="it-IT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Applicare strumenti e metodi semplici per il monitoraggio del successo e delle prestazioni, nonché l'analisi delle deviazioni e la verifica del raggiungimento degli indicatori.</a:t>
            </a:r>
            <a:endParaRPr b="0" i="0" sz="28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7148492" y="166697"/>
            <a:ext cx="10617452" cy="410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it-IT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Risultati di apprendimento: indicatori di monitoraggio e altro ancora 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53" name="Google Shape;153;p7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captura de ecrã, Gráficos  Descrição gerada automaticamente" id="154" name="Google Shape;154;p7"/>
          <p:cNvSpPr/>
          <p:nvPr/>
        </p:nvSpPr>
        <p:spPr>
          <a:xfrm>
            <a:off x="264824" y="9563776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7"/>
          <p:cNvSpPr/>
          <p:nvPr/>
        </p:nvSpPr>
        <p:spPr>
          <a:xfrm>
            <a:off x="5626741" y="5844569"/>
            <a:ext cx="6614322" cy="3060354"/>
          </a:xfrm>
          <a:custGeom>
            <a:rect b="b" l="l" r="r" t="t"/>
            <a:pathLst>
              <a:path extrusionOk="0" h="3060354" w="6614322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9" l="-16344" r="-16970" t="-39572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156" name="Google Shape;156;p7"/>
          <p:cNvSpPr/>
          <p:nvPr/>
        </p:nvSpPr>
        <p:spPr>
          <a:xfrm>
            <a:off x="6199937" y="4004777"/>
            <a:ext cx="860727" cy="619306"/>
          </a:xfrm>
          <a:custGeom>
            <a:rect b="b" l="l" r="r" t="t"/>
            <a:pathLst>
              <a:path extrusionOk="0" h="619306" w="860727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157" name="Google Shape;157;p7"/>
          <p:cNvSpPr/>
          <p:nvPr/>
        </p:nvSpPr>
        <p:spPr>
          <a:xfrm>
            <a:off x="9086240" y="4066232"/>
            <a:ext cx="1420616" cy="496405"/>
          </a:xfrm>
          <a:custGeom>
            <a:rect b="b" l="l" r="r" t="t"/>
            <a:pathLst>
              <a:path extrusionOk="0" h="496405" w="1420616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158" name="Google Shape;158;p7"/>
          <p:cNvSpPr/>
          <p:nvPr/>
        </p:nvSpPr>
        <p:spPr>
          <a:xfrm>
            <a:off x="10285876" y="4942227"/>
            <a:ext cx="734797" cy="541687"/>
          </a:xfrm>
          <a:custGeom>
            <a:rect b="b" l="l" r="r" t="t"/>
            <a:pathLst>
              <a:path extrusionOk="0" h="541687" w="73479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59" name="Google Shape;159;p7"/>
          <p:cNvSpPr/>
          <p:nvPr/>
        </p:nvSpPr>
        <p:spPr>
          <a:xfrm>
            <a:off x="10930976" y="4138727"/>
            <a:ext cx="1057780" cy="351415"/>
          </a:xfrm>
          <a:custGeom>
            <a:rect b="b" l="l" r="r" t="t"/>
            <a:pathLst>
              <a:path extrusionOk="0" h="351415" w="1057780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160" name="Google Shape;160;p7"/>
          <p:cNvSpPr/>
          <p:nvPr/>
        </p:nvSpPr>
        <p:spPr>
          <a:xfrm>
            <a:off x="8942013" y="4767024"/>
            <a:ext cx="930221" cy="930221"/>
          </a:xfrm>
          <a:custGeom>
            <a:rect b="b" l="l" r="r" t="t"/>
            <a:pathLst>
              <a:path extrusionOk="0" h="930221" w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61" name="Google Shape;161;p7"/>
          <p:cNvSpPr/>
          <p:nvPr/>
        </p:nvSpPr>
        <p:spPr>
          <a:xfrm>
            <a:off x="7484783" y="4082644"/>
            <a:ext cx="1177338" cy="463582"/>
          </a:xfrm>
          <a:custGeom>
            <a:rect b="b" l="l" r="r" t="t"/>
            <a:pathLst>
              <a:path extrusionOk="0" h="463582" w="1177338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7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6" l="0" r="0" t="-674"/>
            </a:stretch>
          </a:blipFill>
          <a:ln>
            <a:noFill/>
          </a:ln>
        </p:spPr>
      </p:sp>
      <p:sp>
        <p:nvSpPr>
          <p:cNvPr id="163" name="Google Shape;163;p7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64" name="Google Shape;164;p7"/>
          <p:cNvSpPr txBox="1"/>
          <p:nvPr/>
        </p:nvSpPr>
        <p:spPr>
          <a:xfrm>
            <a:off x="4616510" y="562670"/>
            <a:ext cx="8963777" cy="1433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-IT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Grazie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69" name="Google Shape;169;p8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captura de ecrã, Gráficos  Descrição gerada automaticamente" id="170" name="Google Shape;170;p8"/>
          <p:cNvSpPr/>
          <p:nvPr/>
        </p:nvSpPr>
        <p:spPr>
          <a:xfrm>
            <a:off x="264824" y="9563776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8"/>
          <p:cNvSpPr/>
          <p:nvPr/>
        </p:nvSpPr>
        <p:spPr>
          <a:xfrm>
            <a:off x="5626741" y="5844569"/>
            <a:ext cx="6614322" cy="3060354"/>
          </a:xfrm>
          <a:custGeom>
            <a:rect b="b" l="l" r="r" t="t"/>
            <a:pathLst>
              <a:path extrusionOk="0" h="3060354" w="6614322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9" l="-16344" r="-16970" t="-39572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172" name="Google Shape;172;p8"/>
          <p:cNvSpPr/>
          <p:nvPr/>
        </p:nvSpPr>
        <p:spPr>
          <a:xfrm>
            <a:off x="6199937" y="4004777"/>
            <a:ext cx="860727" cy="619306"/>
          </a:xfrm>
          <a:custGeom>
            <a:rect b="b" l="l" r="r" t="t"/>
            <a:pathLst>
              <a:path extrusionOk="0" h="619306" w="860727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173" name="Google Shape;173;p8"/>
          <p:cNvSpPr/>
          <p:nvPr/>
        </p:nvSpPr>
        <p:spPr>
          <a:xfrm>
            <a:off x="9086240" y="4066232"/>
            <a:ext cx="1420616" cy="496405"/>
          </a:xfrm>
          <a:custGeom>
            <a:rect b="b" l="l" r="r" t="t"/>
            <a:pathLst>
              <a:path extrusionOk="0" h="496405" w="1420616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174" name="Google Shape;174;p8"/>
          <p:cNvSpPr/>
          <p:nvPr/>
        </p:nvSpPr>
        <p:spPr>
          <a:xfrm>
            <a:off x="10285876" y="4942227"/>
            <a:ext cx="734797" cy="541687"/>
          </a:xfrm>
          <a:custGeom>
            <a:rect b="b" l="l" r="r" t="t"/>
            <a:pathLst>
              <a:path extrusionOk="0" h="541687" w="73479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75" name="Google Shape;175;p8"/>
          <p:cNvSpPr/>
          <p:nvPr/>
        </p:nvSpPr>
        <p:spPr>
          <a:xfrm>
            <a:off x="10930976" y="4138727"/>
            <a:ext cx="1057780" cy="351415"/>
          </a:xfrm>
          <a:custGeom>
            <a:rect b="b" l="l" r="r" t="t"/>
            <a:pathLst>
              <a:path extrusionOk="0" h="351415" w="1057780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176" name="Google Shape;176;p8"/>
          <p:cNvSpPr/>
          <p:nvPr/>
        </p:nvSpPr>
        <p:spPr>
          <a:xfrm>
            <a:off x="8942013" y="4767024"/>
            <a:ext cx="930221" cy="930221"/>
          </a:xfrm>
          <a:custGeom>
            <a:rect b="b" l="l" r="r" t="t"/>
            <a:pathLst>
              <a:path extrusionOk="0" h="930221" w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77" name="Google Shape;177;p8"/>
          <p:cNvSpPr/>
          <p:nvPr/>
        </p:nvSpPr>
        <p:spPr>
          <a:xfrm>
            <a:off x="7484783" y="4082644"/>
            <a:ext cx="1177338" cy="463582"/>
          </a:xfrm>
          <a:custGeom>
            <a:rect b="b" l="l" r="r" t="t"/>
            <a:pathLst>
              <a:path extrusionOk="0" h="463582" w="1177338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8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6" l="0" r="0" t="-674"/>
            </a:stretch>
          </a:blipFill>
          <a:ln>
            <a:noFill/>
          </a:ln>
        </p:spPr>
      </p:sp>
      <p:sp>
        <p:nvSpPr>
          <p:cNvPr id="179" name="Google Shape;179;p8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pic>
        <p:nvPicPr>
          <p:cNvPr id="180" name="Google Shape;180;p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9462639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