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Arial" panose="020B0604020202020204" pitchFamily="34" charset="0"/>
      <p:regular r:id="rId11"/>
    </p:embeddedFont>
    <p:embeddedFont>
      <p:font typeface="Arial Bold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030" autoAdjust="0"/>
  </p:normalViewPr>
  <p:slideViewPr>
    <p:cSldViewPr>
      <p:cViewPr>
        <p:scale>
          <a:sx n="39" d="100"/>
          <a:sy n="39" d="100"/>
        </p:scale>
        <p:origin x="101" y="2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939D-ACBB-48C4-A36F-42D0760CB30D}" type="datetimeFigureOut">
              <a:rPr lang="de-DE" smtClean="0"/>
              <a:t>18.03.2026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23325-BDF2-4FFB-A318-9EEC03AED83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85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823325-BDF2-4FFB-A318-9EEC03AED83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133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Zum Bearbeiten des Master-Titelstils hier klicken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Klicken Sie hier, um die Master-Textformate zu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png"/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image" Target="../media/image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67" y="5784666"/>
            <a:ext cx="18288000" cy="3770897"/>
            <a:chOff x="0" y="0"/>
            <a:chExt cx="24384000" cy="50278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5027862"/>
            </a:xfrm>
            <a:custGeom>
              <a:avLst/>
              <a:gdLst/>
              <a:ahLst/>
              <a:cxnLst/>
              <a:rect l="l" t="t" r="r" b="b"/>
              <a:pathLst>
                <a:path w="24384000" h="5027862">
                  <a:moveTo>
                    <a:pt x="0" y="0"/>
                  </a:moveTo>
                  <a:lnTo>
                    <a:pt x="24384000" y="0"/>
                  </a:lnTo>
                  <a:lnTo>
                    <a:pt x="24384000" y="5027862"/>
                  </a:lnTo>
                  <a:lnTo>
                    <a:pt x="0" y="5027862"/>
                  </a:lnTo>
                  <a:close/>
                </a:path>
              </a:pathLst>
            </a:custGeom>
            <a:solidFill>
              <a:srgbClr val="FF6D25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3841013" y="1085840"/>
            <a:ext cx="10605973" cy="4907242"/>
          </a:xfrm>
          <a:custGeom>
            <a:avLst/>
            <a:gdLst/>
            <a:ahLst/>
            <a:cxnLst/>
            <a:rect l="l" t="t" r="r" b="b"/>
            <a:pathLst>
              <a:path w="10605973" h="4907242">
                <a:moveTo>
                  <a:pt x="0" y="0"/>
                </a:moveTo>
                <a:lnTo>
                  <a:pt x="10605974" y="0"/>
                </a:lnTo>
                <a:lnTo>
                  <a:pt x="10605974" y="4907242"/>
                </a:lnTo>
                <a:lnTo>
                  <a:pt x="0" y="49072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45" t="-39572" r="-16970" b="-16939"/>
            </a:stretch>
          </a:blipFill>
        </p:spPr>
      </p:sp>
      <p:sp>
        <p:nvSpPr>
          <p:cNvPr id="5" name="Freeform 5" descr="Uma imagem com estrela, Tipo de letra, Gráficos, símbolo  Descrição gerada automaticamente"/>
          <p:cNvSpPr/>
          <p:nvPr/>
        </p:nvSpPr>
        <p:spPr>
          <a:xfrm>
            <a:off x="5014208" y="121558"/>
            <a:ext cx="673065" cy="484280"/>
          </a:xfrm>
          <a:custGeom>
            <a:avLst/>
            <a:gdLst/>
            <a:ahLst/>
            <a:cxnLst/>
            <a:rect l="l" t="t" r="r" b="b"/>
            <a:pathLst>
              <a:path w="673065" h="484280">
                <a:moveTo>
                  <a:pt x="0" y="0"/>
                </a:moveTo>
                <a:lnTo>
                  <a:pt x="673065" y="0"/>
                </a:lnTo>
                <a:lnTo>
                  <a:pt x="673065" y="484280"/>
                </a:lnTo>
                <a:lnTo>
                  <a:pt x="0" y="484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 descr="Uma imagem com Tipo de letra, Gráficos, texto, design gráfico  Descrição gerada automaticamente"/>
          <p:cNvSpPr/>
          <p:nvPr/>
        </p:nvSpPr>
        <p:spPr>
          <a:xfrm>
            <a:off x="7349261" y="169612"/>
            <a:ext cx="1110882" cy="388172"/>
          </a:xfrm>
          <a:custGeom>
            <a:avLst/>
            <a:gdLst/>
            <a:ahLst/>
            <a:cxnLst/>
            <a:rect l="l" t="t" r="r" b="b"/>
            <a:pathLst>
              <a:path w="1110882" h="388172">
                <a:moveTo>
                  <a:pt x="0" y="0"/>
                </a:moveTo>
                <a:lnTo>
                  <a:pt x="1110882" y="0"/>
                </a:lnTo>
                <a:lnTo>
                  <a:pt x="1110882" y="388172"/>
                </a:lnTo>
                <a:lnTo>
                  <a:pt x="0" y="3881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 descr="Uma imagem com texto, Tipo de letra, símbolo, captura de ecrã  Descrição gerada automaticamente"/>
          <p:cNvSpPr/>
          <p:nvPr/>
        </p:nvSpPr>
        <p:spPr>
          <a:xfrm>
            <a:off x="12699197" y="151914"/>
            <a:ext cx="574596" cy="423586"/>
          </a:xfrm>
          <a:custGeom>
            <a:avLst/>
            <a:gdLst/>
            <a:ahLst/>
            <a:cxnLst/>
            <a:rect l="l" t="t" r="r" b="b"/>
            <a:pathLst>
              <a:path w="574596" h="423586">
                <a:moveTo>
                  <a:pt x="0" y="0"/>
                </a:moveTo>
                <a:lnTo>
                  <a:pt x="574595" y="0"/>
                </a:lnTo>
                <a:lnTo>
                  <a:pt x="574595" y="423586"/>
                </a:lnTo>
                <a:lnTo>
                  <a:pt x="0" y="4235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 descr="Uma imagem com texto, Tipo de letra, logótipo, Gráficos  Descrição gerada automaticamente"/>
          <p:cNvSpPr/>
          <p:nvPr/>
        </p:nvSpPr>
        <p:spPr>
          <a:xfrm>
            <a:off x="8830808" y="226304"/>
            <a:ext cx="827161" cy="274796"/>
          </a:xfrm>
          <a:custGeom>
            <a:avLst/>
            <a:gdLst/>
            <a:ahLst/>
            <a:cxnLst/>
            <a:rect l="l" t="t" r="r" b="b"/>
            <a:pathLst>
              <a:path w="827161" h="274796">
                <a:moveTo>
                  <a:pt x="0" y="0"/>
                </a:moveTo>
                <a:lnTo>
                  <a:pt x="827161" y="0"/>
                </a:lnTo>
                <a:lnTo>
                  <a:pt x="827161" y="274797"/>
                </a:lnTo>
                <a:lnTo>
                  <a:pt x="0" y="2747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 descr="Uma imagem com Tipo de letra, Gráficos, captura de ecrã, texto  Descrição gerada automaticamente"/>
          <p:cNvSpPr/>
          <p:nvPr/>
        </p:nvSpPr>
        <p:spPr>
          <a:xfrm>
            <a:off x="11601126" y="0"/>
            <a:ext cx="727405" cy="727405"/>
          </a:xfrm>
          <a:custGeom>
            <a:avLst/>
            <a:gdLst/>
            <a:ahLst/>
            <a:cxnLst/>
            <a:rect l="l" t="t" r="r" b="b"/>
            <a:pathLst>
              <a:path w="727405" h="727405">
                <a:moveTo>
                  <a:pt x="0" y="0"/>
                </a:moveTo>
                <a:lnTo>
                  <a:pt x="727405" y="0"/>
                </a:lnTo>
                <a:lnTo>
                  <a:pt x="727405" y="727405"/>
                </a:lnTo>
                <a:lnTo>
                  <a:pt x="0" y="7274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 descr="Uma imagem com texto, Tipo de letra, logótipo, Gráficos  Descrição gerada automaticamente"/>
          <p:cNvSpPr/>
          <p:nvPr/>
        </p:nvSpPr>
        <p:spPr>
          <a:xfrm>
            <a:off x="6057948" y="182451"/>
            <a:ext cx="920648" cy="362502"/>
          </a:xfrm>
          <a:custGeom>
            <a:avLst/>
            <a:gdLst/>
            <a:ahLst/>
            <a:cxnLst/>
            <a:rect l="l" t="t" r="r" b="b"/>
            <a:pathLst>
              <a:path w="920648" h="362502">
                <a:moveTo>
                  <a:pt x="0" y="0"/>
                </a:moveTo>
                <a:lnTo>
                  <a:pt x="920648" y="0"/>
                </a:lnTo>
                <a:lnTo>
                  <a:pt x="920648" y="362503"/>
                </a:lnTo>
                <a:lnTo>
                  <a:pt x="0" y="3625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028634" y="184366"/>
            <a:ext cx="1201826" cy="358664"/>
          </a:xfrm>
          <a:custGeom>
            <a:avLst/>
            <a:gdLst/>
            <a:ahLst/>
            <a:cxnLst/>
            <a:rect l="l" t="t" r="r" b="b"/>
            <a:pathLst>
              <a:path w="1201826" h="358664">
                <a:moveTo>
                  <a:pt x="0" y="0"/>
                </a:moveTo>
                <a:lnTo>
                  <a:pt x="1201827" y="0"/>
                </a:lnTo>
                <a:lnTo>
                  <a:pt x="1201827" y="358664"/>
                </a:lnTo>
                <a:lnTo>
                  <a:pt x="0" y="35866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t="-130" b="-130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0" y="9543684"/>
            <a:ext cx="2646672" cy="740066"/>
          </a:xfrm>
          <a:custGeom>
            <a:avLst/>
            <a:gdLst/>
            <a:ahLst/>
            <a:cxnLst/>
            <a:rect l="l" t="t" r="r" b="b"/>
            <a:pathLst>
              <a:path w="2646672" h="740066">
                <a:moveTo>
                  <a:pt x="0" y="0"/>
                </a:moveTo>
                <a:lnTo>
                  <a:pt x="2646672" y="0"/>
                </a:lnTo>
                <a:lnTo>
                  <a:pt x="2646672" y="740066"/>
                </a:lnTo>
                <a:lnTo>
                  <a:pt x="0" y="74006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r="-59905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503766" y="5964507"/>
            <a:ext cx="11280467" cy="3133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Ältere</a:t>
            </a:r>
            <a:r>
              <a:rPr lang="en-US" sz="60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60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Arbeitnehmer:innen</a:t>
            </a:r>
            <a:r>
              <a:rPr lang="en-US" sz="60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und </a:t>
            </a:r>
            <a:r>
              <a:rPr lang="en-US" sz="60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Beschäftigung</a:t>
            </a:r>
            <a:endParaRPr lang="en-US" sz="6000" b="1" dirty="0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5040"/>
              </a:lnSpc>
            </a:pPr>
            <a:endParaRPr lang="en-US" sz="6000" b="1" dirty="0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5040"/>
              </a:lnSpc>
            </a:pPr>
            <a:r>
              <a:rPr lang="en-US" sz="42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November 2025 / </a:t>
            </a:r>
            <a:r>
              <a:rPr lang="en-US" sz="42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Meath</a:t>
            </a:r>
            <a:r>
              <a:rPr lang="en-US" sz="42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Partnership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24611" y="7241329"/>
            <a:ext cx="13929" cy="637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7"/>
              </a:lnSpc>
              <a:spcBef>
                <a:spcPct val="0"/>
              </a:spcBef>
            </a:pPr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1254940" y="1104890"/>
            <a:ext cx="3592034" cy="436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Ihr Absatztext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644605" y="9546934"/>
            <a:ext cx="15643395" cy="740066"/>
            <a:chOff x="0" y="0"/>
            <a:chExt cx="20857860" cy="98675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857860" cy="986755"/>
            </a:xfrm>
            <a:custGeom>
              <a:avLst/>
              <a:gdLst/>
              <a:ahLst/>
              <a:cxnLst/>
              <a:rect l="l" t="t" r="r" b="b"/>
              <a:pathLst>
                <a:path w="20857860" h="986755">
                  <a:moveTo>
                    <a:pt x="0" y="0"/>
                  </a:moveTo>
                  <a:lnTo>
                    <a:pt x="20857860" y="0"/>
                  </a:lnTo>
                  <a:lnTo>
                    <a:pt x="20857860" y="986755"/>
                  </a:lnTo>
                  <a:lnTo>
                    <a:pt x="0" y="986755"/>
                  </a:lnTo>
                  <a:close/>
                </a:path>
              </a:pathLst>
            </a:custGeom>
            <a:solidFill>
              <a:srgbClr val="FF6D25"/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2677588" y="9575128"/>
            <a:ext cx="15395976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Funded by the European Union. However, the views and opinions expressed are solely those of the author(s) and do not necessarily reflect those of the European Union or </a:t>
            </a:r>
            <a:r>
              <a:rPr lang="en-GB" sz="1400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OeAD</a:t>
            </a:r>
            <a:r>
              <a:rPr lang="en-GB" sz="1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-GmbH. Neither the European Union nor </a:t>
            </a:r>
            <a:r>
              <a:rPr lang="en-GB" sz="1400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OeAD</a:t>
            </a:r>
            <a:r>
              <a:rPr lang="en-GB" sz="1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-GmbH can be held responsible for them.</a:t>
            </a:r>
            <a:r>
              <a:rPr lang="de-DE" sz="14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 Project N° 2023-1-AT01-KA220-VET-000152934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Uma imagem com texto, Tipo de letra, captura de ecrã, Gráficos  Descrição gerada automaticamente"/>
          <p:cNvSpPr/>
          <p:nvPr/>
        </p:nvSpPr>
        <p:spPr>
          <a:xfrm>
            <a:off x="264824" y="9690668"/>
            <a:ext cx="2399309" cy="535315"/>
          </a:xfrm>
          <a:custGeom>
            <a:avLst/>
            <a:gdLst/>
            <a:ahLst/>
            <a:cxnLst/>
            <a:rect l="l" t="t" r="r" b="b"/>
            <a:pathLst>
              <a:path w="2399309" h="535315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2758" y="9682944"/>
            <a:ext cx="2393413" cy="502129"/>
          </a:xfrm>
          <a:custGeom>
            <a:avLst/>
            <a:gdLst/>
            <a:ahLst/>
            <a:cxnLst/>
            <a:rect l="l" t="t" r="r" b="b"/>
            <a:pathLst>
              <a:path w="2393413" h="502129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9539" b="-65202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2785367" y="847725"/>
            <a:ext cx="9299070" cy="7625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endParaRPr dirty="0"/>
          </a:p>
          <a:p>
            <a:pPr algn="l">
              <a:lnSpc>
                <a:spcPts val="5040"/>
              </a:lnSpc>
            </a:pP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Einleitung</a:t>
            </a:r>
            <a:endParaRPr lang="en-US" sz="2800" dirty="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040"/>
              </a:lnSpc>
            </a:pP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Wichtige</a:t>
            </a: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europäische</a:t>
            </a: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und </a:t>
            </a: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nationale</a:t>
            </a: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Rechtsvorschriften</a:t>
            </a:r>
            <a:endParaRPr lang="en-US" sz="2800" dirty="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040"/>
              </a:lnSpc>
            </a:pP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Bewährte</a:t>
            </a: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Verfahren</a:t>
            </a: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, Management- und </a:t>
            </a: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Führungsansätze</a:t>
            </a:r>
            <a:endParaRPr lang="en-US" sz="2800" dirty="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040"/>
              </a:lnSpc>
            </a:pP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Pause</a:t>
            </a:r>
          </a:p>
          <a:p>
            <a:pPr algn="l">
              <a:lnSpc>
                <a:spcPts val="5040"/>
              </a:lnSpc>
            </a:pP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Die Scanner-</a:t>
            </a: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Ergebnisse</a:t>
            </a: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verstehen           </a:t>
            </a:r>
          </a:p>
          <a:p>
            <a:pPr algn="l">
              <a:lnSpc>
                <a:spcPts val="5040"/>
              </a:lnSpc>
            </a:pP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Identifizierung</a:t>
            </a: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von </a:t>
            </a: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Hindernissen</a:t>
            </a: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und </a:t>
            </a: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Chancen</a:t>
            </a: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</a:p>
          <a:p>
            <a:pPr algn="l">
              <a:lnSpc>
                <a:spcPts val="5040"/>
              </a:lnSpc>
            </a:pP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Mittagspause</a:t>
            </a:r>
            <a:endParaRPr lang="en-US" sz="2800" dirty="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040"/>
              </a:lnSpc>
            </a:pP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Strategiepräsentation</a:t>
            </a: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und Feedback </a:t>
            </a: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unter</a:t>
            </a: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Kollegen:innen</a:t>
            </a:r>
            <a:endParaRPr lang="en-US" sz="2800" dirty="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040"/>
              </a:lnSpc>
            </a:pP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Indikatoren</a:t>
            </a: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und </a:t>
            </a: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Instrumente</a:t>
            </a: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zur</a:t>
            </a: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Überwachung</a:t>
            </a:r>
            <a:endParaRPr lang="en-US" sz="2800" dirty="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040"/>
              </a:lnSpc>
            </a:pP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Feedback, </a:t>
            </a: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Fragen</a:t>
            </a:r>
            <a:r>
              <a:rPr lang="en-US" sz="28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und </a:t>
            </a: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Antworten</a:t>
            </a:r>
            <a:endParaRPr lang="en-US" sz="2800" dirty="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040"/>
              </a:lnSpc>
            </a:pPr>
            <a:r>
              <a:rPr lang="en-US" sz="28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Abschluss</a:t>
            </a:r>
            <a:endParaRPr lang="en-US" sz="2800" dirty="0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2496800" y="1361327"/>
            <a:ext cx="5486400" cy="8229600"/>
          </a:xfrm>
          <a:custGeom>
            <a:avLst/>
            <a:gdLst/>
            <a:ahLst/>
            <a:cxnLst/>
            <a:rect l="l" t="t" r="r" b="b"/>
            <a:pathLst>
              <a:path w="5486400" h="8229600">
                <a:moveTo>
                  <a:pt x="0" y="0"/>
                </a:moveTo>
                <a:lnTo>
                  <a:pt x="5486400" y="0"/>
                </a:lnTo>
                <a:lnTo>
                  <a:pt x="54864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6656753" y="166697"/>
            <a:ext cx="11109192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Einheit 1 Gleichstellung der Geschlechter in der Arbeitswelt: Tagesordnung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55952" y="1658321"/>
            <a:ext cx="1543828" cy="6815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9"/>
              </a:lnSpc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9.45</a:t>
            </a:r>
          </a:p>
          <a:p>
            <a:pPr algn="ctr">
              <a:lnSpc>
                <a:spcPts val="2569"/>
              </a:lnSpc>
            </a:pPr>
            <a:endParaRPr lang="en-US"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2569"/>
              </a:lnSpc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10.00</a:t>
            </a:r>
          </a:p>
          <a:p>
            <a:pPr algn="ctr">
              <a:lnSpc>
                <a:spcPts val="2569"/>
              </a:lnSpc>
            </a:pPr>
            <a:endParaRPr lang="en-US"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2569"/>
              </a:lnSpc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10.30</a:t>
            </a:r>
          </a:p>
          <a:p>
            <a:pPr algn="ctr">
              <a:lnSpc>
                <a:spcPts val="2569"/>
              </a:lnSpc>
            </a:pPr>
            <a:endParaRPr lang="en-US"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2569"/>
              </a:lnSpc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11.15</a:t>
            </a:r>
          </a:p>
          <a:p>
            <a:pPr algn="ctr">
              <a:lnSpc>
                <a:spcPts val="2569"/>
              </a:lnSpc>
            </a:pPr>
            <a:endParaRPr lang="en-US"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2569"/>
              </a:lnSpc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11.30</a:t>
            </a:r>
          </a:p>
          <a:p>
            <a:pPr algn="ctr">
              <a:lnSpc>
                <a:spcPts val="2569"/>
              </a:lnSpc>
            </a:pPr>
            <a:endParaRPr lang="en-US"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2569"/>
              </a:lnSpc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12.15</a:t>
            </a:r>
          </a:p>
          <a:p>
            <a:pPr algn="ctr">
              <a:lnSpc>
                <a:spcPts val="2569"/>
              </a:lnSpc>
            </a:pPr>
            <a:endParaRPr lang="en-US"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2569"/>
              </a:lnSpc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13.15</a:t>
            </a:r>
          </a:p>
          <a:p>
            <a:pPr algn="ctr">
              <a:lnSpc>
                <a:spcPts val="2569"/>
              </a:lnSpc>
            </a:pPr>
            <a:endParaRPr lang="en-US"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2569"/>
              </a:lnSpc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14.00</a:t>
            </a:r>
          </a:p>
          <a:p>
            <a:pPr algn="ctr">
              <a:lnSpc>
                <a:spcPts val="2569"/>
              </a:lnSpc>
            </a:pPr>
            <a:endParaRPr lang="en-US"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2569"/>
              </a:lnSpc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15.00</a:t>
            </a:r>
          </a:p>
          <a:p>
            <a:pPr algn="ctr">
              <a:lnSpc>
                <a:spcPts val="2569"/>
              </a:lnSpc>
            </a:pPr>
            <a:endParaRPr lang="en-US"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2569"/>
              </a:lnSpc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15.45</a:t>
            </a:r>
          </a:p>
          <a:p>
            <a:pPr algn="ctr">
              <a:lnSpc>
                <a:spcPts val="2569"/>
              </a:lnSpc>
            </a:pPr>
            <a:endParaRPr lang="en-US"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2569"/>
              </a:lnSpc>
              <a:spcBef>
                <a:spcPct val="0"/>
              </a:spcBef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4,00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Uma imagem com texto, Tipo de letra, captura de ecrã, Gráficos  Descrição gerada automaticamente"/>
          <p:cNvSpPr/>
          <p:nvPr/>
        </p:nvSpPr>
        <p:spPr>
          <a:xfrm>
            <a:off x="264824" y="9690668"/>
            <a:ext cx="2399309" cy="535315"/>
          </a:xfrm>
          <a:custGeom>
            <a:avLst/>
            <a:gdLst/>
            <a:ahLst/>
            <a:cxnLst/>
            <a:rect l="l" t="t" r="r" b="b"/>
            <a:pathLst>
              <a:path w="2399309" h="535315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2758" y="9682944"/>
            <a:ext cx="2393413" cy="502129"/>
          </a:xfrm>
          <a:custGeom>
            <a:avLst/>
            <a:gdLst/>
            <a:ahLst/>
            <a:cxnLst/>
            <a:rect l="l" t="t" r="r" b="b"/>
            <a:pathLst>
              <a:path w="2393413" h="502129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9539" b="-65202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6728238" y="166697"/>
            <a:ext cx="11037706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Lernziele</a:t>
            </a:r>
            <a:r>
              <a:rPr lang="en-US" sz="30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: </a:t>
            </a:r>
            <a:r>
              <a:rPr lang="en-US" sz="30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Beschäftigung</a:t>
            </a:r>
            <a:r>
              <a:rPr lang="en-US" sz="30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von </a:t>
            </a:r>
            <a:r>
              <a:rPr lang="en-US" sz="30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Senior:innen</a:t>
            </a:r>
            <a:r>
              <a:rPr lang="en-US" sz="30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39464" y="2187012"/>
            <a:ext cx="15129247" cy="6347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8" lvl="1" indent="-334644" algn="l">
              <a:lnSpc>
                <a:spcPts val="3347"/>
              </a:lnSpc>
              <a:spcBef>
                <a:spcPct val="0"/>
              </a:spcBef>
              <a:buFont typeface="Arial"/>
              <a:buChar char="•"/>
            </a:pPr>
            <a:r>
              <a:rPr lang="de-AT" sz="30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Einblicke in EU- und nationale Gesetzgebung zu Renten- und Ruhestandsmodellen gewinnen</a:t>
            </a:r>
          </a:p>
          <a:p>
            <a:pPr algn="l">
              <a:lnSpc>
                <a:spcPts val="3347"/>
              </a:lnSpc>
              <a:spcBef>
                <a:spcPct val="0"/>
              </a:spcBef>
            </a:pPr>
            <a:endParaRPr lang="de-AT" sz="3099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69288" lvl="1" indent="-334644" algn="l">
              <a:lnSpc>
                <a:spcPts val="3347"/>
              </a:lnSpc>
              <a:spcBef>
                <a:spcPct val="0"/>
              </a:spcBef>
              <a:buFont typeface="Arial"/>
              <a:buChar char="•"/>
            </a:pPr>
            <a:r>
              <a:rPr lang="de-AT" sz="30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Aktuelle </a:t>
            </a:r>
            <a:r>
              <a:rPr lang="de-AT" sz="3099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demografische</a:t>
            </a:r>
            <a:r>
              <a:rPr lang="de-AT" sz="30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Trends, Hindernisse, Vorteile und die strategische Bedeutung älterer </a:t>
            </a:r>
            <a:r>
              <a:rPr lang="de-AT" sz="3099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Arbeitnehmer:innen</a:t>
            </a:r>
            <a:r>
              <a:rPr lang="de-AT" sz="30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für die Personalplanung verstehen</a:t>
            </a:r>
          </a:p>
          <a:p>
            <a:pPr algn="l">
              <a:lnSpc>
                <a:spcPts val="3347"/>
              </a:lnSpc>
              <a:spcBef>
                <a:spcPct val="0"/>
              </a:spcBef>
            </a:pPr>
            <a:endParaRPr lang="de-AT" sz="3099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69288" lvl="1" indent="-334644" algn="l">
              <a:lnSpc>
                <a:spcPts val="3347"/>
              </a:lnSpc>
              <a:spcBef>
                <a:spcPct val="0"/>
              </a:spcBef>
              <a:buFont typeface="Arial"/>
              <a:buChar char="•"/>
            </a:pPr>
            <a:r>
              <a:rPr lang="de-AT" sz="30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Best Practices im Personalwesen für die Bindung, Entwicklung und Einbindung älterer </a:t>
            </a:r>
            <a:r>
              <a:rPr lang="de-AT" sz="3099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Arbeitnehmer:innen</a:t>
            </a:r>
            <a:r>
              <a:rPr lang="de-AT" sz="30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identifizieren</a:t>
            </a:r>
          </a:p>
          <a:p>
            <a:pPr algn="l">
              <a:lnSpc>
                <a:spcPts val="3347"/>
              </a:lnSpc>
              <a:spcBef>
                <a:spcPct val="0"/>
              </a:spcBef>
            </a:pPr>
            <a:endParaRPr lang="de-AT" sz="3099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69288" lvl="1" indent="-334644" algn="l">
              <a:lnSpc>
                <a:spcPts val="3347"/>
              </a:lnSpc>
              <a:spcBef>
                <a:spcPct val="0"/>
              </a:spcBef>
              <a:buFont typeface="Arial"/>
              <a:buChar char="•"/>
            </a:pPr>
            <a:r>
              <a:rPr lang="de-AT" sz="30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Bewertung von Führungs- und Managementansätzen, die Altersvielfalt und Inklusion fördern</a:t>
            </a:r>
          </a:p>
          <a:p>
            <a:pPr algn="l">
              <a:lnSpc>
                <a:spcPts val="3347"/>
              </a:lnSpc>
              <a:spcBef>
                <a:spcPct val="0"/>
              </a:spcBef>
            </a:pPr>
            <a:endParaRPr lang="de-AT" sz="3099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69288" lvl="1" indent="-334644" algn="l">
              <a:lnSpc>
                <a:spcPts val="3347"/>
              </a:lnSpc>
              <a:spcBef>
                <a:spcPct val="0"/>
              </a:spcBef>
              <a:buFont typeface="Arial"/>
              <a:buChar char="•"/>
            </a:pPr>
            <a:r>
              <a:rPr lang="de-AT" sz="30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Reflexion der Personalpolitik der eigenen Organisation und Identifizierung möglicher Verbesserungen zur besseren Unterstützung älterer </a:t>
            </a:r>
            <a:r>
              <a:rPr lang="de-AT" sz="3099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Arbeitnehmer:innen</a:t>
            </a:r>
            <a:endParaRPr lang="de-AT" sz="3099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3347"/>
              </a:lnSpc>
              <a:spcBef>
                <a:spcPct val="0"/>
              </a:spcBef>
            </a:pPr>
            <a:endParaRPr lang="de-AT" sz="3099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Uma imagem com texto, Tipo de letra, captura de ecrã, Gráficos  Descrição gerada automaticamente"/>
          <p:cNvSpPr/>
          <p:nvPr/>
        </p:nvSpPr>
        <p:spPr>
          <a:xfrm>
            <a:off x="264824" y="9690668"/>
            <a:ext cx="2399309" cy="535315"/>
          </a:xfrm>
          <a:custGeom>
            <a:avLst/>
            <a:gdLst/>
            <a:ahLst/>
            <a:cxnLst/>
            <a:rect l="l" t="t" r="r" b="b"/>
            <a:pathLst>
              <a:path w="2399309" h="535315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2758" y="9682944"/>
            <a:ext cx="2393413" cy="502129"/>
          </a:xfrm>
          <a:custGeom>
            <a:avLst/>
            <a:gdLst/>
            <a:ahLst/>
            <a:cxnLst/>
            <a:rect l="l" t="t" r="r" b="b"/>
            <a:pathLst>
              <a:path w="2393413" h="502129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9539" b="-65202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9450753" y="166697"/>
            <a:ext cx="8315192" cy="436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Lernziele: Strategie-Workshop 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2219211"/>
            <a:ext cx="15775964" cy="677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4747" lvl="1" indent="-332374" algn="l">
              <a:lnSpc>
                <a:spcPts val="3325"/>
              </a:lnSpc>
              <a:buFont typeface="Arial"/>
              <a:buChar char="•"/>
            </a:pPr>
            <a:r>
              <a:rPr lang="de-AT" sz="307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Die Stärken und Schwächen ihres Unternehmens in Bezug auf die Beschäftigung älterer </a:t>
            </a:r>
            <a:r>
              <a:rPr lang="de-AT" sz="307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Arbeitnehmer:innen</a:t>
            </a:r>
            <a:r>
              <a:rPr lang="de-AT" sz="307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verstehen und interpretieren</a:t>
            </a:r>
          </a:p>
          <a:p>
            <a:pPr algn="l">
              <a:lnSpc>
                <a:spcPts val="3325"/>
              </a:lnSpc>
            </a:pPr>
            <a:endParaRPr lang="de-AT" sz="307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64747" lvl="1" indent="-332374" algn="l">
              <a:lnSpc>
                <a:spcPts val="3325"/>
              </a:lnSpc>
              <a:buFont typeface="Arial"/>
              <a:buChar char="•"/>
            </a:pPr>
            <a:r>
              <a:rPr lang="de-AT" sz="307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Über die Unterschiede zwischen wahrgenommener und tatsächlicher Inklusion/Bereitschaft nachdenken</a:t>
            </a:r>
          </a:p>
          <a:p>
            <a:pPr algn="l">
              <a:lnSpc>
                <a:spcPts val="3325"/>
              </a:lnSpc>
            </a:pPr>
            <a:endParaRPr lang="de-AT" sz="307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64747" lvl="1" indent="-332374" algn="l">
              <a:lnSpc>
                <a:spcPts val="3325"/>
              </a:lnSpc>
              <a:buFont typeface="Arial"/>
              <a:buChar char="•"/>
            </a:pPr>
            <a:r>
              <a:rPr lang="de-AT" sz="307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Lücken erkennen und </a:t>
            </a:r>
            <a:r>
              <a:rPr lang="de-AT" sz="3078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Entwicklungspotenziale</a:t>
            </a:r>
            <a:r>
              <a:rPr lang="de-AT" sz="307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identifizieren</a:t>
            </a:r>
          </a:p>
          <a:p>
            <a:pPr algn="l">
              <a:lnSpc>
                <a:spcPts val="3325"/>
              </a:lnSpc>
              <a:spcBef>
                <a:spcPct val="0"/>
              </a:spcBef>
            </a:pPr>
            <a:endParaRPr lang="de-AT" sz="307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64747" lvl="1" indent="-332374" algn="l">
              <a:lnSpc>
                <a:spcPts val="3325"/>
              </a:lnSpc>
              <a:spcBef>
                <a:spcPct val="0"/>
              </a:spcBef>
              <a:buFont typeface="Arial"/>
              <a:buChar char="•"/>
            </a:pPr>
            <a:r>
              <a:rPr lang="de-AT" sz="307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Die im Potential Scanner identifizierten internen Hindernisse und Chancen für die jeweilige Zielgruppe analysieren</a:t>
            </a:r>
          </a:p>
          <a:p>
            <a:pPr algn="l">
              <a:lnSpc>
                <a:spcPts val="3325"/>
              </a:lnSpc>
              <a:spcBef>
                <a:spcPct val="0"/>
              </a:spcBef>
            </a:pPr>
            <a:endParaRPr lang="de-AT" sz="307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64747" lvl="1" indent="-332374" algn="l">
              <a:lnSpc>
                <a:spcPts val="3325"/>
              </a:lnSpc>
              <a:spcBef>
                <a:spcPct val="0"/>
              </a:spcBef>
              <a:buFont typeface="Arial"/>
              <a:buChar char="•"/>
            </a:pPr>
            <a:r>
              <a:rPr lang="de-AT" sz="307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Die Diagnoseergebnisse in strategische Handlungsfelder umsetzen</a:t>
            </a:r>
          </a:p>
          <a:p>
            <a:pPr algn="l">
              <a:lnSpc>
                <a:spcPts val="3325"/>
              </a:lnSpc>
              <a:spcBef>
                <a:spcPct val="0"/>
              </a:spcBef>
            </a:pPr>
            <a:endParaRPr lang="de-AT" sz="307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64747" lvl="1" indent="-332374" algn="l">
              <a:lnSpc>
                <a:spcPts val="3325"/>
              </a:lnSpc>
              <a:spcBef>
                <a:spcPct val="0"/>
              </a:spcBef>
              <a:buFont typeface="Arial"/>
              <a:buChar char="•"/>
            </a:pPr>
            <a:r>
              <a:rPr lang="de-AT" sz="3078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Schlüsselbereiche für Verbesserungen im Kontext ihrer Organisation priorisieren</a:t>
            </a:r>
          </a:p>
          <a:p>
            <a:pPr algn="l">
              <a:lnSpc>
                <a:spcPts val="3325"/>
              </a:lnSpc>
              <a:spcBef>
                <a:spcPct val="0"/>
              </a:spcBef>
            </a:pPr>
            <a:endParaRPr lang="de-AT" sz="307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3325"/>
              </a:lnSpc>
              <a:spcBef>
                <a:spcPct val="0"/>
              </a:spcBef>
            </a:pPr>
            <a:endParaRPr lang="de-AT" sz="3078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Uma imagem com texto, Tipo de letra, captura de ecrã, Gráficos  Descrição gerada automaticamente"/>
          <p:cNvSpPr/>
          <p:nvPr/>
        </p:nvSpPr>
        <p:spPr>
          <a:xfrm>
            <a:off x="264824" y="9690668"/>
            <a:ext cx="2399309" cy="535315"/>
          </a:xfrm>
          <a:custGeom>
            <a:avLst/>
            <a:gdLst/>
            <a:ahLst/>
            <a:cxnLst/>
            <a:rect l="l" t="t" r="r" b="b"/>
            <a:pathLst>
              <a:path w="2399309" h="535315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2758" y="9682944"/>
            <a:ext cx="2393413" cy="502129"/>
          </a:xfrm>
          <a:custGeom>
            <a:avLst/>
            <a:gdLst/>
            <a:ahLst/>
            <a:cxnLst/>
            <a:rect l="l" t="t" r="r" b="b"/>
            <a:pathLst>
              <a:path w="2393413" h="502129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9539" b="-65202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7197675" y="166697"/>
            <a:ext cx="10568269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Lernziele: Indikatoren und Instrumente zur Überwachung 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69817" y="1874085"/>
            <a:ext cx="15096140" cy="5501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9" lvl="1" indent="-334645" algn="l">
              <a:lnSpc>
                <a:spcPts val="3347"/>
              </a:lnSpc>
              <a:buFont typeface="Arial"/>
              <a:buChar char="•"/>
            </a:pPr>
            <a:r>
              <a:rPr lang="de-AT" sz="30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Die Bedeutung der Überwachung ausgearbeiteter Strategien zur Verbesserung der Arbeitsbedingungen älterer </a:t>
            </a:r>
            <a:r>
              <a:rPr lang="de-AT" sz="3099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Arbeitnehmer:innen</a:t>
            </a:r>
            <a:r>
              <a:rPr lang="de-AT" sz="30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verstehen</a:t>
            </a:r>
          </a:p>
          <a:p>
            <a:pPr algn="l">
              <a:lnSpc>
                <a:spcPts val="3347"/>
              </a:lnSpc>
            </a:pPr>
            <a:endParaRPr lang="de-AT" sz="3099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69289" lvl="1" indent="-334645" algn="l">
              <a:lnSpc>
                <a:spcPts val="3347"/>
              </a:lnSpc>
              <a:spcBef>
                <a:spcPct val="0"/>
              </a:spcBef>
              <a:buFont typeface="Arial"/>
              <a:buChar char="•"/>
            </a:pPr>
            <a:r>
              <a:rPr lang="de-AT" sz="30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Verstehen relevanter Indikatoren zur Messung des Erfolgs der identifizierten Strategien</a:t>
            </a:r>
          </a:p>
          <a:p>
            <a:pPr algn="l">
              <a:lnSpc>
                <a:spcPts val="3347"/>
              </a:lnSpc>
              <a:spcBef>
                <a:spcPct val="0"/>
              </a:spcBef>
            </a:pPr>
            <a:endParaRPr lang="de-AT" sz="3099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69289" lvl="1" indent="-334645" algn="l">
              <a:lnSpc>
                <a:spcPts val="3347"/>
              </a:lnSpc>
              <a:spcBef>
                <a:spcPct val="0"/>
              </a:spcBef>
              <a:buFont typeface="Arial"/>
              <a:buChar char="•"/>
            </a:pPr>
            <a:r>
              <a:rPr lang="de-AT" sz="30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Einfache Instrumente zur Erfolgskontrolle von Strategien und Maßnahmen kennenlernen</a:t>
            </a:r>
          </a:p>
          <a:p>
            <a:pPr algn="l">
              <a:lnSpc>
                <a:spcPts val="3347"/>
              </a:lnSpc>
              <a:spcBef>
                <a:spcPct val="0"/>
              </a:spcBef>
            </a:pPr>
            <a:endParaRPr lang="de-AT" sz="3099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69289" lvl="1" indent="-334645" algn="l">
              <a:lnSpc>
                <a:spcPts val="3347"/>
              </a:lnSpc>
              <a:spcBef>
                <a:spcPct val="0"/>
              </a:spcBef>
              <a:buFont typeface="Arial"/>
              <a:buChar char="•"/>
            </a:pPr>
            <a:r>
              <a:rPr lang="de-AT" sz="30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Einfache Instrumente und Methoden zur Erfolgs- und Leistungsüberwachung sowie zur Abweichungsanalyse und zur Überprüfung der Indikatorerreichung anwenden</a:t>
            </a:r>
          </a:p>
          <a:p>
            <a:pPr algn="ctr">
              <a:lnSpc>
                <a:spcPts val="3347"/>
              </a:lnSpc>
              <a:spcBef>
                <a:spcPct val="0"/>
              </a:spcBef>
            </a:pPr>
            <a:endParaRPr lang="de-AT" sz="3099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Uma imagem com texto, Tipo de letra, captura de ecrã, Gráficos  Descrição gerada automaticamente"/>
          <p:cNvSpPr/>
          <p:nvPr/>
        </p:nvSpPr>
        <p:spPr>
          <a:xfrm>
            <a:off x="264824" y="9690668"/>
            <a:ext cx="2399309" cy="535315"/>
          </a:xfrm>
          <a:custGeom>
            <a:avLst/>
            <a:gdLst/>
            <a:ahLst/>
            <a:cxnLst/>
            <a:rect l="l" t="t" r="r" b="b"/>
            <a:pathLst>
              <a:path w="2399309" h="535315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2758" y="9682944"/>
            <a:ext cx="2393413" cy="502129"/>
          </a:xfrm>
          <a:custGeom>
            <a:avLst/>
            <a:gdLst/>
            <a:ahLst/>
            <a:cxnLst/>
            <a:rect l="l" t="t" r="r" b="b"/>
            <a:pathLst>
              <a:path w="2393413" h="502129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9539" b="-65202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136562" y="159324"/>
            <a:ext cx="16151438" cy="835484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1484356" y="1383243"/>
            <a:ext cx="16151446" cy="7534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697" lvl="1" indent="-323848" algn="l">
              <a:lnSpc>
                <a:spcPts val="5399"/>
              </a:lnSpc>
              <a:buFont typeface="Arial"/>
              <a:buChar char="•"/>
            </a:pPr>
            <a:r>
              <a:rPr lang="de-AT" sz="31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Die Bedeutung des Monitoring ausgearbeiteter Strategien zur Verbesserung der Vollzeitbeschäftigung von Frauen, der Arbeitsbedingungen älterer </a:t>
            </a:r>
            <a:r>
              <a:rPr lang="de-AT" sz="31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Arbeitnehmer:innen</a:t>
            </a:r>
            <a:r>
              <a:rPr lang="de-AT" sz="31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, der Migration und der Vielfalt sowie der Weiterqualifizierung gering qualifizierter </a:t>
            </a:r>
            <a:r>
              <a:rPr lang="de-AT" sz="3100" dirty="0" err="1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Arbeitnehmer:innen</a:t>
            </a:r>
            <a:r>
              <a:rPr lang="de-AT" sz="31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im eigenen Unternehmen verstehen</a:t>
            </a:r>
          </a:p>
          <a:p>
            <a:pPr marL="647697" lvl="1" indent="-323848" algn="l">
              <a:lnSpc>
                <a:spcPts val="5399"/>
              </a:lnSpc>
              <a:buFont typeface="Arial"/>
              <a:buChar char="•"/>
            </a:pPr>
            <a:r>
              <a:rPr lang="de-AT" sz="31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Identifizieren Sie relevante Indikatoren zur Erfassung des Erfolgs und der Leistung der identifizierten Strategien, um die Möglichkeiten für die definierten Handlungsebenen zu verbessern</a:t>
            </a:r>
          </a:p>
          <a:p>
            <a:pPr marL="647697" lvl="1" indent="-323848" algn="l">
              <a:lnSpc>
                <a:spcPts val="5399"/>
              </a:lnSpc>
              <a:buFont typeface="Arial"/>
              <a:buChar char="•"/>
            </a:pPr>
            <a:r>
              <a:rPr lang="de-AT" sz="31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Einfache Instrumente zur Überwachung des Erfolgs von Strategien und Maßnahmen erkunden</a:t>
            </a:r>
          </a:p>
          <a:p>
            <a:pPr marL="647697" lvl="1" indent="-323848" algn="l">
              <a:lnSpc>
                <a:spcPts val="5399"/>
              </a:lnSpc>
              <a:buFont typeface="Arial"/>
              <a:buChar char="•"/>
            </a:pPr>
            <a:r>
              <a:rPr lang="de-AT" sz="3100" dirty="0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Einfache Instrumente und Methoden zur Erfolgs- und Leistungsüberwachung sowie zur Abweichungsanalyse und zur Überprüfung der Indikatorerreichung anwenden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14800" y="279199"/>
            <a:ext cx="13727344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0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Lernergebnisse</a:t>
            </a:r>
            <a:r>
              <a:rPr lang="en-US" sz="30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: </a:t>
            </a:r>
            <a:r>
              <a:rPr lang="en-US" sz="30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Überwachungsindikatoren</a:t>
            </a:r>
            <a:r>
              <a:rPr lang="en-US" sz="30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und -</a:t>
            </a:r>
            <a:r>
              <a:rPr lang="en-US" sz="30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instrumente</a:t>
            </a:r>
            <a:r>
              <a:rPr lang="en-US" sz="30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Uma imagem com texto, Tipo de letra, captura de ecrã, Gráficos  Descrição gerada automaticamente"/>
          <p:cNvSpPr/>
          <p:nvPr/>
        </p:nvSpPr>
        <p:spPr>
          <a:xfrm>
            <a:off x="264824" y="9690668"/>
            <a:ext cx="2399309" cy="535315"/>
          </a:xfrm>
          <a:custGeom>
            <a:avLst/>
            <a:gdLst/>
            <a:ahLst/>
            <a:cxnLst/>
            <a:rect l="l" t="t" r="r" b="b"/>
            <a:pathLst>
              <a:path w="2399309" h="535315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 descr="Uma imagem com texto, Tipo de letra, captura de ecrã, Gráficos  Descrição gerada automaticamente"/>
          <p:cNvSpPr/>
          <p:nvPr/>
        </p:nvSpPr>
        <p:spPr>
          <a:xfrm>
            <a:off x="264824" y="9563776"/>
            <a:ext cx="2399309" cy="535315"/>
          </a:xfrm>
          <a:custGeom>
            <a:avLst/>
            <a:gdLst/>
            <a:ahLst/>
            <a:cxnLst/>
            <a:rect l="l" t="t" r="r" b="b"/>
            <a:pathLst>
              <a:path w="2399309" h="535315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626741" y="5844569"/>
            <a:ext cx="6614322" cy="3060354"/>
          </a:xfrm>
          <a:custGeom>
            <a:avLst/>
            <a:gdLst/>
            <a:ahLst/>
            <a:cxnLst/>
            <a:rect l="l" t="t" r="r" b="b"/>
            <a:pathLst>
              <a:path w="6614322" h="3060354">
                <a:moveTo>
                  <a:pt x="0" y="0"/>
                </a:moveTo>
                <a:lnTo>
                  <a:pt x="6614322" y="0"/>
                </a:lnTo>
                <a:lnTo>
                  <a:pt x="6614322" y="3060353"/>
                </a:lnTo>
                <a:lnTo>
                  <a:pt x="0" y="30603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345" t="-39572" r="-16970" b="-16939"/>
            </a:stretch>
          </a:blipFill>
        </p:spPr>
      </p:sp>
      <p:sp>
        <p:nvSpPr>
          <p:cNvPr id="5" name="Freeform 5" descr="Uma imagem com estrela, Tipo de letra, Gráficos, símbolo  Descrição gerada automaticamente"/>
          <p:cNvSpPr/>
          <p:nvPr/>
        </p:nvSpPr>
        <p:spPr>
          <a:xfrm>
            <a:off x="6199937" y="4004777"/>
            <a:ext cx="860727" cy="619306"/>
          </a:xfrm>
          <a:custGeom>
            <a:avLst/>
            <a:gdLst/>
            <a:ahLst/>
            <a:cxnLst/>
            <a:rect l="l" t="t" r="r" b="b"/>
            <a:pathLst>
              <a:path w="860727" h="619306">
                <a:moveTo>
                  <a:pt x="0" y="0"/>
                </a:moveTo>
                <a:lnTo>
                  <a:pt x="860726" y="0"/>
                </a:lnTo>
                <a:lnTo>
                  <a:pt x="860726" y="619306"/>
                </a:lnTo>
                <a:lnTo>
                  <a:pt x="0" y="6193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 descr="Uma imagem com Tipo de letra, Gráficos, texto, design gráfico  Descrição gerada automaticamente"/>
          <p:cNvSpPr/>
          <p:nvPr/>
        </p:nvSpPr>
        <p:spPr>
          <a:xfrm>
            <a:off x="9086240" y="4066232"/>
            <a:ext cx="1420616" cy="496405"/>
          </a:xfrm>
          <a:custGeom>
            <a:avLst/>
            <a:gdLst/>
            <a:ahLst/>
            <a:cxnLst/>
            <a:rect l="l" t="t" r="r" b="b"/>
            <a:pathLst>
              <a:path w="1420616" h="496405">
                <a:moveTo>
                  <a:pt x="0" y="0"/>
                </a:moveTo>
                <a:lnTo>
                  <a:pt x="1420616" y="0"/>
                </a:lnTo>
                <a:lnTo>
                  <a:pt x="1420616" y="496405"/>
                </a:lnTo>
                <a:lnTo>
                  <a:pt x="0" y="4964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 descr="Uma imagem com texto, Tipo de letra, símbolo, captura de ecrã  Descrição gerada automaticamente"/>
          <p:cNvSpPr/>
          <p:nvPr/>
        </p:nvSpPr>
        <p:spPr>
          <a:xfrm>
            <a:off x="10285876" y="4942227"/>
            <a:ext cx="734797" cy="541687"/>
          </a:xfrm>
          <a:custGeom>
            <a:avLst/>
            <a:gdLst/>
            <a:ahLst/>
            <a:cxnLst/>
            <a:rect l="l" t="t" r="r" b="b"/>
            <a:pathLst>
              <a:path w="734797" h="541687">
                <a:moveTo>
                  <a:pt x="0" y="0"/>
                </a:moveTo>
                <a:lnTo>
                  <a:pt x="734797" y="0"/>
                </a:lnTo>
                <a:lnTo>
                  <a:pt x="734797" y="541687"/>
                </a:lnTo>
                <a:lnTo>
                  <a:pt x="0" y="5416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 descr="Uma imagem com texto, Tipo de letra, logótipo, Gráficos  Descrição gerada automaticamente"/>
          <p:cNvSpPr/>
          <p:nvPr/>
        </p:nvSpPr>
        <p:spPr>
          <a:xfrm>
            <a:off x="10930976" y="4138727"/>
            <a:ext cx="1057780" cy="351415"/>
          </a:xfrm>
          <a:custGeom>
            <a:avLst/>
            <a:gdLst/>
            <a:ahLst/>
            <a:cxnLst/>
            <a:rect l="l" t="t" r="r" b="b"/>
            <a:pathLst>
              <a:path w="1057780" h="351415">
                <a:moveTo>
                  <a:pt x="0" y="0"/>
                </a:moveTo>
                <a:lnTo>
                  <a:pt x="1057780" y="0"/>
                </a:lnTo>
                <a:lnTo>
                  <a:pt x="1057780" y="351415"/>
                </a:lnTo>
                <a:lnTo>
                  <a:pt x="0" y="3514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 descr="Uma imagem com Tipo de letra, Gráficos, captura de ecrã, texto  Descrição gerada automaticamente"/>
          <p:cNvSpPr/>
          <p:nvPr/>
        </p:nvSpPr>
        <p:spPr>
          <a:xfrm>
            <a:off x="8942013" y="4767024"/>
            <a:ext cx="930221" cy="930221"/>
          </a:xfrm>
          <a:custGeom>
            <a:avLst/>
            <a:gdLst/>
            <a:ahLst/>
            <a:cxnLst/>
            <a:rect l="l" t="t" r="r" b="b"/>
            <a:pathLst>
              <a:path w="930221" h="930221">
                <a:moveTo>
                  <a:pt x="0" y="0"/>
                </a:moveTo>
                <a:lnTo>
                  <a:pt x="930221" y="0"/>
                </a:lnTo>
                <a:lnTo>
                  <a:pt x="930221" y="930221"/>
                </a:lnTo>
                <a:lnTo>
                  <a:pt x="0" y="93022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 descr="Uma imagem com texto, Tipo de letra, logótipo, Gráficos  Descrição gerada automaticamente"/>
          <p:cNvSpPr/>
          <p:nvPr/>
        </p:nvSpPr>
        <p:spPr>
          <a:xfrm>
            <a:off x="7484783" y="4082644"/>
            <a:ext cx="1177338" cy="463582"/>
          </a:xfrm>
          <a:custGeom>
            <a:avLst/>
            <a:gdLst/>
            <a:ahLst/>
            <a:cxnLst/>
            <a:rect l="l" t="t" r="r" b="b"/>
            <a:pathLst>
              <a:path w="1177338" h="463582">
                <a:moveTo>
                  <a:pt x="0" y="0"/>
                </a:moveTo>
                <a:lnTo>
                  <a:pt x="1177338" y="0"/>
                </a:lnTo>
                <a:lnTo>
                  <a:pt x="1177338" y="463581"/>
                </a:lnTo>
                <a:lnTo>
                  <a:pt x="0" y="46358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991445" y="4992900"/>
            <a:ext cx="1536916" cy="458667"/>
          </a:xfrm>
          <a:custGeom>
            <a:avLst/>
            <a:gdLst/>
            <a:ahLst/>
            <a:cxnLst/>
            <a:rect l="l" t="t" r="r" b="b"/>
            <a:pathLst>
              <a:path w="1536916" h="458667">
                <a:moveTo>
                  <a:pt x="0" y="0"/>
                </a:moveTo>
                <a:lnTo>
                  <a:pt x="1536916" y="0"/>
                </a:lnTo>
                <a:lnTo>
                  <a:pt x="1536916" y="458667"/>
                </a:lnTo>
                <a:lnTo>
                  <a:pt x="0" y="45866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674" b="-676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-21803" y="-35071"/>
            <a:ext cx="18296106" cy="2630738"/>
            <a:chOff x="0" y="0"/>
            <a:chExt cx="24394808" cy="350765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4394795" cy="3507613"/>
            </a:xfrm>
            <a:custGeom>
              <a:avLst/>
              <a:gdLst/>
              <a:ahLst/>
              <a:cxnLst/>
              <a:rect l="l" t="t" r="r" b="b"/>
              <a:pathLst>
                <a:path w="24394795" h="3507613">
                  <a:moveTo>
                    <a:pt x="0" y="0"/>
                  </a:moveTo>
                  <a:lnTo>
                    <a:pt x="24394795" y="0"/>
                  </a:lnTo>
                  <a:lnTo>
                    <a:pt x="24394795" y="3507613"/>
                  </a:lnTo>
                  <a:lnTo>
                    <a:pt x="0" y="3507613"/>
                  </a:lnTo>
                  <a:close/>
                </a:path>
              </a:pathLst>
            </a:custGeom>
            <a:solidFill>
              <a:srgbClr val="FF9525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4616510" y="562670"/>
            <a:ext cx="8963777" cy="1618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80"/>
              </a:lnSpc>
            </a:pPr>
            <a:r>
              <a:rPr lang="en-US" sz="99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DANKE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Uma imagem com texto, Tipo de letra, captura de ecrã, Gráficos  Descrição gerada automaticamente"/>
          <p:cNvSpPr/>
          <p:nvPr/>
        </p:nvSpPr>
        <p:spPr>
          <a:xfrm>
            <a:off x="264824" y="9690668"/>
            <a:ext cx="2399309" cy="535315"/>
          </a:xfrm>
          <a:custGeom>
            <a:avLst/>
            <a:gdLst/>
            <a:ahLst/>
            <a:cxnLst/>
            <a:rect l="l" t="t" r="r" b="b"/>
            <a:pathLst>
              <a:path w="2399309" h="535315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 descr="Uma imagem com texto, Tipo de letra, captura de ecrã, Gráficos  Descrição gerada automaticamente"/>
          <p:cNvSpPr/>
          <p:nvPr/>
        </p:nvSpPr>
        <p:spPr>
          <a:xfrm>
            <a:off x="264824" y="9563776"/>
            <a:ext cx="2399309" cy="535315"/>
          </a:xfrm>
          <a:custGeom>
            <a:avLst/>
            <a:gdLst/>
            <a:ahLst/>
            <a:cxnLst/>
            <a:rect l="l" t="t" r="r" b="b"/>
            <a:pathLst>
              <a:path w="2399309" h="535315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626741" y="5844569"/>
            <a:ext cx="6614322" cy="3060354"/>
          </a:xfrm>
          <a:custGeom>
            <a:avLst/>
            <a:gdLst/>
            <a:ahLst/>
            <a:cxnLst/>
            <a:rect l="l" t="t" r="r" b="b"/>
            <a:pathLst>
              <a:path w="6614322" h="3060354">
                <a:moveTo>
                  <a:pt x="0" y="0"/>
                </a:moveTo>
                <a:lnTo>
                  <a:pt x="6614322" y="0"/>
                </a:lnTo>
                <a:lnTo>
                  <a:pt x="6614322" y="3060353"/>
                </a:lnTo>
                <a:lnTo>
                  <a:pt x="0" y="30603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345" t="-39572" r="-16970" b="-16939"/>
            </a:stretch>
          </a:blipFill>
        </p:spPr>
      </p:sp>
      <p:sp>
        <p:nvSpPr>
          <p:cNvPr id="5" name="Freeform 5" descr="Uma imagem com estrela, Tipo de letra, Gráficos, símbolo  Descrição gerada automaticamente"/>
          <p:cNvSpPr/>
          <p:nvPr/>
        </p:nvSpPr>
        <p:spPr>
          <a:xfrm>
            <a:off x="6199937" y="4004777"/>
            <a:ext cx="860727" cy="619306"/>
          </a:xfrm>
          <a:custGeom>
            <a:avLst/>
            <a:gdLst/>
            <a:ahLst/>
            <a:cxnLst/>
            <a:rect l="l" t="t" r="r" b="b"/>
            <a:pathLst>
              <a:path w="860727" h="619306">
                <a:moveTo>
                  <a:pt x="0" y="0"/>
                </a:moveTo>
                <a:lnTo>
                  <a:pt x="860726" y="0"/>
                </a:lnTo>
                <a:lnTo>
                  <a:pt x="860726" y="619306"/>
                </a:lnTo>
                <a:lnTo>
                  <a:pt x="0" y="6193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 descr="Uma imagem com Tipo de letra, Gráficos, texto, design gráfico  Descrição gerada automaticamente"/>
          <p:cNvSpPr/>
          <p:nvPr/>
        </p:nvSpPr>
        <p:spPr>
          <a:xfrm>
            <a:off x="9086240" y="4066232"/>
            <a:ext cx="1420616" cy="496405"/>
          </a:xfrm>
          <a:custGeom>
            <a:avLst/>
            <a:gdLst/>
            <a:ahLst/>
            <a:cxnLst/>
            <a:rect l="l" t="t" r="r" b="b"/>
            <a:pathLst>
              <a:path w="1420616" h="496405">
                <a:moveTo>
                  <a:pt x="0" y="0"/>
                </a:moveTo>
                <a:lnTo>
                  <a:pt x="1420616" y="0"/>
                </a:lnTo>
                <a:lnTo>
                  <a:pt x="1420616" y="496405"/>
                </a:lnTo>
                <a:lnTo>
                  <a:pt x="0" y="4964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 descr="Uma imagem com texto, Tipo de letra, símbolo, captura de ecrã  Descrição gerada automaticamente"/>
          <p:cNvSpPr/>
          <p:nvPr/>
        </p:nvSpPr>
        <p:spPr>
          <a:xfrm>
            <a:off x="10285876" y="4942227"/>
            <a:ext cx="734797" cy="541687"/>
          </a:xfrm>
          <a:custGeom>
            <a:avLst/>
            <a:gdLst/>
            <a:ahLst/>
            <a:cxnLst/>
            <a:rect l="l" t="t" r="r" b="b"/>
            <a:pathLst>
              <a:path w="734797" h="541687">
                <a:moveTo>
                  <a:pt x="0" y="0"/>
                </a:moveTo>
                <a:lnTo>
                  <a:pt x="734797" y="0"/>
                </a:lnTo>
                <a:lnTo>
                  <a:pt x="734797" y="541687"/>
                </a:lnTo>
                <a:lnTo>
                  <a:pt x="0" y="5416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 descr="Uma imagem com texto, Tipo de letra, logótipo, Gráficos  Descrição gerada automaticamente"/>
          <p:cNvSpPr/>
          <p:nvPr/>
        </p:nvSpPr>
        <p:spPr>
          <a:xfrm>
            <a:off x="10930976" y="4138727"/>
            <a:ext cx="1057780" cy="351415"/>
          </a:xfrm>
          <a:custGeom>
            <a:avLst/>
            <a:gdLst/>
            <a:ahLst/>
            <a:cxnLst/>
            <a:rect l="l" t="t" r="r" b="b"/>
            <a:pathLst>
              <a:path w="1057780" h="351415">
                <a:moveTo>
                  <a:pt x="0" y="0"/>
                </a:moveTo>
                <a:lnTo>
                  <a:pt x="1057780" y="0"/>
                </a:lnTo>
                <a:lnTo>
                  <a:pt x="1057780" y="351415"/>
                </a:lnTo>
                <a:lnTo>
                  <a:pt x="0" y="3514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 descr="Uma imagem com Tipo de letra, Gráficos, captura de ecrã, texto  Descrição gerada automaticamente"/>
          <p:cNvSpPr/>
          <p:nvPr/>
        </p:nvSpPr>
        <p:spPr>
          <a:xfrm>
            <a:off x="8942013" y="4767024"/>
            <a:ext cx="930221" cy="930221"/>
          </a:xfrm>
          <a:custGeom>
            <a:avLst/>
            <a:gdLst/>
            <a:ahLst/>
            <a:cxnLst/>
            <a:rect l="l" t="t" r="r" b="b"/>
            <a:pathLst>
              <a:path w="930221" h="930221">
                <a:moveTo>
                  <a:pt x="0" y="0"/>
                </a:moveTo>
                <a:lnTo>
                  <a:pt x="930221" y="0"/>
                </a:lnTo>
                <a:lnTo>
                  <a:pt x="930221" y="930221"/>
                </a:lnTo>
                <a:lnTo>
                  <a:pt x="0" y="93022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 descr="Uma imagem com texto, Tipo de letra, logótipo, Gráficos  Descrição gerada automaticamente"/>
          <p:cNvSpPr/>
          <p:nvPr/>
        </p:nvSpPr>
        <p:spPr>
          <a:xfrm>
            <a:off x="7484783" y="4082644"/>
            <a:ext cx="1177338" cy="463582"/>
          </a:xfrm>
          <a:custGeom>
            <a:avLst/>
            <a:gdLst/>
            <a:ahLst/>
            <a:cxnLst/>
            <a:rect l="l" t="t" r="r" b="b"/>
            <a:pathLst>
              <a:path w="1177338" h="463582">
                <a:moveTo>
                  <a:pt x="0" y="0"/>
                </a:moveTo>
                <a:lnTo>
                  <a:pt x="1177338" y="0"/>
                </a:lnTo>
                <a:lnTo>
                  <a:pt x="1177338" y="463581"/>
                </a:lnTo>
                <a:lnTo>
                  <a:pt x="0" y="46358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991445" y="4992900"/>
            <a:ext cx="1536916" cy="458667"/>
          </a:xfrm>
          <a:custGeom>
            <a:avLst/>
            <a:gdLst/>
            <a:ahLst/>
            <a:cxnLst/>
            <a:rect l="l" t="t" r="r" b="b"/>
            <a:pathLst>
              <a:path w="1536916" h="458667">
                <a:moveTo>
                  <a:pt x="0" y="0"/>
                </a:moveTo>
                <a:lnTo>
                  <a:pt x="1536916" y="0"/>
                </a:lnTo>
                <a:lnTo>
                  <a:pt x="1536916" y="458667"/>
                </a:lnTo>
                <a:lnTo>
                  <a:pt x="0" y="45866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t="-674" b="-676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-21803" y="-35071"/>
            <a:ext cx="18296106" cy="2630738"/>
            <a:chOff x="0" y="0"/>
            <a:chExt cx="24394808" cy="350765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4394795" cy="3507613"/>
            </a:xfrm>
            <a:custGeom>
              <a:avLst/>
              <a:gdLst/>
              <a:ahLst/>
              <a:cxnLst/>
              <a:rect l="l" t="t" r="r" b="b"/>
              <a:pathLst>
                <a:path w="24394795" h="3507613">
                  <a:moveTo>
                    <a:pt x="0" y="0"/>
                  </a:moveTo>
                  <a:lnTo>
                    <a:pt x="24394795" y="0"/>
                  </a:lnTo>
                  <a:lnTo>
                    <a:pt x="24394795" y="3507613"/>
                  </a:lnTo>
                  <a:lnTo>
                    <a:pt x="0" y="3507613"/>
                  </a:lnTo>
                  <a:close/>
                </a:path>
              </a:pathLst>
            </a:custGeom>
            <a:solidFill>
              <a:srgbClr val="FF9525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-2067" y="9546934"/>
            <a:ext cx="18501661" cy="740066"/>
          </a:xfrm>
          <a:custGeom>
            <a:avLst/>
            <a:gdLst/>
            <a:ahLst/>
            <a:cxnLst/>
            <a:rect l="l" t="t" r="r" b="b"/>
            <a:pathLst>
              <a:path w="18501661" h="740066">
                <a:moveTo>
                  <a:pt x="0" y="0"/>
                </a:moveTo>
                <a:lnTo>
                  <a:pt x="18501661" y="0"/>
                </a:lnTo>
                <a:lnTo>
                  <a:pt x="18501661" y="740066"/>
                </a:lnTo>
                <a:lnTo>
                  <a:pt x="0" y="74006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de-D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428</Words>
  <Application>Microsoft Office PowerPoint</Application>
  <PresentationFormat>Benutzerdefiniert</PresentationFormat>
  <Paragraphs>76</Paragraphs>
  <Slides>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Calibri</vt:lpstr>
      <vt:lpstr>Arial</vt:lpstr>
      <vt:lpstr>Arial Bold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Elevate_unit 9</dc:title>
  <cp:keywords>, docId:F40FC6B8FAA09AF0C14C7FABECCF4667</cp:keywords>
  <cp:lastModifiedBy>user</cp:lastModifiedBy>
  <cp:revision>3</cp:revision>
  <dcterms:created xsi:type="dcterms:W3CDTF">2006-08-16T00:00:00Z</dcterms:created>
  <dcterms:modified xsi:type="dcterms:W3CDTF">2026-03-18T20:27:12Z</dcterms:modified>
  <dc:identifier>DAG-9U2g5c0</dc:identifier>
</cp:coreProperties>
</file>