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4"/>
    <p:sldMasterId id="2147483660" r:id="rId5"/>
    <p:sldMasterId id="2147483684" r:id="rId6"/>
  </p:sldMasterIdLst>
  <p:notesMasterIdLst>
    <p:notesMasterId r:id="rId32"/>
  </p:notesMasterIdLst>
  <p:sldIdLst>
    <p:sldId id="282" r:id="rId7"/>
    <p:sldId id="257" r:id="rId8"/>
    <p:sldId id="258" r:id="rId9"/>
    <p:sldId id="259" r:id="rId10"/>
    <p:sldId id="260" r:id="rId11"/>
    <p:sldId id="261" r:id="rId12"/>
    <p:sldId id="285" r:id="rId13"/>
    <p:sldId id="263" r:id="rId14"/>
    <p:sldId id="264" r:id="rId15"/>
    <p:sldId id="265" r:id="rId16"/>
    <p:sldId id="266" r:id="rId17"/>
    <p:sldId id="267" r:id="rId18"/>
    <p:sldId id="286" r:id="rId19"/>
    <p:sldId id="287" r:id="rId20"/>
    <p:sldId id="288" r:id="rId21"/>
    <p:sldId id="271" r:id="rId22"/>
    <p:sldId id="272" r:id="rId23"/>
    <p:sldId id="273" r:id="rId24"/>
    <p:sldId id="274" r:id="rId25"/>
    <p:sldId id="275" r:id="rId26"/>
    <p:sldId id="290" r:id="rId27"/>
    <p:sldId id="277" r:id="rId28"/>
    <p:sldId id="279" r:id="rId29"/>
    <p:sldId id="284" r:id="rId30"/>
    <p:sldId id="283" r:id="rId31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4" roundtripDataSignature="AMtx7mjsYY+Mf/WxXMxa8YcMd7tPE3tVw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26D761C-BE69-4054-8251-A581555F81A4}" v="6" dt="2026-03-27T10:38:58.830"/>
  </p1510:revLst>
</p1510:revInfo>
</file>

<file path=ppt/tableStyles.xml><?xml version="1.0" encoding="utf-8"?>
<a:tblStyleLst xmlns:a="http://schemas.openxmlformats.org/drawingml/2006/main" def="{13AEF226-0C53-4F10-A2C2-CE29101ECB02}">
  <a:tblStyle styleId="{13AEF226-0C53-4F10-A2C2-CE29101ECB02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/>
      </a:tcStyle>
    </a:wholeTbl>
    <a:band1H>
      <a:tcTxStyle/>
      <a:tcStyle>
        <a:tcBdr/>
      </a:tcStyle>
    </a:band1H>
    <a:band2H>
      <a:tcTxStyle/>
      <a:tcStyle>
        <a:tcBdr/>
      </a:tcStyle>
    </a:band2H>
    <a:band1V>
      <a:tcTxStyle/>
      <a:tcStyle>
        <a:tcBdr/>
      </a:tcStyle>
    </a:band1V>
    <a:band2V>
      <a:tcTxStyle/>
      <a:tcStyle>
        <a:tcBdr/>
      </a:tcStyle>
    </a:band2V>
    <a:lastCol>
      <a:tcTxStyle/>
      <a:tcStyle>
        <a:tcBdr/>
      </a:tcStyle>
    </a:lastCol>
    <a:firstCol>
      <a:tcTxStyle/>
      <a:tcStyle>
        <a:tcBdr/>
      </a:tcStyle>
    </a:firstCol>
    <a:lastRow>
      <a:tcTxStyle/>
      <a:tcStyle>
        <a:tcBdr/>
      </a:tcStyle>
    </a:lastRow>
    <a:seCell>
      <a:tcTxStyle/>
      <a:tcStyle>
        <a:tcBdr/>
      </a:tcStyle>
    </a:seCell>
    <a:swCell>
      <a:tcTxStyle/>
      <a:tcStyle>
        <a:tcBdr/>
      </a:tcStyle>
    </a:swCell>
    <a:firstRow>
      <a:tcTxStyle/>
      <a:tcStyle>
        <a:tcBdr/>
      </a:tcStyle>
    </a:firstRow>
    <a:neCell>
      <a:tcTxStyle/>
      <a:tcStyle>
        <a:tcBdr/>
      </a:tcStyle>
    </a:neCell>
    <a:nwCell>
      <a:tcTxStyle/>
      <a:tcStyle>
        <a:tcBdr/>
      </a:tcStyle>
    </a:nwCel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7" d="100"/>
          <a:sy n="97" d="100"/>
        </p:scale>
        <p:origin x="192" y="30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7.xml"/><Relationship Id="rId18" Type="http://schemas.openxmlformats.org/officeDocument/2006/relationships/slide" Target="slides/slide12.xml"/><Relationship Id="rId26" Type="http://schemas.openxmlformats.org/officeDocument/2006/relationships/slide" Target="slides/slide20.xml"/><Relationship Id="rId39" Type="http://schemas.microsoft.com/office/2016/11/relationships/changesInfo" Target="changesInfos/changesInfo1.xml"/><Relationship Id="rId21" Type="http://schemas.openxmlformats.org/officeDocument/2006/relationships/slide" Target="slides/slide15.xml"/><Relationship Id="rId34" Type="http://customschemas.google.com/relationships/presentationmetadata" Target="metadata"/><Relationship Id="rId7" Type="http://schemas.openxmlformats.org/officeDocument/2006/relationships/slide" Target="slides/slide1.xml"/><Relationship Id="rId12" Type="http://schemas.openxmlformats.org/officeDocument/2006/relationships/slide" Target="slides/slide6.xml"/><Relationship Id="rId17" Type="http://schemas.openxmlformats.org/officeDocument/2006/relationships/slide" Target="slides/slide11.xml"/><Relationship Id="rId25" Type="http://schemas.openxmlformats.org/officeDocument/2006/relationships/slide" Target="slides/slide19.xml"/><Relationship Id="rId38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0.xml"/><Relationship Id="rId20" Type="http://schemas.openxmlformats.org/officeDocument/2006/relationships/slide" Target="slides/slide14.xml"/><Relationship Id="rId29" Type="http://schemas.openxmlformats.org/officeDocument/2006/relationships/slide" Target="slides/slide2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5.xml"/><Relationship Id="rId24" Type="http://schemas.openxmlformats.org/officeDocument/2006/relationships/slide" Target="slides/slide18.xml"/><Relationship Id="rId32" Type="http://schemas.openxmlformats.org/officeDocument/2006/relationships/notesMaster" Target="notesMasters/notesMaster1.xml"/><Relationship Id="rId37" Type="http://schemas.openxmlformats.org/officeDocument/2006/relationships/theme" Target="theme/theme1.xml"/><Relationship Id="rId40" Type="http://schemas.microsoft.com/office/2015/10/relationships/revisionInfo" Target="revisionInfo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9.xml"/><Relationship Id="rId23" Type="http://schemas.openxmlformats.org/officeDocument/2006/relationships/slide" Target="slides/slide17.xml"/><Relationship Id="rId28" Type="http://schemas.openxmlformats.org/officeDocument/2006/relationships/slide" Target="slides/slide22.xml"/><Relationship Id="rId36" Type="http://schemas.openxmlformats.org/officeDocument/2006/relationships/viewProps" Target="viewProps.xml"/><Relationship Id="rId10" Type="http://schemas.openxmlformats.org/officeDocument/2006/relationships/slide" Target="slides/slide4.xml"/><Relationship Id="rId19" Type="http://schemas.openxmlformats.org/officeDocument/2006/relationships/slide" Target="slides/slide13.xml"/><Relationship Id="rId31" Type="http://schemas.openxmlformats.org/officeDocument/2006/relationships/slide" Target="slides/slide2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slide" Target="slides/slide8.xml"/><Relationship Id="rId22" Type="http://schemas.openxmlformats.org/officeDocument/2006/relationships/slide" Target="slides/slide16.xml"/><Relationship Id="rId27" Type="http://schemas.openxmlformats.org/officeDocument/2006/relationships/slide" Target="slides/slide21.xml"/><Relationship Id="rId30" Type="http://schemas.openxmlformats.org/officeDocument/2006/relationships/slide" Target="slides/slide24.xml"/><Relationship Id="rId35" Type="http://schemas.openxmlformats.org/officeDocument/2006/relationships/presProps" Target="presProps.xml"/><Relationship Id="rId8" Type="http://schemas.openxmlformats.org/officeDocument/2006/relationships/slide" Target="slides/slide2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jaša Jerman Kuželički" userId="d36f0443-1c0a-491c-85d4-8f812b92884e" providerId="ADAL" clId="{CDE9C83A-F55A-4087-8119-095EAE5BA22F}"/>
    <pc:docChg chg="undo custSel addSld delSld modSld sldOrd delMainMaster modMainMaster">
      <pc:chgData name="Tjaša Jerman Kuželički" userId="d36f0443-1c0a-491c-85d4-8f812b92884e" providerId="ADAL" clId="{CDE9C83A-F55A-4087-8119-095EAE5BA22F}" dt="2026-03-27T10:38:58.830" v="1246"/>
      <pc:docMkLst>
        <pc:docMk/>
      </pc:docMkLst>
      <pc:sldChg chg="addSp modSp mod modAnim">
        <pc:chgData name="Tjaša Jerman Kuželički" userId="d36f0443-1c0a-491c-85d4-8f812b92884e" providerId="ADAL" clId="{CDE9C83A-F55A-4087-8119-095EAE5BA22F}" dt="2026-03-11T09:43:07.690" v="1172" actId="404"/>
        <pc:sldMkLst>
          <pc:docMk/>
          <pc:sldMk cId="0" sldId="257"/>
        </pc:sldMkLst>
        <pc:spChg chg="mod">
          <ac:chgData name="Tjaša Jerman Kuželički" userId="d36f0443-1c0a-491c-85d4-8f812b92884e" providerId="ADAL" clId="{CDE9C83A-F55A-4087-8119-095EAE5BA22F}" dt="2026-03-11T09:43:07.690" v="1172" actId="404"/>
          <ac:spMkLst>
            <pc:docMk/>
            <pc:sldMk cId="0" sldId="257"/>
            <ac:spMk id="252" creationId="{00000000-0000-0000-0000-000000000000}"/>
          </ac:spMkLst>
        </pc:spChg>
        <pc:spChg chg="mod">
          <ac:chgData name="Tjaša Jerman Kuželički" userId="d36f0443-1c0a-491c-85d4-8f812b92884e" providerId="ADAL" clId="{CDE9C83A-F55A-4087-8119-095EAE5BA22F}" dt="2026-03-09T09:52:54.491" v="110" actId="1076"/>
          <ac:spMkLst>
            <pc:docMk/>
            <pc:sldMk cId="0" sldId="257"/>
            <ac:spMk id="253" creationId="{00000000-0000-0000-0000-000000000000}"/>
          </ac:spMkLst>
        </pc:spChg>
      </pc:sldChg>
      <pc:sldChg chg="addSp modSp mod">
        <pc:chgData name="Tjaša Jerman Kuželički" userId="d36f0443-1c0a-491c-85d4-8f812b92884e" providerId="ADAL" clId="{CDE9C83A-F55A-4087-8119-095EAE5BA22F}" dt="2026-03-09T09:58:30.898" v="174" actId="403"/>
        <pc:sldMkLst>
          <pc:docMk/>
          <pc:sldMk cId="0" sldId="258"/>
        </pc:sldMkLst>
        <pc:spChg chg="add mod">
          <ac:chgData name="Tjaša Jerman Kuželički" userId="d36f0443-1c0a-491c-85d4-8f812b92884e" providerId="ADAL" clId="{CDE9C83A-F55A-4087-8119-095EAE5BA22F}" dt="2026-03-09T09:54:00.785" v="136" actId="14100"/>
          <ac:spMkLst>
            <pc:docMk/>
            <pc:sldMk cId="0" sldId="258"/>
            <ac:spMk id="3" creationId="{E19A6D2E-108D-1C9E-D61A-E8ADF3DCC665}"/>
          </ac:spMkLst>
        </pc:spChg>
        <pc:spChg chg="add mod">
          <ac:chgData name="Tjaša Jerman Kuželički" userId="d36f0443-1c0a-491c-85d4-8f812b92884e" providerId="ADAL" clId="{CDE9C83A-F55A-4087-8119-095EAE5BA22F}" dt="2026-03-09T09:54:18.397" v="141" actId="1076"/>
          <ac:spMkLst>
            <pc:docMk/>
            <pc:sldMk cId="0" sldId="258"/>
            <ac:spMk id="5" creationId="{1E0A2F5E-4210-2FF8-038B-3456AB28BBF9}"/>
          </ac:spMkLst>
        </pc:spChg>
        <pc:spChg chg="add mod">
          <ac:chgData name="Tjaša Jerman Kuželički" userId="d36f0443-1c0a-491c-85d4-8f812b92884e" providerId="ADAL" clId="{CDE9C83A-F55A-4087-8119-095EAE5BA22F}" dt="2026-03-09T09:54:34.458" v="146" actId="1076"/>
          <ac:spMkLst>
            <pc:docMk/>
            <pc:sldMk cId="0" sldId="258"/>
            <ac:spMk id="7" creationId="{1E60AD44-9241-3BF3-8CFA-BCC5581896FC}"/>
          </ac:spMkLst>
        </pc:spChg>
        <pc:spChg chg="add mod">
          <ac:chgData name="Tjaša Jerman Kuželički" userId="d36f0443-1c0a-491c-85d4-8f812b92884e" providerId="ADAL" clId="{CDE9C83A-F55A-4087-8119-095EAE5BA22F}" dt="2026-03-09T09:54:47.730" v="151" actId="1076"/>
          <ac:spMkLst>
            <pc:docMk/>
            <pc:sldMk cId="0" sldId="258"/>
            <ac:spMk id="9" creationId="{134738CF-342E-18F5-D6E0-02D739902DF1}"/>
          </ac:spMkLst>
        </pc:spChg>
        <pc:spChg chg="mod">
          <ac:chgData name="Tjaša Jerman Kuželički" userId="d36f0443-1c0a-491c-85d4-8f812b92884e" providerId="ADAL" clId="{CDE9C83A-F55A-4087-8119-095EAE5BA22F}" dt="2026-03-09T09:58:30.898" v="174" actId="403"/>
          <ac:spMkLst>
            <pc:docMk/>
            <pc:sldMk cId="0" sldId="258"/>
            <ac:spMk id="258" creationId="{00000000-0000-0000-0000-000000000000}"/>
          </ac:spMkLst>
        </pc:spChg>
        <pc:spChg chg="mod">
          <ac:chgData name="Tjaša Jerman Kuželički" userId="d36f0443-1c0a-491c-85d4-8f812b92884e" providerId="ADAL" clId="{CDE9C83A-F55A-4087-8119-095EAE5BA22F}" dt="2026-03-09T09:53:22.054" v="126" actId="20577"/>
          <ac:spMkLst>
            <pc:docMk/>
            <pc:sldMk cId="0" sldId="258"/>
            <ac:spMk id="261" creationId="{00000000-0000-0000-0000-000000000000}"/>
          </ac:spMkLst>
        </pc:spChg>
        <pc:picChg chg="mod">
          <ac:chgData name="Tjaša Jerman Kuželički" userId="d36f0443-1c0a-491c-85d4-8f812b92884e" providerId="ADAL" clId="{CDE9C83A-F55A-4087-8119-095EAE5BA22F}" dt="2026-03-04T17:55:57.019" v="0" actId="1076"/>
          <ac:picMkLst>
            <pc:docMk/>
            <pc:sldMk cId="0" sldId="258"/>
            <ac:picMk id="259" creationId="{00000000-0000-0000-0000-000000000000}"/>
          </ac:picMkLst>
        </pc:picChg>
      </pc:sldChg>
      <pc:sldChg chg="addSp modSp mod modAnim modNotes">
        <pc:chgData name="Tjaša Jerman Kuželički" userId="d36f0443-1c0a-491c-85d4-8f812b92884e" providerId="ADAL" clId="{CDE9C83A-F55A-4087-8119-095EAE5BA22F}" dt="2026-03-09T10:01:15.718" v="234" actId="1076"/>
        <pc:sldMkLst>
          <pc:docMk/>
          <pc:sldMk cId="0" sldId="259"/>
        </pc:sldMkLst>
        <pc:spChg chg="mod">
          <ac:chgData name="Tjaša Jerman Kuželički" userId="d36f0443-1c0a-491c-85d4-8f812b92884e" providerId="ADAL" clId="{CDE9C83A-F55A-4087-8119-095EAE5BA22F}" dt="2026-03-09T09:59:18.638" v="212" actId="1076"/>
          <ac:spMkLst>
            <pc:docMk/>
            <pc:sldMk cId="0" sldId="259"/>
            <ac:spMk id="266" creationId="{00000000-0000-0000-0000-000000000000}"/>
          </ac:spMkLst>
        </pc:spChg>
        <pc:spChg chg="mod">
          <ac:chgData name="Tjaša Jerman Kuželički" userId="d36f0443-1c0a-491c-85d4-8f812b92884e" providerId="ADAL" clId="{CDE9C83A-F55A-4087-8119-095EAE5BA22F}" dt="2026-03-09T10:01:15.718" v="234" actId="1076"/>
          <ac:spMkLst>
            <pc:docMk/>
            <pc:sldMk cId="0" sldId="259"/>
            <ac:spMk id="267" creationId="{00000000-0000-0000-0000-000000000000}"/>
          </ac:spMkLst>
        </pc:spChg>
      </pc:sldChg>
      <pc:sldChg chg="addSp delSp modSp mod modAnim modNotes">
        <pc:chgData name="Tjaša Jerman Kuželički" userId="d36f0443-1c0a-491c-85d4-8f812b92884e" providerId="ADAL" clId="{CDE9C83A-F55A-4087-8119-095EAE5BA22F}" dt="2026-03-11T09:43:26.875" v="1177" actId="1076"/>
        <pc:sldMkLst>
          <pc:docMk/>
          <pc:sldMk cId="0" sldId="260"/>
        </pc:sldMkLst>
        <pc:spChg chg="add mod">
          <ac:chgData name="Tjaša Jerman Kuželički" userId="d36f0443-1c0a-491c-85d4-8f812b92884e" providerId="ADAL" clId="{CDE9C83A-F55A-4087-8119-095EAE5BA22F}" dt="2026-03-11T09:43:26.875" v="1177" actId="1076"/>
          <ac:spMkLst>
            <pc:docMk/>
            <pc:sldMk cId="0" sldId="260"/>
            <ac:spMk id="2" creationId="{A148437E-C143-3A0F-558C-732F2DC81820}"/>
          </ac:spMkLst>
        </pc:spChg>
        <pc:spChg chg="mod">
          <ac:chgData name="Tjaša Jerman Kuželički" userId="d36f0443-1c0a-491c-85d4-8f812b92884e" providerId="ADAL" clId="{CDE9C83A-F55A-4087-8119-095EAE5BA22F}" dt="2026-03-09T10:06:08.440" v="310" actId="20577"/>
          <ac:spMkLst>
            <pc:docMk/>
            <pc:sldMk cId="0" sldId="260"/>
            <ac:spMk id="273" creationId="{00000000-0000-0000-0000-000000000000}"/>
          </ac:spMkLst>
        </pc:spChg>
      </pc:sldChg>
      <pc:sldChg chg="addSp modSp mod modAnim modNotes">
        <pc:chgData name="Tjaša Jerman Kuželički" userId="d36f0443-1c0a-491c-85d4-8f812b92884e" providerId="ADAL" clId="{CDE9C83A-F55A-4087-8119-095EAE5BA22F}" dt="2026-03-11T09:43:45.775" v="1179" actId="404"/>
        <pc:sldMkLst>
          <pc:docMk/>
          <pc:sldMk cId="0" sldId="261"/>
        </pc:sldMkLst>
        <pc:spChg chg="mod">
          <ac:chgData name="Tjaša Jerman Kuželički" userId="d36f0443-1c0a-491c-85d4-8f812b92884e" providerId="ADAL" clId="{CDE9C83A-F55A-4087-8119-095EAE5BA22F}" dt="2026-03-11T09:43:45.775" v="1179" actId="404"/>
          <ac:spMkLst>
            <pc:docMk/>
            <pc:sldMk cId="0" sldId="261"/>
            <ac:spMk id="278" creationId="{00000000-0000-0000-0000-000000000000}"/>
          </ac:spMkLst>
        </pc:spChg>
        <pc:spChg chg="mod">
          <ac:chgData name="Tjaša Jerman Kuželički" userId="d36f0443-1c0a-491c-85d4-8f812b92884e" providerId="ADAL" clId="{CDE9C83A-F55A-4087-8119-095EAE5BA22F}" dt="2026-03-09T10:17:39.001" v="334" actId="1076"/>
          <ac:spMkLst>
            <pc:docMk/>
            <pc:sldMk cId="0" sldId="261"/>
            <ac:spMk id="279" creationId="{00000000-0000-0000-0000-000000000000}"/>
          </ac:spMkLst>
        </pc:spChg>
      </pc:sldChg>
      <pc:sldChg chg="addSp modSp mod modAnim modNotes">
        <pc:chgData name="Tjaša Jerman Kuželički" userId="d36f0443-1c0a-491c-85d4-8f812b92884e" providerId="ADAL" clId="{CDE9C83A-F55A-4087-8119-095EAE5BA22F}" dt="2026-03-11T09:44:08.095" v="1182" actId="108"/>
        <pc:sldMkLst>
          <pc:docMk/>
          <pc:sldMk cId="0" sldId="263"/>
        </pc:sldMkLst>
        <pc:spChg chg="mod">
          <ac:chgData name="Tjaša Jerman Kuželički" userId="d36f0443-1c0a-491c-85d4-8f812b92884e" providerId="ADAL" clId="{CDE9C83A-F55A-4087-8119-095EAE5BA22F}" dt="2026-03-11T09:44:08.095" v="1182" actId="108"/>
          <ac:spMkLst>
            <pc:docMk/>
            <pc:sldMk cId="0" sldId="263"/>
            <ac:spMk id="291" creationId="{00000000-0000-0000-0000-000000000000}"/>
          </ac:spMkLst>
        </pc:spChg>
        <pc:spChg chg="mod">
          <ac:chgData name="Tjaša Jerman Kuželički" userId="d36f0443-1c0a-491c-85d4-8f812b92884e" providerId="ADAL" clId="{CDE9C83A-F55A-4087-8119-095EAE5BA22F}" dt="2026-03-09T10:27:18.463" v="413" actId="5793"/>
          <ac:spMkLst>
            <pc:docMk/>
            <pc:sldMk cId="0" sldId="263"/>
            <ac:spMk id="292" creationId="{00000000-0000-0000-0000-000000000000}"/>
          </ac:spMkLst>
        </pc:spChg>
      </pc:sldChg>
      <pc:sldChg chg="addSp modSp mod modAnim modNotes">
        <pc:chgData name="Tjaša Jerman Kuželički" userId="d36f0443-1c0a-491c-85d4-8f812b92884e" providerId="ADAL" clId="{CDE9C83A-F55A-4087-8119-095EAE5BA22F}" dt="2026-03-11T09:45:26.590" v="1200" actId="1076"/>
        <pc:sldMkLst>
          <pc:docMk/>
          <pc:sldMk cId="0" sldId="264"/>
        </pc:sldMkLst>
        <pc:spChg chg="mod">
          <ac:chgData name="Tjaša Jerman Kuželički" userId="d36f0443-1c0a-491c-85d4-8f812b92884e" providerId="ADAL" clId="{CDE9C83A-F55A-4087-8119-095EAE5BA22F}" dt="2026-03-11T09:45:26.590" v="1200" actId="1076"/>
          <ac:spMkLst>
            <pc:docMk/>
            <pc:sldMk cId="0" sldId="264"/>
            <ac:spMk id="297" creationId="{00000000-0000-0000-0000-000000000000}"/>
          </ac:spMkLst>
        </pc:spChg>
        <pc:spChg chg="mod">
          <ac:chgData name="Tjaša Jerman Kuželički" userId="d36f0443-1c0a-491c-85d4-8f812b92884e" providerId="ADAL" clId="{CDE9C83A-F55A-4087-8119-095EAE5BA22F}" dt="2026-03-09T11:20:38.236" v="524" actId="14100"/>
          <ac:spMkLst>
            <pc:docMk/>
            <pc:sldMk cId="0" sldId="264"/>
            <ac:spMk id="298" creationId="{00000000-0000-0000-0000-000000000000}"/>
          </ac:spMkLst>
        </pc:spChg>
      </pc:sldChg>
      <pc:sldChg chg="addSp delSp modSp mod">
        <pc:chgData name="Tjaša Jerman Kuželički" userId="d36f0443-1c0a-491c-85d4-8f812b92884e" providerId="ADAL" clId="{CDE9C83A-F55A-4087-8119-095EAE5BA22F}" dt="2026-03-11T09:47:39.241" v="1230" actId="2711"/>
        <pc:sldMkLst>
          <pc:docMk/>
          <pc:sldMk cId="0" sldId="265"/>
        </pc:sldMkLst>
        <pc:spChg chg="add mod">
          <ac:chgData name="Tjaša Jerman Kuželički" userId="d36f0443-1c0a-491c-85d4-8f812b92884e" providerId="ADAL" clId="{CDE9C83A-F55A-4087-8119-095EAE5BA22F}" dt="2026-03-11T09:41:05.695" v="1092" actId="20577"/>
          <ac:spMkLst>
            <pc:docMk/>
            <pc:sldMk cId="0" sldId="265"/>
            <ac:spMk id="2" creationId="{F8F72D4C-08E3-975B-75A4-D2C471C22860}"/>
          </ac:spMkLst>
        </pc:spChg>
        <pc:spChg chg="add mod">
          <ac:chgData name="Tjaša Jerman Kuželički" userId="d36f0443-1c0a-491c-85d4-8f812b92884e" providerId="ADAL" clId="{CDE9C83A-F55A-4087-8119-095EAE5BA22F}" dt="2026-03-11T09:47:39.241" v="1230" actId="2711"/>
          <ac:spMkLst>
            <pc:docMk/>
            <pc:sldMk cId="0" sldId="265"/>
            <ac:spMk id="3" creationId="{5C43F504-8D0E-C353-D02D-16C528C02C4E}"/>
          </ac:spMkLst>
        </pc:spChg>
        <pc:graphicFrameChg chg="add mod modGraphic">
          <ac:chgData name="Tjaša Jerman Kuželički" userId="d36f0443-1c0a-491c-85d4-8f812b92884e" providerId="ADAL" clId="{CDE9C83A-F55A-4087-8119-095EAE5BA22F}" dt="2026-03-11T09:44:23.068" v="1183" actId="1076"/>
          <ac:graphicFrameMkLst>
            <pc:docMk/>
            <pc:sldMk cId="0" sldId="265"/>
            <ac:graphicFrameMk id="4" creationId="{558BC9C9-B1E6-6271-BEAE-351EF40445F8}"/>
          </ac:graphicFrameMkLst>
        </pc:graphicFrameChg>
      </pc:sldChg>
      <pc:sldChg chg="addSp delSp modSp mod delAnim">
        <pc:chgData name="Tjaša Jerman Kuželički" userId="d36f0443-1c0a-491c-85d4-8f812b92884e" providerId="ADAL" clId="{CDE9C83A-F55A-4087-8119-095EAE5BA22F}" dt="2026-03-11T09:41:12.705" v="1093"/>
        <pc:sldMkLst>
          <pc:docMk/>
          <pc:sldMk cId="0" sldId="266"/>
        </pc:sldMkLst>
        <pc:spChg chg="add mod">
          <ac:chgData name="Tjaša Jerman Kuželički" userId="d36f0443-1c0a-491c-85d4-8f812b92884e" providerId="ADAL" clId="{CDE9C83A-F55A-4087-8119-095EAE5BA22F}" dt="2026-03-11T09:41:12.705" v="1093"/>
          <ac:spMkLst>
            <pc:docMk/>
            <pc:sldMk cId="0" sldId="266"/>
            <ac:spMk id="3" creationId="{46A95F9B-16E4-061D-B161-00C11F3C4B9B}"/>
          </ac:spMkLst>
        </pc:spChg>
        <pc:graphicFrameChg chg="add mod modGraphic">
          <ac:chgData name="Tjaša Jerman Kuželički" userId="d36f0443-1c0a-491c-85d4-8f812b92884e" providerId="ADAL" clId="{CDE9C83A-F55A-4087-8119-095EAE5BA22F}" dt="2026-03-09T11:28:06.336" v="646" actId="14734"/>
          <ac:graphicFrameMkLst>
            <pc:docMk/>
            <pc:sldMk cId="0" sldId="266"/>
            <ac:graphicFrameMk id="2" creationId="{A82B78AC-197D-7183-0911-B4BAD97C94A0}"/>
          </ac:graphicFrameMkLst>
        </pc:graphicFrameChg>
      </pc:sldChg>
      <pc:sldChg chg="addSp delSp modSp mod modAnim modNotes">
        <pc:chgData name="Tjaša Jerman Kuželički" userId="d36f0443-1c0a-491c-85d4-8f812b92884e" providerId="ADAL" clId="{CDE9C83A-F55A-4087-8119-095EAE5BA22F}" dt="2026-03-11T09:41:19.231" v="1094"/>
        <pc:sldMkLst>
          <pc:docMk/>
          <pc:sldMk cId="0" sldId="267"/>
        </pc:sldMkLst>
        <pc:spChg chg="add mod">
          <ac:chgData name="Tjaša Jerman Kuželički" userId="d36f0443-1c0a-491c-85d4-8f812b92884e" providerId="ADAL" clId="{CDE9C83A-F55A-4087-8119-095EAE5BA22F}" dt="2026-03-11T09:41:19.231" v="1094"/>
          <ac:spMkLst>
            <pc:docMk/>
            <pc:sldMk cId="0" sldId="267"/>
            <ac:spMk id="2" creationId="{7031A778-9F01-7296-D1BA-B1857FB5F547}"/>
          </ac:spMkLst>
        </pc:spChg>
        <pc:spChg chg="mod">
          <ac:chgData name="Tjaša Jerman Kuželički" userId="d36f0443-1c0a-491c-85d4-8f812b92884e" providerId="ADAL" clId="{CDE9C83A-F55A-4087-8119-095EAE5BA22F}" dt="2026-03-09T11:47:29.818" v="681" actId="1076"/>
          <ac:spMkLst>
            <pc:docMk/>
            <pc:sldMk cId="0" sldId="267"/>
            <ac:spMk id="315" creationId="{00000000-0000-0000-0000-000000000000}"/>
          </ac:spMkLst>
        </pc:spChg>
        <pc:spChg chg="mod">
          <ac:chgData name="Tjaša Jerman Kuželički" userId="d36f0443-1c0a-491c-85d4-8f812b92884e" providerId="ADAL" clId="{CDE9C83A-F55A-4087-8119-095EAE5BA22F}" dt="2026-03-09T11:47:32.858" v="682" actId="1076"/>
          <ac:spMkLst>
            <pc:docMk/>
            <pc:sldMk cId="0" sldId="267"/>
            <ac:spMk id="316" creationId="{00000000-0000-0000-0000-000000000000}"/>
          </ac:spMkLst>
        </pc:spChg>
      </pc:sldChg>
      <pc:sldChg chg="addSp delSp modSp mod delAnim">
        <pc:chgData name="Tjaša Jerman Kuželički" userId="d36f0443-1c0a-491c-85d4-8f812b92884e" providerId="ADAL" clId="{CDE9C83A-F55A-4087-8119-095EAE5BA22F}" dt="2026-03-11T09:47:09.342" v="1225" actId="1076"/>
        <pc:sldMkLst>
          <pc:docMk/>
          <pc:sldMk cId="0" sldId="271"/>
        </pc:sldMkLst>
        <pc:spChg chg="add mod">
          <ac:chgData name="Tjaša Jerman Kuželički" userId="d36f0443-1c0a-491c-85d4-8f812b92884e" providerId="ADAL" clId="{CDE9C83A-F55A-4087-8119-095EAE5BA22F}" dt="2026-03-11T09:47:05.073" v="1224" actId="1076"/>
          <ac:spMkLst>
            <pc:docMk/>
            <pc:sldMk cId="0" sldId="271"/>
            <ac:spMk id="4" creationId="{00CD3F9A-D8AB-DDD9-B4E7-3CEF51AA826C}"/>
          </ac:spMkLst>
        </pc:spChg>
        <pc:spChg chg="add mod">
          <ac:chgData name="Tjaša Jerman Kuželički" userId="d36f0443-1c0a-491c-85d4-8f812b92884e" providerId="ADAL" clId="{CDE9C83A-F55A-4087-8119-095EAE5BA22F}" dt="2026-03-11T09:41:54.920" v="1144" actId="20577"/>
          <ac:spMkLst>
            <pc:docMk/>
            <pc:sldMk cId="0" sldId="271"/>
            <ac:spMk id="10" creationId="{80EB2CFF-41EC-122D-8357-D4D18B0284E2}"/>
          </ac:spMkLst>
        </pc:spChg>
        <pc:graphicFrameChg chg="add mod modGraphic">
          <ac:chgData name="Tjaša Jerman Kuželički" userId="d36f0443-1c0a-491c-85d4-8f812b92884e" providerId="ADAL" clId="{CDE9C83A-F55A-4087-8119-095EAE5BA22F}" dt="2026-03-11T09:47:09.342" v="1225" actId="1076"/>
          <ac:graphicFrameMkLst>
            <pc:docMk/>
            <pc:sldMk cId="0" sldId="271"/>
            <ac:graphicFrameMk id="9" creationId="{8CCF22B3-9426-730D-66B8-F256D99F52D3}"/>
          </ac:graphicFrameMkLst>
        </pc:graphicFrameChg>
      </pc:sldChg>
      <pc:sldChg chg="addSp delSp modSp mod delAnim">
        <pc:chgData name="Tjaša Jerman Kuželički" userId="d36f0443-1c0a-491c-85d4-8f812b92884e" providerId="ADAL" clId="{CDE9C83A-F55A-4087-8119-095EAE5BA22F}" dt="2026-03-11T09:42:00.360" v="1145"/>
        <pc:sldMkLst>
          <pc:docMk/>
          <pc:sldMk cId="0" sldId="272"/>
        </pc:sldMkLst>
        <pc:spChg chg="add mod">
          <ac:chgData name="Tjaša Jerman Kuželički" userId="d36f0443-1c0a-491c-85d4-8f812b92884e" providerId="ADAL" clId="{CDE9C83A-F55A-4087-8119-095EAE5BA22F}" dt="2026-03-11T09:42:00.360" v="1145"/>
          <ac:spMkLst>
            <pc:docMk/>
            <pc:sldMk cId="0" sldId="272"/>
            <ac:spMk id="3" creationId="{FFEDFCAF-1282-9F7B-019F-41C945912DAD}"/>
          </ac:spMkLst>
        </pc:spChg>
        <pc:graphicFrameChg chg="add mod modGraphic">
          <ac:chgData name="Tjaša Jerman Kuželički" userId="d36f0443-1c0a-491c-85d4-8f812b92884e" providerId="ADAL" clId="{CDE9C83A-F55A-4087-8119-095EAE5BA22F}" dt="2026-03-11T09:04:48.423" v="824" actId="14734"/>
          <ac:graphicFrameMkLst>
            <pc:docMk/>
            <pc:sldMk cId="0" sldId="272"/>
            <ac:graphicFrameMk id="2" creationId="{0DFCC370-B259-0395-0F71-9AABF7940AF0}"/>
          </ac:graphicFrameMkLst>
        </pc:graphicFrameChg>
      </pc:sldChg>
      <pc:sldChg chg="addSp delSp modSp mod delAnim">
        <pc:chgData name="Tjaša Jerman Kuželički" userId="d36f0443-1c0a-491c-85d4-8f812b92884e" providerId="ADAL" clId="{CDE9C83A-F55A-4087-8119-095EAE5BA22F}" dt="2026-03-11T09:42:02.217" v="1146"/>
        <pc:sldMkLst>
          <pc:docMk/>
          <pc:sldMk cId="0" sldId="273"/>
        </pc:sldMkLst>
        <pc:spChg chg="add mod">
          <ac:chgData name="Tjaša Jerman Kuželički" userId="d36f0443-1c0a-491c-85d4-8f812b92884e" providerId="ADAL" clId="{CDE9C83A-F55A-4087-8119-095EAE5BA22F}" dt="2026-03-11T09:42:02.217" v="1146"/>
          <ac:spMkLst>
            <pc:docMk/>
            <pc:sldMk cId="0" sldId="273"/>
            <ac:spMk id="3" creationId="{CF38986A-B5E5-8234-C98D-9CB3701A3481}"/>
          </ac:spMkLst>
        </pc:spChg>
        <pc:graphicFrameChg chg="add mod modGraphic">
          <ac:chgData name="Tjaša Jerman Kuželički" userId="d36f0443-1c0a-491c-85d4-8f812b92884e" providerId="ADAL" clId="{CDE9C83A-F55A-4087-8119-095EAE5BA22F}" dt="2026-03-11T09:10:21.849" v="874" actId="1076"/>
          <ac:graphicFrameMkLst>
            <pc:docMk/>
            <pc:sldMk cId="0" sldId="273"/>
            <ac:graphicFrameMk id="2" creationId="{89DEE926-0934-6EC9-FD33-1F53CDBD422F}"/>
          </ac:graphicFrameMkLst>
        </pc:graphicFrameChg>
      </pc:sldChg>
      <pc:sldChg chg="addSp delSp modSp mod delAnim">
        <pc:chgData name="Tjaša Jerman Kuželički" userId="d36f0443-1c0a-491c-85d4-8f812b92884e" providerId="ADAL" clId="{CDE9C83A-F55A-4087-8119-095EAE5BA22F}" dt="2026-03-11T09:46:45.173" v="1220" actId="1076"/>
        <pc:sldMkLst>
          <pc:docMk/>
          <pc:sldMk cId="0" sldId="274"/>
        </pc:sldMkLst>
        <pc:spChg chg="add mod">
          <ac:chgData name="Tjaša Jerman Kuželički" userId="d36f0443-1c0a-491c-85d4-8f812b92884e" providerId="ADAL" clId="{CDE9C83A-F55A-4087-8119-095EAE5BA22F}" dt="2026-03-11T09:46:36.747" v="1219" actId="1076"/>
          <ac:spMkLst>
            <pc:docMk/>
            <pc:sldMk cId="0" sldId="274"/>
            <ac:spMk id="6" creationId="{9F5CBB1B-8EE4-5B84-9747-EF290F6652F3}"/>
          </ac:spMkLst>
        </pc:spChg>
        <pc:spChg chg="add mod">
          <ac:chgData name="Tjaša Jerman Kuželički" userId="d36f0443-1c0a-491c-85d4-8f812b92884e" providerId="ADAL" clId="{CDE9C83A-F55A-4087-8119-095EAE5BA22F}" dt="2026-03-11T09:42:15.160" v="1166" actId="20577"/>
          <ac:spMkLst>
            <pc:docMk/>
            <pc:sldMk cId="0" sldId="274"/>
            <ac:spMk id="8" creationId="{5CB5AC0E-0889-F1A8-32F8-BF9A9FEFA63B}"/>
          </ac:spMkLst>
        </pc:spChg>
        <pc:graphicFrameChg chg="add mod modGraphic">
          <ac:chgData name="Tjaša Jerman Kuželički" userId="d36f0443-1c0a-491c-85d4-8f812b92884e" providerId="ADAL" clId="{CDE9C83A-F55A-4087-8119-095EAE5BA22F}" dt="2026-03-11T09:46:45.173" v="1220" actId="1076"/>
          <ac:graphicFrameMkLst>
            <pc:docMk/>
            <pc:sldMk cId="0" sldId="274"/>
            <ac:graphicFrameMk id="7" creationId="{C5C2F654-D4C5-D955-950A-9744D182F16F}"/>
          </ac:graphicFrameMkLst>
        </pc:graphicFrameChg>
      </pc:sldChg>
      <pc:sldChg chg="addSp delSp modSp mod delAnim">
        <pc:chgData name="Tjaša Jerman Kuželički" userId="d36f0443-1c0a-491c-85d4-8f812b92884e" providerId="ADAL" clId="{CDE9C83A-F55A-4087-8119-095EAE5BA22F}" dt="2026-03-11T09:42:19.752" v="1167"/>
        <pc:sldMkLst>
          <pc:docMk/>
          <pc:sldMk cId="0" sldId="275"/>
        </pc:sldMkLst>
        <pc:spChg chg="add mod">
          <ac:chgData name="Tjaša Jerman Kuželički" userId="d36f0443-1c0a-491c-85d4-8f812b92884e" providerId="ADAL" clId="{CDE9C83A-F55A-4087-8119-095EAE5BA22F}" dt="2026-03-11T09:42:19.752" v="1167"/>
          <ac:spMkLst>
            <pc:docMk/>
            <pc:sldMk cId="0" sldId="275"/>
            <ac:spMk id="3" creationId="{363E3155-483E-3487-FE3B-CD990B3025E5}"/>
          </ac:spMkLst>
        </pc:spChg>
        <pc:graphicFrameChg chg="add mod modGraphic">
          <ac:chgData name="Tjaša Jerman Kuželički" userId="d36f0443-1c0a-491c-85d4-8f812b92884e" providerId="ADAL" clId="{CDE9C83A-F55A-4087-8119-095EAE5BA22F}" dt="2026-03-11T09:17:56.190" v="922" actId="20577"/>
          <ac:graphicFrameMkLst>
            <pc:docMk/>
            <pc:sldMk cId="0" sldId="275"/>
            <ac:graphicFrameMk id="2" creationId="{15F39FF4-0C56-2680-EB70-9E6540A1AFF5}"/>
          </ac:graphicFrameMkLst>
        </pc:graphicFrameChg>
      </pc:sldChg>
      <pc:sldChg chg="addSp modSp mod modAnim modNotes">
        <pc:chgData name="Tjaša Jerman Kuželički" userId="d36f0443-1c0a-491c-85d4-8f812b92884e" providerId="ADAL" clId="{CDE9C83A-F55A-4087-8119-095EAE5BA22F}" dt="2026-03-11T09:40:42.136" v="1078" actId="20577"/>
        <pc:sldMkLst>
          <pc:docMk/>
          <pc:sldMk cId="0" sldId="277"/>
        </pc:sldMkLst>
        <pc:spChg chg="add mod">
          <ac:chgData name="Tjaša Jerman Kuželički" userId="d36f0443-1c0a-491c-85d4-8f812b92884e" providerId="ADAL" clId="{CDE9C83A-F55A-4087-8119-095EAE5BA22F}" dt="2026-03-11T09:40:42.136" v="1078" actId="20577"/>
          <ac:spMkLst>
            <pc:docMk/>
            <pc:sldMk cId="0" sldId="277"/>
            <ac:spMk id="4" creationId="{4520B6D5-E045-1E09-CAF2-1D7C5DEA4246}"/>
          </ac:spMkLst>
        </pc:spChg>
        <pc:spChg chg="mod">
          <ac:chgData name="Tjaša Jerman Kuželički" userId="d36f0443-1c0a-491c-85d4-8f812b92884e" providerId="ADAL" clId="{CDE9C83A-F55A-4087-8119-095EAE5BA22F}" dt="2026-03-11T09:32:25.380" v="1021" actId="1076"/>
          <ac:spMkLst>
            <pc:docMk/>
            <pc:sldMk cId="0" sldId="277"/>
            <ac:spMk id="377" creationId="{00000000-0000-0000-0000-000000000000}"/>
          </ac:spMkLst>
        </pc:spChg>
        <pc:spChg chg="mod">
          <ac:chgData name="Tjaša Jerman Kuželički" userId="d36f0443-1c0a-491c-85d4-8f812b92884e" providerId="ADAL" clId="{CDE9C83A-F55A-4087-8119-095EAE5BA22F}" dt="2026-03-11T09:40:04.928" v="1068" actId="14100"/>
          <ac:spMkLst>
            <pc:docMk/>
            <pc:sldMk cId="0" sldId="277"/>
            <ac:spMk id="378" creationId="{00000000-0000-0000-0000-000000000000}"/>
          </ac:spMkLst>
        </pc:spChg>
      </pc:sldChg>
      <pc:sldChg chg="addSp delSp modSp mod modAnim modNotes">
        <pc:chgData name="Tjaša Jerman Kuželički" userId="d36f0443-1c0a-491c-85d4-8f812b92884e" providerId="ADAL" clId="{CDE9C83A-F55A-4087-8119-095EAE5BA22F}" dt="2026-03-11T09:40:47.864" v="1079"/>
        <pc:sldMkLst>
          <pc:docMk/>
          <pc:sldMk cId="0" sldId="279"/>
        </pc:sldMkLst>
        <pc:spChg chg="add mod">
          <ac:chgData name="Tjaša Jerman Kuželički" userId="d36f0443-1c0a-491c-85d4-8f812b92884e" providerId="ADAL" clId="{CDE9C83A-F55A-4087-8119-095EAE5BA22F}" dt="2026-03-11T09:40:47.864" v="1079"/>
          <ac:spMkLst>
            <pc:docMk/>
            <pc:sldMk cId="0" sldId="279"/>
            <ac:spMk id="4" creationId="{CDF2EA43-C42B-D37F-8D96-344046701F8B}"/>
          </ac:spMkLst>
        </pc:spChg>
        <pc:spChg chg="mod">
          <ac:chgData name="Tjaša Jerman Kuželički" userId="d36f0443-1c0a-491c-85d4-8f812b92884e" providerId="ADAL" clId="{CDE9C83A-F55A-4087-8119-095EAE5BA22F}" dt="2026-03-11T09:39:56.993" v="1067" actId="1076"/>
          <ac:spMkLst>
            <pc:docMk/>
            <pc:sldMk cId="0" sldId="279"/>
            <ac:spMk id="391" creationId="{00000000-0000-0000-0000-000000000000}"/>
          </ac:spMkLst>
        </pc:spChg>
      </pc:sldChg>
      <pc:sldChg chg="addSp modSp add mod">
        <pc:chgData name="Tjaša Jerman Kuželički" userId="d36f0443-1c0a-491c-85d4-8f812b92884e" providerId="ADAL" clId="{CDE9C83A-F55A-4087-8119-095EAE5BA22F}" dt="2026-03-27T10:37:13.798" v="1232"/>
        <pc:sldMkLst>
          <pc:docMk/>
          <pc:sldMk cId="0" sldId="282"/>
        </pc:sldMkLst>
        <pc:spChg chg="mod">
          <ac:chgData name="Tjaša Jerman Kuželički" userId="d36f0443-1c0a-491c-85d4-8f812b92884e" providerId="ADAL" clId="{CDE9C83A-F55A-4087-8119-095EAE5BA22F}" dt="2026-03-27T10:37:08.175" v="1231" actId="20577"/>
          <ac:spMkLst>
            <pc:docMk/>
            <pc:sldMk cId="0" sldId="282"/>
            <ac:spMk id="336" creationId="{00000000-0000-0000-0000-000000000000}"/>
          </ac:spMkLst>
        </pc:spChg>
        <pc:picChg chg="add mod">
          <ac:chgData name="Tjaša Jerman Kuželički" userId="d36f0443-1c0a-491c-85d4-8f812b92884e" providerId="ADAL" clId="{CDE9C83A-F55A-4087-8119-095EAE5BA22F}" dt="2026-03-27T10:37:13.798" v="1232"/>
          <ac:picMkLst>
            <pc:docMk/>
            <pc:sldMk cId="0" sldId="282"/>
            <ac:picMk id="2" creationId="{3035EA5B-0CF8-0017-084B-E4A8D7D8731A}"/>
          </ac:picMkLst>
        </pc:picChg>
      </pc:sldChg>
      <pc:sldChg chg="addSp modSp add del">
        <pc:chgData name="Tjaša Jerman Kuželički" userId="d36f0443-1c0a-491c-85d4-8f812b92884e" providerId="ADAL" clId="{CDE9C83A-F55A-4087-8119-095EAE5BA22F}" dt="2026-03-27T10:38:34.245" v="1243"/>
        <pc:sldMkLst>
          <pc:docMk/>
          <pc:sldMk cId="0" sldId="283"/>
        </pc:sldMkLst>
        <pc:picChg chg="add mod">
          <ac:chgData name="Tjaša Jerman Kuželički" userId="d36f0443-1c0a-491c-85d4-8f812b92884e" providerId="ADAL" clId="{CDE9C83A-F55A-4087-8119-095EAE5BA22F}" dt="2026-03-27T10:38:34.245" v="1243"/>
          <ac:picMkLst>
            <pc:docMk/>
            <pc:sldMk cId="0" sldId="283"/>
            <ac:picMk id="2" creationId="{71AF1BAE-7342-5FEC-1546-FF2D4FE6A4A8}"/>
          </ac:picMkLst>
        </pc:picChg>
      </pc:sldChg>
      <pc:sldChg chg="delSp add mod delAnim">
        <pc:chgData name="Tjaša Jerman Kuželički" userId="d36f0443-1c0a-491c-85d4-8f812b92884e" providerId="ADAL" clId="{CDE9C83A-F55A-4087-8119-095EAE5BA22F}" dt="2026-03-09T09:56:05.809" v="166" actId="478"/>
        <pc:sldMkLst>
          <pc:docMk/>
          <pc:sldMk cId="1850263022" sldId="284"/>
        </pc:sldMkLst>
      </pc:sldChg>
      <pc:sldChg chg="addSp delSp modSp add mod modAnim">
        <pc:chgData name="Tjaša Jerman Kuželički" userId="d36f0443-1c0a-491c-85d4-8f812b92884e" providerId="ADAL" clId="{CDE9C83A-F55A-4087-8119-095EAE5BA22F}" dt="2026-03-11T09:43:58.800" v="1181" actId="478"/>
        <pc:sldMkLst>
          <pc:docMk/>
          <pc:sldMk cId="2710494174" sldId="285"/>
        </pc:sldMkLst>
        <pc:spChg chg="mod">
          <ac:chgData name="Tjaša Jerman Kuželički" userId="d36f0443-1c0a-491c-85d4-8f812b92884e" providerId="ADAL" clId="{CDE9C83A-F55A-4087-8119-095EAE5BA22F}" dt="2026-03-09T10:23:50.896" v="378" actId="14100"/>
          <ac:spMkLst>
            <pc:docMk/>
            <pc:sldMk cId="2710494174" sldId="285"/>
            <ac:spMk id="285" creationId="{E3D27EA6-4158-2053-7949-AE69C7B4E938}"/>
          </ac:spMkLst>
        </pc:spChg>
        <pc:graphicFrameChg chg="add mod modGraphic">
          <ac:chgData name="Tjaša Jerman Kuželički" userId="d36f0443-1c0a-491c-85d4-8f812b92884e" providerId="ADAL" clId="{CDE9C83A-F55A-4087-8119-095EAE5BA22F}" dt="2026-03-09T10:25:33.651" v="386" actId="113"/>
          <ac:graphicFrameMkLst>
            <pc:docMk/>
            <pc:sldMk cId="2710494174" sldId="285"/>
            <ac:graphicFrameMk id="3" creationId="{3B0F3BE8-CB9D-C640-3A14-39FEEEB0430D}"/>
          </ac:graphicFrameMkLst>
        </pc:graphicFrameChg>
      </pc:sldChg>
      <pc:sldChg chg="addSp delSp modSp add mod">
        <pc:chgData name="Tjaša Jerman Kuželički" userId="d36f0443-1c0a-491c-85d4-8f812b92884e" providerId="ADAL" clId="{CDE9C83A-F55A-4087-8119-095EAE5BA22F}" dt="2026-03-11T09:47:28.525" v="1229" actId="1076"/>
        <pc:sldMkLst>
          <pc:docMk/>
          <pc:sldMk cId="2186676019" sldId="286"/>
        </pc:sldMkLst>
        <pc:spChg chg="mod">
          <ac:chgData name="Tjaša Jerman Kuželički" userId="d36f0443-1c0a-491c-85d4-8f812b92884e" providerId="ADAL" clId="{CDE9C83A-F55A-4087-8119-095EAE5BA22F}" dt="2026-03-11T09:47:22.916" v="1228" actId="14100"/>
          <ac:spMkLst>
            <pc:docMk/>
            <pc:sldMk cId="2186676019" sldId="286"/>
            <ac:spMk id="3" creationId="{5513E58B-98DB-7E40-C20D-02DA66672AA4}"/>
          </ac:spMkLst>
        </pc:spChg>
        <pc:spChg chg="add mod">
          <ac:chgData name="Tjaša Jerman Kuželički" userId="d36f0443-1c0a-491c-85d4-8f812b92884e" providerId="ADAL" clId="{CDE9C83A-F55A-4087-8119-095EAE5BA22F}" dt="2026-03-11T09:41:33.559" v="1115" actId="20577"/>
          <ac:spMkLst>
            <pc:docMk/>
            <pc:sldMk cId="2186676019" sldId="286"/>
            <ac:spMk id="4" creationId="{FC6E7CF1-16C3-4AEF-3252-2FDCE62717DE}"/>
          </ac:spMkLst>
        </pc:spChg>
        <pc:graphicFrameChg chg="add mod modGraphic">
          <ac:chgData name="Tjaša Jerman Kuželički" userId="d36f0443-1c0a-491c-85d4-8f812b92884e" providerId="ADAL" clId="{CDE9C83A-F55A-4087-8119-095EAE5BA22F}" dt="2026-03-11T09:47:28.525" v="1229" actId="1076"/>
          <ac:graphicFrameMkLst>
            <pc:docMk/>
            <pc:sldMk cId="2186676019" sldId="286"/>
            <ac:graphicFrameMk id="2" creationId="{DB5A5EB3-DACA-931B-815B-25B4DC2285D0}"/>
          </ac:graphicFrameMkLst>
        </pc:graphicFrameChg>
      </pc:sldChg>
      <pc:sldChg chg="addSp delSp modSp add mod">
        <pc:chgData name="Tjaša Jerman Kuželički" userId="d36f0443-1c0a-491c-85d4-8f812b92884e" providerId="ADAL" clId="{CDE9C83A-F55A-4087-8119-095EAE5BA22F}" dt="2026-03-11T09:41:41.575" v="1132" actId="20577"/>
        <pc:sldMkLst>
          <pc:docMk/>
          <pc:sldMk cId="466701825" sldId="287"/>
        </pc:sldMkLst>
        <pc:spChg chg="add mod">
          <ac:chgData name="Tjaša Jerman Kuželički" userId="d36f0443-1c0a-491c-85d4-8f812b92884e" providerId="ADAL" clId="{CDE9C83A-F55A-4087-8119-095EAE5BA22F}" dt="2026-03-11T09:41:41.575" v="1132" actId="20577"/>
          <ac:spMkLst>
            <pc:docMk/>
            <pc:sldMk cId="466701825" sldId="287"/>
            <ac:spMk id="3" creationId="{207BA0B4-2ACF-9D0C-C67A-2DB8FBF57588}"/>
          </ac:spMkLst>
        </pc:spChg>
        <pc:graphicFrameChg chg="add mod modGraphic">
          <ac:chgData name="Tjaša Jerman Kuželički" userId="d36f0443-1c0a-491c-85d4-8f812b92884e" providerId="ADAL" clId="{CDE9C83A-F55A-4087-8119-095EAE5BA22F}" dt="2026-03-09T12:02:28.089" v="730" actId="14734"/>
          <ac:graphicFrameMkLst>
            <pc:docMk/>
            <pc:sldMk cId="466701825" sldId="287"/>
            <ac:graphicFrameMk id="4" creationId="{757B8308-25D7-934E-5048-0995BF6B9446}"/>
          </ac:graphicFrameMkLst>
        </pc:graphicFrameChg>
      </pc:sldChg>
      <pc:sldChg chg="addSp delSp modSp add mod">
        <pc:chgData name="Tjaša Jerman Kuželički" userId="d36f0443-1c0a-491c-85d4-8f812b92884e" providerId="ADAL" clId="{CDE9C83A-F55A-4087-8119-095EAE5BA22F}" dt="2026-03-11T09:41:46.632" v="1133"/>
        <pc:sldMkLst>
          <pc:docMk/>
          <pc:sldMk cId="1181083727" sldId="288"/>
        </pc:sldMkLst>
        <pc:spChg chg="add mod">
          <ac:chgData name="Tjaša Jerman Kuželički" userId="d36f0443-1c0a-491c-85d4-8f812b92884e" providerId="ADAL" clId="{CDE9C83A-F55A-4087-8119-095EAE5BA22F}" dt="2026-03-11T09:41:46.632" v="1133"/>
          <ac:spMkLst>
            <pc:docMk/>
            <pc:sldMk cId="1181083727" sldId="288"/>
            <ac:spMk id="3" creationId="{6D012977-CC32-EAD6-FB8C-26B0937C4D43}"/>
          </ac:spMkLst>
        </pc:spChg>
        <pc:graphicFrameChg chg="add mod modGraphic">
          <ac:chgData name="Tjaša Jerman Kuželički" userId="d36f0443-1c0a-491c-85d4-8f812b92884e" providerId="ADAL" clId="{CDE9C83A-F55A-4087-8119-095EAE5BA22F}" dt="2026-03-11T08:44:50.606" v="754" actId="1076"/>
          <ac:graphicFrameMkLst>
            <pc:docMk/>
            <pc:sldMk cId="1181083727" sldId="288"/>
            <ac:graphicFrameMk id="2" creationId="{9AF251F5-B603-1A7B-0074-FE74099931B9}"/>
          </ac:graphicFrameMkLst>
        </pc:graphicFrameChg>
      </pc:sldChg>
      <pc:sldChg chg="addSp delSp modSp add mod delAnim">
        <pc:chgData name="Tjaša Jerman Kuželički" userId="d36f0443-1c0a-491c-85d4-8f812b92884e" providerId="ADAL" clId="{CDE9C83A-F55A-4087-8119-095EAE5BA22F}" dt="2026-03-11T09:42:21.761" v="1168"/>
        <pc:sldMkLst>
          <pc:docMk/>
          <pc:sldMk cId="3776897219" sldId="290"/>
        </pc:sldMkLst>
        <pc:spChg chg="add mod">
          <ac:chgData name="Tjaša Jerman Kuželički" userId="d36f0443-1c0a-491c-85d4-8f812b92884e" providerId="ADAL" clId="{CDE9C83A-F55A-4087-8119-095EAE5BA22F}" dt="2026-03-11T09:42:21.761" v="1168"/>
          <ac:spMkLst>
            <pc:docMk/>
            <pc:sldMk cId="3776897219" sldId="290"/>
            <ac:spMk id="3" creationId="{6750271E-C85E-CE7F-422F-3A5D55B5311E}"/>
          </ac:spMkLst>
        </pc:spChg>
        <pc:graphicFrameChg chg="add mod modGraphic">
          <ac:chgData name="Tjaša Jerman Kuželički" userId="d36f0443-1c0a-491c-85d4-8f812b92884e" providerId="ADAL" clId="{CDE9C83A-F55A-4087-8119-095EAE5BA22F}" dt="2026-03-11T09:21:51.069" v="938" actId="1076"/>
          <ac:graphicFrameMkLst>
            <pc:docMk/>
            <pc:sldMk cId="3776897219" sldId="290"/>
            <ac:graphicFrameMk id="2" creationId="{F57B09FF-7609-A6ED-179A-BB5D1F86389C}"/>
          </ac:graphicFrameMkLst>
        </pc:graphicFrameChg>
      </pc:sldChg>
      <pc:sldMasterChg chg="addSp delSp modSp mod">
        <pc:chgData name="Tjaša Jerman Kuželički" userId="d36f0443-1c0a-491c-85d4-8f812b92884e" providerId="ADAL" clId="{CDE9C83A-F55A-4087-8119-095EAE5BA22F}" dt="2026-03-27T10:38:01.862" v="1241" actId="14100"/>
        <pc:sldMasterMkLst>
          <pc:docMk/>
          <pc:sldMasterMk cId="0" sldId="2147483648"/>
        </pc:sldMasterMkLst>
        <pc:spChg chg="del mod">
          <ac:chgData name="Tjaša Jerman Kuželički" userId="d36f0443-1c0a-491c-85d4-8f812b92884e" providerId="ADAL" clId="{CDE9C83A-F55A-4087-8119-095EAE5BA22F}" dt="2026-03-27T10:37:31.147" v="1236" actId="478"/>
          <ac:spMkLst>
            <pc:docMk/>
            <pc:sldMasterMk cId="0" sldId="2147483648"/>
            <ac:spMk id="17" creationId="{00000000-0000-0000-0000-000000000000}"/>
          </ac:spMkLst>
        </pc:spChg>
        <pc:picChg chg="add mod">
          <ac:chgData name="Tjaša Jerman Kuželički" userId="d36f0443-1c0a-491c-85d4-8f812b92884e" providerId="ADAL" clId="{CDE9C83A-F55A-4087-8119-095EAE5BA22F}" dt="2026-03-27T10:38:01.862" v="1241" actId="14100"/>
          <ac:picMkLst>
            <pc:docMk/>
            <pc:sldMasterMk cId="0" sldId="2147483648"/>
            <ac:picMk id="2" creationId="{197513E7-1EDC-8C67-8E59-11F0B9CD73FA}"/>
          </ac:picMkLst>
        </pc:picChg>
        <pc:picChg chg="del">
          <ac:chgData name="Tjaša Jerman Kuželički" userId="d36f0443-1c0a-491c-85d4-8f812b92884e" providerId="ADAL" clId="{CDE9C83A-F55A-4087-8119-095EAE5BA22F}" dt="2026-03-27T10:37:24.464" v="1233" actId="478"/>
          <ac:picMkLst>
            <pc:docMk/>
            <pc:sldMasterMk cId="0" sldId="2147483648"/>
            <ac:picMk id="16" creationId="{00000000-0000-0000-0000-000000000000}"/>
          </ac:picMkLst>
        </pc:picChg>
      </pc:sldMasterChg>
      <pc:sldMasterChg chg="addSp delSp modSp mod delSldLayout">
        <pc:chgData name="Tjaša Jerman Kuželički" userId="d36f0443-1c0a-491c-85d4-8f812b92884e" providerId="ADAL" clId="{CDE9C83A-F55A-4087-8119-095EAE5BA22F}" dt="2026-03-27T10:38:16.874" v="1242" actId="478"/>
        <pc:sldMasterMkLst>
          <pc:docMk/>
          <pc:sldMasterMk cId="0" sldId="2147483660"/>
        </pc:sldMasterMkLst>
        <pc:picChg chg="add del mod">
          <ac:chgData name="Tjaša Jerman Kuželički" userId="d36f0443-1c0a-491c-85d4-8f812b92884e" providerId="ADAL" clId="{CDE9C83A-F55A-4087-8119-095EAE5BA22F}" dt="2026-03-27T10:38:16.874" v="1242" actId="478"/>
          <ac:picMkLst>
            <pc:docMk/>
            <pc:sldMasterMk cId="0" sldId="2147483660"/>
            <ac:picMk id="2" creationId="{B0BDEFAF-A74E-F0AD-DD4E-76C0E7541387}"/>
          </ac:picMkLst>
        </pc:picChg>
      </pc:sldMasterChg>
      <pc:sldMasterChg chg="addSp delSp modSp mod">
        <pc:chgData name="Tjaša Jerman Kuželički" userId="d36f0443-1c0a-491c-85d4-8f812b92884e" providerId="ADAL" clId="{CDE9C83A-F55A-4087-8119-095EAE5BA22F}" dt="2026-03-27T10:38:58.830" v="1246"/>
        <pc:sldMasterMkLst>
          <pc:docMk/>
          <pc:sldMasterMk cId="340085798" sldId="2147483684"/>
        </pc:sldMasterMkLst>
        <pc:spChg chg="del">
          <ac:chgData name="Tjaša Jerman Kuželički" userId="d36f0443-1c0a-491c-85d4-8f812b92884e" providerId="ADAL" clId="{CDE9C83A-F55A-4087-8119-095EAE5BA22F}" dt="2026-03-27T10:38:57.778" v="1245" actId="478"/>
          <ac:spMkLst>
            <pc:docMk/>
            <pc:sldMasterMk cId="340085798" sldId="2147483684"/>
            <ac:spMk id="261" creationId="{00000000-0000-0000-0000-000000000000}"/>
          </ac:spMkLst>
        </pc:spChg>
        <pc:picChg chg="del">
          <ac:chgData name="Tjaša Jerman Kuželički" userId="d36f0443-1c0a-491c-85d4-8f812b92884e" providerId="ADAL" clId="{CDE9C83A-F55A-4087-8119-095EAE5BA22F}" dt="2026-03-27T10:38:55.668" v="1244" actId="478"/>
          <ac:picMkLst>
            <pc:docMk/>
            <pc:sldMasterMk cId="340085798" sldId="2147483684"/>
            <ac:picMk id="2" creationId="{E9D63DD2-1459-3DA0-2A26-B2EAC2CBC714}"/>
          </ac:picMkLst>
        </pc:picChg>
        <pc:picChg chg="add mod">
          <ac:chgData name="Tjaša Jerman Kuželički" userId="d36f0443-1c0a-491c-85d4-8f812b92884e" providerId="ADAL" clId="{CDE9C83A-F55A-4087-8119-095EAE5BA22F}" dt="2026-03-27T10:38:58.830" v="1246"/>
          <ac:picMkLst>
            <pc:docMk/>
            <pc:sldMasterMk cId="340085798" sldId="2147483684"/>
            <ac:picMk id="3" creationId="{9D8B547B-3FE3-9735-9F27-8CF453C51CB0}"/>
          </ac:picMkLst>
        </pc:picChg>
      </pc:sldMaster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g3b986b90749_1_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4" name="Google Shape;334;g3b986b90749_1_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" name="Google Shape;250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4" name="Google Shape;264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0" name="Google Shape;270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6" name="Google Shape;276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0">
          <a:extLst>
            <a:ext uri="{FF2B5EF4-FFF2-40B4-BE49-F238E27FC236}">
              <a16:creationId xmlns:a16="http://schemas.microsoft.com/office/drawing/2014/main" id="{9C5440E5-D201-1488-E8D1-95DA10B3C5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p7:notes">
            <a:extLst>
              <a:ext uri="{FF2B5EF4-FFF2-40B4-BE49-F238E27FC236}">
                <a16:creationId xmlns:a16="http://schemas.microsoft.com/office/drawing/2014/main" id="{3AE74CF4-E71B-BB68-7723-A440972F542F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2" name="Google Shape;282;p7:notes">
            <a:extLst>
              <a:ext uri="{FF2B5EF4-FFF2-40B4-BE49-F238E27FC236}">
                <a16:creationId xmlns:a16="http://schemas.microsoft.com/office/drawing/2014/main" id="{6EBA848C-56BB-0E6B-DF91-A2124954A578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87968176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9" name="Google Shape;289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5" name="Google Shape;295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1" name="Google Shape;301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6" name="Google Shape;306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2" name="Google Shape;312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>
          <a:extLst>
            <a:ext uri="{FF2B5EF4-FFF2-40B4-BE49-F238E27FC236}">
              <a16:creationId xmlns:a16="http://schemas.microsoft.com/office/drawing/2014/main" id="{80217CE8-784F-E987-1489-FC7DFCE13CD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10:notes">
            <a:extLst>
              <a:ext uri="{FF2B5EF4-FFF2-40B4-BE49-F238E27FC236}">
                <a16:creationId xmlns:a16="http://schemas.microsoft.com/office/drawing/2014/main" id="{3771BF6B-8C6E-B763-2C31-6BFCAD3FD1F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1" name="Google Shape;301;p10:notes">
            <a:extLst>
              <a:ext uri="{FF2B5EF4-FFF2-40B4-BE49-F238E27FC236}">
                <a16:creationId xmlns:a16="http://schemas.microsoft.com/office/drawing/2014/main" id="{CE2B1AFE-4DFD-A374-9DDC-7E0864754A8D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65488185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>
          <a:extLst>
            <a:ext uri="{FF2B5EF4-FFF2-40B4-BE49-F238E27FC236}">
              <a16:creationId xmlns:a16="http://schemas.microsoft.com/office/drawing/2014/main" id="{58D50FAC-B229-7F45-04A6-91C3998977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10:notes">
            <a:extLst>
              <a:ext uri="{FF2B5EF4-FFF2-40B4-BE49-F238E27FC236}">
                <a16:creationId xmlns:a16="http://schemas.microsoft.com/office/drawing/2014/main" id="{0982860D-1976-8C9C-9E86-9DA9EB36170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1" name="Google Shape;301;p10:notes">
            <a:extLst>
              <a:ext uri="{FF2B5EF4-FFF2-40B4-BE49-F238E27FC236}">
                <a16:creationId xmlns:a16="http://schemas.microsoft.com/office/drawing/2014/main" id="{2DFC3237-1869-CE9A-0FA2-A1491DA9A8AE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6300622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9">
          <a:extLst>
            <a:ext uri="{FF2B5EF4-FFF2-40B4-BE49-F238E27FC236}">
              <a16:creationId xmlns:a16="http://schemas.microsoft.com/office/drawing/2014/main" id="{A8A5156B-9A8F-7338-2586-505932604B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10:notes">
            <a:extLst>
              <a:ext uri="{FF2B5EF4-FFF2-40B4-BE49-F238E27FC236}">
                <a16:creationId xmlns:a16="http://schemas.microsoft.com/office/drawing/2014/main" id="{3BAFD810-9378-6812-5C96-BAA0BD16D0E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1" name="Google Shape;301;p10:notes">
            <a:extLst>
              <a:ext uri="{FF2B5EF4-FFF2-40B4-BE49-F238E27FC236}">
                <a16:creationId xmlns:a16="http://schemas.microsoft.com/office/drawing/2014/main" id="{87577E1A-F999-4943-1935-F618068B89F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14901570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" name="Google Shape;337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8" name="Google Shape;338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5" name="Google Shape;345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1" name="Google Shape;351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7" name="Google Shape;357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4" name="Google Shape;364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2">
          <a:extLst>
            <a:ext uri="{FF2B5EF4-FFF2-40B4-BE49-F238E27FC236}">
              <a16:creationId xmlns:a16="http://schemas.microsoft.com/office/drawing/2014/main" id="{ACE33E5C-3B8F-D95E-A45C-C6AF5AB980C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p20:notes">
            <a:extLst>
              <a:ext uri="{FF2B5EF4-FFF2-40B4-BE49-F238E27FC236}">
                <a16:creationId xmlns:a16="http://schemas.microsoft.com/office/drawing/2014/main" id="{5B4A417D-E0B0-1273-47E7-C4122CAA0936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4" name="Google Shape;364;p20:notes">
            <a:extLst>
              <a:ext uri="{FF2B5EF4-FFF2-40B4-BE49-F238E27FC236}">
                <a16:creationId xmlns:a16="http://schemas.microsoft.com/office/drawing/2014/main" id="{E91F393E-9986-2151-39F9-788FF358EE2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378690755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5" name="Google Shape;375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7" name="Google Shape;387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8" name="Google Shape;388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>
          <a:extLst>
            <a:ext uri="{FF2B5EF4-FFF2-40B4-BE49-F238E27FC236}">
              <a16:creationId xmlns:a16="http://schemas.microsoft.com/office/drawing/2014/main" id="{B40DD890-B8B7-57CF-08B8-4780D990434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3:notes">
            <a:extLst>
              <a:ext uri="{FF2B5EF4-FFF2-40B4-BE49-F238E27FC236}">
                <a16:creationId xmlns:a16="http://schemas.microsoft.com/office/drawing/2014/main" id="{249A90A3-6A8C-8233-AC88-71B911B93967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p3:notes">
            <a:extLst>
              <a:ext uri="{FF2B5EF4-FFF2-40B4-BE49-F238E27FC236}">
                <a16:creationId xmlns:a16="http://schemas.microsoft.com/office/drawing/2014/main" id="{05616212-43D6-FA5A-9567-F1653013053B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6721177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7" name="Google Shape;517;g3b986b90749_1_2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8" name="Google Shape;518;g3b986b90749_1_2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2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35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2" name="Google Shape;22;p35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3" name="Google Shape;23;p3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4" name="Google Shape;24;p3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5" name="Google Shape;25;p3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3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8" name="Google Shape;28;p3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" name="Google Shape;29;p3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" name="Google Shape;30;p3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" name="Google Shape;31;p3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37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4" name="Google Shape;34;p37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5" name="Google Shape;35;p3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6" name="Google Shape;36;p3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7" name="Google Shape;37;p3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3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0" name="Google Shape;40;p38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1" name="Google Shape;41;p38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2" name="Google Shape;42;p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3" name="Google Shape;43;p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4" name="Google Shape;44;p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39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47" name="Google Shape;47;p39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8" name="Google Shape;48;p39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49" name="Google Shape;49;p39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0" name="Google Shape;50;p39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1" name="Google Shape;51;p3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2" name="Google Shape;52;p3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3" name="Google Shape;53;p3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4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56" name="Google Shape;56;p4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7" name="Google Shape;57;p4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58" name="Google Shape;58;p4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Google Shape;60;p4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1" name="Google Shape;61;p41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2" name="Google Shape;62;p41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3" name="Google Shape;63;p4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4" name="Google Shape;64;p4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65" name="Google Shape;65;p4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42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68" name="Google Shape;68;p42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9" name="Google Shape;69;p42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0" name="Google Shape;70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1" name="Google Shape;71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2" name="Google Shape;72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4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5" name="Google Shape;75;p43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6" name="Google Shape;76;p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7" name="Google Shape;77;p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8" name="Google Shape;78;p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Google Shape;80;p44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81" name="Google Shape;81;p44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2" name="Google Shape;82;p4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3" name="Google Shape;83;p4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4" name="Google Shape;84;p4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2" name="Google Shape;92;p3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3" name="Google Shape;93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4" name="Google Shape;94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5" name="Google Shape;95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Google Shape;97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8" name="Google Shape;98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9" name="Google Shape;99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45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07" name="Google Shape;107;p45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8" name="Google Shape;108;p4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9" name="Google Shape;109;p4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0" name="Google Shape;110;p4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Google Shape;112;p46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3" name="Google Shape;113;p4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4" name="Google Shape;114;p4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5" name="Google Shape;115;p4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6" name="Google Shape;116;p4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4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19" name="Google Shape;119;p4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0" name="Google Shape;120;p47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1" name="Google Shape;121;p4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2" name="Google Shape;122;p4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3" name="Google Shape;123;p4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" name="Google Shape;125;p48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26" name="Google Shape;126;p48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7" name="Google Shape;127;p48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8" name="Google Shape;128;p48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29" name="Google Shape;129;p48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0" name="Google Shape;130;p4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1" name="Google Shape;131;p4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2" name="Google Shape;132;p4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49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35" name="Google Shape;135;p49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6" name="Google Shape;136;p49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7" name="Google Shape;137;p4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8" name="Google Shape;138;p4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39" name="Google Shape;139;p4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50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42" name="Google Shape;142;p50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143" name="Google Shape;143;p50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4" name="Google Shape;144;p5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5" name="Google Shape;145;p5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46" name="Google Shape;146;p5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5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49" name="Google Shape;149;p51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0" name="Google Shape;150;p5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1" name="Google Shape;151;p5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2" name="Google Shape;152;p5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52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55" name="Google Shape;155;p52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6" name="Google Shape;156;p5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7" name="Google Shape;157;p5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8" name="Google Shape;158;p5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 rtl="0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de-AT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g3b986b90749_1_28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5" name="Google Shape;265;g3b986b90749_1_28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66" name="Google Shape;266;g3b986b90749_1_28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30119052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 Slide">
    <p:spTree>
      <p:nvGrpSpPr>
        <p:cNvPr id="1" name="Shape 2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8" name="Google Shape;268;g3b986b90749_1_285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69" name="Google Shape;269;g3b986b90749_1_285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0" name="Google Shape;270;g3b986b90749_1_28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1" name="Google Shape;271;g3b986b90749_1_28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2" name="Google Shape;272;g3b986b90749_1_28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647390313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Title and Content"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g3b986b90749_1_29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75" name="Google Shape;275;g3b986b90749_1_29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6" name="Google Shape;276;g3b986b90749_1_29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7" name="Google Shape;277;g3b986b90749_1_29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8" name="Google Shape;278;g3b986b90749_1_29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327803900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 Header">
    <p:spTree>
      <p:nvGrpSpPr>
        <p:cNvPr id="1" name="Shape 27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0" name="Google Shape;280;g3b986b90749_1_297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81" name="Google Shape;281;g3b986b90749_1_297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2" name="Google Shape;282;g3b986b90749_1_29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3" name="Google Shape;283;g3b986b90749_1_29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4" name="Google Shape;284;g3b986b90749_1_29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96216118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g3b986b90749_1_30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87" name="Google Shape;287;g3b986b90749_1_30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8" name="Google Shape;288;g3b986b90749_1_303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9" name="Google Shape;289;g3b986b90749_1_30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0" name="Google Shape;290;g3b986b90749_1_30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1" name="Google Shape;291;g3b986b90749_1_30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2369186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g3b986b90749_1_310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94" name="Google Shape;294;g3b986b90749_1_310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9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5" name="Google Shape;295;g3b986b90749_1_310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9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6" name="Google Shape;296;g3b986b90749_1_310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00" cy="82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1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7" name="Google Shape;297;g3b986b90749_1_310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00" cy="3684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8" name="Google Shape;298;g3b986b90749_1_31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9" name="Google Shape;299;g3b986b90749_1_31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0" name="Google Shape;300;g3b986b90749_1_31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4228575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3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2" name="Google Shape;302;g3b986b90749_1_31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03" name="Google Shape;303;g3b986b90749_1_31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4" name="Google Shape;304;g3b986b90749_1_31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5" name="Google Shape;305;g3b986b90749_1_31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2572410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g3b986b90749_1_32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08" name="Google Shape;308;g3b986b90749_1_324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09" name="Google Shape;309;g3b986b90749_1_32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0" name="Google Shape;310;g3b986b90749_1_32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1" name="Google Shape;311;g3b986b90749_1_32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2" name="Google Shape;312;g3b986b90749_1_32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9294559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g3b986b90749_1_331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100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15" name="Google Shape;315;g3b986b90749_1_331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500"/>
          </a:xfrm>
          <a:prstGeom prst="rect">
            <a:avLst/>
          </a:prstGeom>
          <a:noFill/>
          <a:ln>
            <a:noFill/>
          </a:ln>
        </p:spPr>
      </p:sp>
      <p:sp>
        <p:nvSpPr>
          <p:cNvPr id="316" name="Google Shape;316;g3b986b90749_1_331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100" cy="3811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None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7" name="Google Shape;317;g3b986b90749_1_3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8" name="Google Shape;318;g3b986b90749_1_3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19" name="Google Shape;319;g3b986b90749_1_3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2300162254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g3b986b90749_1_338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22" name="Google Shape;322;g3b986b90749_1_338"/>
          <p:cNvSpPr txBox="1">
            <a:spLocks noGrp="1"/>
          </p:cNvSpPr>
          <p:nvPr>
            <p:ph type="body" idx="1"/>
          </p:nvPr>
        </p:nvSpPr>
        <p:spPr>
          <a:xfrm rot="5400000">
            <a:off x="3920400" y="-1256575"/>
            <a:ext cx="4351200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3" name="Google Shape;323;g3b986b90749_1_33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4" name="Google Shape;324;g3b986b90749_1_33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5" name="Google Shape;325;g3b986b90749_1_33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414285307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g3b986b90749_1_344"/>
          <p:cNvSpPr txBox="1">
            <a:spLocks noGrp="1"/>
          </p:cNvSpPr>
          <p:nvPr>
            <p:ph type="title"/>
          </p:nvPr>
        </p:nvSpPr>
        <p:spPr>
          <a:xfrm rot="5400000">
            <a:off x="7133400" y="1956625"/>
            <a:ext cx="5811900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328" name="Google Shape;328;g3b986b90749_1_344"/>
          <p:cNvSpPr txBox="1">
            <a:spLocks noGrp="1"/>
          </p:cNvSpPr>
          <p:nvPr>
            <p:ph type="body" idx="1"/>
          </p:nvPr>
        </p:nvSpPr>
        <p:spPr>
          <a:xfrm rot="5400000">
            <a:off x="1799400" y="-596075"/>
            <a:ext cx="5811900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06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29" name="Google Shape;329;g3b986b90749_1_34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0" name="Google Shape;330;g3b986b90749_1_34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R="0"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31" name="Google Shape;331;g3b986b90749_1_34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0" marR="0" lvl="0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l">
              <a:spcBef>
                <a:spcPts val="0"/>
              </a:spcBef>
              <a:buNone/>
              <a:defRPr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l-SI"/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946053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18" Type="http://schemas.openxmlformats.org/officeDocument/2006/relationships/image" Target="../media/image6.png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9.jpg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17" Type="http://schemas.openxmlformats.org/officeDocument/2006/relationships/image" Target="../media/image5.jpg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4.png"/><Relationship Id="rId20" Type="http://schemas.openxmlformats.org/officeDocument/2006/relationships/image" Target="../media/image8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7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image" Target="../media/image10.png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9.xml"/><Relationship Id="rId13" Type="http://schemas.openxmlformats.org/officeDocument/2006/relationships/image" Target="../media/image10.png"/><Relationship Id="rId18" Type="http://schemas.openxmlformats.org/officeDocument/2006/relationships/image" Target="../media/image5.jpg"/><Relationship Id="rId3" Type="http://schemas.openxmlformats.org/officeDocument/2006/relationships/slideLayout" Target="../slideLayouts/slideLayout24.xml"/><Relationship Id="rId21" Type="http://schemas.openxmlformats.org/officeDocument/2006/relationships/image" Target="../media/image11.png"/><Relationship Id="rId7" Type="http://schemas.openxmlformats.org/officeDocument/2006/relationships/slideLayout" Target="../slideLayouts/slideLayout28.xml"/><Relationship Id="rId12" Type="http://schemas.openxmlformats.org/officeDocument/2006/relationships/theme" Target="../theme/theme3.xml"/><Relationship Id="rId17" Type="http://schemas.openxmlformats.org/officeDocument/2006/relationships/image" Target="../media/image4.png"/><Relationship Id="rId2" Type="http://schemas.openxmlformats.org/officeDocument/2006/relationships/slideLayout" Target="../slideLayouts/slideLayout23.xml"/><Relationship Id="rId16" Type="http://schemas.openxmlformats.org/officeDocument/2006/relationships/image" Target="../media/image3.png"/><Relationship Id="rId20" Type="http://schemas.openxmlformats.org/officeDocument/2006/relationships/image" Target="../media/image7.png"/><Relationship Id="rId1" Type="http://schemas.openxmlformats.org/officeDocument/2006/relationships/slideLayout" Target="../slideLayouts/slideLayout22.xml"/><Relationship Id="rId6" Type="http://schemas.openxmlformats.org/officeDocument/2006/relationships/slideLayout" Target="../slideLayouts/slideLayout27.xml"/><Relationship Id="rId11" Type="http://schemas.openxmlformats.org/officeDocument/2006/relationships/slideLayout" Target="../slideLayouts/slideLayout32.xml"/><Relationship Id="rId5" Type="http://schemas.openxmlformats.org/officeDocument/2006/relationships/slideLayout" Target="../slideLayouts/slideLayout26.xml"/><Relationship Id="rId15" Type="http://schemas.openxmlformats.org/officeDocument/2006/relationships/image" Target="../media/image2.png"/><Relationship Id="rId10" Type="http://schemas.openxmlformats.org/officeDocument/2006/relationships/slideLayout" Target="../slideLayouts/slideLayout31.xml"/><Relationship Id="rId19" Type="http://schemas.openxmlformats.org/officeDocument/2006/relationships/image" Target="../media/image6.png"/><Relationship Id="rId4" Type="http://schemas.openxmlformats.org/officeDocument/2006/relationships/slideLayout" Target="../slideLayouts/slideLayout25.xml"/><Relationship Id="rId9" Type="http://schemas.openxmlformats.org/officeDocument/2006/relationships/slideLayout" Target="../slideLayouts/slideLayout30.xml"/><Relationship Id="rId14" Type="http://schemas.openxmlformats.org/officeDocument/2006/relationships/image" Target="../media/image1.png"/><Relationship Id="rId22" Type="http://schemas.openxmlformats.org/officeDocument/2006/relationships/image" Target="../media/image9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7"/>
          <p:cNvSpPr/>
          <p:nvPr/>
        </p:nvSpPr>
        <p:spPr>
          <a:xfrm>
            <a:off x="-1377" y="3856444"/>
            <a:ext cx="12192000" cy="3052636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7" name="Google Shape;7;p27"/>
          <p:cNvPicPr preferRelativeResize="0"/>
          <p:nvPr/>
        </p:nvPicPr>
        <p:blipFill rotWithShape="1">
          <a:blip r:embed="rId13">
            <a:alphaModFix/>
          </a:blip>
          <a:srcRect l="12261" t="25284" r="12728" b="10823"/>
          <a:stretch/>
        </p:blipFill>
        <p:spPr>
          <a:xfrm>
            <a:off x="2560675" y="723895"/>
            <a:ext cx="7070651" cy="327149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" name="Google Shape;8;p27"/>
          <p:cNvGrpSpPr/>
          <p:nvPr/>
        </p:nvGrpSpPr>
        <p:grpSpPr>
          <a:xfrm>
            <a:off x="3342806" y="0"/>
            <a:ext cx="5506389" cy="484936"/>
            <a:chOff x="176550" y="139236"/>
            <a:chExt cx="7041681" cy="620146"/>
          </a:xfrm>
        </p:grpSpPr>
        <p:pic>
          <p:nvPicPr>
            <p:cNvPr id="9" name="Google Shape;9;p27" descr="Uma imagem com estrela, Tipo de letra, Gráficos, símbolo&#10;&#10;Descrição gerada automaticamente"/>
            <p:cNvPicPr preferRelativeResize="0"/>
            <p:nvPr/>
          </p:nvPicPr>
          <p:blipFill rotWithShape="1">
            <a:blip r:embed="rId14">
              <a:alphaModFix/>
            </a:blip>
            <a:srcRect/>
            <a:stretch/>
          </p:blipFill>
          <p:spPr>
            <a:xfrm>
              <a:off x="176550" y="242873"/>
              <a:ext cx="573818" cy="412873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Google Shape;10;p27" descr="Uma imagem com Tipo de letra, Gráficos, texto, design gráfico&#10;&#10;Descrição gerada automaticamente"/>
            <p:cNvPicPr preferRelativeResize="0"/>
            <p:nvPr/>
          </p:nvPicPr>
          <p:blipFill rotWithShape="1">
            <a:blip r:embed="rId15">
              <a:alphaModFix/>
            </a:blip>
            <a:srcRect/>
            <a:stretch/>
          </p:blipFill>
          <p:spPr>
            <a:xfrm>
              <a:off x="2167290" y="283841"/>
              <a:ext cx="947075" cy="33093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1" name="Google Shape;11;p27" descr="Uma imagem com texto, Tipo de letra, símbolo, captura de ecrã&#10;&#10;Descrição gerada automaticamente"/>
            <p:cNvPicPr preferRelativeResize="0"/>
            <p:nvPr/>
          </p:nvPicPr>
          <p:blipFill rotWithShape="1">
            <a:blip r:embed="rId16">
              <a:alphaModFix/>
            </a:blip>
            <a:srcRect/>
            <a:stretch/>
          </p:blipFill>
          <p:spPr>
            <a:xfrm>
              <a:off x="6728365" y="268747"/>
              <a:ext cx="489866" cy="361124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2" name="Google Shape;12;p27" descr="Uma imagem com texto, Tipo de letra, logótipo, Gráficos&#10;&#10;Descrição gerada automaticamente"/>
            <p:cNvPicPr preferRelativeResize="0"/>
            <p:nvPr/>
          </p:nvPicPr>
          <p:blipFill rotWithShape="1">
            <a:blip r:embed="rId17">
              <a:alphaModFix/>
            </a:blip>
            <a:srcRect/>
            <a:stretch/>
          </p:blipFill>
          <p:spPr>
            <a:xfrm>
              <a:off x="3430379" y="332170"/>
              <a:ext cx="705189" cy="234279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3" name="Google Shape;13;p27" descr="Uma imagem com Tipo de letra, Gráficos, captura de ecrã, texto&#10;&#10;Descrição gerada automaticamente"/>
            <p:cNvPicPr preferRelativeResize="0"/>
            <p:nvPr/>
          </p:nvPicPr>
          <p:blipFill rotWithShape="1">
            <a:blip r:embed="rId18">
              <a:alphaModFix/>
            </a:blip>
            <a:srcRect/>
            <a:stretch/>
          </p:blipFill>
          <p:spPr>
            <a:xfrm>
              <a:off x="5792206" y="139236"/>
              <a:ext cx="620146" cy="62014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4" name="Google Shape;14;p27" descr="Uma imagem com texto, Tipo de letra, logótipo, Gráficos&#10;&#10;Descrição gerada automaticamente"/>
            <p:cNvPicPr preferRelativeResize="0"/>
            <p:nvPr/>
          </p:nvPicPr>
          <p:blipFill rotWithShape="1">
            <a:blip r:embed="rId19">
              <a:alphaModFix/>
            </a:blip>
            <a:srcRect/>
            <a:stretch/>
          </p:blipFill>
          <p:spPr>
            <a:xfrm>
              <a:off x="1066382" y="294783"/>
              <a:ext cx="784894" cy="30905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5" name="Google Shape;15;p27"/>
            <p:cNvPicPr preferRelativeResize="0"/>
            <p:nvPr/>
          </p:nvPicPr>
          <p:blipFill rotWithShape="1">
            <a:blip r:embed="rId20">
              <a:alphaModFix/>
            </a:blip>
            <a:srcRect/>
            <a:stretch/>
          </p:blipFill>
          <p:spPr>
            <a:xfrm>
              <a:off x="4451582" y="296419"/>
              <a:ext cx="1024610" cy="305780"/>
            </a:xfrm>
            <a:prstGeom prst="rect">
              <a:avLst/>
            </a:prstGeom>
            <a:noFill/>
            <a:ln>
              <a:noFill/>
            </a:ln>
          </p:spPr>
        </p:pic>
      </p:grpSp>
      <p:pic>
        <p:nvPicPr>
          <p:cNvPr id="2" name="Slika 1">
            <a:extLst>
              <a:ext uri="{FF2B5EF4-FFF2-40B4-BE49-F238E27FC236}">
                <a16:creationId xmlns:a16="http://schemas.microsoft.com/office/drawing/2014/main" id="{197513E7-1EDC-8C67-8E59-11F0B9CD73FA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77" y="6405644"/>
            <a:ext cx="12193377" cy="503436"/>
          </a:xfrm>
          <a:prstGeom prst="rect">
            <a:avLst/>
          </a:prstGeom>
        </p:spPr>
      </p:pic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6" name="Google Shape;86;p29" descr="Uma imagem com texto, Tipo de letra, captura de ecrã, Gráficos&#10;&#10;Descrição gerada automaticamente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176550" y="6460444"/>
            <a:ext cx="1599539" cy="356877"/>
          </a:xfrm>
          <a:prstGeom prst="rect">
            <a:avLst/>
          </a:prstGeom>
          <a:noFill/>
          <a:ln>
            <a:noFill/>
          </a:ln>
        </p:spPr>
      </p:pic>
      <p:pic>
        <p:nvPicPr>
          <p:cNvPr id="88" name="Google Shape;88;p29" descr="Uma imagem com Tipo de letra, Gráficos, logótipo, captura de ecrã&#10;&#10;Descrição gerada automaticamente"/>
          <p:cNvPicPr preferRelativeResize="0"/>
          <p:nvPr/>
        </p:nvPicPr>
        <p:blipFill rotWithShape="1">
          <a:blip r:embed="rId13">
            <a:alphaModFix/>
          </a:blip>
          <a:srcRect t="23069" b="30317"/>
          <a:stretch/>
        </p:blipFill>
        <p:spPr>
          <a:xfrm>
            <a:off x="-89566" y="121117"/>
            <a:ext cx="1595612" cy="403607"/>
          </a:xfrm>
          <a:prstGeom prst="rect">
            <a:avLst/>
          </a:prstGeom>
          <a:noFill/>
          <a:ln>
            <a:noFill/>
          </a:ln>
        </p:spPr>
      </p:pic>
      <p:sp>
        <p:nvSpPr>
          <p:cNvPr id="89" name="Google Shape;89;p29"/>
          <p:cNvSpPr/>
          <p:nvPr/>
        </p:nvSpPr>
        <p:spPr>
          <a:xfrm>
            <a:off x="1424378" y="0"/>
            <a:ext cx="10767622" cy="471559"/>
          </a:xfrm>
          <a:prstGeom prst="rect">
            <a:avLst/>
          </a:prstGeom>
          <a:solidFill>
            <a:srgbClr val="FF952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Calibri"/>
              <a:buNone/>
            </a:pPr>
            <a:endParaRPr sz="1800" b="0" i="0" u="none" strike="noStrike" cap="none">
              <a:solidFill>
                <a:srgbClr val="FFFFFF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4" r:id="rId3"/>
    <p:sldLayoutId id="2147483665" r:id="rId4"/>
    <p:sldLayoutId id="2147483666" r:id="rId5"/>
    <p:sldLayoutId id="2147483667" r:id="rId6"/>
    <p:sldLayoutId id="2147483668" r:id="rId7"/>
    <p:sldLayoutId id="2147483669" r:id="rId8"/>
    <p:sldLayoutId id="2147483670" r:id="rId9"/>
    <p:sldLayoutId id="2147483671" r:id="rId10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9" name="Google Shape;249;g3b986b90749_1_266" descr="Uma imagem com texto, Tipo de letra, captura de ecrã, Gráficos&#10;&#10;Descrição gerada automaticamente"/>
          <p:cNvPicPr preferRelativeResize="0"/>
          <p:nvPr/>
        </p:nvPicPr>
        <p:blipFill rotWithShape="1">
          <a:blip r:embed="rId13">
            <a:alphaModFix/>
          </a:blip>
          <a:srcRect/>
          <a:stretch/>
        </p:blipFill>
        <p:spPr>
          <a:xfrm>
            <a:off x="176550" y="6460444"/>
            <a:ext cx="1599539" cy="356877"/>
          </a:xfrm>
          <a:prstGeom prst="rect">
            <a:avLst/>
          </a:prstGeom>
          <a:noFill/>
          <a:ln>
            <a:noFill/>
          </a:ln>
        </p:spPr>
      </p:pic>
      <p:sp>
        <p:nvSpPr>
          <p:cNvPr id="250" name="Google Shape;250;g3b986b90749_1_266"/>
          <p:cNvSpPr/>
          <p:nvPr/>
        </p:nvSpPr>
        <p:spPr>
          <a:xfrm>
            <a:off x="0" y="6198610"/>
            <a:ext cx="12192000" cy="659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251" name="Google Shape;251;g3b986b90749_1_266"/>
          <p:cNvPicPr preferRelativeResize="0"/>
          <p:nvPr/>
        </p:nvPicPr>
        <p:blipFill rotWithShape="1">
          <a:blip r:embed="rId14">
            <a:alphaModFix/>
          </a:blip>
          <a:srcRect l="12263" t="25282" r="12728" b="10823"/>
          <a:stretch/>
        </p:blipFill>
        <p:spPr>
          <a:xfrm>
            <a:off x="3751163" y="3896376"/>
            <a:ext cx="4409546" cy="2040238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252" name="Google Shape;252;g3b986b90749_1_266"/>
          <p:cNvGrpSpPr/>
          <p:nvPr/>
        </p:nvGrpSpPr>
        <p:grpSpPr>
          <a:xfrm>
            <a:off x="4133332" y="2669924"/>
            <a:ext cx="3859364" cy="1128351"/>
            <a:chOff x="1776089" y="3084863"/>
            <a:chExt cx="6690992" cy="1956226"/>
          </a:xfrm>
        </p:grpSpPr>
        <p:pic>
          <p:nvPicPr>
            <p:cNvPr id="253" name="Google Shape;253;g3b986b90749_1_266" descr="Uma imagem com estrela, Tipo de letra, Gráficos, símbolo&#10;&#10;Descrição gerada automaticamente"/>
            <p:cNvPicPr preferRelativeResize="0"/>
            <p:nvPr/>
          </p:nvPicPr>
          <p:blipFill rotWithShape="1">
            <a:blip r:embed="rId15">
              <a:alphaModFix/>
            </a:blip>
            <a:srcRect/>
            <a:stretch/>
          </p:blipFill>
          <p:spPr>
            <a:xfrm>
              <a:off x="1776089" y="3084863"/>
              <a:ext cx="994868" cy="71582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4" name="Google Shape;254;g3b986b90749_1_266" descr="Uma imagem com Tipo de letra, Gráficos, texto, design gráfico&#10;&#10;Descrição gerada automaticamente"/>
            <p:cNvPicPr preferRelativeResize="0"/>
            <p:nvPr/>
          </p:nvPicPr>
          <p:blipFill rotWithShape="1">
            <a:blip r:embed="rId16">
              <a:alphaModFix/>
            </a:blip>
            <a:srcRect/>
            <a:stretch/>
          </p:blipFill>
          <p:spPr>
            <a:xfrm>
              <a:off x="5112217" y="3155893"/>
              <a:ext cx="1642014" cy="573770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5" name="Google Shape;255;g3b986b90749_1_266" descr="Uma imagem com texto, Tipo de letra, símbolo, captura de ecrã&#10;&#10;Descrição gerada automaticamente"/>
            <p:cNvPicPr preferRelativeResize="0"/>
            <p:nvPr/>
          </p:nvPicPr>
          <p:blipFill rotWithShape="1">
            <a:blip r:embed="rId17">
              <a:alphaModFix/>
            </a:blip>
            <a:srcRect/>
            <a:stretch/>
          </p:blipFill>
          <p:spPr>
            <a:xfrm>
              <a:off x="6498805" y="4168412"/>
              <a:ext cx="849317" cy="626106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6" name="Google Shape;256;g3b986b90749_1_266" descr="Uma imagem com texto, Tipo de letra, logótipo, Gráficos&#10;&#10;Descrição gerada automaticamente"/>
            <p:cNvPicPr preferRelativeResize="0"/>
            <p:nvPr/>
          </p:nvPicPr>
          <p:blipFill rotWithShape="1">
            <a:blip r:embed="rId18">
              <a:alphaModFix/>
            </a:blip>
            <a:srcRect/>
            <a:stretch/>
          </p:blipFill>
          <p:spPr>
            <a:xfrm>
              <a:off x="7244444" y="3239684"/>
              <a:ext cx="1222637" cy="406187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7" name="Google Shape;257;g3b986b90749_1_266" descr="Uma imagem com Tipo de letra, Gráficos, captura de ecrã, texto&#10;&#10;Descrição gerada automaticamente"/>
            <p:cNvPicPr preferRelativeResize="0"/>
            <p:nvPr/>
          </p:nvPicPr>
          <p:blipFill rotWithShape="1">
            <a:blip r:embed="rId19">
              <a:alphaModFix/>
            </a:blip>
            <a:srcRect/>
            <a:stretch/>
          </p:blipFill>
          <p:spPr>
            <a:xfrm>
              <a:off x="4945504" y="3965897"/>
              <a:ext cx="1075192" cy="1075192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8" name="Google Shape;258;g3b986b90749_1_266" descr="Uma imagem com texto, Tipo de letra, logótipo, Gráficos&#10;&#10;Descrição gerada automaticamente"/>
            <p:cNvPicPr preferRelativeResize="0"/>
            <p:nvPr/>
          </p:nvPicPr>
          <p:blipFill rotWithShape="1">
            <a:blip r:embed="rId20">
              <a:alphaModFix/>
            </a:blip>
            <a:srcRect/>
            <a:stretch/>
          </p:blipFill>
          <p:spPr>
            <a:xfrm>
              <a:off x="3261175" y="3174865"/>
              <a:ext cx="1360826" cy="5358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259" name="Google Shape;259;g3b986b90749_1_266"/>
            <p:cNvPicPr preferRelativeResize="0"/>
            <p:nvPr/>
          </p:nvPicPr>
          <p:blipFill rotWithShape="1">
            <a:blip r:embed="rId21">
              <a:alphaModFix/>
            </a:blip>
            <a:srcRect/>
            <a:stretch/>
          </p:blipFill>
          <p:spPr>
            <a:xfrm>
              <a:off x="2690954" y="4226976"/>
              <a:ext cx="1776438" cy="53015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260" name="Google Shape;260;g3b986b90749_1_266"/>
          <p:cNvSpPr/>
          <p:nvPr/>
        </p:nvSpPr>
        <p:spPr>
          <a:xfrm>
            <a:off x="-14537" y="-23383"/>
            <a:ext cx="12197400" cy="17538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3" name="Slika 2">
            <a:extLst>
              <a:ext uri="{FF2B5EF4-FFF2-40B4-BE49-F238E27FC236}">
                <a16:creationId xmlns:a16="http://schemas.microsoft.com/office/drawing/2014/main" id="{9D8B547B-3FE3-9735-9F27-8CF453C51CB0}"/>
              </a:ext>
            </a:extLst>
          </p:cNvPr>
          <p:cNvPicPr>
            <a:picLocks noChangeAspect="1"/>
          </p:cNvPicPr>
          <p:nvPr userDrawn="1"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377" y="6405644"/>
            <a:ext cx="12193377" cy="503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85798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3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3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3b986b90749_1_87"/>
          <p:cNvSpPr txBox="1"/>
          <p:nvPr/>
        </p:nvSpPr>
        <p:spPr>
          <a:xfrm>
            <a:off x="1083372" y="4401311"/>
            <a:ext cx="10025255" cy="15696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l-SI" sz="4000" b="1">
                <a:solidFill>
                  <a:srgbClr val="FFFFFF"/>
                </a:solidFill>
              </a:rPr>
              <a:t>SPREMLJAVA – KAZALNIKI IN ORODJA</a:t>
            </a:r>
            <a:endParaRPr/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8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l-SI" sz="2800" b="1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rPr>
              <a:t>1. dan 7. učna enota</a:t>
            </a:r>
            <a:endParaRPr sz="2800" b="1">
              <a:solidFill>
                <a:srgbClr val="FFFFFF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2"/>
          <p:cNvSpPr txBox="1">
            <a:spLocks noGrp="1"/>
          </p:cNvSpPr>
          <p:nvPr>
            <p:ph type="title"/>
          </p:nvPr>
        </p:nvSpPr>
        <p:spPr>
          <a:xfrm>
            <a:off x="838200" y="785199"/>
            <a:ext cx="9075345" cy="856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</a:pPr>
            <a:r>
              <a:rPr lang="sl-SI" sz="3600" b="1">
                <a:solidFill>
                  <a:schemeClr val="accent1"/>
                </a:solidFill>
                <a:latin typeface="Arial"/>
                <a:cs typeface="Arial"/>
              </a:rPr>
              <a:t>Spremljava</a:t>
            </a:r>
            <a:r>
              <a:rPr lang="de-AT" sz="3600" b="1">
                <a:solidFill>
                  <a:schemeClr val="accent1"/>
                </a:solidFill>
                <a:latin typeface="Arial"/>
                <a:cs typeface="Arial"/>
              </a:rPr>
              <a:t> – </a:t>
            </a:r>
            <a:r>
              <a:rPr lang="sl-SI" sz="3600" b="1">
                <a:solidFill>
                  <a:schemeClr val="accent1"/>
                </a:solidFill>
                <a:latin typeface="Arial"/>
                <a:cs typeface="Arial"/>
              </a:rPr>
              <a:t>Zakaj, kaj in kako</a:t>
            </a:r>
            <a:r>
              <a:rPr lang="de-AT" sz="3600" b="1">
                <a:solidFill>
                  <a:schemeClr val="accent1"/>
                </a:solidFill>
                <a:latin typeface="Arial"/>
                <a:cs typeface="Arial"/>
              </a:rPr>
              <a:t>?</a:t>
            </a:r>
            <a:endParaRPr sz="3600" b="1">
              <a:solidFill>
                <a:schemeClr val="accent1"/>
              </a:solidFill>
              <a:latin typeface="Arial"/>
              <a:cs typeface="Arial"/>
            </a:endParaRPr>
          </a:p>
        </p:txBody>
      </p:sp>
      <p:sp>
        <p:nvSpPr>
          <p:cNvPr id="253" name="Google Shape;253;p2"/>
          <p:cNvSpPr txBox="1">
            <a:spLocks noGrp="1"/>
          </p:cNvSpPr>
          <p:nvPr>
            <p:ph type="body" idx="1"/>
          </p:nvPr>
        </p:nvSpPr>
        <p:spPr>
          <a:xfrm>
            <a:off x="838200" y="1721463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>
              <a:spcBef>
                <a:spcPts val="0"/>
              </a:spcBef>
            </a:pPr>
            <a:r>
              <a:rPr lang="de-AT"/>
              <a:t>Izvajanje strateških ukrepov na ravni podjetja zahteva spremljanje uspešnosti in učinkovitosti.</a:t>
            </a:r>
            <a:endParaRPr lang="sl-SI"/>
          </a:p>
          <a:p>
            <a:pPr marL="228600" lvl="0" indent="-228600">
              <a:spcBef>
                <a:spcPts val="0"/>
              </a:spcBef>
            </a:pPr>
            <a:r>
              <a:rPr lang="de-AT"/>
              <a:t>Omogoča sprotne (formativne) informacije o uspešnosti in doseganju strateških ciljev.</a:t>
            </a:r>
            <a:endParaRPr lang="sl-SI"/>
          </a:p>
          <a:p>
            <a:pPr marL="228600" lvl="0" indent="-228600">
              <a:spcBef>
                <a:spcPts val="0"/>
              </a:spcBef>
            </a:pPr>
            <a:r>
              <a:rPr lang="de-AT"/>
              <a:t>Omogoča usmerjanje, popravke in prilagajanje ukrepov, kadar je to potrebno.</a:t>
            </a:r>
            <a:endParaRPr lang="sl-SI"/>
          </a:p>
          <a:p>
            <a:pPr marL="228600" lvl="0" indent="-228600">
              <a:spcBef>
                <a:spcPts val="0"/>
              </a:spcBef>
            </a:pPr>
            <a:r>
              <a:rPr lang="de-AT"/>
              <a:t>Omogoča tudi zaustavitev izvajanja strategij, če se izkaže, da niso ustrezne.</a:t>
            </a:r>
            <a:endParaRPr lang="sl-SI"/>
          </a:p>
          <a:p>
            <a:pPr marL="228600" lvl="0" indent="-228600">
              <a:spcBef>
                <a:spcPts val="0"/>
              </a:spcBef>
            </a:pPr>
            <a:r>
              <a:rPr lang="de-AT"/>
              <a:t>Preprečuje neprijetna presenečenja ob zaključku.</a:t>
            </a:r>
            <a:endParaRPr lang="sl-SI"/>
          </a:p>
          <a:p>
            <a:pPr marL="228600" lvl="0" indent="-228600">
              <a:spcBef>
                <a:spcPts val="0"/>
              </a:spcBef>
            </a:pPr>
            <a:r>
              <a:rPr lang="de-AT"/>
              <a:t>Je sestavni del strateškega kroga P–D–C–A (načrtuj–izvedi–preveri–ukrepaj) pri izvajanju strategije.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3"/>
          <p:cNvSpPr txBox="1">
            <a:spLocks noGrp="1"/>
          </p:cNvSpPr>
          <p:nvPr>
            <p:ph type="title"/>
          </p:nvPr>
        </p:nvSpPr>
        <p:spPr>
          <a:xfrm>
            <a:off x="838200" y="613879"/>
            <a:ext cx="7637206" cy="6359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de-AT" sz="4000" b="1">
                <a:solidFill>
                  <a:schemeClr val="accent1"/>
                </a:solidFill>
                <a:latin typeface="Arial"/>
                <a:cs typeface="Arial"/>
                <a:sym typeface="Arial"/>
              </a:rPr>
              <a:t>P–D–C–A</a:t>
            </a:r>
            <a:endParaRPr sz="4000" b="1">
              <a:solidFill>
                <a:schemeClr val="accent1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259" name="Google Shape;259;p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62148" y="1368361"/>
            <a:ext cx="7460742" cy="5040867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3"/>
          <p:cNvSpPr txBox="1"/>
          <p:nvPr/>
        </p:nvSpPr>
        <p:spPr>
          <a:xfrm>
            <a:off x="131742" y="6075208"/>
            <a:ext cx="2218877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AT"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By Karn-b - Karn Bulsuk (http://www.bulsuk.com</a:t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61" name="Google Shape;261;p3"/>
          <p:cNvSpPr/>
          <p:nvPr/>
        </p:nvSpPr>
        <p:spPr>
          <a:xfrm rot="-1052025">
            <a:off x="7927730" y="3449135"/>
            <a:ext cx="3842238" cy="1213338"/>
          </a:xfrm>
          <a:prstGeom prst="leftArrow">
            <a:avLst>
              <a:gd name="adj1" fmla="val 50000"/>
              <a:gd name="adj2" fmla="val 50000"/>
            </a:avLst>
          </a:prstGeom>
          <a:solidFill>
            <a:schemeClr val="accent1"/>
          </a:solidFill>
          <a:ln w="12700" cap="flat" cmpd="sng">
            <a:solidFill>
              <a:srgbClr val="6B2E0F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sl-SI" sz="1800">
                <a:solidFill>
                  <a:schemeClr val="lt1"/>
                </a:solidFill>
                <a:latin typeface="Calibri"/>
                <a:cs typeface="Calibri"/>
                <a:sym typeface="Calibri"/>
              </a:rPr>
              <a:t>SPREMLJAVA</a:t>
            </a:r>
            <a:endParaRPr/>
          </a:p>
        </p:txBody>
      </p:sp>
      <p:sp>
        <p:nvSpPr>
          <p:cNvPr id="3" name="PoljeZBesedilom 2">
            <a:extLst>
              <a:ext uri="{FF2B5EF4-FFF2-40B4-BE49-F238E27FC236}">
                <a16:creationId xmlns:a16="http://schemas.microsoft.com/office/drawing/2014/main" id="{E19A6D2E-108D-1C9E-D61A-E8ADF3DCC665}"/>
              </a:ext>
            </a:extLst>
          </p:cNvPr>
          <p:cNvSpPr txBox="1"/>
          <p:nvPr/>
        </p:nvSpPr>
        <p:spPr>
          <a:xfrm>
            <a:off x="4830097" y="1979712"/>
            <a:ext cx="98076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l-SI"/>
              <a:t>= </a:t>
            </a:r>
            <a:r>
              <a:rPr lang="de-AT"/>
              <a:t>načrtuj</a:t>
            </a:r>
            <a:endParaRPr lang="sl-SI"/>
          </a:p>
        </p:txBody>
      </p:sp>
      <p:sp>
        <p:nvSpPr>
          <p:cNvPr id="5" name="PoljeZBesedilom 4">
            <a:extLst>
              <a:ext uri="{FF2B5EF4-FFF2-40B4-BE49-F238E27FC236}">
                <a16:creationId xmlns:a16="http://schemas.microsoft.com/office/drawing/2014/main" id="{1E0A2F5E-4210-2FF8-038B-3456AB28BBF9}"/>
              </a:ext>
            </a:extLst>
          </p:cNvPr>
          <p:cNvSpPr txBox="1"/>
          <p:nvPr/>
        </p:nvSpPr>
        <p:spPr>
          <a:xfrm>
            <a:off x="7976420" y="2377597"/>
            <a:ext cx="83328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l-SI"/>
              <a:t>= </a:t>
            </a:r>
            <a:r>
              <a:rPr lang="de-AT"/>
              <a:t>izvedi</a:t>
            </a:r>
            <a:endParaRPr lang="sl-SI"/>
          </a:p>
        </p:txBody>
      </p:sp>
      <p:sp>
        <p:nvSpPr>
          <p:cNvPr id="7" name="PoljeZBesedilom 6">
            <a:extLst>
              <a:ext uri="{FF2B5EF4-FFF2-40B4-BE49-F238E27FC236}">
                <a16:creationId xmlns:a16="http://schemas.microsoft.com/office/drawing/2014/main" id="{1E60AD44-9241-3BF3-8CFA-BCC5581896FC}"/>
              </a:ext>
            </a:extLst>
          </p:cNvPr>
          <p:cNvSpPr txBox="1"/>
          <p:nvPr/>
        </p:nvSpPr>
        <p:spPr>
          <a:xfrm>
            <a:off x="6572875" y="5059169"/>
            <a:ext cx="89227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l-SI"/>
              <a:t>= </a:t>
            </a:r>
            <a:r>
              <a:rPr lang="de-AT"/>
              <a:t>preveri</a:t>
            </a:r>
            <a:endParaRPr lang="sl-SI"/>
          </a:p>
        </p:txBody>
      </p:sp>
      <p:sp>
        <p:nvSpPr>
          <p:cNvPr id="9" name="PoljeZBesedilom 8">
            <a:extLst>
              <a:ext uri="{FF2B5EF4-FFF2-40B4-BE49-F238E27FC236}">
                <a16:creationId xmlns:a16="http://schemas.microsoft.com/office/drawing/2014/main" id="{134738CF-342E-18F5-D6E0-02D739902DF1}"/>
              </a:ext>
            </a:extLst>
          </p:cNvPr>
          <p:cNvSpPr txBox="1"/>
          <p:nvPr/>
        </p:nvSpPr>
        <p:spPr>
          <a:xfrm>
            <a:off x="3216242" y="5213057"/>
            <a:ext cx="95127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l-SI"/>
              <a:t>= </a:t>
            </a:r>
            <a:r>
              <a:rPr lang="de-AT"/>
              <a:t>ukrepaj</a:t>
            </a:r>
            <a:endParaRPr lang="sl-SI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4"/>
          <p:cNvSpPr txBox="1">
            <a:spLocks noGrp="1"/>
          </p:cNvSpPr>
          <p:nvPr>
            <p:ph type="title"/>
          </p:nvPr>
        </p:nvSpPr>
        <p:spPr>
          <a:xfrm>
            <a:off x="1034845" y="981843"/>
            <a:ext cx="5985387" cy="6798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de-AT" b="1">
                <a:solidFill>
                  <a:schemeClr val="accent1"/>
                </a:solidFill>
                <a:latin typeface="Arial"/>
                <a:cs typeface="Arial"/>
                <a:sym typeface="Arial"/>
              </a:rPr>
              <a:t>P–D–C–A</a:t>
            </a:r>
            <a:r>
              <a:rPr lang="sl-SI" b="1">
                <a:solidFill>
                  <a:schemeClr val="accent1"/>
                </a:solidFill>
                <a:latin typeface="Arial"/>
                <a:cs typeface="Arial"/>
                <a:sym typeface="Arial"/>
              </a:rPr>
              <a:t>: C - Preveri </a:t>
            </a:r>
            <a:endParaRPr/>
          </a:p>
        </p:txBody>
      </p:sp>
      <p:sp>
        <p:nvSpPr>
          <p:cNvPr id="267" name="Google Shape;267;p4"/>
          <p:cNvSpPr txBox="1">
            <a:spLocks noGrp="1"/>
          </p:cNvSpPr>
          <p:nvPr>
            <p:ph type="body" idx="1"/>
          </p:nvPr>
        </p:nvSpPr>
        <p:spPr>
          <a:xfrm>
            <a:off x="1034845" y="2140257"/>
            <a:ext cx="9574161" cy="332647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/>
            <a:r>
              <a:rPr lang="de-AT"/>
              <a:t>Faza </a:t>
            </a:r>
            <a:r>
              <a:rPr lang="sl-SI"/>
              <a:t>Preveri</a:t>
            </a:r>
            <a:r>
              <a:rPr lang="de-AT"/>
              <a:t> je namenjena preverjanju, ali načrt deluje tako, kot je bilo predvideno, ter ustvarjanju vpogledov, ki usmerjajo izboljšave v fazi </a:t>
            </a:r>
            <a:r>
              <a:rPr lang="sl-SI"/>
              <a:t>Ukrepaj</a:t>
            </a:r>
            <a:r>
              <a:rPr lang="de-AT"/>
              <a:t>.</a:t>
            </a:r>
            <a:endParaRPr lang="sl-SI"/>
          </a:p>
          <a:p>
            <a:pPr marL="228600" lvl="0" indent="-228600"/>
            <a:r>
              <a:rPr lang="de-AT"/>
              <a:t>Brez ustreznega spremljanja in vrednotenja ni jasno, ali so strategija in ukrepi ustrezno usmerjeni, ali dosegajo načrtovane rezultate oziroma ali obstaja tveganje za neuspeh.</a:t>
            </a:r>
            <a:endParaRPr lang="sl-SI"/>
          </a:p>
          <a:p>
            <a:pPr marL="228600" lvl="0" indent="-228600"/>
            <a:r>
              <a:rPr lang="de-AT"/>
              <a:t>Brez ustreznega spremljanja krog P–D–C–A ne deluje.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39164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de-AT" b="1"/>
              <a:t>Ključne aktivnosti v fazi spremlja</a:t>
            </a:r>
            <a:r>
              <a:rPr lang="sl-SI" b="1"/>
              <a:t>ve</a:t>
            </a:r>
            <a:r>
              <a:rPr lang="de-AT" b="1"/>
              <a:t> </a:t>
            </a:r>
            <a:r>
              <a:rPr lang="sl-SI" b="1"/>
              <a:t>vaše </a:t>
            </a:r>
            <a:r>
              <a:rPr lang="de-AT" b="1"/>
              <a:t>strategije so: </a:t>
            </a:r>
            <a:endParaRPr/>
          </a:p>
          <a:p>
            <a:pPr marL="514350" lvl="0" indent="-514350">
              <a:buAutoNum type="arabicParenR"/>
            </a:pPr>
            <a:r>
              <a:rPr lang="de-AT"/>
              <a:t>zbiranje podatkov in rezultatov iz faze </a:t>
            </a:r>
            <a:r>
              <a:rPr lang="sl-SI"/>
              <a:t>Izvedi</a:t>
            </a:r>
            <a:r>
              <a:rPr lang="de-AT"/>
              <a:t> (merjenje ključnih kazalnikov uspešnosti, metrik ali opazovanj)</a:t>
            </a:r>
            <a:r>
              <a:rPr lang="sl-SI"/>
              <a:t>,</a:t>
            </a:r>
            <a:endParaRPr/>
          </a:p>
          <a:p>
            <a:pPr marL="514350" lvl="0" indent="-514350">
              <a:buAutoNum type="arabicParenR"/>
            </a:pPr>
            <a:r>
              <a:rPr lang="de-AT"/>
              <a:t>primerjava dejanskih rezultatov z </a:t>
            </a:r>
            <a:r>
              <a:rPr lang="sl-SI"/>
              <a:t>osnovnim </a:t>
            </a:r>
            <a:r>
              <a:rPr lang="de-AT"/>
              <a:t>načrtom (analiza razlik oziroma odstopanj)</a:t>
            </a:r>
            <a:r>
              <a:rPr lang="sl-SI"/>
              <a:t>,</a:t>
            </a:r>
          </a:p>
          <a:p>
            <a:pPr marL="514350" lvl="0" indent="-514350">
              <a:buAutoNum type="arabicParenR"/>
            </a:pPr>
            <a:r>
              <a:rPr lang="de-AT"/>
              <a:t>podrobna analiza ugotovljenih neskladij ali odstopanj</a:t>
            </a:r>
            <a:r>
              <a:rPr lang="sl-SI"/>
              <a:t>,</a:t>
            </a:r>
          </a:p>
          <a:p>
            <a:pPr marL="514350" lvl="0" indent="-514350">
              <a:buAutoNum type="arabicParenR"/>
            </a:pPr>
            <a:r>
              <a:rPr lang="de-AT"/>
              <a:t>izpeljava ukrepov, mehanizmov usmerjanja ter dokumentacije za fazo</a:t>
            </a:r>
            <a:r>
              <a:rPr lang="sl-SI"/>
              <a:t> Ukrepaj.</a:t>
            </a:r>
            <a:endParaRPr/>
          </a:p>
        </p:txBody>
      </p:sp>
      <p:sp>
        <p:nvSpPr>
          <p:cNvPr id="2" name="Google Shape;252;p2">
            <a:extLst>
              <a:ext uri="{FF2B5EF4-FFF2-40B4-BE49-F238E27FC236}">
                <a16:creationId xmlns:a16="http://schemas.microsoft.com/office/drawing/2014/main" id="{A148437E-C143-3A0F-558C-732F2DC81820}"/>
              </a:ext>
            </a:extLst>
          </p:cNvPr>
          <p:cNvSpPr txBox="1">
            <a:spLocks/>
          </p:cNvSpPr>
          <p:nvPr/>
        </p:nvSpPr>
        <p:spPr>
          <a:xfrm>
            <a:off x="838200" y="835304"/>
            <a:ext cx="9075345" cy="8567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pl-PL" sz="3600" b="1">
                <a:solidFill>
                  <a:schemeClr val="accent1"/>
                </a:solidFill>
                <a:latin typeface="Arial"/>
                <a:cs typeface="Arial"/>
              </a:rPr>
              <a:t>Spremljava – Zakaj, kaj in kako?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8" name="Google Shape;278;p6"/>
          <p:cNvSpPr txBox="1">
            <a:spLocks noGrp="1"/>
          </p:cNvSpPr>
          <p:nvPr>
            <p:ph type="title"/>
          </p:nvPr>
        </p:nvSpPr>
        <p:spPr>
          <a:xfrm>
            <a:off x="945126" y="849832"/>
            <a:ext cx="7774858" cy="72890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sl-SI" sz="4000" b="1">
                <a:solidFill>
                  <a:schemeClr val="accent1"/>
                </a:solidFill>
                <a:latin typeface="Arial"/>
                <a:cs typeface="Arial"/>
              </a:rPr>
              <a:t>Spremljava</a:t>
            </a:r>
            <a:r>
              <a:rPr lang="de-AT" sz="4000" b="1">
                <a:solidFill>
                  <a:schemeClr val="accent1"/>
                </a:solidFill>
                <a:latin typeface="Arial"/>
                <a:cs typeface="Arial"/>
              </a:rPr>
              <a:t> –</a:t>
            </a:r>
            <a:r>
              <a:rPr lang="sl-SI" sz="4000" b="1">
                <a:solidFill>
                  <a:schemeClr val="accent1"/>
                </a:solidFill>
                <a:latin typeface="Arial"/>
                <a:cs typeface="Arial"/>
              </a:rPr>
              <a:t> Kako</a:t>
            </a:r>
            <a:r>
              <a:rPr lang="de-AT" sz="4000" b="1">
                <a:solidFill>
                  <a:schemeClr val="accent1"/>
                </a:solidFill>
                <a:latin typeface="Arial"/>
                <a:cs typeface="Arial"/>
              </a:rPr>
              <a:t>?</a:t>
            </a:r>
            <a:endParaRPr sz="4000" b="1">
              <a:solidFill>
                <a:schemeClr val="accent1"/>
              </a:solidFill>
              <a:latin typeface="Arial"/>
              <a:cs typeface="Arial"/>
            </a:endParaRPr>
          </a:p>
        </p:txBody>
      </p:sp>
      <p:sp>
        <p:nvSpPr>
          <p:cNvPr id="279" name="Google Shape;279;p6"/>
          <p:cNvSpPr txBox="1">
            <a:spLocks noGrp="1"/>
          </p:cNvSpPr>
          <p:nvPr>
            <p:ph type="body" idx="1"/>
          </p:nvPr>
        </p:nvSpPr>
        <p:spPr>
          <a:xfrm>
            <a:off x="945126" y="1851150"/>
            <a:ext cx="10301748" cy="365491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en-US" sz="2400"/>
              <a:t>Katere metode in orodja lahko uporabljamo za spremljanje in analizo odstopanj?</a:t>
            </a:r>
          </a:p>
          <a:p>
            <a:pPr marL="514350" indent="-514350"/>
            <a:r>
              <a:rPr lang="en-US" sz="2400"/>
              <a:t>KPI-ji – ključni kazalniki uspešnosti</a:t>
            </a:r>
            <a:endParaRPr lang="sl-SI" sz="2400"/>
          </a:p>
          <a:p>
            <a:pPr marL="514350" indent="-514350"/>
            <a:r>
              <a:rPr lang="en-US" sz="2400"/>
              <a:t>ankete med zaposlenimi in sistemi za zbiranje povratnih informacij</a:t>
            </a:r>
            <a:endParaRPr lang="sl-SI" sz="2400"/>
          </a:p>
          <a:p>
            <a:pPr marL="514350" indent="-514350"/>
            <a:r>
              <a:rPr lang="en-US" sz="2400"/>
              <a:t>sistemi ocenjevanja uspešnosti (npr. 360-stopinjska povratna informacija)</a:t>
            </a:r>
            <a:endParaRPr lang="sl-SI" sz="2400"/>
          </a:p>
          <a:p>
            <a:pPr marL="514350" indent="-514350"/>
            <a:r>
              <a:rPr lang="en-US" sz="2400"/>
              <a:t>zunanji (in notranji) pregledi oziroma revizije</a:t>
            </a:r>
            <a:endParaRPr lang="sl-SI" sz="2400"/>
          </a:p>
          <a:p>
            <a:pPr marL="514350" indent="-514350"/>
            <a:r>
              <a:rPr lang="en-US" sz="2400"/>
              <a:t>primerjalna analiza (benchmarking)</a:t>
            </a:r>
            <a:endParaRPr lang="sl-SI" sz="2400"/>
          </a:p>
          <a:p>
            <a:pPr marL="514350" indent="-514350"/>
            <a:r>
              <a:rPr lang="en-US" sz="2400"/>
              <a:t>opazovanje ter vodstvena poročila</a:t>
            </a:r>
            <a:endParaRPr lang="sl-SI" sz="2400"/>
          </a:p>
          <a:p>
            <a:pPr marL="514350" indent="-514350"/>
            <a:r>
              <a:rPr lang="en-US" sz="2400"/>
              <a:t>in številna druga orodja in metode</a:t>
            </a:r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3">
          <a:extLst>
            <a:ext uri="{FF2B5EF4-FFF2-40B4-BE49-F238E27FC236}">
              <a16:creationId xmlns:a16="http://schemas.microsoft.com/office/drawing/2014/main" id="{208D8731-9476-3555-A742-DA48BB93392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7">
            <a:extLst>
              <a:ext uri="{FF2B5EF4-FFF2-40B4-BE49-F238E27FC236}">
                <a16:creationId xmlns:a16="http://schemas.microsoft.com/office/drawing/2014/main" id="{E3D27EA6-4158-2053-7949-AE69C7B4E93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0" y="1253331"/>
            <a:ext cx="5552768" cy="38865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de-AT"/>
              <a:t>Pomembni kriteriji za izbor</a:t>
            </a:r>
            <a:r>
              <a:rPr lang="sl-SI"/>
              <a:t> metode</a:t>
            </a:r>
            <a:r>
              <a:rPr lang="de-AT"/>
              <a:t>: 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  <p:graphicFrame>
        <p:nvGraphicFramePr>
          <p:cNvPr id="3" name="Tabela 2">
            <a:extLst>
              <a:ext uri="{FF2B5EF4-FFF2-40B4-BE49-F238E27FC236}">
                <a16:creationId xmlns:a16="http://schemas.microsoft.com/office/drawing/2014/main" id="{3B0F3BE8-CB9D-C640-3A14-39FEEEB0430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50625778"/>
              </p:ext>
            </p:extLst>
          </p:nvPr>
        </p:nvGraphicFramePr>
        <p:xfrm>
          <a:off x="1404714" y="1825624"/>
          <a:ext cx="9382572" cy="4079382"/>
        </p:xfrm>
        <a:graphic>
          <a:graphicData uri="http://schemas.openxmlformats.org/drawingml/2006/table">
            <a:tbl>
              <a:tblPr/>
              <a:tblGrid>
                <a:gridCol w="3127524">
                  <a:extLst>
                    <a:ext uri="{9D8B030D-6E8A-4147-A177-3AD203B41FA5}">
                      <a16:colId xmlns:a16="http://schemas.microsoft.com/office/drawing/2014/main" val="1051108524"/>
                    </a:ext>
                  </a:extLst>
                </a:gridCol>
                <a:gridCol w="3127524">
                  <a:extLst>
                    <a:ext uri="{9D8B030D-6E8A-4147-A177-3AD203B41FA5}">
                      <a16:colId xmlns:a16="http://schemas.microsoft.com/office/drawing/2014/main" val="2891961197"/>
                    </a:ext>
                  </a:extLst>
                </a:gridCol>
                <a:gridCol w="3127524">
                  <a:extLst>
                    <a:ext uri="{9D8B030D-6E8A-4147-A177-3AD203B41FA5}">
                      <a16:colId xmlns:a16="http://schemas.microsoft.com/office/drawing/2014/main" val="1793594385"/>
                    </a:ext>
                  </a:extLst>
                </a:gridCol>
              </a:tblGrid>
              <a:tr h="27195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sz="1200" b="1">
                          <a:effectLst/>
                        </a:rPr>
                        <a:t>Kriterij</a:t>
                      </a:r>
                    </a:p>
                  </a:txBody>
                  <a:tcPr marL="81588" marR="81588" marT="40794" marB="40794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sz="1200" b="1">
                          <a:effectLst/>
                        </a:rPr>
                        <a:t>Opis</a:t>
                      </a:r>
                    </a:p>
                  </a:txBody>
                  <a:tcPr marL="81588" marR="81588" marT="40794" marB="40794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sz="1200" b="1">
                          <a:effectLst/>
                        </a:rPr>
                        <a:t>Zakaj je pomemben</a:t>
                      </a:r>
                    </a:p>
                  </a:txBody>
                  <a:tcPr marL="81588" marR="81588" marT="40794" marB="40794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6478130"/>
                  </a:ext>
                </a:extLst>
              </a:tr>
              <a:tr h="65270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sz="1200" b="1">
                          <a:effectLst/>
                        </a:rPr>
                        <a:t>1. Relevantnost</a:t>
                      </a:r>
                      <a:endParaRPr lang="sl-SI" sz="1200">
                        <a:effectLst/>
                      </a:endParaRPr>
                    </a:p>
                  </a:txBody>
                  <a:tcPr marL="81588" marR="81588" marT="40794" marB="40794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sz="1200">
                          <a:effectLst/>
                        </a:rPr>
                        <a:t>Metoda mora meriti tisto, kar je resnično pomembno za poslovne cilje (npr. fluktuacija zaposlenih, čas do zaposlitve).</a:t>
                      </a:r>
                    </a:p>
                  </a:txBody>
                  <a:tcPr marL="81588" marR="81588" marT="40794" marB="40794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sz="1200">
                          <a:effectLst/>
                        </a:rPr>
                        <a:t>Preprečuje zbiranje »zanimivih«, a nerelevantnih podatkov.</a:t>
                      </a:r>
                    </a:p>
                  </a:txBody>
                  <a:tcPr marL="81588" marR="81588" marT="40794" marB="40794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7569554"/>
                  </a:ext>
                </a:extLst>
              </a:tr>
              <a:tr h="84307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sz="1200" b="1">
                          <a:effectLst/>
                        </a:rPr>
                        <a:t>2. Enostavnost in uporabnost</a:t>
                      </a:r>
                      <a:endParaRPr lang="sl-SI" sz="1200">
                        <a:effectLst/>
                      </a:endParaRPr>
                    </a:p>
                  </a:txBody>
                  <a:tcPr marL="81588" marR="81588" marT="40794" marB="40794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sz="1200">
                          <a:effectLst/>
                        </a:rPr>
                        <a:t>Metoda mora biti dovolj preprosta, da jo lahko vodje ali kadrovska služba redno uporabljajo brez posebnega usposabljanja.</a:t>
                      </a:r>
                    </a:p>
                  </a:txBody>
                  <a:tcPr marL="81588" marR="81588" marT="40794" marB="40794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sz="1200">
                          <a:effectLst/>
                        </a:rPr>
                        <a:t>Manjše ekipe jo lahko dolgoročno vzdržujejo.</a:t>
                      </a:r>
                    </a:p>
                  </a:txBody>
                  <a:tcPr marL="81588" marR="81588" marT="40794" marB="40794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31714923"/>
                  </a:ext>
                </a:extLst>
              </a:tr>
              <a:tr h="46233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sz="1200" b="1">
                          <a:effectLst/>
                        </a:rPr>
                        <a:t>3. Stroškovna učinkovitost</a:t>
                      </a:r>
                      <a:endParaRPr lang="sl-SI" sz="1200">
                        <a:effectLst/>
                      </a:endParaRPr>
                    </a:p>
                  </a:txBody>
                  <a:tcPr marL="81588" marR="81588" marT="40794" marB="40794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sz="1200">
                          <a:effectLst/>
                        </a:rPr>
                        <a:t>Minimalni stroški orodij, programske opreme ali časa.</a:t>
                      </a:r>
                    </a:p>
                  </a:txBody>
                  <a:tcPr marL="81588" marR="81588" marT="40794" marB="40794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sz="1200">
                          <a:effectLst/>
                        </a:rPr>
                        <a:t>Ohranja nizke stroške v manjših podjetjih.</a:t>
                      </a:r>
                    </a:p>
                  </a:txBody>
                  <a:tcPr marL="81588" marR="81588" marT="40794" marB="40794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4854198"/>
                  </a:ext>
                </a:extLst>
              </a:tr>
              <a:tr h="46233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sz="1200" b="1">
                          <a:effectLst/>
                        </a:rPr>
                        <a:t>4. Zanesljivost podatkov</a:t>
                      </a:r>
                      <a:endParaRPr lang="sl-SI" sz="1200">
                        <a:effectLst/>
                      </a:endParaRPr>
                    </a:p>
                  </a:txBody>
                  <a:tcPr marL="81588" marR="81588" marT="40794" marB="40794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200">
                          <a:effectLst/>
                        </a:rPr>
                        <a:t>Zbrani podatki morajo biti točni in dosledni.</a:t>
                      </a:r>
                    </a:p>
                  </a:txBody>
                  <a:tcPr marL="81588" marR="81588" marT="40794" marB="40794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sz="1200">
                          <a:effectLst/>
                        </a:rPr>
                        <a:t>Preprečuje zavajajoče odločitve.</a:t>
                      </a:r>
                    </a:p>
                  </a:txBody>
                  <a:tcPr marL="81588" marR="81588" marT="40794" marB="40794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03249684"/>
                  </a:ext>
                </a:extLst>
              </a:tr>
              <a:tr h="46233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sz="1200" b="1">
                          <a:effectLst/>
                        </a:rPr>
                        <a:t>5. Pogostost in pravočasnost</a:t>
                      </a:r>
                      <a:endParaRPr lang="sl-SI" sz="1200">
                        <a:effectLst/>
                      </a:endParaRPr>
                    </a:p>
                  </a:txBody>
                  <a:tcPr marL="81588" marR="81588" marT="40794" marB="40794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sz="1200">
                          <a:effectLst/>
                        </a:rPr>
                        <a:t>Omogoča spremljanje v ustreznih časovnih intervalih (mesečno, četrtletno).</a:t>
                      </a:r>
                    </a:p>
                  </a:txBody>
                  <a:tcPr marL="81588" marR="81588" marT="40794" marB="40794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sz="1200">
                          <a:effectLst/>
                        </a:rPr>
                        <a:t>Omogoča hitre korektivne ukrepe.</a:t>
                      </a:r>
                    </a:p>
                  </a:txBody>
                  <a:tcPr marL="81588" marR="81588" marT="40794" marB="40794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8655915"/>
                  </a:ext>
                </a:extLst>
              </a:tr>
              <a:tr h="46233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sz="1200" b="1">
                          <a:effectLst/>
                        </a:rPr>
                        <a:t>6. Integracija in avtomatizacija</a:t>
                      </a:r>
                      <a:endParaRPr lang="sl-SI" sz="1200">
                        <a:effectLst/>
                      </a:endParaRPr>
                    </a:p>
                  </a:txBody>
                  <a:tcPr marL="81588" marR="81588" marT="40794" marB="40794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sz="1200">
                          <a:effectLst/>
                        </a:rPr>
                        <a:t>Združljivost z obstoječimi sistemi (npr. plačni ali kadrovski sistemi).</a:t>
                      </a:r>
                    </a:p>
                  </a:txBody>
                  <a:tcPr marL="81588" marR="81588" marT="40794" marB="40794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200">
                          <a:effectLst/>
                        </a:rPr>
                        <a:t>Zmanjšuje ročno delo in napake.</a:t>
                      </a:r>
                    </a:p>
                  </a:txBody>
                  <a:tcPr marL="81588" marR="81588" marT="40794" marB="40794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99218484"/>
                  </a:ext>
                </a:extLst>
              </a:tr>
              <a:tr h="46233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sz="1200" b="1">
                          <a:effectLst/>
                        </a:rPr>
                        <a:t>7. Usmerjenost v ukrepanje</a:t>
                      </a:r>
                      <a:endParaRPr lang="sl-SI" sz="1200">
                        <a:effectLst/>
                      </a:endParaRPr>
                    </a:p>
                  </a:txBody>
                  <a:tcPr marL="81588" marR="81588" marT="40794" marB="40794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sz="1200">
                          <a:effectLst/>
                        </a:rPr>
                        <a:t>Metoda mora dajati rezultate, ki vodijo do jasnih ukrepov ali izboljšav.</a:t>
                      </a:r>
                    </a:p>
                  </a:txBody>
                  <a:tcPr marL="81588" marR="81588" marT="40794" marB="40794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sz="1200">
                          <a:effectLst/>
                        </a:rPr>
                        <a:t>Zagotavlja, da spremljanje vodi do učinka, ne le do poročanja.</a:t>
                      </a:r>
                    </a:p>
                  </a:txBody>
                  <a:tcPr marL="81588" marR="81588" marT="40794" marB="40794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20595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7104941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8"/>
          <p:cNvSpPr txBox="1">
            <a:spLocks noGrp="1"/>
          </p:cNvSpPr>
          <p:nvPr>
            <p:ph type="title"/>
          </p:nvPr>
        </p:nvSpPr>
        <p:spPr>
          <a:xfrm>
            <a:off x="897194" y="873688"/>
            <a:ext cx="7784690" cy="768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sl-SI" sz="4000" b="1">
                <a:solidFill>
                  <a:schemeClr val="accent1"/>
                </a:solidFill>
                <a:latin typeface="Arial"/>
                <a:cs typeface="Arial"/>
              </a:rPr>
              <a:t>Spremljava</a:t>
            </a:r>
            <a:r>
              <a:rPr lang="de-AT" sz="4000" b="1">
                <a:solidFill>
                  <a:schemeClr val="accent1"/>
                </a:solidFill>
                <a:latin typeface="Arial"/>
                <a:cs typeface="Arial"/>
              </a:rPr>
              <a:t> –</a:t>
            </a:r>
            <a:r>
              <a:rPr lang="sl-SI" sz="4000" b="1">
                <a:solidFill>
                  <a:schemeClr val="accent1"/>
                </a:solidFill>
                <a:latin typeface="Arial"/>
                <a:cs typeface="Arial"/>
              </a:rPr>
              <a:t> Kako</a:t>
            </a:r>
            <a:r>
              <a:rPr lang="de-AT" sz="4000" b="1">
                <a:solidFill>
                  <a:schemeClr val="accent1"/>
                </a:solidFill>
                <a:latin typeface="Arial"/>
                <a:cs typeface="Arial"/>
              </a:rPr>
              <a:t>?</a:t>
            </a:r>
            <a:endParaRPr sz="4000" b="1">
              <a:solidFill>
                <a:schemeClr val="accent1"/>
              </a:solidFill>
              <a:latin typeface="Arial"/>
              <a:cs typeface="Arial"/>
            </a:endParaRPr>
          </a:p>
        </p:txBody>
      </p:sp>
      <p:sp>
        <p:nvSpPr>
          <p:cNvPr id="292" name="Google Shape;292;p8"/>
          <p:cNvSpPr txBox="1">
            <a:spLocks noGrp="1"/>
          </p:cNvSpPr>
          <p:nvPr>
            <p:ph type="body" idx="1"/>
          </p:nvPr>
        </p:nvSpPr>
        <p:spPr>
          <a:xfrm>
            <a:off x="1457632" y="2060728"/>
            <a:ext cx="7440561" cy="27365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de-AT" b="1"/>
              <a:t>Možna orodja za spremljanje: 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514350" lvl="0" indent="-514350">
              <a:buAutoNum type="arabicParenR"/>
            </a:pPr>
            <a:r>
              <a:rPr lang="de-AT"/>
              <a:t>KPI‑ji – ključni kazalniki uspešnosti</a:t>
            </a:r>
            <a:endParaRPr lang="sl-SI"/>
          </a:p>
          <a:p>
            <a:pPr marL="514350" lvl="0" indent="-514350">
              <a:buAutoNum type="arabicParenR"/>
            </a:pPr>
            <a:r>
              <a:rPr lang="sl-SI"/>
              <a:t>Kadrovske </a:t>
            </a:r>
            <a:r>
              <a:rPr lang="de-AT"/>
              <a:t>metrike in statistika</a:t>
            </a:r>
            <a:endParaRPr lang="sl-SI"/>
          </a:p>
          <a:p>
            <a:pPr marL="514350" lvl="0" indent="-514350">
              <a:buAutoNum type="arabicParenR"/>
            </a:pPr>
            <a:r>
              <a:rPr lang="de-AT"/>
              <a:t>Kvalitativne ankete</a:t>
            </a: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9"/>
          <p:cNvSpPr txBox="1">
            <a:spLocks noGrp="1"/>
          </p:cNvSpPr>
          <p:nvPr>
            <p:ph type="title"/>
          </p:nvPr>
        </p:nvSpPr>
        <p:spPr>
          <a:xfrm>
            <a:off x="1457632" y="1374256"/>
            <a:ext cx="7843684" cy="7682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sl-SI" sz="3600" b="1">
                <a:solidFill>
                  <a:schemeClr val="accent1"/>
                </a:solidFill>
                <a:latin typeface="Arial"/>
                <a:cs typeface="Arial"/>
              </a:rPr>
              <a:t>Ključni</a:t>
            </a:r>
            <a:r>
              <a:rPr lang="sl-SI" sz="3600" b="1"/>
              <a:t> </a:t>
            </a:r>
            <a:r>
              <a:rPr lang="sl-SI" sz="3600" b="1">
                <a:solidFill>
                  <a:schemeClr val="accent1"/>
                </a:solidFill>
                <a:latin typeface="Arial"/>
                <a:cs typeface="Arial"/>
              </a:rPr>
              <a:t>kazalniki</a:t>
            </a:r>
            <a:r>
              <a:rPr lang="sl-SI" sz="3600" b="1"/>
              <a:t> </a:t>
            </a:r>
            <a:r>
              <a:rPr lang="sl-SI" sz="3600" b="1">
                <a:solidFill>
                  <a:schemeClr val="accent1"/>
                </a:solidFill>
                <a:latin typeface="Arial"/>
                <a:cs typeface="Arial"/>
              </a:rPr>
              <a:t>uspešnosti</a:t>
            </a:r>
            <a:r>
              <a:rPr lang="sl-SI" sz="3600" b="1"/>
              <a:t> </a:t>
            </a:r>
            <a:r>
              <a:rPr lang="sl-SI" sz="3600" b="1">
                <a:solidFill>
                  <a:schemeClr val="accent1"/>
                </a:solidFill>
                <a:latin typeface="Arial"/>
                <a:cs typeface="Arial"/>
              </a:rPr>
              <a:t>(KPI)</a:t>
            </a:r>
            <a:endParaRPr sz="3600" b="1">
              <a:solidFill>
                <a:schemeClr val="accent1"/>
              </a:solidFill>
              <a:latin typeface="Arial"/>
              <a:cs typeface="Arial"/>
            </a:endParaRPr>
          </a:p>
        </p:txBody>
      </p:sp>
      <p:sp>
        <p:nvSpPr>
          <p:cNvPr id="298" name="Google Shape;298;p9"/>
          <p:cNvSpPr txBox="1">
            <a:spLocks noGrp="1"/>
          </p:cNvSpPr>
          <p:nvPr>
            <p:ph type="body" idx="1"/>
          </p:nvPr>
        </p:nvSpPr>
        <p:spPr>
          <a:xfrm>
            <a:off x="1457632" y="2415561"/>
            <a:ext cx="8748252" cy="256939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buNone/>
            </a:pPr>
            <a:r>
              <a:rPr lang="de-AT"/>
              <a:t>Ključni kazalniki uspešnosti (KPI) na področju upravljanja človeških virov (HR) so merljive vrednosti, ki organizacijam pomagajo spremljati in vrednotiti učinkovitost in uspešnost kadrovskih procesov. Povezujejo </a:t>
            </a:r>
            <a:r>
              <a:rPr lang="sl-SI"/>
              <a:t>kadrovske </a:t>
            </a:r>
            <a:r>
              <a:rPr lang="de-AT"/>
              <a:t>aktivnosti s poslovnimi rezultati ter pomagajo prepoznati področja za izboljšave.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jeZBesedilom 2">
            <a:extLst>
              <a:ext uri="{FF2B5EF4-FFF2-40B4-BE49-F238E27FC236}">
                <a16:creationId xmlns:a16="http://schemas.microsoft.com/office/drawing/2014/main" id="{5C43F504-8D0E-C353-D02D-16C528C02C4E}"/>
              </a:ext>
            </a:extLst>
          </p:cNvPr>
          <p:cNvSpPr txBox="1"/>
          <p:nvPr/>
        </p:nvSpPr>
        <p:spPr>
          <a:xfrm>
            <a:off x="1200764" y="1006524"/>
            <a:ext cx="979047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>
              <a:buNone/>
            </a:pPr>
            <a:r>
              <a:rPr lang="de-AT" sz="2400">
                <a:solidFill>
                  <a:schemeClr val="dk1"/>
                </a:solidFill>
                <a:latin typeface="Calibri"/>
                <a:cs typeface="Calibri"/>
              </a:rPr>
              <a:t>Za </a:t>
            </a:r>
            <a:r>
              <a:rPr lang="de-AT" sz="2400">
                <a:solidFill>
                  <a:schemeClr val="dk1"/>
                </a:solidFill>
                <a:latin typeface="Calibri"/>
                <a:cs typeface="Calibri"/>
                <a:sym typeface="Calibri"/>
              </a:rPr>
              <a:t>spremljanje</a:t>
            </a:r>
            <a:r>
              <a:rPr lang="de-AT" sz="2400">
                <a:solidFill>
                  <a:schemeClr val="dk1"/>
                </a:solidFill>
                <a:latin typeface="Calibri"/>
                <a:cs typeface="Calibri"/>
              </a:rPr>
              <a:t> boljšega izkoriščanja potenciala </a:t>
            </a:r>
            <a:r>
              <a:rPr lang="de-AT" sz="2400" b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žensk</a:t>
            </a:r>
            <a:r>
              <a:rPr lang="de-AT" sz="2400">
                <a:solidFill>
                  <a:schemeClr val="dk1"/>
                </a:solidFill>
                <a:latin typeface="Calibri"/>
                <a:cs typeface="Calibri"/>
              </a:rPr>
              <a:t> v podjetju za polni delovni čas v podjetju so lahko ustrezni naslednji KPI‑ji: </a:t>
            </a:r>
          </a:p>
        </p:txBody>
      </p:sp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558BC9C9-B1E6-6271-BEAE-351EF40445F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5974806"/>
              </p:ext>
            </p:extLst>
          </p:nvPr>
        </p:nvGraphicFramePr>
        <p:xfrm>
          <a:off x="1200764" y="2372488"/>
          <a:ext cx="9790471" cy="3108960"/>
        </p:xfrm>
        <a:graphic>
          <a:graphicData uri="http://schemas.openxmlformats.org/drawingml/2006/table">
            <a:tbl>
              <a:tblPr/>
              <a:tblGrid>
                <a:gridCol w="2966884">
                  <a:extLst>
                    <a:ext uri="{9D8B030D-6E8A-4147-A177-3AD203B41FA5}">
                      <a16:colId xmlns:a16="http://schemas.microsoft.com/office/drawing/2014/main" val="2071300409"/>
                    </a:ext>
                  </a:extLst>
                </a:gridCol>
                <a:gridCol w="3500284">
                  <a:extLst>
                    <a:ext uri="{9D8B030D-6E8A-4147-A177-3AD203B41FA5}">
                      <a16:colId xmlns:a16="http://schemas.microsoft.com/office/drawing/2014/main" val="899127998"/>
                    </a:ext>
                  </a:extLst>
                </a:gridCol>
                <a:gridCol w="3323303">
                  <a:extLst>
                    <a:ext uri="{9D8B030D-6E8A-4147-A177-3AD203B41FA5}">
                      <a16:colId xmlns:a16="http://schemas.microsoft.com/office/drawing/2014/main" val="2986913019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b="1">
                          <a:effectLst/>
                        </a:rPr>
                        <a:t>KPI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b="1">
                          <a:effectLst/>
                        </a:rPr>
                        <a:t>Opis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b="1">
                          <a:effectLst/>
                        </a:rPr>
                        <a:t>Zakaj je pomemben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5107710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b="1">
                          <a:effectLst/>
                        </a:rPr>
                        <a:t>% ženskih prijav</a:t>
                      </a:r>
                      <a:endParaRPr lang="sl-SI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>
                          <a:effectLst/>
                        </a:rPr>
                        <a:t>Delež žensk med vsemi prijavljenimi kandidati za delovna mesta za polni delovni čas.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>
                          <a:effectLst/>
                        </a:rPr>
                        <a:t>Meri spolno raznolikost v bazenu kandidatov.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06033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b="1">
                          <a:effectLst/>
                        </a:rPr>
                        <a:t>% žensk v ožjem izboru</a:t>
                      </a:r>
                      <a:endParaRPr lang="sl-SI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>
                          <a:effectLst/>
                        </a:rPr>
                        <a:t>Delež žensk v fazi razgovorov.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>
                          <a:effectLst/>
                        </a:rPr>
                        <a:t>Ocenjuje morebitne pristranskosti v postopku selekcije.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2650338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b="1">
                          <a:effectLst/>
                        </a:rPr>
                        <a:t>% ženskih zaposlitev (polni delovni čas)</a:t>
                      </a:r>
                      <a:endParaRPr lang="sl-SI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>
                          <a:effectLst/>
                        </a:rPr>
                        <a:t>Delež žensk med vsemi novimi zaposlitvami za polni delovni čas.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nn-NO">
                          <a:effectLst/>
                        </a:rPr>
                        <a:t>Spremlja uspešnost pretvorbe prijav v zaposlitev.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8762412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b="1">
                          <a:effectLst/>
                        </a:rPr>
                        <a:t>Spolna raznolikost po ravneh delovnih mest</a:t>
                      </a:r>
                      <a:endParaRPr lang="sl-SI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>
                          <a:effectLst/>
                        </a:rPr>
                        <a:t>Zastopanost žensk po delovnih mestih, funkcijah ali plačnih razredih.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>
                          <a:effectLst/>
                        </a:rPr>
                        <a:t>Razkriva področja z nizko zastopanostjo žensk.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108989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b="1">
                          <a:effectLst/>
                        </a:rPr>
                        <a:t>Spolno ravnovesje po virih kandidatov</a:t>
                      </a:r>
                      <a:endParaRPr lang="sl-SI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>
                          <a:effectLst/>
                        </a:rPr>
                        <a:t>Delež žensk glede na vire (npr. zaposlitveni portali, priporočila).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>
                          <a:effectLst/>
                        </a:rPr>
                        <a:t>Pomaga optimizirati zaposlitvene kanale.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4267814"/>
                  </a:ext>
                </a:extLst>
              </a:tr>
            </a:tbl>
          </a:graphicData>
        </a:graphic>
      </p:graphicFrame>
      <p:sp>
        <p:nvSpPr>
          <p:cNvPr id="2" name="Google Shape;342;p2">
            <a:extLst>
              <a:ext uri="{FF2B5EF4-FFF2-40B4-BE49-F238E27FC236}">
                <a16:creationId xmlns:a16="http://schemas.microsoft.com/office/drawing/2014/main" id="{F8F72D4C-08E3-975B-75A4-D2C471C22860}"/>
              </a:ext>
            </a:extLst>
          </p:cNvPr>
          <p:cNvSpPr txBox="1"/>
          <p:nvPr/>
        </p:nvSpPr>
        <p:spPr>
          <a:xfrm>
            <a:off x="6239540" y="67951"/>
            <a:ext cx="5665381" cy="403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lang="sl-SI"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KPI ženske</a:t>
            </a:r>
            <a:endParaRPr sz="20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A82B78AC-197D-7183-0911-B4BAD97C94A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3737847"/>
              </p:ext>
            </p:extLst>
          </p:nvPr>
        </p:nvGraphicFramePr>
        <p:xfrm>
          <a:off x="946355" y="1338718"/>
          <a:ext cx="10515600" cy="3627120"/>
        </p:xfrm>
        <a:graphic>
          <a:graphicData uri="http://schemas.openxmlformats.org/drawingml/2006/table">
            <a:tbl>
              <a:tblPr/>
              <a:tblGrid>
                <a:gridCol w="3173361">
                  <a:extLst>
                    <a:ext uri="{9D8B030D-6E8A-4147-A177-3AD203B41FA5}">
                      <a16:colId xmlns:a16="http://schemas.microsoft.com/office/drawing/2014/main" val="1939463246"/>
                    </a:ext>
                  </a:extLst>
                </a:gridCol>
                <a:gridCol w="3837039">
                  <a:extLst>
                    <a:ext uri="{9D8B030D-6E8A-4147-A177-3AD203B41FA5}">
                      <a16:colId xmlns:a16="http://schemas.microsoft.com/office/drawing/2014/main" val="1711550936"/>
                    </a:ext>
                  </a:extLst>
                </a:gridCol>
                <a:gridCol w="3505200">
                  <a:extLst>
                    <a:ext uri="{9D8B030D-6E8A-4147-A177-3AD203B41FA5}">
                      <a16:colId xmlns:a16="http://schemas.microsoft.com/office/drawing/2014/main" val="201262803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b="1">
                          <a:effectLst/>
                        </a:rPr>
                        <a:t>KPI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b="1">
                          <a:effectLst/>
                        </a:rPr>
                        <a:t>Opis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b="1">
                          <a:effectLst/>
                        </a:rPr>
                        <a:t>Zakaj je pomemben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760222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b="1">
                          <a:effectLst/>
                        </a:rPr>
                        <a:t>% napredovanj žensk (polni delovni čas)</a:t>
                      </a:r>
                      <a:endParaRPr lang="sl-SI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>
                          <a:effectLst/>
                        </a:rPr>
                        <a:t>Delež žensk med vsemi zaposlenimi, ki so napredovali.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>
                          <a:effectLst/>
                        </a:rPr>
                        <a:t>Spremlja enakost spolov pri kariernem napredovanju.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823665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b="1">
                          <a:effectLst/>
                        </a:rPr>
                        <a:t>Zastopanost žensk na vodstvenih položajih</a:t>
                      </a:r>
                      <a:endParaRPr lang="sl-SI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>
                          <a:effectLst/>
                        </a:rPr>
                        <a:t>Delež žensk na vodstvenih ali višjih položajih.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>
                          <a:effectLst/>
                        </a:rPr>
                        <a:t>Kaže napredek pri vključevanju na višjih ravneh.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702058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b="1">
                          <a:effectLst/>
                        </a:rPr>
                        <a:t>Udeležba na usposabljanjih (ženske, polni delovni čas)</a:t>
                      </a:r>
                      <a:endParaRPr lang="sl-SI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>
                          <a:effectLst/>
                        </a:rPr>
                        <a:t>Delež žensk za polni delovni čas, vključenih v vodstvene ali razvojne programe.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>
                          <a:effectLst/>
                        </a:rPr>
                        <a:t>Spremlja dostop do priložnosti za razvoj.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7819563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b="1">
                          <a:effectLst/>
                        </a:rPr>
                        <a:t>Uporaba prožnih oblik dela</a:t>
                      </a:r>
                      <a:endParaRPr lang="sl-SI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>
                          <a:effectLst/>
                        </a:rPr>
                        <a:t>Delež žensk za polni delovni čas, ki uporabljajo prožne ali hibridne oblike dela.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>
                          <a:effectLst/>
                        </a:rPr>
                        <a:t>Kaže učinkovitost politik prožnega dela.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793435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b="1">
                          <a:effectLst/>
                        </a:rPr>
                        <a:t>Izraba starševskega dopusta (ženske)</a:t>
                      </a:r>
                      <a:endParaRPr lang="sl-SI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>
                          <a:effectLst/>
                        </a:rPr>
                        <a:t>Delež upravičenih žensk, ki koristijo porodniški ali starševski dopust.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>
                          <a:effectLst/>
                        </a:rPr>
                        <a:t>Odraža zaupanje v politike usklajevanja dela in zasebnega življenja.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4202663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b="1">
                          <a:effectLst/>
                        </a:rPr>
                        <a:t>Stopnja vrnitve na delo po dopustu</a:t>
                      </a:r>
                      <a:endParaRPr lang="pl-PL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>
                          <a:effectLst/>
                        </a:rPr>
                        <a:t>Delež žensk, ki se po porodniškem ali starševskem dopustu vrnejo na delo za polni delovni čas.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>
                          <a:effectLst/>
                        </a:rPr>
                        <a:t>Meri učinkovitost podpore pri ponovni vključitvi.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76960607"/>
                  </a:ext>
                </a:extLst>
              </a:tr>
            </a:tbl>
          </a:graphicData>
        </a:graphic>
      </p:graphicFrame>
      <p:sp>
        <p:nvSpPr>
          <p:cNvPr id="3" name="Google Shape;342;p2">
            <a:extLst>
              <a:ext uri="{FF2B5EF4-FFF2-40B4-BE49-F238E27FC236}">
                <a16:creationId xmlns:a16="http://schemas.microsoft.com/office/drawing/2014/main" id="{46A95F9B-16E4-061D-B161-00C11F3C4B9B}"/>
              </a:ext>
            </a:extLst>
          </p:cNvPr>
          <p:cNvSpPr txBox="1"/>
          <p:nvPr/>
        </p:nvSpPr>
        <p:spPr>
          <a:xfrm>
            <a:off x="6239540" y="67951"/>
            <a:ext cx="5665381" cy="403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lang="sl-SI"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KPI ženske</a:t>
            </a:r>
            <a:endParaRPr sz="20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5" name="Google Shape;315;p12"/>
          <p:cNvSpPr txBox="1">
            <a:spLocks noGrp="1"/>
          </p:cNvSpPr>
          <p:nvPr>
            <p:ph type="body" idx="1"/>
          </p:nvPr>
        </p:nvSpPr>
        <p:spPr>
          <a:xfrm>
            <a:off x="1192161" y="1157031"/>
            <a:ext cx="6545826" cy="6713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de-AT"/>
              <a:t>Strateški oziroma dolgoročni KPI‑ji so lahko:</a:t>
            </a:r>
            <a:endParaRPr/>
          </a:p>
        </p:txBody>
      </p:sp>
      <p:sp>
        <p:nvSpPr>
          <p:cNvPr id="316" name="Google Shape;316;p12"/>
          <p:cNvSpPr/>
          <p:nvPr/>
        </p:nvSpPr>
        <p:spPr>
          <a:xfrm>
            <a:off x="1192161" y="2028799"/>
            <a:ext cx="8610600" cy="300078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spAutoFit/>
          </a:bodyPr>
          <a:lstStyle/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l-SI" sz="1800" b="1">
                <a:solidFill>
                  <a:schemeClr val="dk1"/>
                </a:solidFill>
              </a:rPr>
              <a:t>i</a:t>
            </a:r>
            <a:r>
              <a:rPr lang="de-AT" sz="1800" b="1">
                <a:solidFill>
                  <a:schemeClr val="dk1"/>
                </a:solidFill>
              </a:rPr>
              <a:t>ndeks spolne uravnoteženosti</a:t>
            </a:r>
            <a:r>
              <a:rPr lang="sl-SI" sz="1800" b="1">
                <a:solidFill>
                  <a:schemeClr val="dk1"/>
                </a:solidFill>
              </a:rPr>
              <a:t> </a:t>
            </a:r>
            <a:r>
              <a:rPr lang="de-AT" sz="1800">
                <a:solidFill>
                  <a:schemeClr val="dk1"/>
                </a:solidFill>
              </a:rPr>
              <a:t>– razmerje med ženskami in moškimi na delovnih mestih za polni delovni čas</a:t>
            </a:r>
            <a:endParaRPr lang="sl-SI" sz="1800">
              <a:solidFill>
                <a:schemeClr val="dk1"/>
              </a:solidFill>
            </a:endParaRP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l-SI" sz="1800" b="1">
                <a:solidFill>
                  <a:schemeClr val="dk1"/>
                </a:solidFill>
              </a:rPr>
              <a:t>p</a:t>
            </a:r>
            <a:r>
              <a:rPr lang="de-AT" sz="1800" b="1">
                <a:solidFill>
                  <a:schemeClr val="dk1"/>
                </a:solidFill>
              </a:rPr>
              <a:t>rimerjava z referenčnimi vrednostmi (benchmarking) </a:t>
            </a:r>
            <a:r>
              <a:rPr lang="de-AT" sz="1800">
                <a:solidFill>
                  <a:schemeClr val="dk1"/>
                </a:solidFill>
              </a:rPr>
              <a:t>– stopnja zaposlenosti žensk za polni delovni čas v primerjavi s povprečjem v panogi oziroma sektorju</a:t>
            </a:r>
            <a:endParaRPr lang="sl-SI" sz="1800">
              <a:solidFill>
                <a:schemeClr val="dk1"/>
              </a:solidFill>
            </a:endParaRPr>
          </a:p>
          <a:p>
            <a:pPr marL="285750" lvl="0" indent="-28575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sl-SI" sz="1800" b="1">
                <a:solidFill>
                  <a:schemeClr val="dk1"/>
                </a:solidFill>
              </a:rPr>
              <a:t>c</a:t>
            </a:r>
            <a:r>
              <a:rPr lang="de-AT" sz="1800" b="1">
                <a:solidFill>
                  <a:schemeClr val="dk1"/>
                </a:solidFill>
              </a:rPr>
              <a:t>iljna rast zaposlenosti žensk za polni delovni čas (%) </a:t>
            </a:r>
            <a:r>
              <a:rPr lang="de-AT" sz="1800">
                <a:solidFill>
                  <a:schemeClr val="dk1"/>
                </a:solidFill>
              </a:rPr>
              <a:t>– npr. povečanje z 35 % na 45 % do leta 2026</a:t>
            </a:r>
            <a:endParaRPr/>
          </a:p>
        </p:txBody>
      </p:sp>
      <p:sp>
        <p:nvSpPr>
          <p:cNvPr id="2" name="Google Shape;342;p2">
            <a:extLst>
              <a:ext uri="{FF2B5EF4-FFF2-40B4-BE49-F238E27FC236}">
                <a16:creationId xmlns:a16="http://schemas.microsoft.com/office/drawing/2014/main" id="{7031A778-9F01-7296-D1BA-B1857FB5F547}"/>
              </a:ext>
            </a:extLst>
          </p:cNvPr>
          <p:cNvSpPr txBox="1"/>
          <p:nvPr/>
        </p:nvSpPr>
        <p:spPr>
          <a:xfrm>
            <a:off x="6239540" y="67951"/>
            <a:ext cx="5665381" cy="403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lang="sl-SI"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KPI ženske</a:t>
            </a:r>
            <a:endParaRPr sz="20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2">
          <a:extLst>
            <a:ext uri="{FF2B5EF4-FFF2-40B4-BE49-F238E27FC236}">
              <a16:creationId xmlns:a16="http://schemas.microsoft.com/office/drawing/2014/main" id="{C770A92A-A14C-0246-0CC7-13DA72E746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ljeZBesedilom 2">
            <a:extLst>
              <a:ext uri="{FF2B5EF4-FFF2-40B4-BE49-F238E27FC236}">
                <a16:creationId xmlns:a16="http://schemas.microsoft.com/office/drawing/2014/main" id="{5513E58B-98DB-7E40-C20D-02DA66672AA4}"/>
              </a:ext>
            </a:extLst>
          </p:cNvPr>
          <p:cNvSpPr txBox="1"/>
          <p:nvPr/>
        </p:nvSpPr>
        <p:spPr>
          <a:xfrm>
            <a:off x="1174053" y="936330"/>
            <a:ext cx="9984001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>
              <a:buNone/>
            </a:pPr>
            <a:r>
              <a:rPr lang="de-AT" sz="2400">
                <a:solidFill>
                  <a:schemeClr val="dk1"/>
                </a:solidFill>
                <a:latin typeface="Calibri"/>
                <a:cs typeface="Calibri"/>
              </a:rPr>
              <a:t>Za spremljanje zadrževanja </a:t>
            </a:r>
            <a:r>
              <a:rPr lang="de-AT" sz="2400" b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starejših</a:t>
            </a:r>
            <a:r>
              <a:rPr lang="de-AT" sz="2400" b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AT" sz="2400" b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delavcev</a:t>
            </a:r>
            <a:r>
              <a:rPr lang="de-AT" sz="2400" b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AT" sz="2400">
                <a:solidFill>
                  <a:schemeClr val="dk1"/>
                </a:solidFill>
                <a:latin typeface="Calibri"/>
                <a:cs typeface="Calibri"/>
              </a:rPr>
              <a:t>v vašem podjetju bi lahko bili možni KPI: </a:t>
            </a:r>
          </a:p>
        </p:txBody>
      </p:sp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DB5A5EB3-DACA-931B-815B-25B4DC2285D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367577608"/>
              </p:ext>
            </p:extLst>
          </p:nvPr>
        </p:nvGraphicFramePr>
        <p:xfrm>
          <a:off x="1174052" y="2232099"/>
          <a:ext cx="9984001" cy="3413760"/>
        </p:xfrm>
        <a:graphic>
          <a:graphicData uri="http://schemas.openxmlformats.org/drawingml/2006/table">
            <a:tbl>
              <a:tblPr/>
              <a:tblGrid>
                <a:gridCol w="2966884">
                  <a:extLst>
                    <a:ext uri="{9D8B030D-6E8A-4147-A177-3AD203B41FA5}">
                      <a16:colId xmlns:a16="http://schemas.microsoft.com/office/drawing/2014/main" val="1419809872"/>
                    </a:ext>
                  </a:extLst>
                </a:gridCol>
                <a:gridCol w="3677264">
                  <a:extLst>
                    <a:ext uri="{9D8B030D-6E8A-4147-A177-3AD203B41FA5}">
                      <a16:colId xmlns:a16="http://schemas.microsoft.com/office/drawing/2014/main" val="4131666682"/>
                    </a:ext>
                  </a:extLst>
                </a:gridCol>
                <a:gridCol w="3339853">
                  <a:extLst>
                    <a:ext uri="{9D8B030D-6E8A-4147-A177-3AD203B41FA5}">
                      <a16:colId xmlns:a16="http://schemas.microsoft.com/office/drawing/2014/main" val="3360376628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b="1">
                          <a:effectLst/>
                        </a:rPr>
                        <a:t>KPI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b="1">
                          <a:effectLst/>
                        </a:rPr>
                        <a:t>Opredelitev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b="1">
                          <a:effectLst/>
                        </a:rPr>
                        <a:t>Namen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1764315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b="1">
                          <a:effectLst/>
                        </a:rPr>
                        <a:t>Povprečna starost zaposlenih</a:t>
                      </a:r>
                      <a:endParaRPr lang="sl-SI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>
                          <a:effectLst/>
                        </a:rPr>
                        <a:t>Povprečna starost celotne delovne sile.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>
                          <a:effectLst/>
                        </a:rPr>
                        <a:t>Spremlja trende staranja delovne sile.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029402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b="1">
                          <a:effectLst/>
                        </a:rPr>
                        <a:t>% zaposlenih, starih 50+ (ali 55+)</a:t>
                      </a:r>
                      <a:endParaRPr lang="pl-PL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>
                          <a:effectLst/>
                        </a:rPr>
                        <a:t>Zaposleni, stari 50+/55+ ÷ vsi zaposleni × 100.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>
                          <a:effectLst/>
                        </a:rPr>
                        <a:t>Meri zastopanost izkušenih delavcev.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1025567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b="1">
                          <a:effectLst/>
                        </a:rPr>
                        <a:t>Stopnja zadržanja zaposlenih 50+</a:t>
                      </a:r>
                      <a:endParaRPr lang="sl-SI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>
                          <a:effectLst/>
                        </a:rPr>
                        <a:t>(Število zaposlenih 50+, ki ostanejo v podjetju ÷ skupno število zaposlenih 50+ na začetku obdobja) × 100.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>
                          <a:effectLst/>
                        </a:rPr>
                        <a:t>Ključni kazalnik uspešnosti zadrževanja.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54884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b="1">
                          <a:effectLst/>
                        </a:rPr>
                        <a:t>Stopnja fluktuacije (zaposleni 50+)</a:t>
                      </a:r>
                      <a:endParaRPr lang="sl-SI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>
                          <a:effectLst/>
                        </a:rPr>
                        <a:t>(Število zaposlenih 50+, ki zapustijo podjetje ÷ skupno število zaposlenih 50+) × 100.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>
                          <a:effectLst/>
                        </a:rPr>
                        <a:t>Opozarja na morebitne težave pri odhajanju kadra.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46402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b="1">
                          <a:effectLst/>
                        </a:rPr>
                        <a:t>Povprečna delovna doba zaposlenih 50+</a:t>
                      </a:r>
                      <a:endParaRPr lang="sl-SI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>
                          <a:effectLst/>
                        </a:rPr>
                        <a:t>Povprečno število let zaposlitve zaposlenih, starih 50+.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>
                          <a:effectLst/>
                        </a:rPr>
                        <a:t>Odraža dolgoročnost in zavezanost podjetju.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42568880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b="1">
                          <a:effectLst/>
                        </a:rPr>
                        <a:t>Stopnja izstopov zaradi upokojitve</a:t>
                      </a:r>
                      <a:endParaRPr lang="sl-SI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>
                          <a:effectLst/>
                        </a:rPr>
                        <a:t>Delež vseh izstopov iz podjetja, ki so posledica upokojitve.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>
                          <a:effectLst/>
                        </a:rPr>
                        <a:t>Pomaga pri načrtovanju prihodnjih kadrovskih potreb.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3769870"/>
                  </a:ext>
                </a:extLst>
              </a:tr>
            </a:tbl>
          </a:graphicData>
        </a:graphic>
      </p:graphicFrame>
      <p:sp>
        <p:nvSpPr>
          <p:cNvPr id="4" name="Google Shape;342;p2">
            <a:extLst>
              <a:ext uri="{FF2B5EF4-FFF2-40B4-BE49-F238E27FC236}">
                <a16:creationId xmlns:a16="http://schemas.microsoft.com/office/drawing/2014/main" id="{FC6E7CF1-16C3-4AEF-3252-2FDCE62717DE}"/>
              </a:ext>
            </a:extLst>
          </p:cNvPr>
          <p:cNvSpPr txBox="1"/>
          <p:nvPr/>
        </p:nvSpPr>
        <p:spPr>
          <a:xfrm>
            <a:off x="6239540" y="67951"/>
            <a:ext cx="5665381" cy="403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lang="sl-SI"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KPI starejši delavci</a:t>
            </a:r>
            <a:endParaRPr sz="20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186676019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2">
          <a:extLst>
            <a:ext uri="{FF2B5EF4-FFF2-40B4-BE49-F238E27FC236}">
              <a16:creationId xmlns:a16="http://schemas.microsoft.com/office/drawing/2014/main" id="{B7119F82-0786-88BC-8599-AE6CF6FACB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ela 3">
            <a:extLst>
              <a:ext uri="{FF2B5EF4-FFF2-40B4-BE49-F238E27FC236}">
                <a16:creationId xmlns:a16="http://schemas.microsoft.com/office/drawing/2014/main" id="{757B8308-25D7-934E-5048-0995BF6B944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85365902"/>
              </p:ext>
            </p:extLst>
          </p:nvPr>
        </p:nvGraphicFramePr>
        <p:xfrm>
          <a:off x="1296072" y="1262560"/>
          <a:ext cx="9703888" cy="4493184"/>
        </p:xfrm>
        <a:graphic>
          <a:graphicData uri="http://schemas.openxmlformats.org/drawingml/2006/table">
            <a:tbl>
              <a:tblPr/>
              <a:tblGrid>
                <a:gridCol w="2959056">
                  <a:extLst>
                    <a:ext uri="{9D8B030D-6E8A-4147-A177-3AD203B41FA5}">
                      <a16:colId xmlns:a16="http://schemas.microsoft.com/office/drawing/2014/main" val="2385352466"/>
                    </a:ext>
                  </a:extLst>
                </a:gridCol>
                <a:gridCol w="3558013">
                  <a:extLst>
                    <a:ext uri="{9D8B030D-6E8A-4147-A177-3AD203B41FA5}">
                      <a16:colId xmlns:a16="http://schemas.microsoft.com/office/drawing/2014/main" val="1001433161"/>
                    </a:ext>
                  </a:extLst>
                </a:gridCol>
                <a:gridCol w="3186819">
                  <a:extLst>
                    <a:ext uri="{9D8B030D-6E8A-4147-A177-3AD203B41FA5}">
                      <a16:colId xmlns:a16="http://schemas.microsoft.com/office/drawing/2014/main" val="232124814"/>
                    </a:ext>
                  </a:extLst>
                </a:gridCol>
              </a:tblGrid>
              <a:tr h="27195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sz="1400" b="1">
                          <a:effectLst/>
                        </a:rPr>
                        <a:t>KPI</a:t>
                      </a:r>
                    </a:p>
                  </a:txBody>
                  <a:tcPr marL="81588" marR="81588" marT="40794" marB="40794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sz="1400" b="1">
                          <a:effectLst/>
                        </a:rPr>
                        <a:t>Opredelitev</a:t>
                      </a:r>
                    </a:p>
                  </a:txBody>
                  <a:tcPr marL="81588" marR="81588" marT="40794" marB="40794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sz="1400" b="1">
                          <a:effectLst/>
                        </a:rPr>
                        <a:t>Namen</a:t>
                      </a:r>
                    </a:p>
                  </a:txBody>
                  <a:tcPr marL="81588" marR="81588" marT="40794" marB="40794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1413725"/>
                  </a:ext>
                </a:extLst>
              </a:tr>
              <a:tr h="65270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sz="1400" b="1">
                          <a:effectLst/>
                        </a:rPr>
                        <a:t>% starejših zaposlenih v mentorskih vlogah</a:t>
                      </a:r>
                      <a:endParaRPr lang="sl-SI" sz="1400">
                        <a:effectLst/>
                      </a:endParaRPr>
                    </a:p>
                  </a:txBody>
                  <a:tcPr marL="81588" marR="81588" marT="40794" marB="40794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sz="1400">
                          <a:effectLst/>
                        </a:rPr>
                        <a:t>(Število zaposlenih 50+, ki delujejo kot mentorji ÷ skupno število zaposlenih 50+) × 100.</a:t>
                      </a:r>
                    </a:p>
                  </a:txBody>
                  <a:tcPr marL="81588" marR="81588" marT="40794" marB="40794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400">
                          <a:effectLst/>
                        </a:rPr>
                        <a:t>Spremlja aktivno prenašanje znanja in izkušenj.</a:t>
                      </a:r>
                    </a:p>
                  </a:txBody>
                  <a:tcPr marL="81588" marR="81588" marT="40794" marB="40794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16602132"/>
                  </a:ext>
                </a:extLst>
              </a:tr>
              <a:tr h="65270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sz="1400" b="1">
                          <a:effectLst/>
                        </a:rPr>
                        <a:t>Stopnja vključenosti v mentorski program</a:t>
                      </a:r>
                      <a:endParaRPr lang="sl-SI" sz="1400">
                        <a:effectLst/>
                      </a:endParaRPr>
                    </a:p>
                  </a:txBody>
                  <a:tcPr marL="81588" marR="81588" marT="40794" marB="40794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sz="1400">
                          <a:effectLst/>
                        </a:rPr>
                        <a:t>(Zaposleni, vključeni v medgeneracijsko mentorstvo ÷ vsi upravičeni zaposleni) × 100.</a:t>
                      </a:r>
                    </a:p>
                  </a:txBody>
                  <a:tcPr marL="81588" marR="81588" marT="40794" marB="40794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400">
                          <a:effectLst/>
                        </a:rPr>
                        <a:t>Ocenjuje doseg in uporabo programa.</a:t>
                      </a:r>
                    </a:p>
                  </a:txBody>
                  <a:tcPr marL="81588" marR="81588" marT="40794" marB="40794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65842232"/>
                  </a:ext>
                </a:extLst>
              </a:tr>
              <a:tr h="46233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400" b="1">
                          <a:effectLst/>
                        </a:rPr>
                        <a:t>Uspešnost pobud za prenos znanja</a:t>
                      </a:r>
                      <a:endParaRPr lang="pl-PL" sz="1400">
                        <a:effectLst/>
                      </a:endParaRPr>
                    </a:p>
                  </a:txBody>
                  <a:tcPr marL="81588" marR="81588" marT="40794" marB="40794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sz="1400">
                          <a:effectLst/>
                        </a:rPr>
                        <a:t>Delež oddelkov z zaključenimi načrti nasledstva ali predaje nalog.</a:t>
                      </a:r>
                    </a:p>
                  </a:txBody>
                  <a:tcPr marL="81588" marR="81588" marT="40794" marB="40794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sz="1400">
                          <a:effectLst/>
                        </a:rPr>
                        <a:t>Zagotavlja kontinuiteto organizacijskega znanja.</a:t>
                      </a:r>
                    </a:p>
                  </a:txBody>
                  <a:tcPr marL="81588" marR="81588" marT="40794" marB="40794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2910549"/>
                  </a:ext>
                </a:extLst>
              </a:tr>
              <a:tr h="46233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sz="1400" b="1">
                          <a:effectLst/>
                        </a:rPr>
                        <a:t>Indeks zavzetosti (zaposleni 50+)</a:t>
                      </a:r>
                      <a:endParaRPr lang="sl-SI" sz="1400">
                        <a:effectLst/>
                      </a:endParaRPr>
                    </a:p>
                  </a:txBody>
                  <a:tcPr marL="81588" marR="81588" marT="40794" marB="40794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sz="1400">
                          <a:effectLst/>
                        </a:rPr>
                        <a:t>Na anketah temelječ indeks zavzetosti starejših zaposlenih.</a:t>
                      </a:r>
                    </a:p>
                  </a:txBody>
                  <a:tcPr marL="81588" marR="81588" marT="40794" marB="40794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sz="1400">
                          <a:effectLst/>
                        </a:rPr>
                        <a:t>Ključni kazalnik motivacije in pripadnosti.</a:t>
                      </a:r>
                    </a:p>
                  </a:txBody>
                  <a:tcPr marL="81588" marR="81588" marT="40794" marB="40794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7048252"/>
                  </a:ext>
                </a:extLst>
              </a:tr>
              <a:tr h="652701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sz="1400" b="1">
                          <a:effectLst/>
                        </a:rPr>
                        <a:t>Stopnja absentizma (zaposleni 50+)</a:t>
                      </a:r>
                      <a:endParaRPr lang="sl-SI" sz="1400">
                        <a:effectLst/>
                      </a:endParaRPr>
                    </a:p>
                  </a:txBody>
                  <a:tcPr marL="81588" marR="81588" marT="40794" marB="40794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sz="1400">
                          <a:effectLst/>
                        </a:rPr>
                        <a:t>(Skupno število dni odsotnosti ÷ skupno razpoložljivo število delovnih dni zaposlenih 50+) × 100.</a:t>
                      </a:r>
                    </a:p>
                  </a:txBody>
                  <a:tcPr marL="81588" marR="81588" marT="40794" marB="40794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>
                          <a:effectLst/>
                        </a:rPr>
                        <a:t>Odraža zdravstveno stanje in delovno klimo.</a:t>
                      </a:r>
                    </a:p>
                  </a:txBody>
                  <a:tcPr marL="81588" marR="81588" marT="40794" marB="40794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73072688"/>
                  </a:ext>
                </a:extLst>
              </a:tr>
              <a:tr h="46233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sz="1400" b="1">
                          <a:effectLst/>
                        </a:rPr>
                        <a:t>Udeležba v programih zdravja in dobrega počutja (50+)</a:t>
                      </a:r>
                      <a:endParaRPr lang="sl-SI" sz="1400">
                        <a:effectLst/>
                      </a:endParaRPr>
                    </a:p>
                  </a:txBody>
                  <a:tcPr marL="81588" marR="81588" marT="40794" marB="40794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sz="1400">
                          <a:effectLst/>
                        </a:rPr>
                        <a:t>Delež zaposlenih 50+, ki uporabljajo programe za zdravje in dobro počutje.</a:t>
                      </a:r>
                    </a:p>
                  </a:txBody>
                  <a:tcPr marL="81588" marR="81588" marT="40794" marB="40794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sz="1400">
                          <a:effectLst/>
                        </a:rPr>
                        <a:t>Ocenjuje učinkovitost podpore zdravju.</a:t>
                      </a:r>
                    </a:p>
                  </a:txBody>
                  <a:tcPr marL="81588" marR="81588" marT="40794" marB="40794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1122675"/>
                  </a:ext>
                </a:extLst>
              </a:tr>
              <a:tr h="46233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sz="1400" b="1">
                          <a:effectLst/>
                        </a:rPr>
                        <a:t>Zadovoljstvo s pripravljenostjo na upokojitev</a:t>
                      </a:r>
                      <a:endParaRPr lang="sl-SI" sz="1400">
                        <a:effectLst/>
                      </a:endParaRPr>
                    </a:p>
                  </a:txBody>
                  <a:tcPr marL="81588" marR="81588" marT="40794" marB="40794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sz="1400">
                          <a:effectLst/>
                        </a:rPr>
                        <a:t>Anketna ocena zaupanja v prehod v prožno ali postopno upokojitev.</a:t>
                      </a:r>
                    </a:p>
                  </a:txBody>
                  <a:tcPr marL="81588" marR="81588" marT="40794" marB="40794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sz="1400">
                          <a:effectLst/>
                        </a:rPr>
                        <a:t>Spremlja zaznano varnost in stabilnost poklicne poti.</a:t>
                      </a:r>
                    </a:p>
                  </a:txBody>
                  <a:tcPr marL="81588" marR="81588" marT="40794" marB="40794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84581067"/>
                  </a:ext>
                </a:extLst>
              </a:tr>
            </a:tbl>
          </a:graphicData>
        </a:graphic>
      </p:graphicFrame>
      <p:sp>
        <p:nvSpPr>
          <p:cNvPr id="3" name="Google Shape;342;p2">
            <a:extLst>
              <a:ext uri="{FF2B5EF4-FFF2-40B4-BE49-F238E27FC236}">
                <a16:creationId xmlns:a16="http://schemas.microsoft.com/office/drawing/2014/main" id="{207BA0B4-2ACF-9D0C-C67A-2DB8FBF57588}"/>
              </a:ext>
            </a:extLst>
          </p:cNvPr>
          <p:cNvSpPr txBox="1"/>
          <p:nvPr/>
        </p:nvSpPr>
        <p:spPr>
          <a:xfrm>
            <a:off x="6239540" y="67951"/>
            <a:ext cx="5665381" cy="403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lang="sl-SI"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KPI starejši delavci</a:t>
            </a:r>
            <a:endParaRPr sz="20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6670182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2">
          <a:extLst>
            <a:ext uri="{FF2B5EF4-FFF2-40B4-BE49-F238E27FC236}">
              <a16:creationId xmlns:a16="http://schemas.microsoft.com/office/drawing/2014/main" id="{EECADE8E-1776-CF65-659E-0E8E4DD44C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9AF251F5-B603-1A7B-0074-FE74099931B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2613153"/>
              </p:ext>
            </p:extLst>
          </p:nvPr>
        </p:nvGraphicFramePr>
        <p:xfrm>
          <a:off x="1403797" y="1722120"/>
          <a:ext cx="9994516" cy="3413760"/>
        </p:xfrm>
        <a:graphic>
          <a:graphicData uri="http://schemas.openxmlformats.org/drawingml/2006/table">
            <a:tbl>
              <a:tblPr/>
              <a:tblGrid>
                <a:gridCol w="3222523">
                  <a:extLst>
                    <a:ext uri="{9D8B030D-6E8A-4147-A177-3AD203B41FA5}">
                      <a16:colId xmlns:a16="http://schemas.microsoft.com/office/drawing/2014/main" val="1116291279"/>
                    </a:ext>
                  </a:extLst>
                </a:gridCol>
                <a:gridCol w="3539613">
                  <a:extLst>
                    <a:ext uri="{9D8B030D-6E8A-4147-A177-3AD203B41FA5}">
                      <a16:colId xmlns:a16="http://schemas.microsoft.com/office/drawing/2014/main" val="2906198146"/>
                    </a:ext>
                  </a:extLst>
                </a:gridCol>
                <a:gridCol w="3232380">
                  <a:extLst>
                    <a:ext uri="{9D8B030D-6E8A-4147-A177-3AD203B41FA5}">
                      <a16:colId xmlns:a16="http://schemas.microsoft.com/office/drawing/2014/main" val="299801106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b="1">
                          <a:effectLst/>
                        </a:rPr>
                        <a:t>KPI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b="1">
                          <a:effectLst/>
                        </a:rPr>
                        <a:t>Opredelitev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b="1">
                          <a:effectLst/>
                        </a:rPr>
                        <a:t>Namen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6161113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b="1">
                          <a:effectLst/>
                        </a:rPr>
                        <a:t>% zaposlenih 50+ s prožnim ali krajšim delovnim časom</a:t>
                      </a:r>
                      <a:endParaRPr lang="sl-SI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>
                          <a:effectLst/>
                        </a:rPr>
                        <a:t>Meri uporabo alternativnih oblik dela med starejšimi zaposlenimi.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>
                          <a:effectLst/>
                        </a:rPr>
                        <a:t>Kaže prilagodljivost podjetja starajoči se delovni sili.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4373603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b="1">
                          <a:effectLst/>
                        </a:rPr>
                        <a:t>Stopnja notranje mobilnosti (50+)</a:t>
                      </a:r>
                      <a:endParaRPr lang="sl-SI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>
                          <a:effectLst/>
                        </a:rPr>
                        <a:t>Delež starejših zaposlenih, ki preidejo na nova delovna mesta ali prerazporeditve.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>
                          <a:effectLst/>
                        </a:rPr>
                        <a:t>Spremlja možnosti za nadaljnjo vključenost in razvoj.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958511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b="1">
                          <a:effectLst/>
                        </a:rPr>
                        <a:t>Stopnja zadržanja po uvedbi prožnih oblik dela</a:t>
                      </a:r>
                      <a:endParaRPr lang="sl-SI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>
                          <a:effectLst/>
                        </a:rPr>
                        <a:t>Zadržanje starejših zaposlenih, ki uporabljajo prožne oblike dela.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>
                          <a:effectLst/>
                        </a:rPr>
                        <a:t>Ocenjuje vpliv teh politik na zadrževanje kadra.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2185134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b="1">
                          <a:effectLst/>
                        </a:rPr>
                        <a:t>% projektov z vključitvijo starejših strokovnjakov</a:t>
                      </a:r>
                      <a:endParaRPr lang="sl-SI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>
                          <a:effectLst/>
                        </a:rPr>
                        <a:t>Delež strateških projektov, v katere so vključeni zaposleni 50+.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>
                          <a:effectLst/>
                        </a:rPr>
                        <a:t>Meri uporabo znanja in izkušenj.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6135546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b="1">
                          <a:effectLst/>
                        </a:rPr>
                        <a:t>Produktivnost na zaposlenega (50+)</a:t>
                      </a:r>
                      <a:endParaRPr lang="sl-SI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>
                          <a:effectLst/>
                        </a:rPr>
                        <a:t>Prihodki ali ustvarjena vrednost na starejšega zaposlenega.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>
                          <a:effectLst/>
                        </a:rPr>
                        <a:t>Prikazuje prispevek k uspešnosti podjetja.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3764585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b="1">
                          <a:effectLst/>
                        </a:rPr>
                        <a:t>Zadovoljstvo z mentorstvom </a:t>
                      </a:r>
                    </a:p>
                    <a:p>
                      <a:pPr>
                        <a:buNone/>
                      </a:pPr>
                      <a:r>
                        <a:rPr lang="sl-SI" b="1">
                          <a:effectLst/>
                        </a:rPr>
                        <a:t>(mlajši zaposleni)</a:t>
                      </a:r>
                      <a:endParaRPr lang="sl-SI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>
                          <a:effectLst/>
                        </a:rPr>
                        <a:t>Anketna ocena zaznane vrednosti mentorstva izkušenih zaposlenih.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>
                          <a:effectLst/>
                        </a:rPr>
                        <a:t>Zajema medgeneracijsko ustvarjanje vrednosti.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98701531"/>
                  </a:ext>
                </a:extLst>
              </a:tr>
            </a:tbl>
          </a:graphicData>
        </a:graphic>
      </p:graphicFrame>
      <p:sp>
        <p:nvSpPr>
          <p:cNvPr id="3" name="Google Shape;342;p2">
            <a:extLst>
              <a:ext uri="{FF2B5EF4-FFF2-40B4-BE49-F238E27FC236}">
                <a16:creationId xmlns:a16="http://schemas.microsoft.com/office/drawing/2014/main" id="{6D012977-CC32-EAD6-FB8C-26B0937C4D43}"/>
              </a:ext>
            </a:extLst>
          </p:cNvPr>
          <p:cNvSpPr txBox="1"/>
          <p:nvPr/>
        </p:nvSpPr>
        <p:spPr>
          <a:xfrm>
            <a:off x="6239540" y="67951"/>
            <a:ext cx="5665381" cy="403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lang="sl-SI"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KPI starejši delavci</a:t>
            </a:r>
            <a:endParaRPr sz="20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18108372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oljeZBesedilom 3">
            <a:extLst>
              <a:ext uri="{FF2B5EF4-FFF2-40B4-BE49-F238E27FC236}">
                <a16:creationId xmlns:a16="http://schemas.microsoft.com/office/drawing/2014/main" id="{00CD3F9A-D8AB-DDD9-B4E7-3CEF51AA826C}"/>
              </a:ext>
            </a:extLst>
          </p:cNvPr>
          <p:cNvSpPr txBox="1"/>
          <p:nvPr/>
        </p:nvSpPr>
        <p:spPr>
          <a:xfrm>
            <a:off x="1135248" y="841719"/>
            <a:ext cx="992150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>
              <a:buNone/>
            </a:pPr>
            <a:r>
              <a:rPr lang="de-AT" sz="2400">
                <a:solidFill>
                  <a:schemeClr val="dk1"/>
                </a:solidFill>
                <a:latin typeface="Calibri"/>
                <a:cs typeface="Calibri"/>
              </a:rPr>
              <a:t>Za spremljanje izkoriščanja potencialov </a:t>
            </a:r>
            <a:r>
              <a:rPr lang="sl-SI" sz="2400" b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migrantskih</a:t>
            </a:r>
            <a:r>
              <a:rPr lang="sl-SI" sz="2400" b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sl-SI" sz="2400" b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delavcev</a:t>
            </a:r>
            <a:r>
              <a:rPr lang="de-AT" sz="2400" b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AT" sz="2400">
                <a:solidFill>
                  <a:schemeClr val="dk1"/>
                </a:solidFill>
                <a:latin typeface="Calibri"/>
                <a:cs typeface="Calibri"/>
              </a:rPr>
              <a:t>za kvalificirano delo v vašem podjetju bi lahko bili možni KPI:</a:t>
            </a:r>
          </a:p>
        </p:txBody>
      </p:sp>
      <p:graphicFrame>
        <p:nvGraphicFramePr>
          <p:cNvPr id="9" name="Tabela 8">
            <a:extLst>
              <a:ext uri="{FF2B5EF4-FFF2-40B4-BE49-F238E27FC236}">
                <a16:creationId xmlns:a16="http://schemas.microsoft.com/office/drawing/2014/main" id="{8CCF22B3-9426-730D-66B8-F256D99F52D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59073274"/>
              </p:ext>
            </p:extLst>
          </p:nvPr>
        </p:nvGraphicFramePr>
        <p:xfrm>
          <a:off x="1135248" y="2205840"/>
          <a:ext cx="9921504" cy="3322320"/>
        </p:xfrm>
        <a:graphic>
          <a:graphicData uri="http://schemas.openxmlformats.org/drawingml/2006/table">
            <a:tbl>
              <a:tblPr/>
              <a:tblGrid>
                <a:gridCol w="2965972">
                  <a:extLst>
                    <a:ext uri="{9D8B030D-6E8A-4147-A177-3AD203B41FA5}">
                      <a16:colId xmlns:a16="http://schemas.microsoft.com/office/drawing/2014/main" val="2905631382"/>
                    </a:ext>
                  </a:extLst>
                </a:gridCol>
                <a:gridCol w="3802455">
                  <a:extLst>
                    <a:ext uri="{9D8B030D-6E8A-4147-A177-3AD203B41FA5}">
                      <a16:colId xmlns:a16="http://schemas.microsoft.com/office/drawing/2014/main" val="4279917224"/>
                    </a:ext>
                  </a:extLst>
                </a:gridCol>
                <a:gridCol w="3153077">
                  <a:extLst>
                    <a:ext uri="{9D8B030D-6E8A-4147-A177-3AD203B41FA5}">
                      <a16:colId xmlns:a16="http://schemas.microsoft.com/office/drawing/2014/main" val="41632614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b="1">
                          <a:effectLst/>
                        </a:rPr>
                        <a:t>KPI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b="1">
                          <a:effectLst/>
                        </a:rPr>
                        <a:t>Opredelitev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b="1">
                          <a:effectLst/>
                        </a:rPr>
                        <a:t>Namen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036695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b="1">
                          <a:effectLst/>
                        </a:rPr>
                        <a:t>% zaposlenih z migrantskim ozadjem</a:t>
                      </a:r>
                      <a:endParaRPr lang="sl-SI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>
                          <a:effectLst/>
                        </a:rPr>
                        <a:t>Število zaposlenih z migrantskim ozadjem ÷ skupno število zaposlenih × 100.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>
                          <a:effectLst/>
                        </a:rPr>
                        <a:t>Spremlja splošno zastopanost.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1790095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b="1">
                          <a:effectLst/>
                        </a:rPr>
                        <a:t>Indeks raznolikosti</a:t>
                      </a:r>
                      <a:endParaRPr lang="sl-SI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>
                          <a:effectLst/>
                        </a:rPr>
                        <a:t>Tehtana vrednost, ki meri raznolikost glede na državljanstvo, etnično pripadnost, spol ipd.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>
                          <a:effectLst/>
                        </a:rPr>
                        <a:t>Spremlja splošno raven raznolikosti.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283195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b="1">
                          <a:effectLst/>
                        </a:rPr>
                        <a:t>% zaposlenih z migrantskim ozadjem po ravneh delovnih mest</a:t>
                      </a:r>
                      <a:endParaRPr lang="sl-SI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>
                          <a:effectLst/>
                        </a:rPr>
                        <a:t>Zastopanost po začetnih, srednjih in vodstvenih položajih.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>
                          <a:effectLst/>
                        </a:rPr>
                        <a:t>Prepoznava ovire pri napredovanju.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8493631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b="1">
                          <a:effectLst/>
                        </a:rPr>
                        <a:t>Stopnja zaposlovanja raznolikih kandidatov</a:t>
                      </a:r>
                      <a:endParaRPr lang="sl-SI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>
                          <a:effectLst/>
                        </a:rPr>
                        <a:t>Delež novozaposlenih iz migrantskih ali drugih premalo zastopanih skupin.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>
                          <a:effectLst/>
                        </a:rPr>
                        <a:t>Ocenjuje vključujočnost zaposlovanja.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5051898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b="1">
                          <a:effectLst/>
                        </a:rPr>
                        <a:t>Stopnja zadržanja zaposlenih z migrantskim ozadjem</a:t>
                      </a:r>
                      <a:endParaRPr lang="pl-PL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>
                          <a:effectLst/>
                        </a:rPr>
                        <a:t>Zadržani zaposleni z migrantskim ozadjem ÷ skupno število zaposlenih z migrantskim ozadjem.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>
                          <a:effectLst/>
                        </a:rPr>
                        <a:t>Preverja učinkovitost vključevanja in zavzetosti.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4925433"/>
                  </a:ext>
                </a:extLst>
              </a:tr>
            </a:tbl>
          </a:graphicData>
        </a:graphic>
      </p:graphicFrame>
      <p:sp>
        <p:nvSpPr>
          <p:cNvPr id="10" name="Google Shape;342;p2">
            <a:extLst>
              <a:ext uri="{FF2B5EF4-FFF2-40B4-BE49-F238E27FC236}">
                <a16:creationId xmlns:a16="http://schemas.microsoft.com/office/drawing/2014/main" id="{80EB2CFF-41EC-122D-8357-D4D18B0284E2}"/>
              </a:ext>
            </a:extLst>
          </p:cNvPr>
          <p:cNvSpPr txBox="1"/>
          <p:nvPr/>
        </p:nvSpPr>
        <p:spPr>
          <a:xfrm>
            <a:off x="6239540" y="67951"/>
            <a:ext cx="5665381" cy="403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lang="sl-SI"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KPI migrantski delavci</a:t>
            </a:r>
            <a:endParaRPr sz="20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0DFCC370-B259-0395-0F71-9AABF7940AF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30720413"/>
              </p:ext>
            </p:extLst>
          </p:nvPr>
        </p:nvGraphicFramePr>
        <p:xfrm>
          <a:off x="1149789" y="991108"/>
          <a:ext cx="10157989" cy="4875784"/>
        </p:xfrm>
        <a:graphic>
          <a:graphicData uri="http://schemas.openxmlformats.org/drawingml/2006/table">
            <a:tbl>
              <a:tblPr/>
              <a:tblGrid>
                <a:gridCol w="3195874">
                  <a:extLst>
                    <a:ext uri="{9D8B030D-6E8A-4147-A177-3AD203B41FA5}">
                      <a16:colId xmlns:a16="http://schemas.microsoft.com/office/drawing/2014/main" val="50127023"/>
                    </a:ext>
                  </a:extLst>
                </a:gridCol>
                <a:gridCol w="3802456">
                  <a:extLst>
                    <a:ext uri="{9D8B030D-6E8A-4147-A177-3AD203B41FA5}">
                      <a16:colId xmlns:a16="http://schemas.microsoft.com/office/drawing/2014/main" val="2508427413"/>
                    </a:ext>
                  </a:extLst>
                </a:gridCol>
                <a:gridCol w="3159659">
                  <a:extLst>
                    <a:ext uri="{9D8B030D-6E8A-4147-A177-3AD203B41FA5}">
                      <a16:colId xmlns:a16="http://schemas.microsoft.com/office/drawing/2014/main" val="3657694865"/>
                    </a:ext>
                  </a:extLst>
                </a:gridCol>
              </a:tblGrid>
              <a:tr h="23269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sz="1400" b="1">
                          <a:effectLst/>
                        </a:rPr>
                        <a:t>KPI</a:t>
                      </a:r>
                    </a:p>
                  </a:txBody>
                  <a:tcPr marL="69808" marR="69808" marT="34904" marB="34904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sz="1400" b="1">
                          <a:effectLst/>
                        </a:rPr>
                        <a:t>Opredelitev</a:t>
                      </a:r>
                    </a:p>
                  </a:txBody>
                  <a:tcPr marL="69808" marR="69808" marT="34904" marB="34904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sz="1400" b="1">
                          <a:effectLst/>
                        </a:rPr>
                        <a:t>Namen</a:t>
                      </a:r>
                    </a:p>
                  </a:txBody>
                  <a:tcPr marL="69808" marR="69808" marT="34904" marB="34904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7809654"/>
                  </a:ext>
                </a:extLst>
              </a:tr>
              <a:tr h="39557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sz="1400" b="1">
                          <a:effectLst/>
                        </a:rPr>
                        <a:t>% prijav kandidatov z migrantskim ozadjem</a:t>
                      </a:r>
                      <a:endParaRPr lang="sl-SI" sz="1400">
                        <a:effectLst/>
                      </a:endParaRPr>
                    </a:p>
                  </a:txBody>
                  <a:tcPr marL="69808" marR="69808" marT="34904" marB="34904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sz="1400">
                          <a:effectLst/>
                        </a:rPr>
                        <a:t>Prijave kandidatov z migrantskim ozadjem ÷ vse prijave × 100.</a:t>
                      </a:r>
                    </a:p>
                  </a:txBody>
                  <a:tcPr marL="69808" marR="69808" marT="34904" marB="34904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 sz="1400">
                          <a:effectLst/>
                        </a:rPr>
                        <a:t>Spremlja raznolikost v bazenu kandidatov.</a:t>
                      </a:r>
                    </a:p>
                  </a:txBody>
                  <a:tcPr marL="69808" marR="69808" marT="34904" marB="34904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8256569"/>
                  </a:ext>
                </a:extLst>
              </a:tr>
              <a:tr h="55846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sz="1400" b="1">
                          <a:effectLst/>
                        </a:rPr>
                        <a:t>% kandidatov z migrantskim ozadjem v ožjem izboru</a:t>
                      </a:r>
                      <a:endParaRPr lang="sl-SI" sz="1400">
                        <a:effectLst/>
                      </a:endParaRPr>
                    </a:p>
                  </a:txBody>
                  <a:tcPr marL="69808" marR="69808" marT="34904" marB="34904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sz="1400">
                          <a:effectLst/>
                        </a:rPr>
                        <a:t>Kandidati z migrantskim ozadjem, uvrščeni v ožji izbor ÷ vsi kandidati v ožjem izboru × 100.</a:t>
                      </a:r>
                    </a:p>
                  </a:txBody>
                  <a:tcPr marL="69808" marR="69808" marT="34904" marB="34904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sz="1400">
                          <a:effectLst/>
                        </a:rPr>
                        <a:t>Spremlja morebitne pristranskosti v postopku izbire.</a:t>
                      </a:r>
                    </a:p>
                  </a:txBody>
                  <a:tcPr marL="69808" marR="69808" marT="34904" marB="34904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8356424"/>
                  </a:ext>
                </a:extLst>
              </a:tr>
              <a:tr h="39557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sz="1400" b="1">
                          <a:effectLst/>
                        </a:rPr>
                        <a:t>% zaposlitev kandidatov z migrantskim ozadjem</a:t>
                      </a:r>
                      <a:endParaRPr lang="sl-SI" sz="1400">
                        <a:effectLst/>
                      </a:endParaRPr>
                    </a:p>
                  </a:txBody>
                  <a:tcPr marL="69808" marR="69808" marT="34904" marB="34904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sz="1400">
                          <a:effectLst/>
                        </a:rPr>
                        <a:t>Zaposlitve kandidatov z migrantskim ozadjem ÷ vse zaposlitve × 100.</a:t>
                      </a:r>
                    </a:p>
                  </a:txBody>
                  <a:tcPr marL="69808" marR="69808" marT="34904" marB="34904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sz="1400">
                          <a:effectLst/>
                        </a:rPr>
                        <a:t>Meri uspešnost zaposlovanja.</a:t>
                      </a:r>
                    </a:p>
                  </a:txBody>
                  <a:tcPr marL="69808" marR="69808" marT="34904" marB="34904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24300915"/>
                  </a:ext>
                </a:extLst>
              </a:tr>
              <a:tr h="39557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400" b="1">
                          <a:effectLst/>
                        </a:rPr>
                        <a:t>Čas do zaposlitve (kandidati z migrantskim ozadjem)</a:t>
                      </a:r>
                      <a:endParaRPr lang="pl-PL" sz="1400">
                        <a:effectLst/>
                      </a:endParaRPr>
                    </a:p>
                  </a:txBody>
                  <a:tcPr marL="69808" marR="69808" marT="34904" marB="34904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sz="1400">
                          <a:effectLst/>
                        </a:rPr>
                        <a:t>Povprečen čas od prijave do zaposlitve.</a:t>
                      </a:r>
                    </a:p>
                  </a:txBody>
                  <a:tcPr marL="69808" marR="69808" marT="34904" marB="34904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sz="1400">
                          <a:effectLst/>
                        </a:rPr>
                        <a:t>Zagotavlja pravične in učinkovite postopke zaposlovanja.</a:t>
                      </a:r>
                    </a:p>
                  </a:txBody>
                  <a:tcPr marL="69808" marR="69808" marT="34904" marB="34904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6300915"/>
                  </a:ext>
                </a:extLst>
              </a:tr>
              <a:tr h="39557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sz="1400" b="1">
                          <a:effectLst/>
                        </a:rPr>
                        <a:t>Učinkovitost virov zaposlovanja</a:t>
                      </a:r>
                      <a:endParaRPr lang="sl-SI" sz="1400">
                        <a:effectLst/>
                      </a:endParaRPr>
                    </a:p>
                  </a:txBody>
                  <a:tcPr marL="69808" marR="69808" marT="34904" marB="34904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sz="1400">
                          <a:effectLst/>
                        </a:rPr>
                        <a:t>Delež zaposlitev iz kanalov, usmerjenih v kandidate z migrantskim ozadjem.</a:t>
                      </a:r>
                    </a:p>
                  </a:txBody>
                  <a:tcPr marL="69808" marR="69808" marT="34904" marB="34904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sz="1400">
                          <a:effectLst/>
                        </a:rPr>
                        <a:t>Optimizira kanale doseganja kandidatov.</a:t>
                      </a:r>
                    </a:p>
                  </a:txBody>
                  <a:tcPr marL="69808" marR="69808" marT="34904" marB="34904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00860833"/>
                  </a:ext>
                </a:extLst>
              </a:tr>
              <a:tr h="39557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sz="1400" b="1">
                          <a:effectLst/>
                        </a:rPr>
                        <a:t>Stopnja udeležbe na usposabljanjih (zaposleni z migrantskim ozadjem)</a:t>
                      </a:r>
                      <a:endParaRPr lang="sl-SI" sz="1400">
                        <a:effectLst/>
                      </a:endParaRPr>
                    </a:p>
                  </a:txBody>
                  <a:tcPr marL="69808" marR="69808" marT="34904" marB="34904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sz="1400">
                          <a:effectLst/>
                        </a:rPr>
                        <a:t>Delež zaposlenih z migrantskim ozadjem, vključenih v interna usposabljanja.</a:t>
                      </a:r>
                    </a:p>
                  </a:txBody>
                  <a:tcPr marL="69808" marR="69808" marT="34904" marB="34904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400">
                          <a:effectLst/>
                        </a:rPr>
                        <a:t>Spremlja dostop do razvoja znanj in spretnosti.</a:t>
                      </a:r>
                    </a:p>
                  </a:txBody>
                  <a:tcPr marL="69808" marR="69808" marT="34904" marB="34904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46424383"/>
                  </a:ext>
                </a:extLst>
              </a:tr>
              <a:tr h="55846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sz="1400" b="1">
                          <a:effectLst/>
                        </a:rPr>
                        <a:t>Stopnja dokončanja izpopolnjevanj / certifikacij</a:t>
                      </a:r>
                      <a:endParaRPr lang="sl-SI" sz="1400">
                        <a:effectLst/>
                      </a:endParaRPr>
                    </a:p>
                  </a:txBody>
                  <a:tcPr marL="69808" marR="69808" marT="34904" marB="34904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sz="1400">
                          <a:effectLst/>
                        </a:rPr>
                        <a:t>Delež zaposlenih z migrantskim ozadjem, ki uspešno zaključijo programe izpopolnjevanja.</a:t>
                      </a:r>
                    </a:p>
                  </a:txBody>
                  <a:tcPr marL="69808" marR="69808" marT="34904" marB="34904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sz="1400">
                          <a:effectLst/>
                        </a:rPr>
                        <a:t>Meri rast kompetenc.</a:t>
                      </a:r>
                    </a:p>
                  </a:txBody>
                  <a:tcPr marL="69808" marR="69808" marT="34904" marB="34904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2327638"/>
                  </a:ext>
                </a:extLst>
              </a:tr>
              <a:tr h="39557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sz="1400" b="1">
                          <a:effectLst/>
                        </a:rPr>
                        <a:t>Izboljšanje uspešnosti po usposabljanju</a:t>
                      </a:r>
                      <a:endParaRPr lang="sl-SI" sz="1400">
                        <a:effectLst/>
                      </a:endParaRPr>
                    </a:p>
                  </a:txBody>
                  <a:tcPr marL="69808" marR="69808" marT="34904" marB="34904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sz="1400">
                          <a:effectLst/>
                        </a:rPr>
                        <a:t>Odstotek izboljšanja uspešnosti ali produktivnosti.</a:t>
                      </a:r>
                    </a:p>
                  </a:txBody>
                  <a:tcPr marL="69808" marR="69808" marT="34904" marB="34904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sz="1400">
                          <a:effectLst/>
                        </a:rPr>
                        <a:t>Prikazuje učinek učenja in usposabljanja.</a:t>
                      </a:r>
                    </a:p>
                  </a:txBody>
                  <a:tcPr marL="69808" marR="69808" marT="34904" marB="34904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3712899"/>
                  </a:ext>
                </a:extLst>
              </a:tr>
              <a:tr h="395576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sz="1400" b="1">
                          <a:effectLst/>
                        </a:rPr>
                        <a:t>Udeležba v mentorskem programu</a:t>
                      </a:r>
                      <a:endParaRPr lang="sl-SI" sz="1400">
                        <a:effectLst/>
                      </a:endParaRPr>
                    </a:p>
                  </a:txBody>
                  <a:tcPr marL="69808" marR="69808" marT="34904" marB="34904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sz="1400">
                          <a:effectLst/>
                        </a:rPr>
                        <a:t>Delež zaposlenih z migrantskim ozadjem, vključenih v mentorski program.</a:t>
                      </a:r>
                    </a:p>
                  </a:txBody>
                  <a:tcPr marL="69808" marR="69808" marT="34904" marB="34904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sz="1400">
                          <a:effectLst/>
                        </a:rPr>
                        <a:t>Podpira karierni razvoj in uresničevanje potenciala.</a:t>
                      </a:r>
                    </a:p>
                  </a:txBody>
                  <a:tcPr marL="69808" marR="69808" marT="34904" marB="34904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40708419"/>
                  </a:ext>
                </a:extLst>
              </a:tr>
            </a:tbl>
          </a:graphicData>
        </a:graphic>
      </p:graphicFrame>
      <p:sp>
        <p:nvSpPr>
          <p:cNvPr id="3" name="Google Shape;342;p2">
            <a:extLst>
              <a:ext uri="{FF2B5EF4-FFF2-40B4-BE49-F238E27FC236}">
                <a16:creationId xmlns:a16="http://schemas.microsoft.com/office/drawing/2014/main" id="{FFEDFCAF-1282-9F7B-019F-41C945912DAD}"/>
              </a:ext>
            </a:extLst>
          </p:cNvPr>
          <p:cNvSpPr txBox="1"/>
          <p:nvPr/>
        </p:nvSpPr>
        <p:spPr>
          <a:xfrm>
            <a:off x="6239540" y="67951"/>
            <a:ext cx="5665381" cy="403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lang="sl-SI"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KPI migrantski delavci</a:t>
            </a:r>
            <a:endParaRPr sz="20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89DEE926-0934-6EC9-FD33-1F53CDBD422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52133943"/>
              </p:ext>
            </p:extLst>
          </p:nvPr>
        </p:nvGraphicFramePr>
        <p:xfrm>
          <a:off x="784299" y="1151692"/>
          <a:ext cx="10623401" cy="4554616"/>
        </p:xfrm>
        <a:graphic>
          <a:graphicData uri="http://schemas.openxmlformats.org/drawingml/2006/table">
            <a:tbl>
              <a:tblPr/>
              <a:tblGrid>
                <a:gridCol w="3548958">
                  <a:extLst>
                    <a:ext uri="{9D8B030D-6E8A-4147-A177-3AD203B41FA5}">
                      <a16:colId xmlns:a16="http://schemas.microsoft.com/office/drawing/2014/main" val="2723463048"/>
                    </a:ext>
                  </a:extLst>
                </a:gridCol>
                <a:gridCol w="4218915">
                  <a:extLst>
                    <a:ext uri="{9D8B030D-6E8A-4147-A177-3AD203B41FA5}">
                      <a16:colId xmlns:a16="http://schemas.microsoft.com/office/drawing/2014/main" val="2594849124"/>
                    </a:ext>
                  </a:extLst>
                </a:gridCol>
                <a:gridCol w="2855528">
                  <a:extLst>
                    <a:ext uri="{9D8B030D-6E8A-4147-A177-3AD203B41FA5}">
                      <a16:colId xmlns:a16="http://schemas.microsoft.com/office/drawing/2014/main" val="1611649131"/>
                    </a:ext>
                  </a:extLst>
                </a:gridCol>
              </a:tblGrid>
              <a:tr h="227819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sz="1400" b="1">
                          <a:effectLst/>
                        </a:rPr>
                        <a:t>KPI</a:t>
                      </a:r>
                    </a:p>
                  </a:txBody>
                  <a:tcPr marL="68346" marR="68346" marT="34173" marB="34173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sz="1400" b="1">
                          <a:effectLst/>
                        </a:rPr>
                        <a:t>Opredelitev</a:t>
                      </a:r>
                    </a:p>
                  </a:txBody>
                  <a:tcPr marL="68346" marR="68346" marT="34173" marB="34173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sz="1400" b="1">
                          <a:effectLst/>
                        </a:rPr>
                        <a:t>Namen</a:t>
                      </a:r>
                    </a:p>
                  </a:txBody>
                  <a:tcPr marL="68346" marR="68346" marT="34173" marB="34173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25331856"/>
                  </a:ext>
                </a:extLst>
              </a:tr>
              <a:tr h="38729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sz="1400" b="1">
                          <a:effectLst/>
                        </a:rPr>
                        <a:t>Stopnja napredovanj zaposlenih z migrantskim ozadjem</a:t>
                      </a:r>
                      <a:endParaRPr lang="sl-SI" sz="1400">
                        <a:effectLst/>
                      </a:endParaRPr>
                    </a:p>
                  </a:txBody>
                  <a:tcPr marL="68346" marR="68346" marT="34173" marB="34173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sz="1400">
                          <a:effectLst/>
                        </a:rPr>
                        <a:t>Delež napredovanj zaposlenih z migrantskim ozadjem ÷ vsa napredovanja.</a:t>
                      </a:r>
                    </a:p>
                  </a:txBody>
                  <a:tcPr marL="68346" marR="68346" marT="34173" marB="34173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sz="1400">
                          <a:effectLst/>
                        </a:rPr>
                        <a:t>Spremlja možnosti kariernega napredovanja.</a:t>
                      </a:r>
                    </a:p>
                  </a:txBody>
                  <a:tcPr marL="68346" marR="68346" marT="34173" marB="34173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08829827"/>
                  </a:ext>
                </a:extLst>
              </a:tr>
              <a:tr h="54676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sz="1400" b="1">
                          <a:effectLst/>
                        </a:rPr>
                        <a:t>Stopnja notranje mobilnosti</a:t>
                      </a:r>
                      <a:endParaRPr lang="sl-SI" sz="1400">
                        <a:effectLst/>
                      </a:endParaRPr>
                    </a:p>
                  </a:txBody>
                  <a:tcPr marL="68346" marR="68346" marT="34173" marB="34173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sz="1400">
                          <a:effectLst/>
                        </a:rPr>
                        <a:t>Delež zaposlenih z migrantskim ozadjem, ki prehajajo na nova delovna mesta ali projekte.</a:t>
                      </a:r>
                    </a:p>
                  </a:txBody>
                  <a:tcPr marL="68346" marR="68346" marT="34173" marB="34173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400">
                          <a:effectLst/>
                        </a:rPr>
                        <a:t>Meri dostop do karierne rasti.</a:t>
                      </a:r>
                    </a:p>
                  </a:txBody>
                  <a:tcPr marL="68346" marR="68346" marT="34173" marB="34173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8061207"/>
                  </a:ext>
                </a:extLst>
              </a:tr>
              <a:tr h="38729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sz="1400" b="1">
                          <a:effectLst/>
                        </a:rPr>
                        <a:t>Zastopanost v vodstvu</a:t>
                      </a:r>
                      <a:endParaRPr lang="sl-SI" sz="1400">
                        <a:effectLst/>
                      </a:endParaRPr>
                    </a:p>
                  </a:txBody>
                  <a:tcPr marL="68346" marR="68346" marT="34173" marB="34173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sz="1400">
                          <a:effectLst/>
                        </a:rPr>
                        <a:t>Delež zaposlenih z migrantskim ozadjem na vodstvenih ali višjih položajih.</a:t>
                      </a:r>
                    </a:p>
                  </a:txBody>
                  <a:tcPr marL="68346" marR="68346" marT="34173" marB="34173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sz="1400">
                          <a:effectLst/>
                        </a:rPr>
                        <a:t>Ocenjuje vključujočnost na ravni odločanja.</a:t>
                      </a:r>
                    </a:p>
                  </a:txBody>
                  <a:tcPr marL="68346" marR="68346" marT="34173" marB="34173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62852854"/>
                  </a:ext>
                </a:extLst>
              </a:tr>
              <a:tr h="54676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sz="1400" b="1">
                          <a:effectLst/>
                        </a:rPr>
                        <a:t>Razmerje plačne enakosti</a:t>
                      </a:r>
                      <a:endParaRPr lang="sl-SI" sz="1400">
                        <a:effectLst/>
                      </a:endParaRPr>
                    </a:p>
                  </a:txBody>
                  <a:tcPr marL="68346" marR="68346" marT="34173" marB="34173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sz="1400">
                          <a:effectLst/>
                        </a:rPr>
                        <a:t>Povprečna plača zaposlenih z migrantskim ozadjem ÷ povprečna plača primerljivih zaposlenih.</a:t>
                      </a:r>
                    </a:p>
                  </a:txBody>
                  <a:tcPr marL="68346" marR="68346" marT="34173" marB="34173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sz="1400">
                          <a:effectLst/>
                        </a:rPr>
                        <a:t>Zagotavlja pravično plačilo.</a:t>
                      </a:r>
                    </a:p>
                  </a:txBody>
                  <a:tcPr marL="68346" marR="68346" marT="34173" marB="34173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80533313"/>
                  </a:ext>
                </a:extLst>
              </a:tr>
              <a:tr h="38729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sz="1400" b="1">
                          <a:effectLst/>
                        </a:rPr>
                        <a:t>Indeks raznolikosti projektnih skupin</a:t>
                      </a:r>
                      <a:endParaRPr lang="sl-SI" sz="1400">
                        <a:effectLst/>
                      </a:endParaRPr>
                    </a:p>
                  </a:txBody>
                  <a:tcPr marL="68346" marR="68346" marT="34173" marB="34173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400">
                          <a:effectLst/>
                        </a:rPr>
                        <a:t>Indeks raznolikosti ekip ali projektnih skupin.</a:t>
                      </a:r>
                    </a:p>
                  </a:txBody>
                  <a:tcPr marL="68346" marR="68346" marT="34173" marB="34173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sz="1400">
                          <a:effectLst/>
                        </a:rPr>
                        <a:t>Spodbuja vključujoče sodelovanje.</a:t>
                      </a:r>
                    </a:p>
                  </a:txBody>
                  <a:tcPr marL="68346" marR="68346" marT="34173" marB="34173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11622841"/>
                  </a:ext>
                </a:extLst>
              </a:tr>
              <a:tr h="54676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sz="1400" b="1">
                          <a:effectLst/>
                        </a:rPr>
                        <a:t>Zadržanje visoko potencialnih zaposlenih z migrantskim ozadjem</a:t>
                      </a:r>
                      <a:endParaRPr lang="sl-SI" sz="1400">
                        <a:effectLst/>
                      </a:endParaRPr>
                    </a:p>
                  </a:txBody>
                  <a:tcPr marL="68346" marR="68346" marT="34173" marB="34173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sz="1400">
                          <a:effectLst/>
                        </a:rPr>
                        <a:t>Zadržani visoko uspešni zaposleni ÷ vsi visoko potencialni zaposleni z migrantskim ozadjem.</a:t>
                      </a:r>
                    </a:p>
                  </a:txBody>
                  <a:tcPr marL="68346" marR="68346" marT="34173" marB="34173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400">
                          <a:effectLst/>
                        </a:rPr>
                        <a:t>Spremlja sposobnost zadrževanja talentov z razvojnim potencialom.</a:t>
                      </a:r>
                    </a:p>
                  </a:txBody>
                  <a:tcPr marL="68346" marR="68346" marT="34173" marB="34173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7951737"/>
                  </a:ext>
                </a:extLst>
              </a:tr>
              <a:tr h="54676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400" b="1">
                          <a:effectLst/>
                        </a:rPr>
                        <a:t>Udeležba v pobudah na ravni podjetja</a:t>
                      </a:r>
                      <a:endParaRPr lang="pl-PL" sz="1400">
                        <a:effectLst/>
                      </a:endParaRPr>
                    </a:p>
                  </a:txBody>
                  <a:tcPr marL="68346" marR="68346" marT="34173" marB="34173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sz="1400">
                          <a:effectLst/>
                        </a:rPr>
                        <a:t>Delež zaposlenih z migrantskim ozadjem, vključenih v medoddelčne ali programe na ravni celega podjetja.</a:t>
                      </a:r>
                    </a:p>
                  </a:txBody>
                  <a:tcPr marL="68346" marR="68346" marT="34173" marB="34173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sz="1400">
                          <a:effectLst/>
                        </a:rPr>
                        <a:t>Kaže stopnjo vključenosti v temeljne poslovne procese.</a:t>
                      </a:r>
                    </a:p>
                  </a:txBody>
                  <a:tcPr marL="68346" marR="68346" marT="34173" marB="34173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27313461"/>
                  </a:ext>
                </a:extLst>
              </a:tr>
              <a:tr h="546765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sz="1400" b="1">
                          <a:effectLst/>
                        </a:rPr>
                        <a:t>Prejemniki priznanj in nagrad</a:t>
                      </a:r>
                      <a:endParaRPr lang="sl-SI" sz="1400">
                        <a:effectLst/>
                      </a:endParaRPr>
                    </a:p>
                  </a:txBody>
                  <a:tcPr marL="68346" marR="68346" marT="34173" marB="34173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sz="1400">
                          <a:effectLst/>
                        </a:rPr>
                        <a:t>Delež zaposlenih z migrantskim ozadjem med prejemniki internih priznanj ali nagrad.</a:t>
                      </a:r>
                    </a:p>
                  </a:txBody>
                  <a:tcPr marL="68346" marR="68346" marT="34173" marB="34173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sz="1400">
                          <a:effectLst/>
                        </a:rPr>
                        <a:t>Povečuje vidnost in priznanje prispevkov.</a:t>
                      </a:r>
                    </a:p>
                  </a:txBody>
                  <a:tcPr marL="68346" marR="68346" marT="34173" marB="34173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28402009"/>
                  </a:ext>
                </a:extLst>
              </a:tr>
            </a:tbl>
          </a:graphicData>
        </a:graphic>
      </p:graphicFrame>
      <p:sp>
        <p:nvSpPr>
          <p:cNvPr id="3" name="Google Shape;342;p2">
            <a:extLst>
              <a:ext uri="{FF2B5EF4-FFF2-40B4-BE49-F238E27FC236}">
                <a16:creationId xmlns:a16="http://schemas.microsoft.com/office/drawing/2014/main" id="{CF38986A-B5E5-8234-C98D-9CB3701A3481}"/>
              </a:ext>
            </a:extLst>
          </p:cNvPr>
          <p:cNvSpPr txBox="1"/>
          <p:nvPr/>
        </p:nvSpPr>
        <p:spPr>
          <a:xfrm>
            <a:off x="6239540" y="67951"/>
            <a:ext cx="5665381" cy="403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lang="sl-SI"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KPI migrantski delavci</a:t>
            </a:r>
            <a:endParaRPr sz="20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oljeZBesedilom 5">
            <a:extLst>
              <a:ext uri="{FF2B5EF4-FFF2-40B4-BE49-F238E27FC236}">
                <a16:creationId xmlns:a16="http://schemas.microsoft.com/office/drawing/2014/main" id="{9F5CBB1B-8EE4-5B84-9747-EF290F6652F3}"/>
              </a:ext>
            </a:extLst>
          </p:cNvPr>
          <p:cNvSpPr txBox="1"/>
          <p:nvPr/>
        </p:nvSpPr>
        <p:spPr>
          <a:xfrm>
            <a:off x="1330670" y="961980"/>
            <a:ext cx="9530659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lvl="0" indent="0">
              <a:buNone/>
            </a:pPr>
            <a:r>
              <a:rPr lang="de-AT" sz="2400">
                <a:solidFill>
                  <a:schemeClr val="dk1"/>
                </a:solidFill>
                <a:latin typeface="Calibri"/>
                <a:cs typeface="Calibri"/>
              </a:rPr>
              <a:t>Za spremljanje potenciala za izpopolnjevanje </a:t>
            </a:r>
            <a:r>
              <a:rPr lang="de-AT" sz="2400" b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n</a:t>
            </a:r>
            <a:r>
              <a:rPr lang="sl-SI" sz="2400" b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izko</a:t>
            </a:r>
            <a:r>
              <a:rPr lang="sl-SI" sz="2400" b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AT" sz="2400" b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kvalificiranih</a:t>
            </a:r>
            <a:r>
              <a:rPr lang="de-AT" sz="2400" b="1">
                <a:solidFill>
                  <a:schemeClr val="dk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de-AT" sz="2400" b="1">
                <a:solidFill>
                  <a:schemeClr val="accent1"/>
                </a:solidFill>
                <a:latin typeface="Calibri" panose="020F0502020204030204" pitchFamily="34" charset="0"/>
                <a:cs typeface="Calibri" panose="020F0502020204030204" pitchFamily="34" charset="0"/>
                <a:sym typeface="Calibri"/>
              </a:rPr>
              <a:t>delavcev</a:t>
            </a:r>
            <a:r>
              <a:rPr lang="de-AT" sz="2400" b="1">
                <a:solidFill>
                  <a:schemeClr val="dk1"/>
                </a:solidFill>
                <a:latin typeface="Calibri"/>
                <a:cs typeface="Calibri"/>
              </a:rPr>
              <a:t> </a:t>
            </a:r>
            <a:r>
              <a:rPr lang="de-AT" sz="2400">
                <a:solidFill>
                  <a:schemeClr val="dk1"/>
                </a:solidFill>
                <a:latin typeface="Calibri"/>
                <a:cs typeface="Calibri"/>
              </a:rPr>
              <a:t>v vašem podjetju bi lahko bili možni KPI:</a:t>
            </a:r>
          </a:p>
        </p:txBody>
      </p:sp>
      <p:graphicFrame>
        <p:nvGraphicFramePr>
          <p:cNvPr id="7" name="Tabela 6">
            <a:extLst>
              <a:ext uri="{FF2B5EF4-FFF2-40B4-BE49-F238E27FC236}">
                <a16:creationId xmlns:a16="http://schemas.microsoft.com/office/drawing/2014/main" id="{C5C2F654-D4C5-D955-950A-9744D182F16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223120244"/>
              </p:ext>
            </p:extLst>
          </p:nvPr>
        </p:nvGraphicFramePr>
        <p:xfrm>
          <a:off x="1330671" y="2392040"/>
          <a:ext cx="9530658" cy="2895600"/>
        </p:xfrm>
        <a:graphic>
          <a:graphicData uri="http://schemas.openxmlformats.org/drawingml/2006/table">
            <a:tbl>
              <a:tblPr/>
              <a:tblGrid>
                <a:gridCol w="2912952">
                  <a:extLst>
                    <a:ext uri="{9D8B030D-6E8A-4147-A177-3AD203B41FA5}">
                      <a16:colId xmlns:a16="http://schemas.microsoft.com/office/drawing/2014/main" val="4222397127"/>
                    </a:ext>
                  </a:extLst>
                </a:gridCol>
                <a:gridCol w="3487848">
                  <a:extLst>
                    <a:ext uri="{9D8B030D-6E8A-4147-A177-3AD203B41FA5}">
                      <a16:colId xmlns:a16="http://schemas.microsoft.com/office/drawing/2014/main" val="834209255"/>
                    </a:ext>
                  </a:extLst>
                </a:gridCol>
                <a:gridCol w="3129858">
                  <a:extLst>
                    <a:ext uri="{9D8B030D-6E8A-4147-A177-3AD203B41FA5}">
                      <a16:colId xmlns:a16="http://schemas.microsoft.com/office/drawing/2014/main" val="223483018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b="1">
                          <a:effectLst/>
                        </a:rPr>
                        <a:t>KPI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b="1">
                          <a:effectLst/>
                        </a:rPr>
                        <a:t>Opredelitev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b="1">
                          <a:effectLst/>
                        </a:rPr>
                        <a:t>Namen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445823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b="1">
                          <a:effectLst/>
                        </a:rPr>
                        <a:t>Stopnja udeležbe na usposabljanjih</a:t>
                      </a:r>
                      <a:endParaRPr lang="sl-SI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>
                          <a:effectLst/>
                        </a:rPr>
                        <a:t>Delež nizko kvalificiranih zaposlenih, vključenih v programe izpopolnjevanja.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>
                          <a:effectLst/>
                        </a:rPr>
                        <a:t>Meri zavzetost in dostop do priložnosti za učenje.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74240661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b="1">
                          <a:effectLst/>
                        </a:rPr>
                        <a:t>Stopnja dokončanja usposabljanj</a:t>
                      </a:r>
                      <a:endParaRPr lang="sl-SI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>
                          <a:effectLst/>
                        </a:rPr>
                        <a:t>Delež udeležencev, ki uspešno zaključijo tečaje ali programe.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>
                          <a:effectLst/>
                        </a:rPr>
                        <a:t>Spremlja doslednost in zavezanost udeležencev.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212749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b="1">
                          <a:effectLst/>
                        </a:rPr>
                        <a:t>Povprečno število učnih ur na zaposlenega</a:t>
                      </a:r>
                      <a:endParaRPr lang="sl-SI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>
                          <a:effectLst/>
                        </a:rPr>
                        <a:t>Skupno število ur usposabljanja ÷ število udeležencev.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>
                          <a:effectLst/>
                        </a:rPr>
                        <a:t>Meri intenzivnost razvoja znanj in spretnosti.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327310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b="1">
                          <a:effectLst/>
                        </a:rPr>
                        <a:t>Stopnja pridobljenih certifikatov / kvalifikacij</a:t>
                      </a:r>
                      <a:endParaRPr lang="sl-SI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>
                          <a:effectLst/>
                        </a:rPr>
                        <a:t>Delež udeležencev, ki pridobijo nova znanja ali formalne certifikate.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>
                          <a:effectLst/>
                        </a:rPr>
                        <a:t>Spremlja oprijemljive rezultate usposabljanja.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84087748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b="1">
                          <a:effectLst/>
                        </a:rPr>
                        <a:t>Stopnja napredka pri izpopolnjevanju</a:t>
                      </a:r>
                      <a:endParaRPr lang="sl-SI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>
                          <a:effectLst/>
                        </a:rPr>
                        <a:t>Delež zaposlenih, ki napredujejo z nizko kvalificirane na ciljno raven znanj.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>
                          <a:effectLst/>
                        </a:rPr>
                        <a:t>Meri splošno učinkovitost programa.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6943770"/>
                  </a:ext>
                </a:extLst>
              </a:tr>
            </a:tbl>
          </a:graphicData>
        </a:graphic>
      </p:graphicFrame>
      <p:sp>
        <p:nvSpPr>
          <p:cNvPr id="8" name="Google Shape;342;p2">
            <a:extLst>
              <a:ext uri="{FF2B5EF4-FFF2-40B4-BE49-F238E27FC236}">
                <a16:creationId xmlns:a16="http://schemas.microsoft.com/office/drawing/2014/main" id="{5CB5AC0E-0889-F1A8-32F8-BF9A9FEFA63B}"/>
              </a:ext>
            </a:extLst>
          </p:cNvPr>
          <p:cNvSpPr txBox="1"/>
          <p:nvPr/>
        </p:nvSpPr>
        <p:spPr>
          <a:xfrm>
            <a:off x="6239540" y="67951"/>
            <a:ext cx="5665381" cy="403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lang="sl-SI"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KPI nizko kvalificirani delavci</a:t>
            </a:r>
            <a:endParaRPr sz="20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15F39FF4-0C56-2680-EB70-9E6540A1AFF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03597461"/>
              </p:ext>
            </p:extLst>
          </p:nvPr>
        </p:nvGraphicFramePr>
        <p:xfrm>
          <a:off x="1185420" y="1238880"/>
          <a:ext cx="9821159" cy="4380240"/>
        </p:xfrm>
        <a:graphic>
          <a:graphicData uri="http://schemas.openxmlformats.org/drawingml/2006/table">
            <a:tbl>
              <a:tblPr/>
              <a:tblGrid>
                <a:gridCol w="2915215">
                  <a:extLst>
                    <a:ext uri="{9D8B030D-6E8A-4147-A177-3AD203B41FA5}">
                      <a16:colId xmlns:a16="http://schemas.microsoft.com/office/drawing/2014/main" val="2779493906"/>
                    </a:ext>
                  </a:extLst>
                </a:gridCol>
                <a:gridCol w="3530852">
                  <a:extLst>
                    <a:ext uri="{9D8B030D-6E8A-4147-A177-3AD203B41FA5}">
                      <a16:colId xmlns:a16="http://schemas.microsoft.com/office/drawing/2014/main" val="1622335782"/>
                    </a:ext>
                  </a:extLst>
                </a:gridCol>
                <a:gridCol w="3375092">
                  <a:extLst>
                    <a:ext uri="{9D8B030D-6E8A-4147-A177-3AD203B41FA5}">
                      <a16:colId xmlns:a16="http://schemas.microsoft.com/office/drawing/2014/main" val="1296013526"/>
                    </a:ext>
                  </a:extLst>
                </a:gridCol>
              </a:tblGrid>
              <a:tr h="278932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sz="1400" b="1">
                          <a:effectLst/>
                        </a:rPr>
                        <a:t>KPI</a:t>
                      </a:r>
                    </a:p>
                  </a:txBody>
                  <a:tcPr marL="83680" marR="83680" marT="41840" marB="41840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sz="1400" b="1">
                          <a:effectLst/>
                        </a:rPr>
                        <a:t>Opredelitev</a:t>
                      </a:r>
                    </a:p>
                  </a:txBody>
                  <a:tcPr marL="83680" marR="83680" marT="41840" marB="41840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sz="1400" b="1">
                          <a:effectLst/>
                        </a:rPr>
                        <a:t>Namen</a:t>
                      </a:r>
                    </a:p>
                  </a:txBody>
                  <a:tcPr marL="83680" marR="83680" marT="41840" marB="41840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02612679"/>
                  </a:ext>
                </a:extLst>
              </a:tr>
              <a:tr h="47418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it-IT" sz="1400" b="1">
                          <a:effectLst/>
                        </a:rPr>
                        <a:t>Primerjalna ocena uspešnosti pred in po usposabljanju</a:t>
                      </a:r>
                      <a:endParaRPr lang="it-IT" sz="1400">
                        <a:effectLst/>
                      </a:endParaRPr>
                    </a:p>
                  </a:txBody>
                  <a:tcPr marL="83680" marR="83680" marT="41840" marB="41840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sz="1400">
                          <a:effectLst/>
                        </a:rPr>
                        <a:t>Povprečna ocena produktivnosti ali uspešnosti pred in po izpopolnjevanju.</a:t>
                      </a:r>
                    </a:p>
                  </a:txBody>
                  <a:tcPr marL="83680" marR="83680" marT="41840" marB="41840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sz="1400">
                          <a:effectLst/>
                        </a:rPr>
                        <a:t>Kvantificira učinek izboljšanja znanj in spretnosti.</a:t>
                      </a:r>
                    </a:p>
                  </a:txBody>
                  <a:tcPr marL="83680" marR="83680" marT="41840" marB="41840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0034818"/>
                  </a:ext>
                </a:extLst>
              </a:tr>
              <a:tr h="47418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sz="1400" b="1">
                          <a:effectLst/>
                        </a:rPr>
                        <a:t>Zmanjšanje stopnje napak</a:t>
                      </a:r>
                      <a:endParaRPr lang="sl-SI" sz="1400">
                        <a:effectLst/>
                      </a:endParaRPr>
                    </a:p>
                  </a:txBody>
                  <a:tcPr marL="83680" marR="83680" marT="41840" marB="41840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sz="1400">
                          <a:effectLst/>
                        </a:rPr>
                        <a:t>Zmanjšanje števila napak ali ponovnega dela po usposabljanju.</a:t>
                      </a:r>
                    </a:p>
                  </a:txBody>
                  <a:tcPr marL="83680" marR="83680" marT="41840" marB="41840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sz="1400">
                          <a:effectLst/>
                        </a:rPr>
                        <a:t>Meri izboljšanje kakovosti dela zaradi izpopolnjevanja.</a:t>
                      </a:r>
                    </a:p>
                  </a:txBody>
                  <a:tcPr marL="83680" marR="83680" marT="41840" marB="41840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21344577"/>
                  </a:ext>
                </a:extLst>
              </a:tr>
              <a:tr h="47418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sz="1400" b="1">
                          <a:effectLst/>
                        </a:rPr>
                        <a:t>Dosežena delovna usposobljenost</a:t>
                      </a:r>
                      <a:endParaRPr lang="sl-SI" sz="1400">
                        <a:effectLst/>
                      </a:endParaRPr>
                    </a:p>
                  </a:txBody>
                  <a:tcPr marL="83680" marR="83680" marT="41840" marB="41840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sz="1400">
                          <a:effectLst/>
                        </a:rPr>
                        <a:t>Delež usposobljenih zaposlenih, ki lahko naloge opravljajo samostojno.</a:t>
                      </a:r>
                    </a:p>
                  </a:txBody>
                  <a:tcPr marL="83680" marR="83680" marT="41840" marB="41840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400">
                          <a:effectLst/>
                        </a:rPr>
                        <a:t>Prikazuje praktično uporabo pridobljenih znanj.</a:t>
                      </a:r>
                    </a:p>
                  </a:txBody>
                  <a:tcPr marL="83680" marR="83680" marT="41840" marB="41840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6687736"/>
                  </a:ext>
                </a:extLst>
              </a:tr>
              <a:tr h="47418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sz="1400" b="1">
                          <a:effectLst/>
                        </a:rPr>
                        <a:t>Prihodki / proizvodnja  na izpopolnjenega zaposlenega</a:t>
                      </a:r>
                      <a:endParaRPr lang="sl-SI" sz="1400">
                        <a:effectLst/>
                      </a:endParaRPr>
                    </a:p>
                  </a:txBody>
                  <a:tcPr marL="83680" marR="83680" marT="41840" marB="41840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sz="1400">
                          <a:effectLst/>
                        </a:rPr>
                        <a:t>Prispevek posameznega zaposlenega k ustvarjeni vrednosti ali proizvodnji.</a:t>
                      </a:r>
                    </a:p>
                  </a:txBody>
                  <a:tcPr marL="83680" marR="83680" marT="41840" marB="41840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sz="1400">
                          <a:effectLst/>
                        </a:rPr>
                        <a:t>Spremlja oprijemljiv poslovni učinek izpopolnjevanja.</a:t>
                      </a:r>
                    </a:p>
                  </a:txBody>
                  <a:tcPr marL="83680" marR="83680" marT="41840" marB="41840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64463597"/>
                  </a:ext>
                </a:extLst>
              </a:tr>
              <a:tr h="47418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sz="1400" b="1">
                          <a:effectLst/>
                        </a:rPr>
                        <a:t>Stopnja napredovanj po izpopolnjevanju</a:t>
                      </a:r>
                      <a:endParaRPr lang="sl-SI" sz="1400">
                        <a:effectLst/>
                      </a:endParaRPr>
                    </a:p>
                  </a:txBody>
                  <a:tcPr marL="83680" marR="83680" marT="41840" marB="41840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sz="1400">
                          <a:effectLst/>
                        </a:rPr>
                        <a:t>Delež nizko kvalificiranih zaposlenih, ki po izpopolnjevanju napredujejo.</a:t>
                      </a:r>
                    </a:p>
                  </a:txBody>
                  <a:tcPr marL="83680" marR="83680" marT="41840" marB="41840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sz="1400">
                          <a:effectLst/>
                        </a:rPr>
                        <a:t>Spremlja karierni napredek.</a:t>
                      </a:r>
                    </a:p>
                  </a:txBody>
                  <a:tcPr marL="83680" marR="83680" marT="41840" marB="41840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4563669"/>
                  </a:ext>
                </a:extLst>
              </a:tr>
              <a:tr h="47418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sz="1400" b="1">
                          <a:effectLst/>
                        </a:rPr>
                        <a:t>Stopnja notranje mobilnosti</a:t>
                      </a:r>
                      <a:endParaRPr lang="sl-SI" sz="1400">
                        <a:effectLst/>
                      </a:endParaRPr>
                    </a:p>
                  </a:txBody>
                  <a:tcPr marL="83680" marR="83680" marT="41840" marB="41840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sz="1400">
                          <a:effectLst/>
                        </a:rPr>
                        <a:t>Delež izpopolnjenih zaposlenih, ki preidejo na zahtevnejša delovna mesta.</a:t>
                      </a:r>
                    </a:p>
                  </a:txBody>
                  <a:tcPr marL="83680" marR="83680" marT="41840" marB="41840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sz="1400">
                          <a:effectLst/>
                        </a:rPr>
                        <a:t>Meri uspešnost ustvarjanja novih kariernih priložnosti.</a:t>
                      </a:r>
                    </a:p>
                  </a:txBody>
                  <a:tcPr marL="83680" marR="83680" marT="41840" marB="41840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1896192"/>
                  </a:ext>
                </a:extLst>
              </a:tr>
              <a:tr h="47418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sz="1400" b="1">
                          <a:effectLst/>
                        </a:rPr>
                        <a:t>Povišanje plače / plačni napredek</a:t>
                      </a:r>
                      <a:endParaRPr lang="sl-SI" sz="1400">
                        <a:effectLst/>
                      </a:endParaRPr>
                    </a:p>
                  </a:txBody>
                  <a:tcPr marL="83680" marR="83680" marT="41840" marB="41840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sz="1400">
                          <a:effectLst/>
                        </a:rPr>
                        <a:t>Delež zaposlenih, ki po izpopolnjevanju prejmejo povišanje plače.</a:t>
                      </a:r>
                    </a:p>
                  </a:txBody>
                  <a:tcPr marL="83680" marR="83680" marT="41840" marB="41840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sz="1400">
                          <a:effectLst/>
                        </a:rPr>
                        <a:t>Kaže finančno priznanje izboljšanih kompetenc.</a:t>
                      </a:r>
                    </a:p>
                  </a:txBody>
                  <a:tcPr marL="83680" marR="83680" marT="41840" marB="41840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05049761"/>
                  </a:ext>
                </a:extLst>
              </a:tr>
              <a:tr h="474184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sz="1400" b="1">
                          <a:effectLst/>
                        </a:rPr>
                        <a:t>Stopnja zadržanja izpopolnjenih zaposlenih</a:t>
                      </a:r>
                      <a:endParaRPr lang="sl-SI" sz="1400">
                        <a:effectLst/>
                      </a:endParaRPr>
                    </a:p>
                  </a:txBody>
                  <a:tcPr marL="83680" marR="83680" marT="41840" marB="41840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sz="1400">
                          <a:effectLst/>
                        </a:rPr>
                        <a:t>Zadržanje zaposlenih, ki so zaključili programe izpopolnjevanja.</a:t>
                      </a:r>
                    </a:p>
                  </a:txBody>
                  <a:tcPr marL="83680" marR="83680" marT="41840" marB="41840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pl-PL" sz="1400">
                          <a:effectLst/>
                        </a:rPr>
                        <a:t>Ocenjuje zavzetost in lojalnost zaposlenih.</a:t>
                      </a:r>
                    </a:p>
                  </a:txBody>
                  <a:tcPr marL="83680" marR="83680" marT="41840" marB="41840"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2831845"/>
                  </a:ext>
                </a:extLst>
              </a:tr>
            </a:tbl>
          </a:graphicData>
        </a:graphic>
      </p:graphicFrame>
      <p:sp>
        <p:nvSpPr>
          <p:cNvPr id="3" name="Google Shape;342;p2">
            <a:extLst>
              <a:ext uri="{FF2B5EF4-FFF2-40B4-BE49-F238E27FC236}">
                <a16:creationId xmlns:a16="http://schemas.microsoft.com/office/drawing/2014/main" id="{363E3155-483E-3487-FE3B-CD990B3025E5}"/>
              </a:ext>
            </a:extLst>
          </p:cNvPr>
          <p:cNvSpPr txBox="1"/>
          <p:nvPr/>
        </p:nvSpPr>
        <p:spPr>
          <a:xfrm>
            <a:off x="6239540" y="67951"/>
            <a:ext cx="5665381" cy="403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lang="sl-SI"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KPI nizko kvalificirani delavci</a:t>
            </a:r>
            <a:endParaRPr sz="20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5">
          <a:extLst>
            <a:ext uri="{FF2B5EF4-FFF2-40B4-BE49-F238E27FC236}">
              <a16:creationId xmlns:a16="http://schemas.microsoft.com/office/drawing/2014/main" id="{70CDC7A4-35AB-3976-0D2F-BA8A905614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ela 1">
            <a:extLst>
              <a:ext uri="{FF2B5EF4-FFF2-40B4-BE49-F238E27FC236}">
                <a16:creationId xmlns:a16="http://schemas.microsoft.com/office/drawing/2014/main" id="{F57B09FF-7609-A6ED-179A-BB5D1F86389C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01394109"/>
              </p:ext>
            </p:extLst>
          </p:nvPr>
        </p:nvGraphicFramePr>
        <p:xfrm>
          <a:off x="1406870" y="2026920"/>
          <a:ext cx="9378259" cy="2804160"/>
        </p:xfrm>
        <a:graphic>
          <a:graphicData uri="http://schemas.openxmlformats.org/drawingml/2006/table">
            <a:tbl>
              <a:tblPr/>
              <a:tblGrid>
                <a:gridCol w="2605512">
                  <a:extLst>
                    <a:ext uri="{9D8B030D-6E8A-4147-A177-3AD203B41FA5}">
                      <a16:colId xmlns:a16="http://schemas.microsoft.com/office/drawing/2014/main" val="2355879541"/>
                    </a:ext>
                  </a:extLst>
                </a:gridCol>
                <a:gridCol w="3349783">
                  <a:extLst>
                    <a:ext uri="{9D8B030D-6E8A-4147-A177-3AD203B41FA5}">
                      <a16:colId xmlns:a16="http://schemas.microsoft.com/office/drawing/2014/main" val="1983453823"/>
                    </a:ext>
                  </a:extLst>
                </a:gridCol>
                <a:gridCol w="3422964">
                  <a:extLst>
                    <a:ext uri="{9D8B030D-6E8A-4147-A177-3AD203B41FA5}">
                      <a16:colId xmlns:a16="http://schemas.microsoft.com/office/drawing/2014/main" val="1988150206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b="1">
                          <a:effectLst/>
                        </a:rPr>
                        <a:t>KPI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b="1">
                          <a:effectLst/>
                        </a:rPr>
                        <a:t>Opredelitev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b="1">
                          <a:effectLst/>
                        </a:rPr>
                        <a:t>Namen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1252533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b="1">
                          <a:effectLst/>
                        </a:rPr>
                        <a:t>Strošek na izpopolnjenega zaposlenega</a:t>
                      </a:r>
                      <a:endParaRPr lang="sl-SI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>
                          <a:effectLst/>
                        </a:rPr>
                        <a:t>Skupna naložba v izpopolnjevanje ÷ število udeležencev.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>
                          <a:effectLst/>
                        </a:rPr>
                        <a:t>Spremlja stroškovno učinkovitost usposabljanj.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2603825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b="1">
                          <a:effectLst/>
                        </a:rPr>
                        <a:t>Čas do dosežene usposobljenosti</a:t>
                      </a:r>
                      <a:endParaRPr lang="sl-SI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>
                          <a:effectLst/>
                        </a:rPr>
                        <a:t>Povprečen čas, ki ga zaposleni potrebujejo za dosego ciljne ravni znanj.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v-SE">
                          <a:effectLst/>
                        </a:rPr>
                        <a:t>Meri hitrost in učinkovitost programa.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07115746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b="1">
                          <a:effectLst/>
                        </a:rPr>
                        <a:t>Stopnja pokritosti znanj</a:t>
                      </a:r>
                      <a:endParaRPr lang="sl-SI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>
                          <a:effectLst/>
                        </a:rPr>
                        <a:t>Delež identificirane nizko kvalificirane delovne sile, vključene v programe izpopolnjevanja.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>
                          <a:effectLst/>
                        </a:rPr>
                        <a:t>Zagotavlja ustrezen obseg in doseg pobude.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75915672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 b="1">
                          <a:effectLst/>
                        </a:rPr>
                        <a:t>Poslovni donos izpopolnjevanja</a:t>
                      </a:r>
                      <a:endParaRPr lang="sl-SI">
                        <a:effectLst/>
                      </a:endParaRP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>
                          <a:effectLst/>
                        </a:rPr>
                        <a:t>(Prihodki ali stroškovni prihranki zaradi izpopolnjevanja ÷ stroški usposabljanja) × 100.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buNone/>
                      </a:pPr>
                      <a:r>
                        <a:rPr lang="sl-SI">
                          <a:effectLst/>
                        </a:rPr>
                        <a:t>Kvantificira finančni učinek razvoja kadrov.</a:t>
                      </a:r>
                    </a:p>
                  </a:txBody>
                  <a:tcPr anchor="ctr">
                    <a:lnL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6E6E6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5F5F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50189403"/>
                  </a:ext>
                </a:extLst>
              </a:tr>
            </a:tbl>
          </a:graphicData>
        </a:graphic>
      </p:graphicFrame>
      <p:sp>
        <p:nvSpPr>
          <p:cNvPr id="3" name="Google Shape;342;p2">
            <a:extLst>
              <a:ext uri="{FF2B5EF4-FFF2-40B4-BE49-F238E27FC236}">
                <a16:creationId xmlns:a16="http://schemas.microsoft.com/office/drawing/2014/main" id="{6750271E-C85E-CE7F-422F-3A5D55B5311E}"/>
              </a:ext>
            </a:extLst>
          </p:cNvPr>
          <p:cNvSpPr txBox="1"/>
          <p:nvPr/>
        </p:nvSpPr>
        <p:spPr>
          <a:xfrm>
            <a:off x="6239540" y="67951"/>
            <a:ext cx="5665381" cy="403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lang="sl-SI"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KPI nizko kvalificirani delavci</a:t>
            </a:r>
            <a:endParaRPr sz="20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3776897219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7" name="Google Shape;377;p22"/>
          <p:cNvSpPr txBox="1">
            <a:spLocks noGrp="1"/>
          </p:cNvSpPr>
          <p:nvPr>
            <p:ph type="title"/>
          </p:nvPr>
        </p:nvSpPr>
        <p:spPr>
          <a:xfrm>
            <a:off x="1490049" y="711681"/>
            <a:ext cx="3127218" cy="7368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sl-SI" b="1">
                <a:solidFill>
                  <a:schemeClr val="accent1"/>
                </a:solidFill>
                <a:latin typeface="Arial"/>
                <a:cs typeface="Arial"/>
              </a:rPr>
              <a:t>Aktivnost</a:t>
            </a:r>
            <a:endParaRPr b="1">
              <a:solidFill>
                <a:schemeClr val="accent1"/>
              </a:solidFill>
              <a:latin typeface="Arial"/>
              <a:cs typeface="Arial"/>
            </a:endParaRPr>
          </a:p>
        </p:txBody>
      </p:sp>
      <p:sp>
        <p:nvSpPr>
          <p:cNvPr id="378" name="Google Shape;378;p22"/>
          <p:cNvSpPr txBox="1">
            <a:spLocks noGrp="1"/>
          </p:cNvSpPr>
          <p:nvPr>
            <p:ph type="body" idx="1"/>
          </p:nvPr>
        </p:nvSpPr>
        <p:spPr>
          <a:xfrm>
            <a:off x="1363301" y="1793262"/>
            <a:ext cx="9220200" cy="386515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de-AT" sz="2400" b="1"/>
              <a:t>Izbor, opredelitev in uporaba ključnih kazalnikov uspešnosti (KPI‑jev): </a:t>
            </a:r>
            <a:endParaRPr sz="240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sz="2400"/>
          </a:p>
          <a:p>
            <a:pPr marL="514350" lvl="0" indent="-514350">
              <a:buAutoNum type="arabicParenR"/>
            </a:pPr>
            <a:r>
              <a:rPr lang="de-AT" sz="2400"/>
              <a:t>Izberite 3–5 KPI-jev na ciljno skupino/oddelek (upoštevajte kriterije za izbor).</a:t>
            </a:r>
            <a:endParaRPr lang="sl-SI" sz="2400"/>
          </a:p>
          <a:p>
            <a:pPr marL="514350" lvl="0" indent="-514350">
              <a:buAutoNum type="arabicParenR"/>
            </a:pPr>
            <a:r>
              <a:rPr lang="de-AT" sz="2400"/>
              <a:t>Opredelite </a:t>
            </a:r>
            <a:r>
              <a:rPr lang="sl-SI" sz="2400"/>
              <a:t>željene dosežene</a:t>
            </a:r>
            <a:r>
              <a:rPr lang="de-AT" sz="2400"/>
              <a:t> vrednosti ob koncu izvajanja strategije za vsak KPI.</a:t>
            </a:r>
            <a:endParaRPr lang="sl-SI" sz="2400"/>
          </a:p>
          <a:p>
            <a:pPr marL="514350" lvl="0" indent="-514350">
              <a:buAutoNum type="arabicParenR"/>
            </a:pPr>
            <a:r>
              <a:rPr lang="de-AT" sz="2400"/>
              <a:t>Opredelite merilne točke in časovni okvir </a:t>
            </a:r>
            <a:r>
              <a:rPr lang="sl-SI" sz="2400"/>
              <a:t>spremljanja </a:t>
            </a:r>
            <a:r>
              <a:rPr lang="de-AT" sz="2400"/>
              <a:t>za vsak KPI.</a:t>
            </a:r>
            <a:endParaRPr lang="sl-SI" sz="2400"/>
          </a:p>
          <a:p>
            <a:pPr marL="514350" lvl="0" indent="-514350">
              <a:buAutoNum type="arabicParenR"/>
            </a:pPr>
            <a:r>
              <a:rPr lang="sl-SI" sz="2400"/>
              <a:t>Te pdatke v</a:t>
            </a:r>
            <a:r>
              <a:rPr lang="de-AT" sz="2400"/>
              <a:t>nesite v </a:t>
            </a:r>
            <a:r>
              <a:rPr lang="de-AT" sz="2400" b="1">
                <a:solidFill>
                  <a:schemeClr val="accent1"/>
                </a:solidFill>
                <a:latin typeface="Arial"/>
                <a:cs typeface="Arial"/>
              </a:rPr>
              <a:t>preglednico KPI</a:t>
            </a:r>
            <a:r>
              <a:rPr lang="de-AT" sz="2400"/>
              <a:t>.</a:t>
            </a:r>
            <a:endParaRPr sz="2400"/>
          </a:p>
        </p:txBody>
      </p:sp>
      <p:sp>
        <p:nvSpPr>
          <p:cNvPr id="4" name="Google Shape;342;p2">
            <a:extLst>
              <a:ext uri="{FF2B5EF4-FFF2-40B4-BE49-F238E27FC236}">
                <a16:creationId xmlns:a16="http://schemas.microsoft.com/office/drawing/2014/main" id="{4520B6D5-E045-1E09-CAF2-1D7C5DEA4246}"/>
              </a:ext>
            </a:extLst>
          </p:cNvPr>
          <p:cNvSpPr txBox="1"/>
          <p:nvPr/>
        </p:nvSpPr>
        <p:spPr>
          <a:xfrm>
            <a:off x="6239540" y="67951"/>
            <a:ext cx="5665381" cy="403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lang="sl-SI"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Aktivnost</a:t>
            </a:r>
            <a:endParaRPr sz="20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24"/>
          <p:cNvSpPr txBox="1">
            <a:spLocks noGrp="1"/>
          </p:cNvSpPr>
          <p:nvPr>
            <p:ph type="body" idx="1"/>
          </p:nvPr>
        </p:nvSpPr>
        <p:spPr>
          <a:xfrm>
            <a:off x="1522114" y="1304374"/>
            <a:ext cx="9147772" cy="424925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>
              <a:spcBef>
                <a:spcPts val="0"/>
              </a:spcBef>
              <a:buNone/>
            </a:pPr>
            <a:r>
              <a:rPr lang="sl-SI" sz="2400"/>
              <a:t>5) </a:t>
            </a:r>
            <a:r>
              <a:rPr lang="de-AT" sz="2400"/>
              <a:t>Periodično izvajajte aktivnosti spremljanja v skladu z načrti, </a:t>
            </a:r>
            <a:r>
              <a:rPr lang="sl-SI" sz="2400"/>
              <a:t> </a:t>
            </a:r>
            <a:r>
              <a:rPr lang="de-AT" sz="2400"/>
              <a:t>določenimi v preglednici KPI.</a:t>
            </a:r>
          </a:p>
          <a:p>
            <a:pPr marL="0" lvl="0" indent="0">
              <a:spcBef>
                <a:spcPts val="0"/>
              </a:spcBef>
              <a:buNone/>
            </a:pPr>
            <a:endParaRPr lang="sl-SI" sz="2400"/>
          </a:p>
          <a:p>
            <a:pPr marL="0" lvl="0" indent="0">
              <a:spcBef>
                <a:spcPts val="0"/>
              </a:spcBef>
              <a:buNone/>
            </a:pPr>
            <a:r>
              <a:rPr lang="sl-SI" sz="2400"/>
              <a:t>6) </a:t>
            </a:r>
            <a:r>
              <a:rPr lang="de-AT" sz="2400"/>
              <a:t>Zaznavajte razlike in odstopanja ter jih označujte s sistemom semaforja (zelena–rumena–rdeča).</a:t>
            </a:r>
            <a:endParaRPr lang="sl-SI" sz="2400"/>
          </a:p>
          <a:p>
            <a:pPr marL="0" lvl="0" indent="0">
              <a:spcBef>
                <a:spcPts val="0"/>
              </a:spcBef>
              <a:buNone/>
            </a:pPr>
            <a:endParaRPr lang="de-AT" sz="2400"/>
          </a:p>
          <a:p>
            <a:pPr marL="0" lvl="0" indent="0">
              <a:spcBef>
                <a:spcPts val="0"/>
              </a:spcBef>
              <a:buNone/>
            </a:pPr>
            <a:r>
              <a:rPr lang="sl-SI" sz="2400"/>
              <a:t>7) </a:t>
            </a:r>
            <a:r>
              <a:rPr lang="de-AT" sz="2400"/>
              <a:t>Za rumene ali rdeče kazalnike razvijte ukrepe za spremembe ali prilagoditve, da bodo vaši KPI ostali na pravi poti.</a:t>
            </a:r>
            <a:endParaRPr lang="sl-SI" sz="2400"/>
          </a:p>
          <a:p>
            <a:pPr marL="0" lvl="0" indent="0">
              <a:spcBef>
                <a:spcPts val="0"/>
              </a:spcBef>
              <a:buNone/>
            </a:pPr>
            <a:endParaRPr lang="de-AT" sz="2400"/>
          </a:p>
          <a:p>
            <a:pPr marL="0" lvl="0" indent="0">
              <a:spcBef>
                <a:spcPts val="0"/>
              </a:spcBef>
              <a:buNone/>
            </a:pPr>
            <a:r>
              <a:rPr lang="sl-SI" sz="2400"/>
              <a:t>8) </a:t>
            </a:r>
            <a:r>
              <a:rPr lang="de-AT" sz="2400"/>
              <a:t>Ob zaključku procesa spremljanja dokumentirajte dosežene KPI‑je in morebitna odstopanja kot osnovo za oblikovanje novih ukrepov in aktivnosti ter s tem zaključite krog P–D–C–A.</a:t>
            </a:r>
          </a:p>
        </p:txBody>
      </p:sp>
      <p:sp>
        <p:nvSpPr>
          <p:cNvPr id="4" name="Google Shape;342;p2">
            <a:extLst>
              <a:ext uri="{FF2B5EF4-FFF2-40B4-BE49-F238E27FC236}">
                <a16:creationId xmlns:a16="http://schemas.microsoft.com/office/drawing/2014/main" id="{CDF2EA43-C42B-D37F-8D96-344046701F8B}"/>
              </a:ext>
            </a:extLst>
          </p:cNvPr>
          <p:cNvSpPr txBox="1"/>
          <p:nvPr/>
        </p:nvSpPr>
        <p:spPr>
          <a:xfrm>
            <a:off x="6239540" y="67951"/>
            <a:ext cx="5665381" cy="40360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None/>
            </a:pPr>
            <a:r>
              <a:rPr lang="sl-SI"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Aktivnost</a:t>
            </a:r>
            <a:endParaRPr sz="2000" b="1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>
          <a:extLst>
            <a:ext uri="{FF2B5EF4-FFF2-40B4-BE49-F238E27FC236}">
              <a16:creationId xmlns:a16="http://schemas.microsoft.com/office/drawing/2014/main" id="{FA23080E-E5BE-FC66-6DDF-BFD40C08204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3">
            <a:extLst>
              <a:ext uri="{FF2B5EF4-FFF2-40B4-BE49-F238E27FC236}">
                <a16:creationId xmlns:a16="http://schemas.microsoft.com/office/drawing/2014/main" id="{E0E25ED0-12A7-979B-12D8-01C2A7AC7819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613879"/>
            <a:ext cx="7637206" cy="63590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lvl="0"/>
            <a:r>
              <a:rPr lang="sl-SI" b="1"/>
              <a:t>Spremljava</a:t>
            </a:r>
            <a:r>
              <a:rPr lang="de-AT" b="1"/>
              <a:t> – </a:t>
            </a:r>
            <a:r>
              <a:rPr lang="sl-SI" b="1"/>
              <a:t>Zakaj, kaj in kako</a:t>
            </a:r>
            <a:r>
              <a:rPr lang="de-AT" b="1"/>
              <a:t>?</a:t>
            </a:r>
            <a:endParaRPr/>
          </a:p>
        </p:txBody>
      </p:sp>
      <p:pic>
        <p:nvPicPr>
          <p:cNvPr id="259" name="Google Shape;259;p3">
            <a:extLst>
              <a:ext uri="{FF2B5EF4-FFF2-40B4-BE49-F238E27FC236}">
                <a16:creationId xmlns:a16="http://schemas.microsoft.com/office/drawing/2014/main" id="{DB27971F-5DAD-34B0-94CB-D650F6DCD838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762148" y="1368361"/>
            <a:ext cx="7460742" cy="5040867"/>
          </a:xfrm>
          <a:prstGeom prst="rect">
            <a:avLst/>
          </a:prstGeom>
          <a:noFill/>
          <a:ln>
            <a:noFill/>
          </a:ln>
        </p:spPr>
      </p:pic>
      <p:sp>
        <p:nvSpPr>
          <p:cNvPr id="260" name="Google Shape;260;p3">
            <a:extLst>
              <a:ext uri="{FF2B5EF4-FFF2-40B4-BE49-F238E27FC236}">
                <a16:creationId xmlns:a16="http://schemas.microsoft.com/office/drawing/2014/main" id="{18DE7F14-AF8C-84A9-1491-A4F0695716B9}"/>
              </a:ext>
            </a:extLst>
          </p:cNvPr>
          <p:cNvSpPr txBox="1"/>
          <p:nvPr/>
        </p:nvSpPr>
        <p:spPr>
          <a:xfrm>
            <a:off x="131742" y="6075208"/>
            <a:ext cx="2218877" cy="21544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de-AT" sz="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By Karn-b - Karn Bulsuk (http://www.bulsuk.com</a:t>
            </a:r>
            <a:endParaRPr sz="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" name="PoljeZBesedilom 2">
            <a:extLst>
              <a:ext uri="{FF2B5EF4-FFF2-40B4-BE49-F238E27FC236}">
                <a16:creationId xmlns:a16="http://schemas.microsoft.com/office/drawing/2014/main" id="{F63A062D-80AE-50DD-B603-50FF65905472}"/>
              </a:ext>
            </a:extLst>
          </p:cNvPr>
          <p:cNvSpPr txBox="1"/>
          <p:nvPr/>
        </p:nvSpPr>
        <p:spPr>
          <a:xfrm>
            <a:off x="4830097" y="1979712"/>
            <a:ext cx="98076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l-SI"/>
              <a:t>= </a:t>
            </a:r>
            <a:r>
              <a:rPr lang="de-AT"/>
              <a:t>načrtuj</a:t>
            </a:r>
            <a:endParaRPr lang="sl-SI"/>
          </a:p>
        </p:txBody>
      </p:sp>
      <p:sp>
        <p:nvSpPr>
          <p:cNvPr id="5" name="PoljeZBesedilom 4">
            <a:extLst>
              <a:ext uri="{FF2B5EF4-FFF2-40B4-BE49-F238E27FC236}">
                <a16:creationId xmlns:a16="http://schemas.microsoft.com/office/drawing/2014/main" id="{2B32560F-C6B5-4428-0637-E56028AFC771}"/>
              </a:ext>
            </a:extLst>
          </p:cNvPr>
          <p:cNvSpPr txBox="1"/>
          <p:nvPr/>
        </p:nvSpPr>
        <p:spPr>
          <a:xfrm>
            <a:off x="7976420" y="2377597"/>
            <a:ext cx="833283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l-SI"/>
              <a:t>= </a:t>
            </a:r>
            <a:r>
              <a:rPr lang="de-AT"/>
              <a:t>izvedi</a:t>
            </a:r>
            <a:endParaRPr lang="sl-SI"/>
          </a:p>
        </p:txBody>
      </p:sp>
      <p:sp>
        <p:nvSpPr>
          <p:cNvPr id="7" name="PoljeZBesedilom 6">
            <a:extLst>
              <a:ext uri="{FF2B5EF4-FFF2-40B4-BE49-F238E27FC236}">
                <a16:creationId xmlns:a16="http://schemas.microsoft.com/office/drawing/2014/main" id="{51E043D0-228D-FE97-04B4-F049504386E7}"/>
              </a:ext>
            </a:extLst>
          </p:cNvPr>
          <p:cNvSpPr txBox="1"/>
          <p:nvPr/>
        </p:nvSpPr>
        <p:spPr>
          <a:xfrm>
            <a:off x="6572875" y="5059169"/>
            <a:ext cx="892277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l-SI"/>
              <a:t>= </a:t>
            </a:r>
            <a:r>
              <a:rPr lang="de-AT"/>
              <a:t>preveri</a:t>
            </a:r>
            <a:endParaRPr lang="sl-SI"/>
          </a:p>
        </p:txBody>
      </p:sp>
      <p:sp>
        <p:nvSpPr>
          <p:cNvPr id="9" name="PoljeZBesedilom 8">
            <a:extLst>
              <a:ext uri="{FF2B5EF4-FFF2-40B4-BE49-F238E27FC236}">
                <a16:creationId xmlns:a16="http://schemas.microsoft.com/office/drawing/2014/main" id="{066293B4-8C7A-FF8A-B53F-89680BD6A548}"/>
              </a:ext>
            </a:extLst>
          </p:cNvPr>
          <p:cNvSpPr txBox="1"/>
          <p:nvPr/>
        </p:nvSpPr>
        <p:spPr>
          <a:xfrm>
            <a:off x="3216242" y="5213057"/>
            <a:ext cx="951270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sl-SI"/>
              <a:t>= </a:t>
            </a:r>
            <a:r>
              <a:rPr lang="de-AT"/>
              <a:t>ukrepaj</a:t>
            </a:r>
            <a:endParaRPr lang="sl-SI"/>
          </a:p>
        </p:txBody>
      </p:sp>
    </p:spTree>
    <p:extLst>
      <p:ext uri="{BB962C8B-B14F-4D97-AF65-F5344CB8AC3E}">
        <p14:creationId xmlns:p14="http://schemas.microsoft.com/office/powerpoint/2010/main" val="1850263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0" name="Google Shape;520;g3b986b90749_1_262"/>
          <p:cNvSpPr txBox="1"/>
          <p:nvPr/>
        </p:nvSpPr>
        <p:spPr>
          <a:xfrm>
            <a:off x="3016714" y="376381"/>
            <a:ext cx="6097800" cy="1108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sl-SI" sz="6600" b="1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Arial"/>
                <a:cs typeface="Arial"/>
                <a:sym typeface="Arial"/>
              </a:rPr>
              <a:t>HVALA</a:t>
            </a:r>
            <a:endParaRPr kumimoji="0" sz="66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Elevate">
      <a:dk1>
        <a:srgbClr val="000000"/>
      </a:dk1>
      <a:lt1>
        <a:srgbClr val="FFFFFF"/>
      </a:lt1>
      <a:dk2>
        <a:srgbClr val="4B4B4B"/>
      </a:dk2>
      <a:lt2>
        <a:srgbClr val="E7E6E6"/>
      </a:lt2>
      <a:accent1>
        <a:srgbClr val="FF6D25"/>
      </a:accent1>
      <a:accent2>
        <a:srgbClr val="FFCF01"/>
      </a:accent2>
      <a:accent3>
        <a:srgbClr val="BC0808"/>
      </a:accent3>
      <a:accent4>
        <a:srgbClr val="0039AC"/>
      </a:accent4>
      <a:accent5>
        <a:srgbClr val="00C8BE"/>
      </a:accent5>
      <a:accent6>
        <a:srgbClr val="FF9525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Elevate">
      <a:dk1>
        <a:srgbClr val="000000"/>
      </a:dk1>
      <a:lt1>
        <a:srgbClr val="FFFFFF"/>
      </a:lt1>
      <a:dk2>
        <a:srgbClr val="4B4B4B"/>
      </a:dk2>
      <a:lt2>
        <a:srgbClr val="E7E6E6"/>
      </a:lt2>
      <a:accent1>
        <a:srgbClr val="FF6D25"/>
      </a:accent1>
      <a:accent2>
        <a:srgbClr val="FFCF01"/>
      </a:accent2>
      <a:accent3>
        <a:srgbClr val="BC0808"/>
      </a:accent3>
      <a:accent4>
        <a:srgbClr val="0039AC"/>
      </a:accent4>
      <a:accent5>
        <a:srgbClr val="00C8BE"/>
      </a:accent5>
      <a:accent6>
        <a:srgbClr val="FF9525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3_Office Theme">
  <a:themeElements>
    <a:clrScheme name="Elevate">
      <a:dk1>
        <a:srgbClr val="000000"/>
      </a:dk1>
      <a:lt1>
        <a:srgbClr val="FFFFFF"/>
      </a:lt1>
      <a:dk2>
        <a:srgbClr val="4B4B4B"/>
      </a:dk2>
      <a:lt2>
        <a:srgbClr val="E7E6E6"/>
      </a:lt2>
      <a:accent1>
        <a:srgbClr val="FF6D25"/>
      </a:accent1>
      <a:accent2>
        <a:srgbClr val="FFCF01"/>
      </a:accent2>
      <a:accent3>
        <a:srgbClr val="BC0808"/>
      </a:accent3>
      <a:accent4>
        <a:srgbClr val="0039AC"/>
      </a:accent4>
      <a:accent5>
        <a:srgbClr val="00C8BE"/>
      </a:accent5>
      <a:accent6>
        <a:srgbClr val="FF9525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CFEE02D61A174946B13DE67B83BE39AF" ma:contentTypeVersion="16" ma:contentTypeDescription="Ustvari nov dokument." ma:contentTypeScope="" ma:versionID="dcc1cac21543ebf2510d3d971cec7104">
  <xsd:schema xmlns:xsd="http://www.w3.org/2001/XMLSchema" xmlns:xs="http://www.w3.org/2001/XMLSchema" xmlns:p="http://schemas.microsoft.com/office/2006/metadata/properties" xmlns:ns2="46ec6cd7-db6c-433c-85d6-fd3b9157ed4d" xmlns:ns3="703cdf61-9bdb-4ab1-bf99-aabb6c694d24" targetNamespace="http://schemas.microsoft.com/office/2006/metadata/properties" ma:root="true" ma:fieldsID="20b15b3a6fc2690952f9ce637cfff3fd" ns2:_="" ns3:_="">
    <xsd:import namespace="46ec6cd7-db6c-433c-85d6-fd3b9157ed4d"/>
    <xsd:import namespace="703cdf61-9bdb-4ab1-bf99-aabb6c694d24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SearchProperties" minOccurs="0"/>
                <xsd:element ref="ns2:MediaLengthInSeconds" minOccurs="0"/>
                <xsd:element ref="ns2:MediaServiceDateTaken" minOccurs="0"/>
                <xsd:element ref="ns2:MediaServiceLocation" minOccurs="0"/>
                <xsd:element ref="ns3:SharedWithUsers" minOccurs="0"/>
                <xsd:element ref="ns3:SharedWithDetail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6ec6cd7-db6c-433c-85d6-fd3b9157ed4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lcf76f155ced4ddcb4097134ff3c332f" ma:index="12" nillable="true" ma:taxonomy="true" ma:internalName="lcf76f155ced4ddcb4097134ff3c332f" ma:taxonomyFieldName="MediaServiceImageTags" ma:displayName="Oznake slike" ma:readOnly="false" ma:fieldId="{5cf76f15-5ced-4ddc-b409-7134ff3c332f}" ma:taxonomyMulti="true" ma:sspId="74e670e0-036f-40c5-a94b-014558db02e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SearchProperties" ma:index="17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18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9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BillingMetadata" ma:index="23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03cdf61-9bdb-4ab1-bf99-aabb6c694d24" elementFormDefault="qualified">
    <xsd:import namespace="http://schemas.microsoft.com/office/2006/documentManagement/types"/>
    <xsd:import namespace="http://schemas.microsoft.com/office/infopath/2007/PartnerControls"/>
    <xsd:element name="TaxCatchAll" ma:index="13" nillable="true" ma:displayName="Taxonomy Catch All Column" ma:hidden="true" ma:list="{c045dbe8-36ce-414e-b890-92d4d91653f2}" ma:internalName="TaxCatchAll" ma:showField="CatchAllData" ma:web="703cdf61-9bdb-4ab1-bf99-aabb6c694d24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V skupni rabi z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V skupni rabi s podrobnostmi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Vrsta vsebine"/>
        <xsd:element ref="dc:title" minOccurs="0" maxOccurs="1" ma:index="4" ma:displayName="Naslov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703cdf61-9bdb-4ab1-bf99-aabb6c694d24" xsi:nil="true"/>
    <lcf76f155ced4ddcb4097134ff3c332f xmlns="46ec6cd7-db6c-433c-85d6-fd3b9157ed4d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DB9A6629-C2E7-4298-9B5F-BC4FE59C332E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00C436A7-3AE6-49C0-84F8-8984AC18ACE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46ec6cd7-db6c-433c-85d6-fd3b9157ed4d"/>
    <ds:schemaRef ds:uri="703cdf61-9bdb-4ab1-bf99-aabb6c694d24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98EF72DB-42A1-424F-B006-CD5D359B0680}">
  <ds:schemaRefs>
    <ds:schemaRef ds:uri="http://schemas.microsoft.com/office/2006/metadata/properties"/>
    <ds:schemaRef ds:uri="http://schemas.microsoft.com/office/infopath/2007/PartnerControls"/>
    <ds:schemaRef ds:uri="703cdf61-9bdb-4ab1-bf99-aabb6c694d24"/>
    <ds:schemaRef ds:uri="46ec6cd7-db6c-433c-85d6-fd3b9157ed4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212</TotalTime>
  <Words>2596</Words>
  <Application>Microsoft Office PowerPoint</Application>
  <PresentationFormat>Širokozaslonsko</PresentationFormat>
  <Paragraphs>353</Paragraphs>
  <Slides>25</Slides>
  <Notes>25</Notes>
  <HiddenSlides>0</HiddenSlides>
  <MMClips>0</MMClips>
  <ScaleCrop>false</ScaleCrop>
  <HeadingPairs>
    <vt:vector size="6" baseType="variant">
      <vt:variant>
        <vt:lpstr>Uporabljene pisave</vt:lpstr>
      </vt:variant>
      <vt:variant>
        <vt:i4>2</vt:i4>
      </vt:variant>
      <vt:variant>
        <vt:lpstr>Tema</vt:lpstr>
      </vt:variant>
      <vt:variant>
        <vt:i4>3</vt:i4>
      </vt:variant>
      <vt:variant>
        <vt:lpstr>Naslovi diapozitivov</vt:lpstr>
      </vt:variant>
      <vt:variant>
        <vt:i4>25</vt:i4>
      </vt:variant>
    </vt:vector>
  </HeadingPairs>
  <TitlesOfParts>
    <vt:vector size="30" baseType="lpstr">
      <vt:lpstr>Arial</vt:lpstr>
      <vt:lpstr>Calibri</vt:lpstr>
      <vt:lpstr>Office Theme</vt:lpstr>
      <vt:lpstr>1_Office Theme</vt:lpstr>
      <vt:lpstr>3_Office Theme</vt:lpstr>
      <vt:lpstr>PowerPointova predstavitev</vt:lpstr>
      <vt:lpstr>Spremljava – Zakaj, kaj in kako?</vt:lpstr>
      <vt:lpstr>P–D–C–A</vt:lpstr>
      <vt:lpstr>P–D–C–A: C - Preveri </vt:lpstr>
      <vt:lpstr>PowerPointova predstavitev</vt:lpstr>
      <vt:lpstr>Spremljava – Kako?</vt:lpstr>
      <vt:lpstr>PowerPointova predstavitev</vt:lpstr>
      <vt:lpstr>Spremljava – Kako?</vt:lpstr>
      <vt:lpstr>Ključni kazalniki uspešnosti (KPI)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PowerPointova predstavitev</vt:lpstr>
      <vt:lpstr>Aktivnost</vt:lpstr>
      <vt:lpstr>PowerPointova predstavitev</vt:lpstr>
      <vt:lpstr>Spremljava – Zakaj, kaj in kako?</vt:lpstr>
      <vt:lpstr>PowerPointova predstavitev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Carina Posch</dc:creator>
  <cp:lastModifiedBy>Tjaša Jerman Kuželički</cp:lastModifiedBy>
  <cp:revision>1</cp:revision>
  <dcterms:created xsi:type="dcterms:W3CDTF">2023-12-14T11:07:21Z</dcterms:created>
  <dcterms:modified xsi:type="dcterms:W3CDTF">2026-03-27T10:39:04Z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0x010100CFEE02D61A174946B13DE67B83BE39AF</vt:lpwstr>
  </property>
  <property fmtid="{D5CDD505-2E9C-101B-9397-08002B2CF9AE}" pid="3" name="MediaServiceImageTags">
    <vt:lpwstr/>
  </property>
</Properties>
</file>