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81" r:id="rId3"/>
    <p:sldMasterId id="2147483682" r:id="rId4"/>
    <p:sldMasterId id="214748368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5" name="Google Shape;24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1" name="Google Shape;25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7" name="Google Shape;25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1" name="Google Shape;271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7" name="Google Shape;27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3" name="Google Shape;283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1" name="Google Shape;291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7" name="Google Shape;297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3" name="Google Shape;303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0" name="Google Shape;310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7" name="Google Shape;317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4" name="Google Shape;324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2" name="Google Shape;332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0" name="Google Shape;340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8" name="Google Shape;348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6" name="Google Shape;356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3" name="Google Shape;363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0" name="Google Shape;370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8" name="Google Shape;378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5" name="Google Shape;385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92" name="Google Shape;392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98" name="Google Shape;398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5" name="Google Shape;405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1" name="Google Shape;411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7" name="Google Shape;417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" name="Google Shape;10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" name="Google Shape;10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4" name="Google Shape;114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" name="Google Shape;115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Google Shape;119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0" name="Google Shape;120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1" name="Google Shape;12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7" name="Google Shape;127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8" name="Google Shape;128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" name="Google Shape;130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1" name="Google Shape;131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2" name="Google Shape;132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5" name="Google Shape;135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6" name="Google Shape;136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7" name="Google Shape;13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" name="Google Shape;13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2" name="Google Shape;142;p2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4" name="Google Shape;144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5" name="Google Shape;145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" name="Google Shape;146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0" name="Google Shape;150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1" name="Google Shape;151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6" name="Google Shape;156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7" name="Google Shape;157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6" name="Google Shape;176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7" name="Google Shape;17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0" name="Google Shape;180;p2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1" name="Google Shape;18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2" name="Google Shape;18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3" name="Google Shape;18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6" name="Google Shape;186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7" name="Google Shape;18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8" name="Google Shape;18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9" name="Google Shape;18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2" name="Google Shape;192;p2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3" name="Google Shape;193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4" name="Google Shape;194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5" name="Google Shape;195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8" name="Google Shape;198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9" name="Google Shape;199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0" name="Google Shape;200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1" name="Google Shape;201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2" name="Google Shape;202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5" name="Google Shape;205;p3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6" name="Google Shape;206;p3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7" name="Google Shape;207;p3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8" name="Google Shape;208;p3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9" name="Google Shape;209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0" name="Google Shape;210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1" name="Google Shape;211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4" name="Google Shape;214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5" name="Google Shape;215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6" name="Google Shape;216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9" name="Google Shape;219;p3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0" name="Google Shape;220;p3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1" name="Google Shape;221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2" name="Google Shape;222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3" name="Google Shape;223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6" name="Google Shape;226;p3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27" name="Google Shape;227;p3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8" name="Google Shape;228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9" name="Google Shape;229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0" name="Google Shape;230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3" name="Google Shape;233;p3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4" name="Google Shape;234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5" name="Google Shape;235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6" name="Google Shape;236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9" name="Google Shape;239;p3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0" name="Google Shape;240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1" name="Google Shape;241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2" name="Google Shape;242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2.xml"/><Relationship Id="rId10" Type="http://schemas.openxmlformats.org/officeDocument/2006/relationships/slideLayout" Target="../slideLayouts/slideLayout1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4.xml"/><Relationship Id="rId12" Type="http://schemas.openxmlformats.org/officeDocument/2006/relationships/slideLayout" Target="../slideLayouts/slideLayout3.xml"/><Relationship Id="rId1" Type="http://schemas.openxmlformats.org/officeDocument/2006/relationships/image" Target="../media/image3.png"/><Relationship Id="rId2" Type="http://schemas.openxmlformats.org/officeDocument/2006/relationships/image" Target="../media/image1.png"/><Relationship Id="rId3" Type="http://schemas.openxmlformats.org/officeDocument/2006/relationships/image" Target="../media/image24.png"/><Relationship Id="rId4" Type="http://schemas.openxmlformats.org/officeDocument/2006/relationships/image" Target="../media/image6.png"/><Relationship Id="rId9" Type="http://schemas.openxmlformats.org/officeDocument/2006/relationships/image" Target="../media/image9.jpg"/><Relationship Id="rId15" Type="http://schemas.openxmlformats.org/officeDocument/2006/relationships/slideLayout" Target="../slideLayouts/slideLayout6.xml"/><Relationship Id="rId14" Type="http://schemas.openxmlformats.org/officeDocument/2006/relationships/slideLayout" Target="../slideLayouts/slideLayout5.xml"/><Relationship Id="rId17" Type="http://schemas.openxmlformats.org/officeDocument/2006/relationships/slideLayout" Target="../slideLayouts/slideLayout8.xml"/><Relationship Id="rId16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19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18" Type="http://schemas.openxmlformats.org/officeDocument/2006/relationships/slideLayout" Target="../slideLayouts/slideLayout9.xml"/><Relationship Id="rId7" Type="http://schemas.openxmlformats.org/officeDocument/2006/relationships/image" Target="../media/image5.png"/><Relationship Id="rId8" Type="http://schemas.openxmlformats.org/officeDocument/2006/relationships/image" Target="../media/image8.png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" Type="http://schemas.openxmlformats.org/officeDocument/2006/relationships/image" Target="../media/image23.png"/><Relationship Id="rId2" Type="http://schemas.openxmlformats.org/officeDocument/2006/relationships/image" Target="../media/image19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5" Type="http://schemas.openxmlformats.org/officeDocument/2006/relationships/theme" Target="../theme/theme4.xml"/><Relationship Id="rId1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23.xml"/><Relationship Id="rId22" Type="http://schemas.openxmlformats.org/officeDocument/2006/relationships/theme" Target="../theme/theme1.xml"/><Relationship Id="rId10" Type="http://schemas.openxmlformats.org/officeDocument/2006/relationships/image" Target="../media/image9.jpg"/><Relationship Id="rId21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image" Target="../media/image23.png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24.png"/><Relationship Id="rId9" Type="http://schemas.openxmlformats.org/officeDocument/2006/relationships/image" Target="../media/image8.png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5" Type="http://schemas.openxmlformats.org/officeDocument/2006/relationships/image" Target="../media/image6.png"/><Relationship Id="rId19" Type="http://schemas.openxmlformats.org/officeDocument/2006/relationships/slideLayout" Target="../slideLayouts/slideLayout31.xml"/><Relationship Id="rId6" Type="http://schemas.openxmlformats.org/officeDocument/2006/relationships/image" Target="../media/image4.jpg"/><Relationship Id="rId18" Type="http://schemas.openxmlformats.org/officeDocument/2006/relationships/slideLayout" Target="../slideLayouts/slideLayout30.xml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-1377" y="3856444"/>
            <a:ext cx="12192000" cy="3052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1">
            <a:alphaModFix/>
          </a:blip>
          <a:srcRect b="10823" l="12261" r="12728" t="25284"/>
          <a:stretch/>
        </p:blipFill>
        <p:spPr>
          <a:xfrm>
            <a:off x="2560675" y="723895"/>
            <a:ext cx="7070651" cy="32714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8;p1"/>
          <p:cNvGrpSpPr/>
          <p:nvPr/>
        </p:nvGrpSpPr>
        <p:grpSpPr>
          <a:xfrm>
            <a:off x="3342806" y="0"/>
            <a:ext cx="5506389" cy="484936"/>
            <a:chOff x="176550" y="139236"/>
            <a:chExt cx="7041681" cy="620146"/>
          </a:xfrm>
        </p:grpSpPr>
        <p:pic>
          <p:nvPicPr>
            <p:cNvPr descr="Uma imagem com estrela, Tipo de letra, Gráficos, símbolo&#10;&#10;Descrição gerada automaticamente" id="9" name="Google Shape;9;p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76550" y="242873"/>
              <a:ext cx="573818" cy="4128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texto, design gráfico&#10;&#10;Descrição gerada automaticamente" id="10" name="Google Shape;10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167290" y="283841"/>
              <a:ext cx="947075" cy="330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símbolo, captura de ecrã&#10;&#10;Descrição gerada automaticamente" id="11" name="Google Shape;11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28365" y="268747"/>
              <a:ext cx="489866" cy="361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2" name="Google Shape;12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30379" y="332170"/>
              <a:ext cx="705189" cy="2342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captura de ecrã, texto&#10;&#10;Descrição gerada automaticamente" id="13" name="Google Shape;13;p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792206" y="139236"/>
              <a:ext cx="620146" cy="620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4" name="Google Shape;14;p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66382" y="294783"/>
              <a:ext cx="784894" cy="3090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1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451582" y="296419"/>
              <a:ext cx="1024610" cy="30578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" name="Google Shape;16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  <p:sp>
        <p:nvSpPr>
          <p:cNvPr id="17" name="Google Shape;17;p1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de-DE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0"/>
    <p:sldLayoutId id="2147483649" r:id="rId11"/>
    <p:sldLayoutId id="2147483650" r:id="rId12"/>
    <p:sldLayoutId id="2147483651" r:id="rId13"/>
    <p:sldLayoutId id="2147483652" r:id="rId14"/>
    <p:sldLayoutId id="2147483653" r:id="rId15"/>
    <p:sldLayoutId id="2147483654" r:id="rId16"/>
    <p:sldLayoutId id="2147483655" r:id="rId17"/>
    <p:sldLayoutId id="2147483656" r:id="rId18"/>
    <p:sldLayoutId id="2147483657" r:id="rId19"/>
    <p:sldLayoutId id="2147483658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m texto, Tipo de letra, captura de ecrã, Gráficos&#10;&#10;Descrição gerada automaticamente" id="86" name="Google Shape;86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502" y="6455296"/>
            <a:ext cx="1595612" cy="3347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ma imagem com Tipo de letra, Gráficos, logótipo, captura de ecrã&#10;&#10;Descrição gerada automaticamente" id="88" name="Google Shape;88;p13"/>
          <p:cNvPicPr preferRelativeResize="0"/>
          <p:nvPr/>
        </p:nvPicPr>
        <p:blipFill rotWithShape="1">
          <a:blip r:embed="rId3">
            <a:alphaModFix/>
          </a:blip>
          <a:srcRect b="30317" l="0" r="0" t="23069"/>
          <a:stretch/>
        </p:blipFill>
        <p:spPr>
          <a:xfrm>
            <a:off x="-89566" y="121117"/>
            <a:ext cx="1595612" cy="40360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/>
          <p:nvPr/>
        </p:nvSpPr>
        <p:spPr>
          <a:xfrm>
            <a:off x="1424378" y="0"/>
            <a:ext cx="10767622" cy="471559"/>
          </a:xfrm>
          <a:prstGeom prst="rect">
            <a:avLst/>
          </a:prstGeom>
          <a:solidFill>
            <a:srgbClr val="FF95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m texto, Tipo de letra, captura de ecrã, Gráficos&#10;&#10;Descrição gerada automaticamente" id="160" name="Google Shape;160;p2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5"/>
          <p:cNvSpPr/>
          <p:nvPr/>
        </p:nvSpPr>
        <p:spPr>
          <a:xfrm>
            <a:off x="0" y="6198610"/>
            <a:ext cx="12192000" cy="6593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p25"/>
          <p:cNvPicPr preferRelativeResize="0"/>
          <p:nvPr/>
        </p:nvPicPr>
        <p:blipFill rotWithShape="1">
          <a:blip r:embed="rId2">
            <a:alphaModFix/>
          </a:blip>
          <a:srcRect b="10823" l="12261" r="12728" t="25284"/>
          <a:stretch/>
        </p:blipFill>
        <p:spPr>
          <a:xfrm>
            <a:off x="3751163" y="3896376"/>
            <a:ext cx="4409546" cy="20402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3" name="Google Shape;163;p25"/>
          <p:cNvGrpSpPr/>
          <p:nvPr/>
        </p:nvGrpSpPr>
        <p:grpSpPr>
          <a:xfrm>
            <a:off x="4133292" y="2669854"/>
            <a:ext cx="3859212" cy="1128307"/>
            <a:chOff x="1776089" y="3084863"/>
            <a:chExt cx="6690991" cy="1956226"/>
          </a:xfrm>
        </p:grpSpPr>
        <p:pic>
          <p:nvPicPr>
            <p:cNvPr descr="Uma imagem com estrela, Tipo de letra, Gráficos, símbolo&#10;&#10;Descrição gerada automaticamente" id="164" name="Google Shape;16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76089" y="3084863"/>
              <a:ext cx="994870" cy="7158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texto, design gráfico&#10;&#10;Descrição gerada automaticamente" id="165" name="Google Shape;165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12217" y="3155893"/>
              <a:ext cx="1642011" cy="573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símbolo, captura de ecrã&#10;&#10;Descrição gerada automaticamente" id="166" name="Google Shape;166;p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498805" y="4168412"/>
              <a:ext cx="849316" cy="6261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67" name="Google Shape;167;p2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244444" y="3239684"/>
              <a:ext cx="1222636" cy="406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captura de ecrã, texto&#10;&#10;Descrição gerada automaticamente" id="168" name="Google Shape;168;p2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945504" y="3965897"/>
              <a:ext cx="1075192" cy="10751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69" name="Google Shape;169;p2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261175" y="3174865"/>
              <a:ext cx="1360826" cy="535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Google Shape;170;p2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690954" y="4226976"/>
              <a:ext cx="1776440" cy="5301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1" name="Google Shape;171;p25"/>
          <p:cNvSpPr/>
          <p:nvPr/>
        </p:nvSpPr>
        <p:spPr>
          <a:xfrm>
            <a:off x="-14537" y="-23383"/>
            <a:ext cx="12197403" cy="17538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5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de-DE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2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7"/>
          <p:cNvSpPr txBox="1"/>
          <p:nvPr/>
        </p:nvSpPr>
        <p:spPr>
          <a:xfrm>
            <a:off x="2274885" y="4479969"/>
            <a:ext cx="764223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de-DE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Monitoring – Indikatoren und Werkzeuge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" name="Google Shape;248;p37" title="DE-DE (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359125"/>
            <a:ext cx="12163323" cy="49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8"/>
          <p:cNvSpPr txBox="1"/>
          <p:nvPr>
            <p:ph type="title"/>
          </p:nvPr>
        </p:nvSpPr>
        <p:spPr>
          <a:xfrm>
            <a:off x="838200" y="681037"/>
            <a:ext cx="10515600" cy="8282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de-DE"/>
              <a:t>Monitoring – Warum, Was und Wie?</a:t>
            </a:r>
            <a:endParaRPr/>
          </a:p>
        </p:txBody>
      </p:sp>
      <p:sp>
        <p:nvSpPr>
          <p:cNvPr id="254" name="Google Shape;254;p38"/>
          <p:cNvSpPr txBox="1"/>
          <p:nvPr>
            <p:ph idx="1" type="body"/>
          </p:nvPr>
        </p:nvSpPr>
        <p:spPr>
          <a:xfrm>
            <a:off x="838200" y="1816000"/>
            <a:ext cx="10991248" cy="35933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b="1" lang="de-DE" sz="2400"/>
              <a:t>Erfolgskontrolle</a:t>
            </a:r>
            <a:r>
              <a:rPr lang="de-DE" sz="2400"/>
              <a:t>: Die Umsetzung strategischer Maßnahmen auf Unternehmensebene erfordert ein Monitoring von Leistung und Erfolg.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b="1" lang="de-DE" sz="2400"/>
              <a:t>Laufende Information</a:t>
            </a:r>
            <a:r>
              <a:rPr lang="de-DE" sz="2400"/>
              <a:t>: Liefert fortlaufende (formative) Daten über die Performance und den Grad der Zielerreichung.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b="1" lang="de-DE" sz="2400"/>
              <a:t>Steuerungsfunktion</a:t>
            </a:r>
            <a:r>
              <a:rPr lang="de-DE" sz="2400"/>
              <a:t>: Ermöglicht bei Bedarf proaktives Gegensteuern, Korrekturen und Anpassungen.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b="1" lang="de-DE" sz="2400"/>
              <a:t>Reißleine ziehen</a:t>
            </a:r>
            <a:r>
              <a:rPr lang="de-DE" sz="2400"/>
              <a:t>: Erlaubt – falls nötig – den rechtzeitigen Stopp einer Strategie-Implementierung.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b="1" lang="de-DE" sz="2400"/>
              <a:t>Risikominimierung</a:t>
            </a:r>
            <a:r>
              <a:rPr lang="de-DE" sz="2400"/>
              <a:t>: Beugt bösen Überraschungen zum Projektende vor.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SzPts val="2800"/>
              <a:buChar char="•"/>
            </a:pPr>
            <a:r>
              <a:rPr b="1" lang="de-DE" sz="2400"/>
              <a:t>PDCA-Zyklus</a:t>
            </a:r>
            <a:r>
              <a:rPr lang="de-DE" sz="2400"/>
              <a:t>: Ist integraler Bestandteil des strategischen Plan-Do-Check-Act-Zyklus.</a:t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9"/>
          <p:cNvSpPr txBox="1"/>
          <p:nvPr>
            <p:ph type="title"/>
          </p:nvPr>
        </p:nvSpPr>
        <p:spPr>
          <a:xfrm>
            <a:off x="838200" y="567348"/>
            <a:ext cx="10515600" cy="872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de-DE"/>
              <a:t>Monitoring – Warum, was und wie?</a:t>
            </a:r>
            <a:endParaRPr/>
          </a:p>
        </p:txBody>
      </p:sp>
      <p:pic>
        <p:nvPicPr>
          <p:cNvPr id="260" name="Google Shape;260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4161" y="1632100"/>
            <a:ext cx="7460742" cy="5040867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9"/>
          <p:cNvSpPr txBox="1"/>
          <p:nvPr/>
        </p:nvSpPr>
        <p:spPr>
          <a:xfrm>
            <a:off x="131742" y="6075208"/>
            <a:ext cx="2218877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de-DE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Karn-b - Karn Bulsuk (http://www.bulsuk.com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39"/>
          <p:cNvSpPr/>
          <p:nvPr/>
        </p:nvSpPr>
        <p:spPr>
          <a:xfrm rot="-1052025">
            <a:off x="7622931" y="3648808"/>
            <a:ext cx="3842238" cy="1213338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6B2E0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DE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MONITORING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0"/>
          <p:cNvSpPr txBox="1"/>
          <p:nvPr>
            <p:ph type="title"/>
          </p:nvPr>
        </p:nvSpPr>
        <p:spPr>
          <a:xfrm>
            <a:off x="838200" y="681037"/>
            <a:ext cx="10515600" cy="7704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de-DE"/>
              <a:t>Monitoring – Warum, was und wie?</a:t>
            </a:r>
            <a:endParaRPr/>
          </a:p>
        </p:txBody>
      </p:sp>
      <p:sp>
        <p:nvSpPr>
          <p:cNvPr id="268" name="Google Shape;268;p40"/>
          <p:cNvSpPr txBox="1"/>
          <p:nvPr>
            <p:ph idx="1" type="body"/>
          </p:nvPr>
        </p:nvSpPr>
        <p:spPr>
          <a:xfrm>
            <a:off x="838200" y="1825625"/>
            <a:ext cx="11000874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/>
              <a:t>Monitoring – Im „</a:t>
            </a:r>
            <a:r>
              <a:rPr b="1" lang="de-DE"/>
              <a:t>CHECK</a:t>
            </a:r>
            <a:r>
              <a:rPr lang="de-DE"/>
              <a:t>“ geht es darum: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de-DE"/>
              <a:t>Zu prüfen, ob der Plan wie vorgesehen funktioniert, und Erkenntnisse zu gewinnen, die Verbesserungen in der „ACT“-Phase steuern.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lang="de-DE"/>
              <a:t>Ohne angemessenes Monitoring und Evaluation bleibt unklar, ob Strategie und Maßnahmen zielgerichtet sind, die geplanten Ergebnisse erreichen oder zu scheitern drohen.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SzPts val="2800"/>
              <a:buChar char="•"/>
            </a:pPr>
            <a:r>
              <a:rPr lang="de-DE"/>
              <a:t>Ohne systematisches Monitoring funktioniert der PDCA-Zyklus nicht.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1"/>
          <p:cNvSpPr txBox="1"/>
          <p:nvPr>
            <p:ph type="title"/>
          </p:nvPr>
        </p:nvSpPr>
        <p:spPr>
          <a:xfrm>
            <a:off x="838200" y="681037"/>
            <a:ext cx="10515600" cy="9726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de-DE"/>
              <a:t>Monitoring – Warum, was und wie?</a:t>
            </a:r>
            <a:endParaRPr/>
          </a:p>
        </p:txBody>
      </p:sp>
      <p:sp>
        <p:nvSpPr>
          <p:cNvPr id="274" name="Google Shape;274;p41"/>
          <p:cNvSpPr txBox="1"/>
          <p:nvPr>
            <p:ph idx="1" type="body"/>
          </p:nvPr>
        </p:nvSpPr>
        <p:spPr>
          <a:xfrm>
            <a:off x="761198" y="1450239"/>
            <a:ext cx="10827619" cy="47267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de-DE"/>
              <a:t>Kernaktivitäten in der Monitoring-Phase Ihrer Strategie:</a:t>
            </a:r>
            <a:br>
              <a:rPr b="1" lang="de-DE"/>
            </a:br>
            <a:endParaRPr b="1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b="1" lang="de-DE"/>
              <a:t>Datenerfassung: </a:t>
            </a:r>
            <a:r>
              <a:rPr lang="de-DE"/>
              <a:t>Sammeln von Daten und Ergebnissen aus der „Do“-Phase (Messung von Key Performance Indicators/KPIs, Metriken oder Beobachtungen).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b="1" lang="de-DE"/>
              <a:t>Soll-Ist-Vergleich:</a:t>
            </a:r>
            <a:r>
              <a:rPr lang="de-DE"/>
              <a:t> Abgleich der tatsächlichen Ergebnisse mit der Planung (Varianz- oder Abweichungsanalyse).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b="1" lang="de-DE"/>
              <a:t>Ursachenanalyse: </a:t>
            </a:r>
            <a:r>
              <a:rPr lang="de-DE"/>
              <a:t>Detaillierte Analyse von Unstimmigkeiten oder Abweichungen.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SzPts val="2800"/>
              <a:buChar char="•"/>
            </a:pPr>
            <a:r>
              <a:rPr b="1" lang="de-DE"/>
              <a:t>Ableitung von Folgemaßnahmen</a:t>
            </a:r>
            <a:r>
              <a:rPr lang="de-DE"/>
              <a:t>: Festlegung von Maßnahmen, Steuerungsmechanismen und Dokumentation für die nächste Phase („Act“).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2"/>
          <p:cNvSpPr txBox="1"/>
          <p:nvPr>
            <p:ph type="title"/>
          </p:nvPr>
        </p:nvSpPr>
        <p:spPr>
          <a:xfrm>
            <a:off x="838200" y="582403"/>
            <a:ext cx="10515600" cy="7421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de-DE"/>
              <a:t>Monitoring – Warum, was und wie?</a:t>
            </a:r>
            <a:endParaRPr/>
          </a:p>
        </p:txBody>
      </p:sp>
      <p:sp>
        <p:nvSpPr>
          <p:cNvPr id="280" name="Google Shape;280;p42"/>
          <p:cNvSpPr txBox="1"/>
          <p:nvPr>
            <p:ph idx="1" type="body"/>
          </p:nvPr>
        </p:nvSpPr>
        <p:spPr>
          <a:xfrm>
            <a:off x="838199" y="1324554"/>
            <a:ext cx="11164503" cy="50377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/>
              <a:t>Welche Methoden und Werkzeuge können für das Monitoring und die Abweichungsanalyse genutzt werden?</a:t>
            </a:r>
            <a:br>
              <a:rPr lang="de-DE"/>
            </a:b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b="1" lang="de-DE" sz="2400"/>
              <a:t>KPIs – Key Performance Indicators</a:t>
            </a:r>
            <a:r>
              <a:rPr lang="de-DE" sz="2400"/>
              <a:t>: (Leistungskennzahlen)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b="1" lang="de-DE" sz="2400"/>
              <a:t>Mitarbeiterbefragungen und Feedback-Systeme</a:t>
            </a:r>
            <a:r>
              <a:rPr lang="de-DE" sz="2400"/>
              <a:t>: Erfassung von internem Stimmungsbild und Feedback.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b="1" lang="de-DE" sz="2400"/>
              <a:t>Leistungsbeurteilungssysteme:</a:t>
            </a:r>
            <a:r>
              <a:rPr lang="de-DE" sz="2400"/>
              <a:t> Zum Beispiel 360-Grad-Feedback zur umfassenden Einschätzung.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b="1" lang="de-DE" sz="2400"/>
              <a:t>Externe (und interne) Audits</a:t>
            </a:r>
            <a:r>
              <a:rPr lang="de-DE" sz="2400"/>
              <a:t>: Unabhängige Prüfungen von Prozessen und Standards.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b="1" lang="de-DE" sz="2400"/>
              <a:t>Benchmarking</a:t>
            </a:r>
            <a:r>
              <a:rPr lang="de-DE" sz="2400"/>
              <a:t>: Vergleich mit Best-Practice-Beispielen oder Wettbewerbern.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b="1" lang="de-DE" sz="2400"/>
              <a:t>Beobachtung und Managementberichte</a:t>
            </a:r>
            <a:r>
              <a:rPr lang="de-DE" sz="2400"/>
              <a:t>: Direkte Einblicke und strukturierte Berichterstattung der Führungsebene.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SzPts val="2800"/>
              <a:buChar char="•"/>
            </a:pPr>
            <a:r>
              <a:rPr lang="de-DE" sz="2400"/>
              <a:t>Viele weitere...</a:t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3"/>
          <p:cNvSpPr txBox="1"/>
          <p:nvPr>
            <p:ph type="title"/>
          </p:nvPr>
        </p:nvSpPr>
        <p:spPr>
          <a:xfrm>
            <a:off x="838200" y="470633"/>
            <a:ext cx="10515600" cy="7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de-DE"/>
              <a:t>Monitoring – Warum, was und wie?</a:t>
            </a:r>
            <a:endParaRPr/>
          </a:p>
        </p:txBody>
      </p:sp>
      <p:sp>
        <p:nvSpPr>
          <p:cNvPr id="286" name="Google Shape;286;p43"/>
          <p:cNvSpPr txBox="1"/>
          <p:nvPr>
            <p:ph idx="1" type="body"/>
          </p:nvPr>
        </p:nvSpPr>
        <p:spPr>
          <a:xfrm>
            <a:off x="674571" y="1432787"/>
            <a:ext cx="10515600" cy="542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/>
              <a:t>Wichtige Auswahlkriterien:</a:t>
            </a:r>
            <a:endParaRPr/>
          </a:p>
        </p:txBody>
      </p:sp>
      <p:sp>
        <p:nvSpPr>
          <p:cNvPr id="287" name="Google Shape;287;p43"/>
          <p:cNvSpPr txBox="1"/>
          <p:nvPr/>
        </p:nvSpPr>
        <p:spPr>
          <a:xfrm>
            <a:off x="587142" y="2155106"/>
            <a:ext cx="10515600" cy="2492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Kriterium		Beschreibung				Warum es wichtig ist</a:t>
            </a:r>
            <a:b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Relevanz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Messung geschäftsrelevanter Ziele (z. B. Fluktuation).	Vermeidet nutzlose Datensammlungen.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Einfachheit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Ohne Spezialtraining im Alltag anwendbar.		Ermöglicht langfristige Nutzung in kleinen Teams.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Kosteneffizienz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Geringer Aufwand für Tools, Software &amp; Zeit.		Hält die Gemeinkosten (Overhead) niedrig.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Datenqualität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Präzise und konsistente Datenbasis.		Verhindert riskante Fehlentscheidungen.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</a:t>
            </a: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Aktualität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Monitoring in passenden Intervallen (monatlich).	Erlaubt schnelles Gegensteuern.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6. </a:t>
            </a: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Integration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Kompatibel mit bestehender HR-Software.		Reduziert manuellen Aufwand und Fehler.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7. </a:t>
            </a: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Umsetzbarkeit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Liefert Daten für klare Maßnahmen.		Fokus auf Wirkung statt reiner Berichterstattung.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8" name="Google Shape;288;p43"/>
          <p:cNvCxnSpPr/>
          <p:nvPr/>
        </p:nvCxnSpPr>
        <p:spPr>
          <a:xfrm>
            <a:off x="674571" y="2473693"/>
            <a:ext cx="10515600" cy="0"/>
          </a:xfrm>
          <a:prstGeom prst="straightConnector1">
            <a:avLst/>
          </a:prstGeom>
          <a:noFill/>
          <a:ln cap="flat" cmpd="sng" w="9525">
            <a:solidFill>
              <a:srgbClr val="FE681E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4"/>
          <p:cNvSpPr txBox="1"/>
          <p:nvPr>
            <p:ph type="title"/>
          </p:nvPr>
        </p:nvSpPr>
        <p:spPr>
          <a:xfrm>
            <a:off x="838200" y="681037"/>
            <a:ext cx="10515600" cy="8763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de-DE"/>
              <a:t>Monitoring – Warum, was und wie?</a:t>
            </a:r>
            <a:endParaRPr/>
          </a:p>
        </p:txBody>
      </p:sp>
      <p:sp>
        <p:nvSpPr>
          <p:cNvPr id="294" name="Google Shape;294;p4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de-DE"/>
              <a:t>Mögliche Monitoring-Tools: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/>
          </a:p>
          <a:p>
            <a:pPr indent="-4572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800"/>
              <a:buChar char="•"/>
            </a:pPr>
            <a:r>
              <a:rPr lang="de-DE"/>
              <a:t>KPIs – Key Performance Indicators (Leistungskennzahlen)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800"/>
              <a:buChar char="•"/>
            </a:pPr>
            <a:r>
              <a:rPr lang="de-DE"/>
              <a:t>HR-Kennzahlen und Statistiken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800"/>
              <a:buChar char="•"/>
            </a:pPr>
            <a:r>
              <a:rPr lang="de-DE"/>
              <a:t>Qualitative Befragungen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5"/>
          <p:cNvSpPr txBox="1"/>
          <p:nvPr>
            <p:ph type="title"/>
          </p:nvPr>
        </p:nvSpPr>
        <p:spPr>
          <a:xfrm>
            <a:off x="838200" y="681037"/>
            <a:ext cx="10515600" cy="86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de-DE"/>
              <a:t>Monitoring – Warum, was und wie?</a:t>
            </a:r>
            <a:endParaRPr/>
          </a:p>
        </p:txBody>
      </p:sp>
      <p:sp>
        <p:nvSpPr>
          <p:cNvPr id="300" name="Google Shape;300;p45"/>
          <p:cNvSpPr txBox="1"/>
          <p:nvPr>
            <p:ph idx="1" type="body"/>
          </p:nvPr>
        </p:nvSpPr>
        <p:spPr>
          <a:xfrm>
            <a:off x="838200" y="1547762"/>
            <a:ext cx="10515600" cy="3506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de-DE"/>
              <a:t>Key Performance Indicators (KPIs):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/>
              <a:t>Key Performance Indicators (KPIs) im Personalwesen (HR) sind messbare Werte, die Unternehmen dabei helfen, die Effektivität und Effizienz ihrer HR-Prozesse zu verfolgen und zu bewerten.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/>
              <a:t>Sie verknüpfen HR-Aktivitäten mit den Geschäftsergebnissen und helfen dabei, Optimierungspotenziale zu identifizieren.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6"/>
          <p:cNvSpPr txBox="1"/>
          <p:nvPr/>
        </p:nvSpPr>
        <p:spPr>
          <a:xfrm>
            <a:off x="147587" y="2334196"/>
            <a:ext cx="11896825" cy="26468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KPI			Beschreibung					Bedeutung / Warum es wichtig ist</a:t>
            </a:r>
            <a:b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Anteil weibl. Bewerberinnen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Anteil der Frauen an allen Bewerbungen für Vollzeitstellen.	Misst die Gender-Diversity in der Pipeline.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Frauenanteil Shortlist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Frauenanteil in der Interview-Phase (engere Auswahl).		Bewertet mögliche Verzerrungen (Bias) im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									Screening.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Einstellungsquote (Frauen)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Anteil weiblicher Einstellungen an allen Vollzeit-Einstellungen.	Trackt den Erfolg bei der Besetzung von 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						Stellen.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Gender-Mix nach Ebenen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Frauenanteil pro Karrierestufe oder Funktionsbereich.		Identifiziert unterrepräsentierte Bereiche.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Quellen-Check (Gender)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Frauenanteil nach Kanälen (Jobbörsen, Empfehlungen etc.).	Optimiert die Recruiting-Kanäle gezielt.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6" name="Google Shape;306;p46"/>
          <p:cNvCxnSpPr/>
          <p:nvPr/>
        </p:nvCxnSpPr>
        <p:spPr>
          <a:xfrm>
            <a:off x="147587" y="2723949"/>
            <a:ext cx="11858324" cy="0"/>
          </a:xfrm>
          <a:prstGeom prst="straightConnector1">
            <a:avLst/>
          </a:prstGeom>
          <a:noFill/>
          <a:ln cap="flat" cmpd="sng" w="9525">
            <a:solidFill>
              <a:srgbClr val="FE681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7" name="Google Shape;307;p46"/>
          <p:cNvSpPr txBox="1"/>
          <p:nvPr/>
        </p:nvSpPr>
        <p:spPr>
          <a:xfrm>
            <a:off x="147587" y="1354490"/>
            <a:ext cx="914079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Für das Monitoring zur Steigerung der Vollzeitbeschäftigung von Frauen in Ihrem Unternehmen könnten mögliche KPIs wie folgt aussehen: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7"/>
          <p:cNvSpPr txBox="1"/>
          <p:nvPr/>
        </p:nvSpPr>
        <p:spPr>
          <a:xfrm>
            <a:off x="158816" y="1659285"/>
            <a:ext cx="11874367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KPI			Beschreibung				Bedeutung / Warum es wichtig ist</a:t>
            </a:r>
            <a:b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Beförderungsrate (Frauen)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Anteil der Vollzeit-Beförderungen,			Überprüft die Chancengleichheit beim Aufstieg.			die an Frauen gehen.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Frauenanteil in Führung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%-Anteil von Frauen in 			Zeigt Fortschritte bei der Inklusion auf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 Management- oder Senior-Positionen. 		Führungsebene.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Weiterbildungsquote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%-Anteil der Vollzeit-Frauen			Misst den Zugang zu Entwicklungschancen.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Nutzung Flex-Work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%-Anteil der Vollzeit-Frauen,			Zeigt die Wirksamkeit von Arbeitszeitmodellen.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			die flexible/hybride Optionen nutzen.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Inanspruchnahme Elternzeit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%-Anteil berechtigter Frauen, 			Spiegelt das Vertrauen in die Work-Life-Balance wider.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die Mutterschutz / Elternzeit nutzen.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Rückkehrquote (Vollzeit)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%-Anteil der Frauen,				 Misst die Effektivität der Wiedereinstiegsunterstützung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			die nach der Elternzeit in Vollzeit zurückkehren.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3" name="Google Shape;313;p47"/>
          <p:cNvCxnSpPr/>
          <p:nvPr/>
        </p:nvCxnSpPr>
        <p:spPr>
          <a:xfrm>
            <a:off x="192505" y="2002055"/>
            <a:ext cx="11694695" cy="0"/>
          </a:xfrm>
          <a:prstGeom prst="straightConnector1">
            <a:avLst/>
          </a:prstGeom>
          <a:noFill/>
          <a:ln cap="flat" cmpd="sng" w="9525">
            <a:solidFill>
              <a:srgbClr val="FE681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4" name="Google Shape;314;p47"/>
          <p:cNvSpPr txBox="1"/>
          <p:nvPr/>
        </p:nvSpPr>
        <p:spPr>
          <a:xfrm>
            <a:off x="158816" y="841569"/>
            <a:ext cx="914079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Für das Monitoring zur Steigerung der Vollzeitbeschäftigung von Frauen in Ihrem Unternehmen könnten mögliche KPIs wie folgt aussehen: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8"/>
          <p:cNvSpPr txBox="1"/>
          <p:nvPr>
            <p:ph type="title"/>
          </p:nvPr>
        </p:nvSpPr>
        <p:spPr>
          <a:xfrm>
            <a:off x="838200" y="733898"/>
            <a:ext cx="10515600" cy="8203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de-DE"/>
              <a:t>Monitoring – Warum, was und wie?</a:t>
            </a:r>
            <a:endParaRPr/>
          </a:p>
        </p:txBody>
      </p:sp>
      <p:sp>
        <p:nvSpPr>
          <p:cNvPr id="320" name="Google Shape;320;p48"/>
          <p:cNvSpPr txBox="1"/>
          <p:nvPr>
            <p:ph idx="1" type="body"/>
          </p:nvPr>
        </p:nvSpPr>
        <p:spPr>
          <a:xfrm>
            <a:off x="838200" y="1825625"/>
            <a:ext cx="10515600" cy="6713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de-DE"/>
              <a:t>Strategische / langfristige KPIs könnten sein:</a:t>
            </a:r>
            <a:endParaRPr/>
          </a:p>
        </p:txBody>
      </p:sp>
      <p:sp>
        <p:nvSpPr>
          <p:cNvPr id="321" name="Google Shape;321;p48"/>
          <p:cNvSpPr/>
          <p:nvPr/>
        </p:nvSpPr>
        <p:spPr>
          <a:xfrm>
            <a:off x="838200" y="2768387"/>
            <a:ext cx="10153292" cy="1508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Gender Parity Index (Vollzeit): </a:t>
            </a: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Das Verhältnis von Frauen zu Männern in Vollzeitstellen.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Benchmark-Vergleich: </a:t>
            </a: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Frauenquote in Vollzeit im Vergleich zum Branchen- oder Sektordurchschnitt.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Wachstumsziel für Frauen in Vollzeit (%): </a:t>
            </a: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Z. B. „Steigerung von 35 % auf 45 % bis 2026“.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9"/>
          <p:cNvSpPr txBox="1"/>
          <p:nvPr>
            <p:ph type="title"/>
          </p:nvPr>
        </p:nvSpPr>
        <p:spPr>
          <a:xfrm>
            <a:off x="838200" y="526398"/>
            <a:ext cx="10515600" cy="692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de-DE" sz="3600"/>
              <a:t>Monitoring – Warum, was und wie?</a:t>
            </a:r>
            <a:endParaRPr sz="3600"/>
          </a:p>
        </p:txBody>
      </p:sp>
      <p:sp>
        <p:nvSpPr>
          <p:cNvPr id="327" name="Google Shape;327;p49"/>
          <p:cNvSpPr txBox="1"/>
          <p:nvPr>
            <p:ph idx="1" type="body"/>
          </p:nvPr>
        </p:nvSpPr>
        <p:spPr>
          <a:xfrm>
            <a:off x="838200" y="1218956"/>
            <a:ext cx="10515600" cy="803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de-DE" sz="2400"/>
              <a:t>Für das Monitoring zur Bindung älterer Arbeitnehmer (Senior Workers) in Ihrem Unternehmen könnten mögliche KPIs wie folgt aussehen:</a:t>
            </a:r>
            <a:endParaRPr b="1" sz="2400"/>
          </a:p>
        </p:txBody>
      </p:sp>
      <p:sp>
        <p:nvSpPr>
          <p:cNvPr id="328" name="Google Shape;328;p49"/>
          <p:cNvSpPr txBox="1"/>
          <p:nvPr/>
        </p:nvSpPr>
        <p:spPr>
          <a:xfrm>
            <a:off x="750770" y="2022231"/>
            <a:ext cx="11300059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KPI		Definition					Zweck / Warum es wichtig ist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Durchschnittsalter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Durchschnittliches Alter der Belegschaft.		Überwachung von Trends zur Überalterung.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Anteil Ü50 / Ü55 (%)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Mitarbeiter 50+/55+ ÷ 				Misst die Repräsentanz erfahrener Fachkräfte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Gesamtbelegschaft × 100.	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Bindungsrate Ü50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(Verbleibende Mitarbeiter 50+ ÷ 50+ 		Kernindikator für den Erfolg der Mitarbeiterbindung.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zu Periodenbeginn) × 100.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Fluktuationsrate Ü50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(Ausgeschiedene Mitarbeiter 50+ ÷		Identifiziert potenzielle Abwanderungsprobleme.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 Gesamtanzahl 50+) × 100.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Durchschn.	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Mittlere Anzahl der Dienstjahre von Mitarbeitern 50+.	 Spiegelt Loyalität und Beständigkeit wider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Betriebszugehörigkeit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Austrittsrate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 Anteil der altersbedingten Abgänge an allen Austritten.	 Hilft bei der vorausschauenden Personalplanung.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durch Rente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9" name="Google Shape;329;p49"/>
          <p:cNvCxnSpPr/>
          <p:nvPr/>
        </p:nvCxnSpPr>
        <p:spPr>
          <a:xfrm>
            <a:off x="741145" y="2338939"/>
            <a:ext cx="11271183" cy="0"/>
          </a:xfrm>
          <a:prstGeom prst="straightConnector1">
            <a:avLst/>
          </a:prstGeom>
          <a:noFill/>
          <a:ln cap="flat" cmpd="sng" w="9525">
            <a:solidFill>
              <a:srgbClr val="FE681E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0"/>
          <p:cNvSpPr txBox="1"/>
          <p:nvPr/>
        </p:nvSpPr>
        <p:spPr>
          <a:xfrm>
            <a:off x="395438" y="2173722"/>
            <a:ext cx="12105372" cy="41857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KPI 			Definition						Zweck / Warum es wichtig ist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Mentorenquote Ü50	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(Mitarbeiter 50+ als Mentoren ÷ Gesamtanzahl 50+) × 100.	Misst den aktiven Wissensaustausch.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Berechtigten) × 100.	Bewertet die Reichweite des Programms.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Beteiligung Mentoring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(Teilnehmer an Generationen-Mentoring ÷ alle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Erfolg Wissenstransfer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%-Anteil der Abteilungen mit fertigen Nachfolge-/Übergabeplänen.	Sichert die Wissenskontinuität im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						Unternehmen.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Engagement-Score Ü50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Index der Mitarbeiterbindung/Motivation (basierend auf Umfragen).	Kernmaßstab für Motivation und 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						Zugehörigkeit.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Krankenquote Ü50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(Fehltage ÷ verfügbare Arbeitstage der Mitarbeiter 50+) × 100.	Spiegelt Gesundheit und Arbeitsmoral wider.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Nutzung Vorsorge-Angebote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%-Anteil der Mitarbeiter 50+, die Gesundheitsinitiativen nutzen.	Misst die Wirksamkeit der 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						Gesundheitsförderung.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Zufriedenheit Altersübergang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Umfragewert zum Vertrauen in flexible/phasenweise Rentenmodelle.	Trackt die Wahrnehmung der 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						Arbeitsplatzsicherheit.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5" name="Google Shape;335;p50"/>
          <p:cNvCxnSpPr/>
          <p:nvPr/>
        </p:nvCxnSpPr>
        <p:spPr>
          <a:xfrm>
            <a:off x="135555" y="2569945"/>
            <a:ext cx="11719560" cy="0"/>
          </a:xfrm>
          <a:prstGeom prst="straightConnector1">
            <a:avLst/>
          </a:prstGeom>
          <a:noFill/>
          <a:ln cap="flat" cmpd="sng" w="9525">
            <a:solidFill>
              <a:srgbClr val="FE681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6" name="Google Shape;336;p50"/>
          <p:cNvSpPr txBox="1"/>
          <p:nvPr/>
        </p:nvSpPr>
        <p:spPr>
          <a:xfrm>
            <a:off x="395438" y="498517"/>
            <a:ext cx="10515600" cy="692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Monitoring – Warum, was und wie?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50"/>
          <p:cNvSpPr txBox="1"/>
          <p:nvPr/>
        </p:nvSpPr>
        <p:spPr>
          <a:xfrm>
            <a:off x="395438" y="1280761"/>
            <a:ext cx="10515600" cy="803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Für das Monitoring zur Bindung älterer Arbeitnehmer (Senior Workers) in Ihrem Unternehmen könnten mögliche KPIs wie folgt aussehen: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1"/>
          <p:cNvSpPr txBox="1"/>
          <p:nvPr/>
        </p:nvSpPr>
        <p:spPr>
          <a:xfrm>
            <a:off x="134754" y="658282"/>
            <a:ext cx="10515600" cy="692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Monitoring – Warum, was und wie?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51"/>
          <p:cNvSpPr txBox="1"/>
          <p:nvPr/>
        </p:nvSpPr>
        <p:spPr>
          <a:xfrm>
            <a:off x="131545" y="2067488"/>
            <a:ext cx="11980244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KPI			Definition						Zweck / Warum es wichtig ist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Quote Flex-Modelle Ü50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Anteil der Mitarbeiter 50+ mit flexiblen oder Teilzeitverträgen.	Misst die Anpassungsfähigkeit an eine 									alternde Belegschaft.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Interne Mobilität Ü50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%-Anteil älterer Mitarbeiter, 				Trackt Chancen für kontinuierliches 			 die in neue Rollen oder Aufgaben wechseln. 			Engagement.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Bindung nach Flex-Nutzung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Verbleibquote älterer Mitarbeiter, 				Bewertet die Wirksamkeit dieser 				 die flexible Arbeitsmodelle nutzen. 			Maßnahmen.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Experten-Beteiligung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Anteil strategischer Projekte mit 				Misst die aktive Nutzung von 				 Einbindung von Mitarbeitern 50+. 				Erfahrungswissen.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Produktivität Ü50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Umsatz oder Output pro älterem Mitarbeiter.			Belegt den Leistungsbeitrag zur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									Gesamtperformance.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Mentoring-Zufriedenheit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Umfragewert (jüngere MA) 				Erfasst den generationenübergreifenden 			zum Nutzen des Mentorings durch Erfahrene. 			Mehrwert.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4" name="Google Shape;344;p51"/>
          <p:cNvCxnSpPr/>
          <p:nvPr/>
        </p:nvCxnSpPr>
        <p:spPr>
          <a:xfrm>
            <a:off x="131545" y="2406316"/>
            <a:ext cx="11925701" cy="0"/>
          </a:xfrm>
          <a:prstGeom prst="straightConnector1">
            <a:avLst/>
          </a:prstGeom>
          <a:noFill/>
          <a:ln cap="flat" cmpd="sng" w="9525">
            <a:solidFill>
              <a:srgbClr val="FE681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5" name="Google Shape;345;p51"/>
          <p:cNvSpPr txBox="1"/>
          <p:nvPr/>
        </p:nvSpPr>
        <p:spPr>
          <a:xfrm>
            <a:off x="131545" y="1160279"/>
            <a:ext cx="10515600" cy="803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Für das Monitoring zur Bindung älterer Arbeitnehmer (Senior Workers) in Ihrem Unternehmen könnten mögliche KPIs wie folgt aussehen: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2"/>
          <p:cNvSpPr txBox="1"/>
          <p:nvPr>
            <p:ph type="title"/>
          </p:nvPr>
        </p:nvSpPr>
        <p:spPr>
          <a:xfrm>
            <a:off x="838200" y="554404"/>
            <a:ext cx="10515600" cy="7065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de-DE" sz="3600"/>
              <a:t>Monitoring – Warum, was und wie?</a:t>
            </a:r>
            <a:endParaRPr sz="3600"/>
          </a:p>
        </p:txBody>
      </p:sp>
      <p:sp>
        <p:nvSpPr>
          <p:cNvPr id="351" name="Google Shape;351;p52"/>
          <p:cNvSpPr txBox="1"/>
          <p:nvPr>
            <p:ph idx="1" type="body"/>
          </p:nvPr>
        </p:nvSpPr>
        <p:spPr>
          <a:xfrm>
            <a:off x="838199" y="1217957"/>
            <a:ext cx="11193379" cy="917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de-DE" sz="2400"/>
              <a:t>Für das Monitoring zur Erschließung der Potenziale von Migranten und Vielfalt für Fachkräfte in Ihrem Unternehmen könnten mögliche KPIs wie folgt aussehen:</a:t>
            </a:r>
            <a:endParaRPr sz="2400"/>
          </a:p>
        </p:txBody>
      </p:sp>
      <p:sp>
        <p:nvSpPr>
          <p:cNvPr id="352" name="Google Shape;352;p52"/>
          <p:cNvSpPr txBox="1"/>
          <p:nvPr/>
        </p:nvSpPr>
        <p:spPr>
          <a:xfrm>
            <a:off x="838199" y="2092578"/>
            <a:ext cx="11270381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KPI		Definition						Zweck / Warum es wichtig ist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Migrantenquote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Anzahl der Beschäftigten 				Überwacht die allgemeine Repräsentanz.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mit Migrationshintergrund ÷ Belegschaft × 100.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Diversity-Index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Gewichteter Score für Vielfalt 				Monitoring des allgemeinen Diversitätsgrads.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(Nationalität, Ethnie, Geschlecht etc.).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Verteilung nach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Anteil von Migranten					Identifiziert Barrieren beim Aufstieg.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nach Ebenen 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in Junior-, Mid- und Senior-Positionen.	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Diversity-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Einstellungsquote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%-Anteil Neueinstellungen				Bewertet die Inklusivität im Recruiting.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mit Migrations- oder Minderheitenhintergrund.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Bindungsrate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	 Verbleibende MA mit Migrationshintergrund			Prüft den Erfolg von Engagement- und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 ÷ Gesamtzahl dieser Gruppe.				Inklusionsbemühungen.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3" name="Google Shape;353;p52"/>
          <p:cNvCxnSpPr/>
          <p:nvPr/>
        </p:nvCxnSpPr>
        <p:spPr>
          <a:xfrm rot="10800000">
            <a:off x="943276" y="2454442"/>
            <a:ext cx="10789920" cy="0"/>
          </a:xfrm>
          <a:prstGeom prst="straightConnector1">
            <a:avLst/>
          </a:prstGeom>
          <a:noFill/>
          <a:ln cap="flat" cmpd="sng" w="9525">
            <a:solidFill>
              <a:srgbClr val="FE681E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3"/>
          <p:cNvSpPr txBox="1"/>
          <p:nvPr/>
        </p:nvSpPr>
        <p:spPr>
          <a:xfrm>
            <a:off x="1525602" y="28876"/>
            <a:ext cx="10515600" cy="5357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Monitoring – Warum, was und wie?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53"/>
          <p:cNvSpPr txBox="1"/>
          <p:nvPr/>
        </p:nvSpPr>
        <p:spPr>
          <a:xfrm>
            <a:off x="397844" y="671315"/>
            <a:ext cx="11372250" cy="59093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KPI 			Definition					Zweck / Warum es wichtig ist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Anteil Migranten (Bewerber)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Bewerber mit Migrationshintergrund ÷ 		Trackt die Diversität in der Talent-Pipeline.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Gesamtbewerber × 100.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Shortlist-Quote (Migranten)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Migranten nach erstem Screening ÷ 		Überwacht mögliche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Kandidaten in der Endauswahl. 			Verzerrungen (Bias) bei der Auswahl.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Einstellungsquote (Migranten)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Einstellungen von Migranten ÷			 Misst den Erfolg im Recruiting.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Gesamteinstellungen × 100.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Time-to-Hire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Durchschnittliche Zeit von Bewerbung		Stellt faire und effiziente 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(Migranten) 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bis Einstellung.				Einstellungsprozesse sicher.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Kanal-Effektivität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Anteil der Einstellungen über 			Optimiert die gezielte Ansprache (Outreach).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spezifische Diversity-Recruiting-Kanäle.	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Weiterbildungsquote	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Anteil der Mitarbeiter mit Migrationshintergrund	Überwacht den Zugang zu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			in internen Trainings.	 			Qualifizierungschancen.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Zertifizierungsrate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%-Anteil der MA mit Migrationshintergrund,		 Misst den Zuwachs an Kompetenzen.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			die Upskilling-Programme formal abschließen.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Performance-Steigerung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%-Verbesserung der Leistung 			Belegt die Wirkung von Lernmaßnahmen.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oder Produktivität nach dem Training.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Mentoring-Teilnahme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%-Anteil der MA mit Migrationshintergrund		 nterstützt die Karriereentwicklung und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in Mentoring-Programmen.			 Potenzialentfaltung. 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0" name="Google Shape;360;p53"/>
          <p:cNvCxnSpPr/>
          <p:nvPr/>
        </p:nvCxnSpPr>
        <p:spPr>
          <a:xfrm>
            <a:off x="397844" y="1039006"/>
            <a:ext cx="11104345" cy="0"/>
          </a:xfrm>
          <a:prstGeom prst="straightConnector1">
            <a:avLst/>
          </a:prstGeom>
          <a:noFill/>
          <a:ln cap="flat" cmpd="sng" w="9525">
            <a:solidFill>
              <a:srgbClr val="FE681E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4"/>
          <p:cNvSpPr txBox="1"/>
          <p:nvPr/>
        </p:nvSpPr>
        <p:spPr>
          <a:xfrm>
            <a:off x="231006" y="544061"/>
            <a:ext cx="10515600" cy="5357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Monitoring – Warum, was und wie?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54"/>
          <p:cNvSpPr txBox="1"/>
          <p:nvPr/>
        </p:nvSpPr>
        <p:spPr>
          <a:xfrm>
            <a:off x="231006" y="1079766"/>
            <a:ext cx="11762071" cy="5262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KPI		Definition					Zweck / Warum es wichtig ist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Beförderungsrate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Anteil der beförderten Migranten ÷			Überwacht die Aufstiegschancen.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		Gesamtbeförderungen.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Interne Mobilitätsrate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%-Anteil der Migranten, 			Misst den Zugang zu beruflicher Weiterentwicklung.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die in neue Rollen oder Projekte wechseln.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Repräsentanz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 %-Anteil von Migranten in Management- in Führung	Bewertet die Inklusivität in Entscheidungspositionen.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oder Senior-Positionen.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Gehalt-Equity-Index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Durchschnittsgehalt Migranten ÷ 			Stellt eine faire und gleiche Vergütung sicher.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Gehalt vergleichbarer Mitarbeiter.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Team-Diversity-Score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Diversitäts-Index von Teams oder Projektgruppen.	Fördert eine inklusive Zusammenarbeit.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Bindung von 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Verbleibquote von Top-Performern			Überwacht die Bindung von Talenten mit hohem Potenzial.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High-Potentials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mit Migrationshintergrund.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Beteiligung 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 %-Anteil der Migranten			Zeigt den Grad der Integration in das Kerngeschäft.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 Initiativen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 in übergreifenden Programmen.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Anerkennung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	%-Anteil der Migranten, 			 Macht Sichtbarkeit und Wertschätzung 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&amp; Awards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die interne Auszeichnungen erhalten.		von Leistungen messbar.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7" name="Google Shape;367;p54"/>
          <p:cNvCxnSpPr/>
          <p:nvPr/>
        </p:nvCxnSpPr>
        <p:spPr>
          <a:xfrm>
            <a:off x="288758" y="1386038"/>
            <a:ext cx="11742821" cy="0"/>
          </a:xfrm>
          <a:prstGeom prst="straightConnector1">
            <a:avLst/>
          </a:prstGeom>
          <a:noFill/>
          <a:ln cap="flat" cmpd="sng" w="9525">
            <a:solidFill>
              <a:srgbClr val="FE681E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5"/>
          <p:cNvSpPr txBox="1"/>
          <p:nvPr>
            <p:ph idx="1" type="body"/>
          </p:nvPr>
        </p:nvSpPr>
        <p:spPr>
          <a:xfrm>
            <a:off x="394636" y="1120015"/>
            <a:ext cx="10515600" cy="89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de-DE" sz="2000"/>
              <a:t>Für das Monitoring zur Steigerung der Potenziale durch die Qualifizierung (Weiterbildung) von ungelernten Kräften in Ihrem Unternehmen könnten mögliche KPIs wie folgt aussehen:</a:t>
            </a:r>
            <a:endParaRPr sz="2000"/>
          </a:p>
        </p:txBody>
      </p:sp>
      <p:sp>
        <p:nvSpPr>
          <p:cNvPr id="373" name="Google Shape;373;p55"/>
          <p:cNvSpPr txBox="1"/>
          <p:nvPr/>
        </p:nvSpPr>
        <p:spPr>
          <a:xfrm>
            <a:off x="394636" y="520462"/>
            <a:ext cx="10515600" cy="5357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Monitoring – Warum, was und wie?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55"/>
          <p:cNvSpPr txBox="1"/>
          <p:nvPr/>
        </p:nvSpPr>
        <p:spPr>
          <a:xfrm>
            <a:off x="275924" y="2255840"/>
            <a:ext cx="11823031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KPI 		Definition					Zweck / Warum es wichtig ist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Weiterbildungsquote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%-Anteil angelernter Kräfte.			Misst Engagement und Zugang zu Lernchancen.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 in Weiterbildungs-Programmen.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Abschlussquote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%-Anteil der Teilnehmer,			Überwacht die Durchhaltequote und Verbindlichkeit.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 die Kurse/Programme beenden.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Lernstunden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Gesamte Trainingsstunden ÷		 	Misst die Intensität der Kompetenzentwicklung.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 Mitarbeiter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 Anzahl der Teilnehmer.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Zertifizierungsrate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%-Anteil der Teilnehmer 			Trackt greifbare Ergebnisse der Schulungen.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 mit neuen Abschlüssen/Zertifikaten.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Qualifizierungs-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 %-Anteil der MA,	 			Misst die Gesamteffektivität des Programms.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fortschritt	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die das angestrebte Fachkraft-Niveau erreichen.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5" name="Google Shape;375;p55"/>
          <p:cNvCxnSpPr/>
          <p:nvPr/>
        </p:nvCxnSpPr>
        <p:spPr>
          <a:xfrm>
            <a:off x="394636" y="2656572"/>
            <a:ext cx="10959164" cy="0"/>
          </a:xfrm>
          <a:prstGeom prst="straightConnector1">
            <a:avLst/>
          </a:prstGeom>
          <a:noFill/>
          <a:ln cap="flat" cmpd="sng" w="9525">
            <a:solidFill>
              <a:srgbClr val="FE681E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6"/>
          <p:cNvSpPr txBox="1"/>
          <p:nvPr/>
        </p:nvSpPr>
        <p:spPr>
          <a:xfrm>
            <a:off x="394636" y="557655"/>
            <a:ext cx="10515600" cy="5357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Monitoring – Warum, was und wie?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56"/>
          <p:cNvSpPr txBox="1"/>
          <p:nvPr/>
        </p:nvSpPr>
        <p:spPr>
          <a:xfrm>
            <a:off x="394636" y="1277547"/>
            <a:ext cx="11656193" cy="4616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KPI 		Definition						Zweck / Warum es wichtig ist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Performance-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Durchschnittliche Leistung/Produktivität			Quantifiziert den Effekt der Kompetenzsteigerung.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Vergleich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 	vor vs. nach der Weiterbildung.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Fehlerquoten-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Rückgang von Fehlern 				Misst Qualitätsverbesserungen durch Qualifizierung.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Senkung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oder Nacharbeit nach dem Training.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Aufgabenkompetenz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%-Anteil der geschulten Mitarbeiter, die Aufgaben autark lösen.	Zeigt die praktische Anwendung der neuen Skills.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Output pro Fachkraft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Beitrag zum Gesamtergebnis pro qualifizierte Mitarbeiter.		Trackt den messbaren geschäftlichen Nutzen.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Beförderungsrate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%-Anteil ungelernter Kräfte, die nach dem Upskilling aufsteigen.	Überwacht den beruflichen Aufstieg.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Interne Mobilität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%-Anteil der MA, die in höher qualifizierte Rollen wechseln.	Misst die Effektivität bei der Schaffung neuer 									Chancen.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Lohnanpassungsquote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%-Anteil der MA mit Gehaltserhöhung nach Qualifizierung.	Zeigt die finanzielle Wertschätzung höherer 									Kompetenz.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Bindungsrate 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Verbleibquote von Mitarbeitern nach Abschluss des Upskillings.	Bewertet Loyalität und Mitarbeiterbindung.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2" name="Google Shape;382;p56"/>
          <p:cNvCxnSpPr/>
          <p:nvPr/>
        </p:nvCxnSpPr>
        <p:spPr>
          <a:xfrm>
            <a:off x="417095" y="1645921"/>
            <a:ext cx="11357810" cy="0"/>
          </a:xfrm>
          <a:prstGeom prst="straightConnector1">
            <a:avLst/>
          </a:prstGeom>
          <a:noFill/>
          <a:ln cap="flat" cmpd="sng" w="9525">
            <a:solidFill>
              <a:srgbClr val="FE681E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7"/>
          <p:cNvSpPr txBox="1"/>
          <p:nvPr/>
        </p:nvSpPr>
        <p:spPr>
          <a:xfrm>
            <a:off x="308007" y="847721"/>
            <a:ext cx="10515600" cy="5357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Monitoring – Warum, was und wie?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57"/>
          <p:cNvSpPr txBox="1"/>
          <p:nvPr/>
        </p:nvSpPr>
        <p:spPr>
          <a:xfrm>
            <a:off x="308007" y="2092577"/>
            <a:ext cx="11463689" cy="28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KPI 			Definition				Zweck / Warum es wichtig ist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Kosten pro Qualifizierung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Gesamte Investition ÷ 			Überwacht die Effizienz der Schulungsmaßnahmen.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Anzahl der Teilnehmer.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Dauer bis zur Kompetenz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Durchschnittliche 			Zeit Misst die Geschwindigkeit und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bis zum Erreichen des Ziel-Skill-Levels.	Wirksamkeit des Programms.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					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Abdeckungsquote (Skills)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%-Anteil der ungelernten Kräfte		Stellt die Skalierbarkeit der Initiative sicher.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 in Qualifizierungsprogrammen.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Business Impact ROI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(Umsatz-/Kostenvorteil durch Upskilling ÷ 	Quantifiziert die finanzielle Rendite der HR-Entwicklung.</a:t>
            </a:r>
            <a:b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Schulungskosten) × 100.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9" name="Google Shape;389;p57"/>
          <p:cNvCxnSpPr/>
          <p:nvPr/>
        </p:nvCxnSpPr>
        <p:spPr>
          <a:xfrm>
            <a:off x="394636" y="2406316"/>
            <a:ext cx="11184556" cy="0"/>
          </a:xfrm>
          <a:prstGeom prst="straightConnector1">
            <a:avLst/>
          </a:prstGeom>
          <a:noFill/>
          <a:ln cap="flat" cmpd="sng" w="9525">
            <a:solidFill>
              <a:srgbClr val="FE681E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8"/>
          <p:cNvSpPr txBox="1"/>
          <p:nvPr>
            <p:ph type="title"/>
          </p:nvPr>
        </p:nvSpPr>
        <p:spPr>
          <a:xfrm>
            <a:off x="462815" y="681037"/>
            <a:ext cx="10515600" cy="8299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de-DE"/>
              <a:t>Monitoring – Warum, was und wie?</a:t>
            </a:r>
            <a:endParaRPr/>
          </a:p>
        </p:txBody>
      </p:sp>
      <p:sp>
        <p:nvSpPr>
          <p:cNvPr id="395" name="Google Shape;395;p58"/>
          <p:cNvSpPr txBox="1"/>
          <p:nvPr>
            <p:ph idx="1" type="body"/>
          </p:nvPr>
        </p:nvSpPr>
        <p:spPr>
          <a:xfrm>
            <a:off x="462815" y="1511019"/>
            <a:ext cx="11444438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de-DE"/>
              <a:t>Auswahl, Definition und Steuerung mit Key Performance Indicators (KPIs):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b="1" lang="de-DE"/>
              <a:t>KPI-Auswahl: </a:t>
            </a:r>
            <a:r>
              <a:rPr lang="de-DE"/>
              <a:t>Wählen Sie 3–5 KPIs pro Zielgruppe oder Bereich aus (beachten Sie dabei die Auswahlkriterien).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800"/>
              <a:buChar char="•"/>
            </a:pPr>
            <a:r>
              <a:rPr b="1" lang="de-DE"/>
              <a:t>Zielwerte festlegen: </a:t>
            </a:r>
            <a:r>
              <a:rPr lang="de-DE"/>
              <a:t>Definieren Sie für jeden KPI die Zielvorgaben, die am Ende der Strategieumsetzung erreicht sein sollen.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800"/>
              <a:buChar char="•"/>
            </a:pPr>
            <a:r>
              <a:rPr b="1" lang="de-DE"/>
              <a:t>Messpunkte bestimmen: </a:t>
            </a:r>
            <a:r>
              <a:rPr lang="de-DE"/>
              <a:t>Legen Sie die Messzeitpunkte und den zeitlichen Rahmen für jeden KPI fest.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ts val="2800"/>
              <a:buChar char="•"/>
            </a:pPr>
            <a:r>
              <a:rPr b="1" lang="de-DE"/>
              <a:t>Dashboard-Integration: </a:t>
            </a:r>
            <a:r>
              <a:rPr lang="de-DE"/>
              <a:t>Pflegen Sie diese Daten in ein KPI-Dashboard ein.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9"/>
          <p:cNvSpPr txBox="1"/>
          <p:nvPr>
            <p:ph type="title"/>
          </p:nvPr>
        </p:nvSpPr>
        <p:spPr>
          <a:xfrm>
            <a:off x="838200" y="738507"/>
            <a:ext cx="10515600" cy="7869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de-DE"/>
              <a:t>Monitoring – Warum, was und wie?</a:t>
            </a:r>
            <a:endParaRPr/>
          </a:p>
        </p:txBody>
      </p:sp>
      <p:pic>
        <p:nvPicPr>
          <p:cNvPr id="401" name="Google Shape;40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82877" y="2857501"/>
            <a:ext cx="2283531" cy="1978268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59"/>
          <p:cNvSpPr txBox="1"/>
          <p:nvPr/>
        </p:nvSpPr>
        <p:spPr>
          <a:xfrm>
            <a:off x="3668854" y="1934308"/>
            <a:ext cx="421153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de-DE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KPI Monitoring Dashboard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60"/>
          <p:cNvSpPr txBox="1"/>
          <p:nvPr>
            <p:ph idx="1" type="body"/>
          </p:nvPr>
        </p:nvSpPr>
        <p:spPr>
          <a:xfrm>
            <a:off x="385813" y="1511019"/>
            <a:ext cx="11343372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b="1" lang="de-DE"/>
              <a:t>Regelmäßige Umsetzung</a:t>
            </a:r>
            <a:r>
              <a:rPr lang="de-DE"/>
              <a:t>: Führen Sie die Monitoring-Aktivitäten periodisch gemäß den Plänen im Monitoring-Dashboard durch.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800"/>
              <a:buChar char="•"/>
            </a:pPr>
            <a:r>
              <a:rPr b="1" lang="de-DE"/>
              <a:t>Abweichungsanalyse</a:t>
            </a:r>
            <a:r>
              <a:rPr lang="de-DE"/>
              <a:t>: Identifizieren Sie Variationen und Abweichungen; markieren Sie negative Abweichungen mit einem Ampelsystem.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800"/>
              <a:buChar char="•"/>
            </a:pPr>
            <a:r>
              <a:rPr b="1" lang="de-DE"/>
              <a:t>Gegenmaßnahmen</a:t>
            </a:r>
            <a:r>
              <a:rPr lang="de-DE"/>
              <a:t>: Entwickeln Sie für gelbe oder rote Indikatoren Modifikations- oder Anpassungsmaßnahmen, um Ihre KPIs wieder auf Kurs zu bringen.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ts val="2800"/>
              <a:buChar char="•"/>
            </a:pPr>
            <a:r>
              <a:rPr b="1" lang="de-DE"/>
              <a:t>Dokumentation &amp; Abschluss</a:t>
            </a:r>
            <a:r>
              <a:rPr lang="de-DE"/>
              <a:t>: Dokumentieren Sie am Ende des Monitoring-Prozesses die erreichten KPIs und möglichen Abweichungen, um neue Maßnahmen im Sinne des PDCA-Zyklus abzuleiten.</a:t>
            </a:r>
            <a:endParaRPr/>
          </a:p>
        </p:txBody>
      </p:sp>
      <p:sp>
        <p:nvSpPr>
          <p:cNvPr id="408" name="Google Shape;408;p60"/>
          <p:cNvSpPr txBox="1"/>
          <p:nvPr>
            <p:ph type="title"/>
          </p:nvPr>
        </p:nvSpPr>
        <p:spPr>
          <a:xfrm>
            <a:off x="462815" y="681037"/>
            <a:ext cx="10515600" cy="8299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de-DE"/>
              <a:t>Monitoring – Warum, was und wie?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61"/>
          <p:cNvSpPr txBox="1"/>
          <p:nvPr>
            <p:ph type="title"/>
          </p:nvPr>
        </p:nvSpPr>
        <p:spPr>
          <a:xfrm>
            <a:off x="838200" y="596315"/>
            <a:ext cx="10515600" cy="7993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de-DE"/>
              <a:t>Monitoring – Warum, was und wie?</a:t>
            </a:r>
            <a:endParaRPr/>
          </a:p>
        </p:txBody>
      </p:sp>
      <p:pic>
        <p:nvPicPr>
          <p:cNvPr id="414" name="Google Shape;414;p6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5898" y="1825625"/>
            <a:ext cx="6440204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2"/>
          <p:cNvSpPr txBox="1"/>
          <p:nvPr/>
        </p:nvSpPr>
        <p:spPr>
          <a:xfrm>
            <a:off x="3016714" y="376381"/>
            <a:ext cx="6097772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de-DE" sz="6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Vielen Dank!</a:t>
            </a:r>
            <a:endParaRPr b="0" i="0" sz="6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0" name="Google Shape;420;p62" title="DE-DE (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314776"/>
            <a:ext cx="12192000" cy="500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