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vnd.openxmlformats-officedocument.vmlDrawing" Extension="vml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spreadsheetml.sheet" PartName="/ppt/embeddings/Microsoft_Excel_Sheet1.xlsx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60" r:id="rId5"/>
    <p:sldMasterId id="214748367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4" roundtripDataSignature="AMtx7mjsYY+Mf/WxXMxa8YcMd7tPE3tV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09DD3B3-1CED-40D8-BBD8-7F59824ECD34}">
  <a:tblStyle styleId="{109DD3B3-1CED-40D8-BBD8-7F59824ECD34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33" Type="http://schemas.openxmlformats.org/officeDocument/2006/relationships/slide" Target="slides/slide26.xml"/><Relationship Id="rId10" Type="http://schemas.openxmlformats.org/officeDocument/2006/relationships/slide" Target="slides/slide3.xml"/><Relationship Id="rId32" Type="http://schemas.openxmlformats.org/officeDocument/2006/relationships/slide" Target="slides/slide25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34" Type="http://customschemas.google.com/relationships/presentationmetadata" Target="meta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17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2" name="Google Shape;22;p3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3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Google Shape;25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8" name="Google Shape;28;p3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4" name="Google Shape;34;p3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0" name="Google Shape;40;p3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3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7" name="Google Shape;47;p3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3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Google Shape;49;p3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" name="Google Shape;50;p3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Google Shape;51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6" name="Google Shape;56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Google Shape;58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1" name="Google Shape;61;p4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4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8" name="Google Shape;68;p4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Google Shape;70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5" name="Google Shape;75;p4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1" name="Google Shape;81;p4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Google Shape;82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2" name="Google Shape;92;p3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" name="Google Shape;93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4" name="Google Shape;94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5" name="Google Shape;95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8" name="Google Shape;98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9" name="Google Shape;99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2" name="Google Shape;102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3" name="Google Shape;103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4" name="Google Shape;104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7" name="Google Shape;107;p4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8" name="Google Shape;108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Google Shape;109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0" name="Google Shape;110;p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3" name="Google Shape;113;p4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4" name="Google Shape;114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5" name="Google Shape;115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6" name="Google Shape;116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9" name="Google Shape;119;p4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0" name="Google Shape;120;p4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1" name="Google Shape;121;p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2" name="Google Shape;122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3" name="Google Shape;123;p4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6" name="Google Shape;126;p4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7" name="Google Shape;127;p4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8" name="Google Shape;128;p4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9" name="Google Shape;129;p4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0" name="Google Shape;130;p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1" name="Google Shape;131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2" name="Google Shape;132;p4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5" name="Google Shape;135;p4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6" name="Google Shape;136;p4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7" name="Google Shape;137;p4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8" name="Google Shape;138;p4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9" name="Google Shape;139;p4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2" name="Google Shape;142;p5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5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4" name="Google Shape;144;p5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5" name="Google Shape;145;p5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6" name="Google Shape;146;p5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9" name="Google Shape;149;p5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0" name="Google Shape;150;p5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1" name="Google Shape;151;p5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2" name="Google Shape;152;p5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5" name="Google Shape;155;p5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6" name="Google Shape;156;p5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7" name="Google Shape;157;p5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8" name="Google Shape;158;p5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6" name="Google Shape;176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7" name="Google Shape;177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0" name="Google Shape;180;p5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1" name="Google Shape;181;p5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2" name="Google Shape;182;p5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3" name="Google Shape;183;p5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5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6" name="Google Shape;186;p5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7" name="Google Shape;187;p5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8" name="Google Shape;188;p5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9" name="Google Shape;189;p5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92" name="Google Shape;192;p5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3" name="Google Shape;193;p5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4" name="Google Shape;194;p5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5" name="Google Shape;195;p5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98" name="Google Shape;198;p5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9" name="Google Shape;199;p5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0" name="Google Shape;200;p5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1" name="Google Shape;201;p5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2" name="Google Shape;202;p5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5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05" name="Google Shape;205;p5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6" name="Google Shape;206;p5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7" name="Google Shape;207;p5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8" name="Google Shape;208;p5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9" name="Google Shape;209;p5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0" name="Google Shape;210;p5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1" name="Google Shape;211;p5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5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14" name="Google Shape;214;p5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5" name="Google Shape;215;p5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6" name="Google Shape;216;p5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5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19" name="Google Shape;219;p5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0" name="Google Shape;220;p5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1" name="Google Shape;221;p5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2" name="Google Shape;222;p5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3" name="Google Shape;223;p5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6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26" name="Google Shape;226;p6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27" name="Google Shape;227;p6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8" name="Google Shape;228;p6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9" name="Google Shape;229;p6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0" name="Google Shape;230;p6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6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3" name="Google Shape;233;p6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4" name="Google Shape;234;p6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5" name="Google Shape;235;p6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6" name="Google Shape;236;p6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6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9" name="Google Shape;239;p6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0" name="Google Shape;240;p6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1" name="Google Shape;241;p6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2" name="Google Shape;242;p6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2.xml"/><Relationship Id="rId10" Type="http://schemas.openxmlformats.org/officeDocument/2006/relationships/slideLayout" Target="../slideLayouts/slideLayout1.xml"/><Relationship Id="rId21" Type="http://schemas.openxmlformats.org/officeDocument/2006/relationships/theme" Target="../theme/theme2.xml"/><Relationship Id="rId13" Type="http://schemas.openxmlformats.org/officeDocument/2006/relationships/slideLayout" Target="../slideLayouts/slideLayout4.xml"/><Relationship Id="rId12" Type="http://schemas.openxmlformats.org/officeDocument/2006/relationships/slideLayout" Target="../slideLayouts/slideLayout3.xml"/><Relationship Id="rId1" Type="http://schemas.openxmlformats.org/officeDocument/2006/relationships/image" Target="../media/image5.png"/><Relationship Id="rId2" Type="http://schemas.openxmlformats.org/officeDocument/2006/relationships/image" Target="../media/image7.png"/><Relationship Id="rId3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openxmlformats.org/officeDocument/2006/relationships/image" Target="../media/image14.jpg"/><Relationship Id="rId15" Type="http://schemas.openxmlformats.org/officeDocument/2006/relationships/slideLayout" Target="../slideLayouts/slideLayout6.xml"/><Relationship Id="rId14" Type="http://schemas.openxmlformats.org/officeDocument/2006/relationships/slideLayout" Target="../slideLayouts/slideLayout5.xml"/><Relationship Id="rId17" Type="http://schemas.openxmlformats.org/officeDocument/2006/relationships/slideLayout" Target="../slideLayouts/slideLayout8.xml"/><Relationship Id="rId16" Type="http://schemas.openxmlformats.org/officeDocument/2006/relationships/slideLayout" Target="../slideLayouts/slideLayout7.xml"/><Relationship Id="rId5" Type="http://schemas.openxmlformats.org/officeDocument/2006/relationships/image" Target="../media/image1.jpg"/><Relationship Id="rId19" Type="http://schemas.openxmlformats.org/officeDocument/2006/relationships/slideLayout" Target="../slideLayouts/slideLayout10.xml"/><Relationship Id="rId6" Type="http://schemas.openxmlformats.org/officeDocument/2006/relationships/image" Target="../media/image9.png"/><Relationship Id="rId18" Type="http://schemas.openxmlformats.org/officeDocument/2006/relationships/slideLayout" Target="../slideLayouts/slideLayout9.xml"/><Relationship Id="rId7" Type="http://schemas.openxmlformats.org/officeDocument/2006/relationships/image" Target="../media/image11.png"/><Relationship Id="rId8" Type="http://schemas.openxmlformats.org/officeDocument/2006/relationships/image" Target="../media/image2.png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0.xml"/><Relationship Id="rId1" Type="http://schemas.openxmlformats.org/officeDocument/2006/relationships/image" Target="../media/image21.png"/><Relationship Id="rId2" Type="http://schemas.openxmlformats.org/officeDocument/2006/relationships/image" Target="../media/image20.png"/><Relationship Id="rId3" Type="http://schemas.openxmlformats.org/officeDocument/2006/relationships/image" Target="../media/image5.png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/Relationships>
</file>

<file path=ppt/slideMasters/_rels/slideMaster3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23.xml"/><Relationship Id="rId22" Type="http://schemas.openxmlformats.org/officeDocument/2006/relationships/theme" Target="../theme/theme3.xml"/><Relationship Id="rId10" Type="http://schemas.openxmlformats.org/officeDocument/2006/relationships/image" Target="../media/image14.jpg"/><Relationship Id="rId21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" Type="http://schemas.openxmlformats.org/officeDocument/2006/relationships/image" Target="../media/image21.png"/><Relationship Id="rId2" Type="http://schemas.openxmlformats.org/officeDocument/2006/relationships/image" Target="../media/image5.png"/><Relationship Id="rId3" Type="http://schemas.openxmlformats.org/officeDocument/2006/relationships/image" Target="../media/image7.png"/><Relationship Id="rId4" Type="http://schemas.openxmlformats.org/officeDocument/2006/relationships/image" Target="../media/image22.png"/><Relationship Id="rId9" Type="http://schemas.openxmlformats.org/officeDocument/2006/relationships/image" Target="../media/image2.png"/><Relationship Id="rId15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28.xml"/><Relationship Id="rId5" Type="http://schemas.openxmlformats.org/officeDocument/2006/relationships/image" Target="../media/image15.png"/><Relationship Id="rId19" Type="http://schemas.openxmlformats.org/officeDocument/2006/relationships/slideLayout" Target="../slideLayouts/slideLayout31.xml"/><Relationship Id="rId6" Type="http://schemas.openxmlformats.org/officeDocument/2006/relationships/image" Target="../media/image1.jpg"/><Relationship Id="rId18" Type="http://schemas.openxmlformats.org/officeDocument/2006/relationships/slideLayout" Target="../slideLayouts/slideLayout30.xml"/><Relationship Id="rId7" Type="http://schemas.openxmlformats.org/officeDocument/2006/relationships/image" Target="../media/image9.png"/><Relationship Id="rId8" Type="http://schemas.openxmlformats.org/officeDocument/2006/relationships/image" Target="../media/image11.png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7"/>
          <p:cNvSpPr/>
          <p:nvPr/>
        </p:nvSpPr>
        <p:spPr>
          <a:xfrm>
            <a:off x="-1377" y="3856444"/>
            <a:ext cx="12192000" cy="30526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7;p27"/>
          <p:cNvPicPr preferRelativeResize="0"/>
          <p:nvPr/>
        </p:nvPicPr>
        <p:blipFill rotWithShape="1">
          <a:blip r:embed="rId1">
            <a:alphaModFix/>
          </a:blip>
          <a:srcRect b="10823" l="12261" r="12729" t="25284"/>
          <a:stretch/>
        </p:blipFill>
        <p:spPr>
          <a:xfrm>
            <a:off x="2560675" y="723895"/>
            <a:ext cx="7070651" cy="327149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oogle Shape;8;p27"/>
          <p:cNvGrpSpPr/>
          <p:nvPr/>
        </p:nvGrpSpPr>
        <p:grpSpPr>
          <a:xfrm>
            <a:off x="3342806" y="0"/>
            <a:ext cx="5506389" cy="484936"/>
            <a:chOff x="176550" y="139236"/>
            <a:chExt cx="7041681" cy="620146"/>
          </a:xfrm>
        </p:grpSpPr>
        <p:pic>
          <p:nvPicPr>
            <p:cNvPr descr="Uma imagem com estrela, Tipo de letra, Gráficos, símbolo&#10;&#10;Descrição gerada automaticamente" id="9" name="Google Shape;9;p27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76550" y="242873"/>
              <a:ext cx="573818" cy="4128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texto, design gráfico&#10;&#10;Descrição gerada automaticamente" id="10" name="Google Shape;10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167290" y="283841"/>
              <a:ext cx="947075" cy="3309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símbolo, captura de ecrã&#10;&#10;Descrição gerada automaticamente" id="11" name="Google Shape;11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728365" y="268747"/>
              <a:ext cx="489866" cy="361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2" name="Google Shape;12;p2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430379" y="332170"/>
              <a:ext cx="705189" cy="2342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captura de ecrã, texto&#10;&#10;Descrição gerada automaticamente" id="13" name="Google Shape;13;p2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792206" y="139236"/>
              <a:ext cx="620146" cy="6201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4" name="Google Shape;14;p2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66382" y="294783"/>
              <a:ext cx="784894" cy="3090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5;p2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451582" y="296419"/>
              <a:ext cx="1024610" cy="30578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6" name="Google Shape;16;p2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9275" y="6368549"/>
            <a:ext cx="1661619" cy="348875"/>
          </a:xfrm>
          <a:prstGeom prst="rect">
            <a:avLst/>
          </a:prstGeom>
          <a:solidFill>
            <a:srgbClr val="FF6D25"/>
          </a:solidFill>
          <a:ln>
            <a:noFill/>
          </a:ln>
        </p:spPr>
      </p:pic>
      <p:sp>
        <p:nvSpPr>
          <p:cNvPr id="17" name="Google Shape;17;p27"/>
          <p:cNvSpPr txBox="1"/>
          <p:nvPr/>
        </p:nvSpPr>
        <p:spPr>
          <a:xfrm>
            <a:off x="1952689" y="6328901"/>
            <a:ext cx="10239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de-AT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Funded by the European Union. Views and opinions expressed are however those of the author(s) only and do not necessarily reflect those of the European Union or OeAD-GmbH. Neither the European Union nor the granting authority can be held responsible for them.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0"/>
    <p:sldLayoutId id="2147483650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  <p:sldLayoutId id="2147483659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ma imagem com texto, Tipo de letra, captura de ecrã, Gráficos&#10;&#10;Descrição gerada automaticamente" id="86" name="Google Shape;86;p29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76550" y="6460444"/>
            <a:ext cx="1599539" cy="356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502" y="6455296"/>
            <a:ext cx="1595612" cy="3347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ma imagem com Tipo de letra, Gráficos, logótipo, captura de ecrã&#10;&#10;Descrição gerada automaticamente" id="88" name="Google Shape;88;p29"/>
          <p:cNvPicPr preferRelativeResize="0"/>
          <p:nvPr/>
        </p:nvPicPr>
        <p:blipFill rotWithShape="1">
          <a:blip r:embed="rId3">
            <a:alphaModFix/>
          </a:blip>
          <a:srcRect b="30318" l="0" r="0" t="23069"/>
          <a:stretch/>
        </p:blipFill>
        <p:spPr>
          <a:xfrm>
            <a:off x="-89566" y="121117"/>
            <a:ext cx="1595612" cy="403607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29"/>
          <p:cNvSpPr/>
          <p:nvPr/>
        </p:nvSpPr>
        <p:spPr>
          <a:xfrm>
            <a:off x="1424378" y="0"/>
            <a:ext cx="10767622" cy="471559"/>
          </a:xfrm>
          <a:prstGeom prst="rect">
            <a:avLst/>
          </a:prstGeom>
          <a:solidFill>
            <a:srgbClr val="FF952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ma imagem com texto, Tipo de letra, captura de ecrã, Gráficos&#10;&#10;Descrição gerada automaticamente" id="160" name="Google Shape;160;p3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76550" y="6460444"/>
            <a:ext cx="1599539" cy="356877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33"/>
          <p:cNvSpPr/>
          <p:nvPr/>
        </p:nvSpPr>
        <p:spPr>
          <a:xfrm>
            <a:off x="0" y="6198610"/>
            <a:ext cx="12192000" cy="6593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" name="Google Shape;162;p33"/>
          <p:cNvPicPr preferRelativeResize="0"/>
          <p:nvPr/>
        </p:nvPicPr>
        <p:blipFill rotWithShape="1">
          <a:blip r:embed="rId2">
            <a:alphaModFix/>
          </a:blip>
          <a:srcRect b="10823" l="12261" r="12729" t="25284"/>
          <a:stretch/>
        </p:blipFill>
        <p:spPr>
          <a:xfrm>
            <a:off x="3751163" y="3896376"/>
            <a:ext cx="4409546" cy="20402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3" name="Google Shape;163;p33"/>
          <p:cNvGrpSpPr/>
          <p:nvPr/>
        </p:nvGrpSpPr>
        <p:grpSpPr>
          <a:xfrm>
            <a:off x="4133292" y="2669854"/>
            <a:ext cx="3859212" cy="1128307"/>
            <a:chOff x="1776089" y="3084863"/>
            <a:chExt cx="6690991" cy="1956226"/>
          </a:xfrm>
        </p:grpSpPr>
        <p:pic>
          <p:nvPicPr>
            <p:cNvPr descr="Uma imagem com estrela, Tipo de letra, Gráficos, símbolo&#10;&#10;Descrição gerada automaticamente" id="164" name="Google Shape;164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76089" y="3084863"/>
              <a:ext cx="994870" cy="7158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texto, design gráfico&#10;&#10;Descrição gerada automaticamente" id="165" name="Google Shape;165;p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112217" y="3155893"/>
              <a:ext cx="1642011" cy="5737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símbolo, captura de ecrã&#10;&#10;Descrição gerada automaticamente" id="166" name="Google Shape;166;p3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498805" y="4168412"/>
              <a:ext cx="849316" cy="6261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67" name="Google Shape;167;p3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244444" y="3239684"/>
              <a:ext cx="1222636" cy="4061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ipo de letra, Gráficos, captura de ecrã, texto&#10;&#10;Descrição gerada automaticamente" id="168" name="Google Shape;168;p3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945504" y="3965897"/>
              <a:ext cx="1075192" cy="10751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Uma imagem com texto, Tipo de letra, logótipo, Gráficos&#10;&#10;Descrição gerada automaticamente" id="169" name="Google Shape;169;p33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3261175" y="3174865"/>
              <a:ext cx="1360826" cy="535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0" name="Google Shape;170;p33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2690954" y="4226976"/>
              <a:ext cx="1776440" cy="5301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1" name="Google Shape;171;p33"/>
          <p:cNvSpPr/>
          <p:nvPr/>
        </p:nvSpPr>
        <p:spPr>
          <a:xfrm>
            <a:off x="-14537" y="-23383"/>
            <a:ext cx="12197403" cy="175382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33"/>
          <p:cNvSpPr txBox="1"/>
          <p:nvPr/>
        </p:nvSpPr>
        <p:spPr>
          <a:xfrm>
            <a:off x="1952689" y="6328901"/>
            <a:ext cx="102393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de-AT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Funded by the European Union. Views and opinions expressed are however those of the author(s) only and do not necessarily reflect those of the European Union or OeAD-GmbH. Neither the European Union nor the granting authority can be held responsible for them.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3" name="Google Shape;173;p3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9275" y="6368549"/>
            <a:ext cx="1661619" cy="348875"/>
          </a:xfrm>
          <a:prstGeom prst="rect">
            <a:avLst/>
          </a:prstGeom>
          <a:solidFill>
            <a:srgbClr val="FF6D25"/>
          </a:solidFill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Relationship Id="rId3" Type="http://schemas.openxmlformats.org/officeDocument/2006/relationships/vmlDrawing" Target="../drawings/vmlDrawing1.vml"/><Relationship Id="rId4" Type="http://schemas.openxmlformats.org/officeDocument/2006/relationships/package" Target="../embeddings/Microsoft_Excel_Sheet1.xlsx"/><Relationship Id="rId5" Type="http://schemas.openxmlformats.org/officeDocument/2006/relationships/package" Target="../embeddings/Microsoft_Excel_Sheet1.xlsx"/><Relationship Id="rId6" Type="http://schemas.openxmlformats.org/officeDocument/2006/relationships/image" Target="../media/image1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"/>
          <p:cNvSpPr txBox="1"/>
          <p:nvPr/>
        </p:nvSpPr>
        <p:spPr>
          <a:xfrm>
            <a:off x="2274885" y="4479969"/>
            <a:ext cx="7642231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AT" sz="4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Monitoring – Indicators and Tools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sp>
        <p:nvSpPr>
          <p:cNvPr id="253" name="Google Shape;253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/>
              <a:t>Implementation of strategic actions on company level need monitoring of performance and success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/>
              <a:t>Gives ongoing (formative) information about performance and achievement of strategic goals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/>
              <a:t>Allows for steering, corrections and adaptation of actions if necessary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/>
              <a:t>Allows for stopping the implementation of strategies if necessary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/>
              <a:t>Prevents bad surprises in the end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/>
              <a:t>Is part of the strategic P-D-C-A circle for strategy implementation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"/>
          <p:cNvSpPr txBox="1"/>
          <p:nvPr>
            <p:ph type="title"/>
          </p:nvPr>
        </p:nvSpPr>
        <p:spPr>
          <a:xfrm>
            <a:off x="838200" y="37681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pic>
        <p:nvPicPr>
          <p:cNvPr id="259" name="Google Shape;25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44161" y="1632100"/>
            <a:ext cx="7460742" cy="5040867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"/>
          <p:cNvSpPr txBox="1"/>
          <p:nvPr/>
        </p:nvSpPr>
        <p:spPr>
          <a:xfrm>
            <a:off x="131742" y="6075208"/>
            <a:ext cx="2218877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 Karn-b - Karn Bulsuk (http://www.bulsuk.com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3"/>
          <p:cNvSpPr/>
          <p:nvPr/>
        </p:nvSpPr>
        <p:spPr>
          <a:xfrm rot="-1052025">
            <a:off x="7622931" y="3648808"/>
            <a:ext cx="3842238" cy="1213338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6B2E0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MONITORING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sp>
        <p:nvSpPr>
          <p:cNvPr id="267" name="Google Shape;267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Monitoring – CHECK </a:t>
            </a:r>
            <a:r>
              <a:rPr lang="de-AT" u="sng"/>
              <a:t>is all about</a:t>
            </a:r>
            <a:r>
              <a:rPr lang="de-AT"/>
              <a:t>: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/>
              <a:t>to </a:t>
            </a:r>
            <a:r>
              <a:rPr b="1" lang="de-AT"/>
              <a:t>verify</a:t>
            </a:r>
            <a:r>
              <a:rPr lang="de-AT"/>
              <a:t> whether the plan is working as intended and to </a:t>
            </a:r>
            <a:r>
              <a:rPr b="1" lang="de-AT"/>
              <a:t>generate insights</a:t>
            </a:r>
            <a:r>
              <a:rPr lang="de-AT"/>
              <a:t> that guide improvements in the </a:t>
            </a:r>
            <a:r>
              <a:rPr b="1" lang="de-AT"/>
              <a:t>Act</a:t>
            </a:r>
            <a:r>
              <a:rPr lang="de-AT"/>
              <a:t> phase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/>
              <a:t>Without proper monitoring and evaluation, it is </a:t>
            </a:r>
            <a:r>
              <a:rPr b="1" lang="de-AT"/>
              <a:t>unclear </a:t>
            </a:r>
            <a:r>
              <a:rPr lang="de-AT"/>
              <a:t>if your </a:t>
            </a:r>
            <a:r>
              <a:rPr b="1" lang="de-AT"/>
              <a:t>strategy and actions are targeted</a:t>
            </a:r>
            <a:r>
              <a:rPr lang="de-AT"/>
              <a:t>, reach the planned outcomes or are at risk to fail.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AT"/>
              <a:t>Without proper monitoring the PDCA circle is </a:t>
            </a:r>
            <a:r>
              <a:rPr b="1" lang="de-AT"/>
              <a:t>NOT</a:t>
            </a:r>
            <a:r>
              <a:rPr lang="de-AT"/>
              <a:t> working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5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sp>
        <p:nvSpPr>
          <p:cNvPr id="273" name="Google Shape;273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de-AT"/>
              <a:t>Key activities in the monitoring phase of your strategy are: 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Collect data and results from the „Do“ phase (measuring key performance indicators KPI‘s, metrics or observation)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Compare the actual results to the plan (variance or deviation analysis)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Analyse discrepancies or deviations in detail 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Deduct actions, steering mechanisms and documentation for the next phase „Act“.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6"/>
          <p:cNvSpPr txBox="1"/>
          <p:nvPr>
            <p:ph type="title"/>
          </p:nvPr>
        </p:nvSpPr>
        <p:spPr>
          <a:xfrm>
            <a:off x="838200" y="47063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sp>
        <p:nvSpPr>
          <p:cNvPr id="279" name="Google Shape;279;p6"/>
          <p:cNvSpPr txBox="1"/>
          <p:nvPr>
            <p:ph idx="1" type="body"/>
          </p:nvPr>
        </p:nvSpPr>
        <p:spPr>
          <a:xfrm>
            <a:off x="838200" y="1526686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Which methods and tools may be used for monitoring and deviation analysis?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KPI‘s – Key Performance Indicators 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Employee Surveys and Feedback Systems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Performance appraisal systems (e.g. 360 degree Feedback)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External (also internal) audits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Benchmarking 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Observation and managerial reports 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Many others…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7"/>
          <p:cNvSpPr txBox="1"/>
          <p:nvPr>
            <p:ph type="title"/>
          </p:nvPr>
        </p:nvSpPr>
        <p:spPr>
          <a:xfrm>
            <a:off x="838200" y="47063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sp>
        <p:nvSpPr>
          <p:cNvPr id="285" name="Google Shape;285;p7"/>
          <p:cNvSpPr txBox="1"/>
          <p:nvPr>
            <p:ph idx="1" type="body"/>
          </p:nvPr>
        </p:nvSpPr>
        <p:spPr>
          <a:xfrm>
            <a:off x="838200" y="1253331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Important selection criteria: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graphicFrame>
        <p:nvGraphicFramePr>
          <p:cNvPr id="286" name="Google Shape;286;p7"/>
          <p:cNvGraphicFramePr/>
          <p:nvPr/>
        </p:nvGraphicFramePr>
        <p:xfrm>
          <a:off x="838200" y="186079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{109DD3B3-1CED-40D8-BBD8-7F59824ECD34}</a:tableStyleId>
              </a:tblPr>
              <a:tblGrid>
                <a:gridCol w="3281125"/>
                <a:gridCol w="3335875"/>
                <a:gridCol w="3335875"/>
              </a:tblGrid>
              <a:tr h="254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Criterion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Description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Why It Matters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12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1. Relevance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The method should measure what truly matters to business goals (e.g., employee turnover, time-to-hire).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Avoids collecting “nice-to-know” but irrelevant data.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6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2. Simplicity &amp; Ease of Use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Easy for managers or HR staff to apply regularly without specialized training.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Small teams can sustain it long-term.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0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3. Cost-Effectiveness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Minimal cost in tools, software, or time.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Keeps overhead low for small businesses.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0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4. Data Reliability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Data collected should be accurate and consistent.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Prevents misleading decisions.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0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5. Frequency &amp; Timeliness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Ability to monitor at appropriate intervals (monthly, quarterly).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Enables quick corrective actions.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6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6. Integration &amp; Automation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Compatibility with existing systems (like payroll or HR software).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Reduces manual work and errors.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6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b="1" lang="de-AT" sz="1400" u="none" cap="none" strike="noStrike"/>
                        <a:t>7. Actionability</a:t>
                      </a:r>
                      <a:endParaRPr sz="1400" u="none" cap="none" strike="noStrike"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The method should produce results that lead to clear actions or improvements.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alibri"/>
                        <a:buNone/>
                      </a:pPr>
                      <a:r>
                        <a:rPr lang="de-AT" sz="1400" u="none" cap="none" strike="noStrike"/>
                        <a:t>Ensures monitoring leads to impact, not just reporting.</a:t>
                      </a:r>
                      <a:endParaRPr/>
                    </a:p>
                  </a:txBody>
                  <a:tcPr marT="33475" marB="33475" marR="66950" marL="669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8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sp>
        <p:nvSpPr>
          <p:cNvPr id="292" name="Google Shape;292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de-AT"/>
              <a:t>Possible monitoring tools: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KPI‘s – Key Performance Indicators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HR metrics and statistics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Qualitative surveys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9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sp>
        <p:nvSpPr>
          <p:cNvPr id="298" name="Google Shape;298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Key Performance Indicators: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de-AT"/>
              <a:t>Key Performance Indicators (KPIs)</a:t>
            </a:r>
            <a:r>
              <a:rPr lang="de-AT"/>
              <a:t> in </a:t>
            </a:r>
            <a:r>
              <a:rPr b="1" lang="de-AT"/>
              <a:t>Human Resources (HR)</a:t>
            </a:r>
            <a:r>
              <a:rPr lang="de-AT"/>
              <a:t> are measurable values that help organizations track and evaluate the effectiveness and efficiency of their HR processes. They connect HR activities to business outcomes and help identify areas for improvement.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For your monitoring of increasing </a:t>
            </a:r>
            <a:r>
              <a:rPr b="1" lang="de-AT"/>
              <a:t>full time employment of women </a:t>
            </a:r>
            <a:r>
              <a:rPr lang="de-AT"/>
              <a:t>in your company, possible KPI’s could be: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3" name="Google Shape;303;p10"/>
          <p:cNvGraphicFramePr/>
          <p:nvPr/>
        </p:nvGraphicFramePr>
        <p:xfrm>
          <a:off x="715108" y="121589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{109DD3B3-1CED-40D8-BBD8-7F59824ECD34}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KPI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Description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Why It Matters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% of Female Applicants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Share of female applicants among total applicants for full-time roles.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Measures gender diversity in candidate pipeline.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% of Female Candidates Shortlisted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Female share at the interview stage.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Evaluates potential bias in screening.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% of Female Hires (Full-Time)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Female hires divided by total full-time hires.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Tracks hiring conversion success.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Gender Diversity by Role Level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Female representation by job grade or function.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Identifies underrepresented areas.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Gender Balance in Talent Pool Sources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women from job boards, referrals, etc.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Optimizes recruitment channels.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8" name="Google Shape;308;p11"/>
          <p:cNvGraphicFramePr/>
          <p:nvPr/>
        </p:nvGraphicFramePr>
        <p:xfrm>
          <a:off x="609600" y="8624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{109DD3B3-1CED-40D8-BBD8-7F59824ECD34}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KPI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Description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Why It Matters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% of Female Promotions (Full-Time)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Proportion of full-time promotions going to women.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Monitors gender equity in advancement.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Female Representation in Leadership Roles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women in management or senior positions.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Shows progress in upper-level inclusion.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Training Participation (Female Full-Time Employees)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full-time women attending leadership or skill programs.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Tracks access to development opportunities.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309" name="Google Shape;309;p11"/>
          <p:cNvGraphicFramePr/>
          <p:nvPr/>
        </p:nvGraphicFramePr>
        <p:xfrm>
          <a:off x="609600" y="31484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{109DD3B3-1CED-40D8-BBD8-7F59824ECD34}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Flexible Work Policy Adoption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female full-time employees using flexible or hybrid options.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Indicates policy effectiveness.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Parental Leave Utilization (Female)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eligible women using maternity/parental leave.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Reflects confidence in work-life balance policies.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Return-to-Work Rate (Post-Leave)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women returning to full-time work after maternity/parental leave.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Measures re-entry support effectiveness.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2"/>
          <p:cNvSpPr txBox="1"/>
          <p:nvPr>
            <p:ph type="title"/>
          </p:nvPr>
        </p:nvSpPr>
        <p:spPr>
          <a:xfrm>
            <a:off x="838200" y="58493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sp>
        <p:nvSpPr>
          <p:cNvPr id="315" name="Google Shape;315;p12"/>
          <p:cNvSpPr txBox="1"/>
          <p:nvPr>
            <p:ph idx="1" type="body"/>
          </p:nvPr>
        </p:nvSpPr>
        <p:spPr>
          <a:xfrm>
            <a:off x="838200" y="1825625"/>
            <a:ext cx="10515600" cy="6713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Strategic / long-term KPIs could be: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316" name="Google Shape;316;p12"/>
          <p:cNvSpPr/>
          <p:nvPr/>
        </p:nvSpPr>
        <p:spPr>
          <a:xfrm>
            <a:off x="838200" y="2474994"/>
            <a:ext cx="10153292" cy="14773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AT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Gender Parity Index (Full-Time)</a:t>
            </a:r>
            <a:r>
              <a:rPr b="0" i="0" lang="de-AT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Ratio of women to men in full-time roles.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de-AT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Benchmark Comparison</a:t>
            </a:r>
            <a:r>
              <a:rPr b="0" i="0" lang="de-AT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Female full-time employment rate vs. industry / sector average.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de-AT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b="1" i="0" lang="de-AT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arget Female Full-Time Employment Growth (%)</a:t>
            </a:r>
            <a:r>
              <a:rPr b="0" i="0" lang="de-AT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– e.g., “Increase from 35% to 45% by 2026.”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3"/>
          <p:cNvSpPr txBox="1"/>
          <p:nvPr>
            <p:ph type="title"/>
          </p:nvPr>
        </p:nvSpPr>
        <p:spPr>
          <a:xfrm>
            <a:off x="838200" y="42397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sp>
        <p:nvSpPr>
          <p:cNvPr id="322" name="Google Shape;322;p13"/>
          <p:cNvSpPr txBox="1"/>
          <p:nvPr>
            <p:ph idx="1" type="body"/>
          </p:nvPr>
        </p:nvSpPr>
        <p:spPr>
          <a:xfrm>
            <a:off x="838200" y="1218956"/>
            <a:ext cx="10515600" cy="803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de-AT"/>
              <a:t>For your monitoring of keeping senior workers longer in your company, possible KPI’s could be:</a:t>
            </a:r>
            <a:endParaRPr b="1"/>
          </a:p>
        </p:txBody>
      </p:sp>
      <p:graphicFrame>
        <p:nvGraphicFramePr>
          <p:cNvPr id="323" name="Google Shape;323;p13"/>
          <p:cNvGraphicFramePr/>
          <p:nvPr/>
        </p:nvGraphicFramePr>
        <p:xfrm>
          <a:off x="838200" y="228663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{109DD3B3-1CED-40D8-BBD8-7F59824ECD34}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KPI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Definition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Purpose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Average Employee Age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Mean age of workforce.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Monitors workforce aging trends.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% of Employees Aged 50+ (or 55+)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Employees aged 50+/55+ ÷ total employees × 100.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Measures representation of experienced staff.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Retention Rate of 50+ Employees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(Employees aged 50+ who remain in company ÷ total 50+ employees at start of period) × 100.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Key indicator for retention success.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Turnover Rate (50+ Employees)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(Number of 50+ employees who leave ÷ total 50+ employees) × 100.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Identifies potential attrition issues.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Average Tenure of Employees 50+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Average years of service of 50+ employees.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Reflects longevity and commitment.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Exit Rate Due to Retirement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total exits caused by retirement.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Helps anticipate workforce planning needs.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8" name="Google Shape;328;p14"/>
          <p:cNvGraphicFramePr/>
          <p:nvPr/>
        </p:nvGraphicFramePr>
        <p:xfrm>
          <a:off x="838200" y="7991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{109DD3B3-1CED-40D8-BBD8-7F59824ECD34}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KPI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Definition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Purpose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% of Older Employees in Mentorship Roles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(Number of 50+ employees mentoring others ÷ total 50+ employees) × 100.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Tracks active knowledge sharing.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Mentorship Program Participation Rate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(Employees involved in intergenerational mentoring ÷ total eligible employees) × 100.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Evaluates program reach.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Success Rate of Knowledge Transfer Initiatives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departments with completed succession or handover plans.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Ensures organizational knowledge continuity.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329" name="Google Shape;329;p14"/>
          <p:cNvGraphicFramePr/>
          <p:nvPr/>
        </p:nvGraphicFramePr>
        <p:xfrm>
          <a:off x="838200" y="36777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{109DD3B3-1CED-40D8-BBD8-7F59824ECD34}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Engagement Score (50+ Employees)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Survey-based engagement index for older employees.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Core measure of motivation and belonging.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Absenteeism Rate (50+ Employees)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(Total absence days ÷ total available workdays for 50+ employees) × 100.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Reflects health and morale.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Health &amp; Wellness Program Participation (50+)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50+ employees using wellness initiatives.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Gauges health-support effectiveness.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Retirement Readiness Satisfaction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Survey score on confidence in transitioning into flexible or phased retirement.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Tracks perceptions of career security.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4" name="Google Shape;334;p15"/>
          <p:cNvGraphicFramePr/>
          <p:nvPr/>
        </p:nvGraphicFramePr>
        <p:xfrm>
          <a:off x="723900" y="7481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{109DD3B3-1CED-40D8-BBD8-7F59824ECD34}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KPI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Definition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Purpose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% of 50+ Employees on Flexible or Part-Time Contracts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Measures uptake of alternative work arrangements.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Indicates company’s adaptability to aging workforce.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Internal Mobility Rate (50+)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older employees moving to new roles or reassignments.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Tracks opportunities for continued engagement.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Retention Rate Post-Flexibility Implementation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Retention of older employees who use flexible work options.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Evaluates impact of such policies.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335" name="Google Shape;335;p15"/>
          <p:cNvGraphicFramePr/>
          <p:nvPr/>
        </p:nvGraphicFramePr>
        <p:xfrm>
          <a:off x="723900" y="359579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{109DD3B3-1CED-40D8-BBD8-7F59824ECD34}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% of Projects with Senior Expert Involvement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Share of strategic projects involving 50+ employees.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Measures knowledge utilization.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Productivity per Employee (50+)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Revenue or output generated per older employee.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Demonstrates contribution to performance.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Mentorship Satisfaction (Younger Employees)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Survey score on perceived value of mentorship from experienced staff.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Captures cross-generational value creation.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6"/>
          <p:cNvSpPr txBox="1"/>
          <p:nvPr>
            <p:ph type="title"/>
          </p:nvPr>
        </p:nvSpPr>
        <p:spPr>
          <a:xfrm>
            <a:off x="838200" y="55440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sp>
        <p:nvSpPr>
          <p:cNvPr id="341" name="Google Shape;341;p16"/>
          <p:cNvSpPr txBox="1"/>
          <p:nvPr>
            <p:ph idx="1" type="body"/>
          </p:nvPr>
        </p:nvSpPr>
        <p:spPr>
          <a:xfrm>
            <a:off x="838200" y="1421179"/>
            <a:ext cx="10515600" cy="917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de-AT"/>
              <a:t>For your monitoring of exploiting the potentials of migrants and diversity for skilled work in your company, possible KPI’s could be:</a:t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graphicFrame>
        <p:nvGraphicFramePr>
          <p:cNvPr id="342" name="Google Shape;342;p16"/>
          <p:cNvGraphicFramePr/>
          <p:nvPr/>
        </p:nvGraphicFramePr>
        <p:xfrm>
          <a:off x="838200" y="259628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{109DD3B3-1CED-40D8-BBD8-7F59824ECD34}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KPI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Definition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Purpose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% of Migrant Employees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Number of migrant workers ÷ total workforce × 100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Tracks overall representation.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Diversity Index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Weighted score measuring variety in nationality, ethnicity, gender, etc.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Monitors overall diversity levels.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% of Migrant Employees by Job Level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Representation across junior, mid, and senior roles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Identifies barriers to advancement.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Diversity Hiring Rate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new hires from migrant or underrepresented backgrounds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Evaluates recruitment inclusivity.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Retention Rate of Migrant Employees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Migrant employees retained ÷ total migrant employees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Ensures engagement and inclusion efforts are effective.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7" name="Google Shape;347;p17"/>
          <p:cNvGraphicFramePr/>
          <p:nvPr/>
        </p:nvGraphicFramePr>
        <p:xfrm>
          <a:off x="838200" y="72879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{109DD3B3-1CED-40D8-BBD8-7F59824ECD34}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KPI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Definition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Purpose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% of Migrant Applicants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Migrant applicants ÷ total applicants × 100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Tracks diversity in the talent pipeline.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% of Migrant Candidates Shortlisted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Migrants making it past initial screening ÷ total shortlisted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Monitors potential selection bias.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% of Migrant Hires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Migrant hires ÷ total hires × 100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Measures recruitment success.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Time to Hire for Migrant Candidates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Average time from application to hire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Ensures fair and efficient hiring processes.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Source Effectiveness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hires from migrant-focused recruitment channels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Optimises outreach channels.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348" name="Google Shape;348;p17"/>
          <p:cNvGraphicFramePr/>
          <p:nvPr/>
        </p:nvGraphicFramePr>
        <p:xfrm>
          <a:off x="838200" y="40206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{109DD3B3-1CED-40D8-BBD8-7F59824ECD34}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Training Participation Rate (Migrant Employees)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migrant employees attending internal training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Monitors access to skill-building opportunities.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Upskilling/Certification Completion Rate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migrant employees completing upskilling programs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Measures capability growth.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Post-Training Performance Improvement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improvement in performance or productivity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Demonstrates learning impact.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Mentorship Program Participation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migrant employees in mentorship programs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Supports career development and potential realization.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3" name="Google Shape;353;p18"/>
          <p:cNvGraphicFramePr/>
          <p:nvPr/>
        </p:nvGraphicFramePr>
        <p:xfrm>
          <a:off x="838200" y="57229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{109DD3B3-1CED-40D8-BBD8-7F59824ECD34}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KPI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Definition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Purpose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Promotion Rate of Migrant Employees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migrant employees promoted ÷ total promotions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Tracks advancement opportunities.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Internal Mobility Rate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migrant employees moving to new roles or projects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Measures access to career growth.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Leadership Representation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migrant employees in managerial/senior positions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Evaluates inclusivity in decision-making roles.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Salary Equity Ratio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Average migrant employee salary ÷ average comparable employee salary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Ensures fair compensation.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354" name="Google Shape;354;p18"/>
          <p:cNvGraphicFramePr/>
          <p:nvPr/>
        </p:nvGraphicFramePr>
        <p:xfrm>
          <a:off x="838200" y="369004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{109DD3B3-1CED-40D8-BBD8-7F59824ECD34}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Project/Team Diversity Score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Diversity index of teams or project groups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Encourages inclusive collaboration.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Retention of High-Potential Migrant Employees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Retained high-performers ÷ total high-potential migrant staff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Monitors ability to retain talent with growth potential.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Participation in Company-Wide Initiatives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migrant employees in cross-functional programs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Indicates integration into core business operations.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Employee Recognition/ Awards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migrant employees receiving internal awards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Highlights visibility and acknowledgment of contributions.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9"/>
          <p:cNvSpPr txBox="1"/>
          <p:nvPr>
            <p:ph type="title"/>
          </p:nvPr>
        </p:nvSpPr>
        <p:spPr>
          <a:xfrm>
            <a:off x="838200" y="50038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sp>
        <p:nvSpPr>
          <p:cNvPr id="360" name="Google Shape;360;p19"/>
          <p:cNvSpPr txBox="1"/>
          <p:nvPr>
            <p:ph idx="1" type="body"/>
          </p:nvPr>
        </p:nvSpPr>
        <p:spPr>
          <a:xfrm>
            <a:off x="838200" y="1245089"/>
            <a:ext cx="10515600" cy="8911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de-AT"/>
              <a:t>For your monitoring of raising the potentials of upskilling unskilled workers in your company, possible KPI’s could be:</a:t>
            </a:r>
            <a:endParaRPr b="1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graphicFrame>
        <p:nvGraphicFramePr>
          <p:cNvPr id="361" name="Google Shape;361;p19"/>
          <p:cNvGraphicFramePr/>
          <p:nvPr/>
        </p:nvGraphicFramePr>
        <p:xfrm>
          <a:off x="838200" y="221821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{109DD3B3-1CED-40D8-BBD8-7F59824ECD34}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KPI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Definition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Purpose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Training Participation Rate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low-skilled employees participating in upskilling programs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Measures engagement and access to learning opportunities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Training Completion Rate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participants completing assigned courses or programs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Monitors follow-through and commitment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Average Learning Hours per Employee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Total training hours ÷ number of participants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Measures intensity of skill development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Certification / Qualification Achievement Rate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participants obtaining new skills or certifications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Tracks tangible outcomes of training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Upskilling Progress Rate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employees advancing from low-skilled to target skill level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Measures overall program effectiveness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6" name="Google Shape;366;p20"/>
          <p:cNvGraphicFramePr/>
          <p:nvPr/>
        </p:nvGraphicFramePr>
        <p:xfrm>
          <a:off x="838200" y="79737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{109DD3B3-1CED-40D8-BBD8-7F59824ECD34}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KPI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Definition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Purpose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Pre- vs. Post-Training Performance Score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Average productivity/performance rating before and after upskilling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Quantifies skill improvement impact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Error Rate Reduction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Reduction in errors or rework after training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Measures quality improvements from upskilling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Task Competency Achievement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trained employees able to perform tasks independently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Shows practical skill application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Revenue/Output per Upskilled Employee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Contribution to output per employee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Tracks tangible business impact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367" name="Google Shape;367;p20"/>
          <p:cNvGraphicFramePr/>
          <p:nvPr/>
        </p:nvGraphicFramePr>
        <p:xfrm>
          <a:off x="838200" y="372345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{109DD3B3-1CED-40D8-BBD8-7F59824ECD34}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Promotion Rate of Upskilled Employees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low-skilled employees promoted after upskilling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Tracks career advancement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Internal Mobility Rate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upskilled employees moving to higher-skilled roles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Measures effectiveness in creating new opportunities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Salary Increase / Pay Upgrade Rate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employees receiving pay adjustments after upskilling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Shows financial recognition of enhanced capability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Retention Rate of Upskilled Employees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Retention of employees who completed upskilling programs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Evaluates loyalty and engagement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2" name="Google Shape;372;p21"/>
          <p:cNvGraphicFramePr/>
          <p:nvPr/>
        </p:nvGraphicFramePr>
        <p:xfrm>
          <a:off x="838200" y="103828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{109DD3B3-1CED-40D8-BBD8-7F59824ECD34}</a:tableStyleId>
              </a:tblPr>
              <a:tblGrid>
                <a:gridCol w="3505200"/>
                <a:gridCol w="3505200"/>
                <a:gridCol w="3505200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KPI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Definition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Purpose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Cost per Upskilled Employee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Total investment ÷ number of participants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Monitors training efficiency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Time to Competency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Average time for employees to reach target skill level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Measures program speed and effectiveness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Skill Coverage Rate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% of identified low-skilled workforce covered by upskilling programs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Ensures scale of initiative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de-AT" sz="1800" u="none" cap="none" strike="noStrike"/>
                        <a:t>Business Impact ROI</a:t>
                      </a:r>
                      <a:endParaRPr sz="18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(Revenue/Cost benefit from upskilling ÷ training cost) × 100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de-AT" sz="1800" u="none" cap="none" strike="noStrike"/>
                        <a:t>Quantifies financial return of HR development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2"/>
          <p:cNvSpPr txBox="1"/>
          <p:nvPr>
            <p:ph type="title"/>
          </p:nvPr>
        </p:nvSpPr>
        <p:spPr>
          <a:xfrm>
            <a:off x="838200" y="58493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sp>
        <p:nvSpPr>
          <p:cNvPr id="378" name="Google Shape;378;p2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de-AT"/>
              <a:t>Selecting, defining and operating with Key Performance indicators: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Choose 3-5 KPI‘s per target group / section (observe selection criteria)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Define the target values at the end of the strategy implementation for each KPI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Define the measurement points and time frame for each KPI</a:t>
            </a:r>
            <a:endParaRPr/>
          </a:p>
          <a:p>
            <a:pPr indent="-514350" lvl="0" marL="51435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Insert these data into a KPI dashboard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23"/>
          <p:cNvSpPr txBox="1"/>
          <p:nvPr>
            <p:ph type="title"/>
          </p:nvPr>
        </p:nvSpPr>
        <p:spPr>
          <a:xfrm>
            <a:off x="838200" y="60874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graphicFrame>
        <p:nvGraphicFramePr>
          <p:cNvPr id="384" name="Google Shape;384;p23"/>
          <p:cNvGraphicFramePr/>
          <p:nvPr/>
        </p:nvGraphicFramePr>
        <p:xfrm>
          <a:off x="4582877" y="2857501"/>
          <a:ext cx="2283531" cy="1978268"/>
        </p:xfrm>
        <a:graphic>
          <a:graphicData uri="http://schemas.openxmlformats.org/presentationml/2006/ole">
            <mc:AlternateContent>
              <mc:Choice Requires="v">
                <p:oleObj r:id="rId4" imgH="1978268" imgW="2283531" progId="Excel.Sheet.12" spid="_x0000_s1">
                  <p:embed/>
                </p:oleObj>
              </mc:Choice>
              <mc:Fallback>
                <p:oleObj r:id="rId5" imgH="1978268" imgW="2283531" progId="Excel.Sheet.12">
                  <p:embed/>
                  <p:pic>
                    <p:nvPicPr>
                      <p:cNvPr id="384" name="Google Shape;384;p23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4582877" y="2857501"/>
                        <a:ext cx="2283531" cy="19782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5" name="Google Shape;385;p23"/>
          <p:cNvSpPr txBox="1"/>
          <p:nvPr/>
        </p:nvSpPr>
        <p:spPr>
          <a:xfrm>
            <a:off x="3668854" y="1934308"/>
            <a:ext cx="421153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AT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KPI Monitoring Dashboard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4"/>
          <p:cNvSpPr txBox="1"/>
          <p:nvPr>
            <p:ph type="title"/>
          </p:nvPr>
        </p:nvSpPr>
        <p:spPr>
          <a:xfrm>
            <a:off x="838200" y="60251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sp>
        <p:nvSpPr>
          <p:cNvPr id="391" name="Google Shape;391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5) Implement the monitoring activities periodically according to the plans in the monitoring dashboard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6) Detect variations and deviations, mark negative deviations with a traffic light system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7) For yellow or red indicators, develop modification or adaptation measures to keep your KPIs on track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8) At the end of the monitoring process, document achieved KPIs and possible deviations for deduction of new actions and measures in the sense of closing the P-D-C-A circle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5"/>
          <p:cNvSpPr txBox="1"/>
          <p:nvPr>
            <p:ph type="title"/>
          </p:nvPr>
        </p:nvSpPr>
        <p:spPr>
          <a:xfrm>
            <a:off x="838200" y="50006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de-AT"/>
              <a:t>Monitoring – Why, What and How?</a:t>
            </a:r>
            <a:endParaRPr/>
          </a:p>
        </p:txBody>
      </p:sp>
      <p:pic>
        <p:nvPicPr>
          <p:cNvPr id="397" name="Google Shape;397;p2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75898" y="1825625"/>
            <a:ext cx="6440204" cy="4351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6"/>
          <p:cNvSpPr txBox="1"/>
          <p:nvPr/>
        </p:nvSpPr>
        <p:spPr>
          <a:xfrm>
            <a:off x="3016714" y="376381"/>
            <a:ext cx="6097772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de-AT" sz="6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sz="6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2_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2023-12-14T11:07:21Z</dcterms:created>
  <dc:creator>Carina Posch</dc:creator>
</cp:coreProperties>
</file>