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  <p:sldMasterId id="2147483672" r:id="rId6"/>
  </p:sldMasterIdLst>
  <p:notesMasterIdLst>
    <p:notesMasterId r:id="rId19"/>
  </p:notesMasterIdLst>
  <p:sldIdLst>
    <p:sldId id="268" r:id="rId7"/>
    <p:sldId id="269" r:id="rId8"/>
    <p:sldId id="270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83" r:id="rId18"/>
  </p:sldIdLst>
  <p:sldSz cx="18288000" cy="10287000"/>
  <p:notesSz cx="6858000" cy="9144000"/>
  <p:embeddedFontLst>
    <p:embeddedFont>
      <p:font typeface="Arial Bold" panose="020B0604020202020204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8C3595-C207-4889-B4D7-218773DE5754}" v="2" dt="2026-03-27T10:35:15.4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1014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jaša Jerman Kuželički" userId="d36f0443-1c0a-491c-85d4-8f812b92884e" providerId="ADAL" clId="{CDE9C83A-F55A-4087-8119-095EAE5BA22F}"/>
    <pc:docChg chg="undo custSel addSld delSld modSld">
      <pc:chgData name="Tjaša Jerman Kuželički" userId="d36f0443-1c0a-491c-85d4-8f812b92884e" providerId="ADAL" clId="{CDE9C83A-F55A-4087-8119-095EAE5BA22F}" dt="2026-03-27T10:36:48.327" v="711" actId="20577"/>
      <pc:docMkLst>
        <pc:docMk/>
      </pc:docMkLst>
      <pc:sldChg chg="addSp delSp modSp mod">
        <pc:chgData name="Tjaša Jerman Kuželički" userId="d36f0443-1c0a-491c-85d4-8f812b92884e" providerId="ADAL" clId="{CDE9C83A-F55A-4087-8119-095EAE5BA22F}" dt="2026-03-27T10:35:31.516" v="703" actId="478"/>
        <pc:sldMkLst>
          <pc:docMk/>
          <pc:sldMk cId="0" sldId="259"/>
        </pc:sldMkLst>
        <pc:spChg chg="mod">
          <ac:chgData name="Tjaša Jerman Kuželički" userId="d36f0443-1c0a-491c-85d4-8f812b92884e" providerId="ADAL" clId="{CDE9C83A-F55A-4087-8119-095EAE5BA22F}" dt="2026-03-04T15:24:32.251" v="145" actId="20577"/>
          <ac:spMkLst>
            <pc:docMk/>
            <pc:sldMk cId="0" sldId="259"/>
            <ac:spMk id="1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24:14.495" v="135" actId="1076"/>
          <ac:spMkLst>
            <pc:docMk/>
            <pc:sldMk cId="0" sldId="259"/>
            <ac:spMk id="1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27:13.835" v="167" actId="1076"/>
          <ac:spMkLst>
            <pc:docMk/>
            <pc:sldMk cId="0" sldId="259"/>
            <ac:spMk id="15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20:52.207" v="79" actId="2057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24:25.125" v="137" actId="20577"/>
          <ac:spMkLst>
            <pc:docMk/>
            <pc:sldMk cId="0" sldId="259"/>
            <ac:spMk id="17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35:31.516" v="703" actId="478"/>
          <ac:picMkLst>
            <pc:docMk/>
            <pc:sldMk cId="0" sldId="259"/>
            <ac:picMk id="18" creationId="{4AEBA4C0-1DCB-63F3-FFDF-462E0AA4F55E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5:32.750" v="704" actId="478"/>
        <pc:sldMkLst>
          <pc:docMk/>
          <pc:sldMk cId="0" sldId="260"/>
        </pc:sldMkLst>
        <pc:spChg chg="mod">
          <ac:chgData name="Tjaša Jerman Kuželički" userId="d36f0443-1c0a-491c-85d4-8f812b92884e" providerId="ADAL" clId="{CDE9C83A-F55A-4087-8119-095EAE5BA22F}" dt="2026-03-04T15:27:33.532" v="172"/>
          <ac:spMkLst>
            <pc:docMk/>
            <pc:sldMk cId="0" sldId="260"/>
            <ac:spMk id="1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31:40.503" v="192" actId="107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31:38.015" v="191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32:43.248" v="204" actId="20577"/>
          <ac:spMkLst>
            <pc:docMk/>
            <pc:sldMk cId="0" sldId="260"/>
            <ac:spMk id="13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29:25.684" v="179"/>
          <ac:spMkLst>
            <pc:docMk/>
            <pc:sldMk cId="0" sldId="260"/>
            <ac:spMk id="16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29:46.312" v="181"/>
          <ac:spMkLst>
            <pc:docMk/>
            <pc:sldMk cId="0" sldId="260"/>
            <ac:spMk id="19" creationId="{00000000-0000-0000-0000-000000000000}"/>
          </ac:spMkLst>
        </pc:spChg>
        <pc:spChg chg="mod topLvl">
          <ac:chgData name="Tjaša Jerman Kuželički" userId="d36f0443-1c0a-491c-85d4-8f812b92884e" providerId="ADAL" clId="{CDE9C83A-F55A-4087-8119-095EAE5BA22F}" dt="2026-03-04T16:14:13.440" v="689" actId="113"/>
          <ac:spMkLst>
            <pc:docMk/>
            <pc:sldMk cId="0" sldId="260"/>
            <ac:spMk id="22" creationId="{00000000-0000-0000-0000-000000000000}"/>
          </ac:spMkLst>
        </pc:spChg>
        <pc:grpChg chg="mod">
          <ac:chgData name="Tjaša Jerman Kuželički" userId="d36f0443-1c0a-491c-85d4-8f812b92884e" providerId="ADAL" clId="{CDE9C83A-F55A-4087-8119-095EAE5BA22F}" dt="2026-03-04T16:14:24.991" v="690" actId="1076"/>
          <ac:grpSpMkLst>
            <pc:docMk/>
            <pc:sldMk cId="0" sldId="260"/>
            <ac:grpSpMk id="14" creationId="{00000000-0000-0000-0000-000000000000}"/>
          </ac:grpSpMkLst>
        </pc:grpChg>
        <pc:grpChg chg="mod">
          <ac:chgData name="Tjaša Jerman Kuželički" userId="d36f0443-1c0a-491c-85d4-8f812b92884e" providerId="ADAL" clId="{CDE9C83A-F55A-4087-8119-095EAE5BA22F}" dt="2026-03-04T16:14:32.408" v="691" actId="1076"/>
          <ac:grpSpMkLst>
            <pc:docMk/>
            <pc:sldMk cId="0" sldId="260"/>
            <ac:grpSpMk id="17" creationId="{00000000-0000-0000-0000-000000000000}"/>
          </ac:grpSpMkLst>
        </pc:grpChg>
        <pc:picChg chg="add del mod">
          <ac:chgData name="Tjaša Jerman Kuželički" userId="d36f0443-1c0a-491c-85d4-8f812b92884e" providerId="ADAL" clId="{CDE9C83A-F55A-4087-8119-095EAE5BA22F}" dt="2026-03-27T10:35:32.750" v="704" actId="478"/>
          <ac:picMkLst>
            <pc:docMk/>
            <pc:sldMk cId="0" sldId="260"/>
            <ac:picMk id="23" creationId="{99019B11-101A-57D0-986E-7FAFF77D166A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5:33.954" v="705" actId="478"/>
        <pc:sldMkLst>
          <pc:docMk/>
          <pc:sldMk cId="0" sldId="261"/>
        </pc:sldMkLst>
        <pc:spChg chg="mod">
          <ac:chgData name="Tjaša Jerman Kuželički" userId="d36f0443-1c0a-491c-85d4-8f812b92884e" providerId="ADAL" clId="{CDE9C83A-F55A-4087-8119-095EAE5BA22F}" dt="2026-03-04T15:35:41.644" v="268" actId="1076"/>
          <ac:spMkLst>
            <pc:docMk/>
            <pc:sldMk cId="0" sldId="261"/>
            <ac:spMk id="1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33:39.918" v="213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38:43.489" v="303" actId="20577"/>
          <ac:spMkLst>
            <pc:docMk/>
            <pc:sldMk cId="0" sldId="261"/>
            <ac:spMk id="16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084" v="375"/>
          <ac:spMkLst>
            <pc:docMk/>
            <pc:sldMk cId="0" sldId="261"/>
            <ac:spMk id="2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084" v="375"/>
          <ac:spMkLst>
            <pc:docMk/>
            <pc:sldMk cId="0" sldId="261"/>
            <ac:spMk id="2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4:18.615" v="385"/>
          <ac:spMkLst>
            <pc:docMk/>
            <pc:sldMk cId="0" sldId="261"/>
            <ac:spMk id="2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146" v="376"/>
          <ac:spMkLst>
            <pc:docMk/>
            <pc:sldMk cId="0" sldId="261"/>
            <ac:spMk id="2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084" v="375"/>
          <ac:spMkLst>
            <pc:docMk/>
            <pc:sldMk cId="0" sldId="261"/>
            <ac:spMk id="3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084" v="375"/>
          <ac:spMkLst>
            <pc:docMk/>
            <pc:sldMk cId="0" sldId="261"/>
            <ac:spMk id="3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084" v="375"/>
          <ac:spMkLst>
            <pc:docMk/>
            <pc:sldMk cId="0" sldId="261"/>
            <ac:spMk id="36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2:15.088" v="354"/>
          <ac:spMkLst>
            <pc:docMk/>
            <pc:sldMk cId="0" sldId="261"/>
            <ac:spMk id="4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084" v="375"/>
          <ac:spMkLst>
            <pc:docMk/>
            <pc:sldMk cId="0" sldId="261"/>
            <ac:spMk id="43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0:15.355" v="320"/>
          <ac:spMkLst>
            <pc:docMk/>
            <pc:sldMk cId="0" sldId="261"/>
            <ac:spMk id="4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084" v="375"/>
          <ac:spMkLst>
            <pc:docMk/>
            <pc:sldMk cId="0" sldId="261"/>
            <ac:spMk id="46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3:48.084" v="375"/>
          <ac:spMkLst>
            <pc:docMk/>
            <pc:sldMk cId="0" sldId="261"/>
            <ac:spMk id="4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39:53.985" v="312" actId="6549"/>
          <ac:spMkLst>
            <pc:docMk/>
            <pc:sldMk cId="0" sldId="261"/>
            <ac:spMk id="48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35:33.954" v="705" actId="478"/>
          <ac:picMkLst>
            <pc:docMk/>
            <pc:sldMk cId="0" sldId="261"/>
            <ac:picMk id="49" creationId="{FA5B4A9F-2EE2-72D5-9D55-28D82EB84A54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5:35.674" v="706" actId="478"/>
        <pc:sldMkLst>
          <pc:docMk/>
          <pc:sldMk cId="0" sldId="262"/>
        </pc:sldMkLst>
        <pc:spChg chg="mod">
          <ac:chgData name="Tjaša Jerman Kuželički" userId="d36f0443-1c0a-491c-85d4-8f812b92884e" providerId="ADAL" clId="{CDE9C83A-F55A-4087-8119-095EAE5BA22F}" dt="2026-03-04T15:44:51.048" v="396" actId="20577"/>
          <ac:spMkLst>
            <pc:docMk/>
            <pc:sldMk cId="0" sldId="262"/>
            <ac:spMk id="11" creationId="{00000000-0000-0000-0000-000000000000}"/>
          </ac:spMkLst>
        </pc:spChg>
        <pc:grpChg chg="mod">
          <ac:chgData name="Tjaša Jerman Kuželički" userId="d36f0443-1c0a-491c-85d4-8f812b92884e" providerId="ADAL" clId="{CDE9C83A-F55A-4087-8119-095EAE5BA22F}" dt="2026-03-04T15:44:45.473" v="387" actId="1076"/>
          <ac:grpSpMkLst>
            <pc:docMk/>
            <pc:sldMk cId="0" sldId="262"/>
            <ac:grpSpMk id="8" creationId="{00000000-0000-0000-0000-000000000000}"/>
          </ac:grpSpMkLst>
        </pc:grpChg>
        <pc:picChg chg="add del mod">
          <ac:chgData name="Tjaša Jerman Kuželički" userId="d36f0443-1c0a-491c-85d4-8f812b92884e" providerId="ADAL" clId="{CDE9C83A-F55A-4087-8119-095EAE5BA22F}" dt="2026-03-27T10:35:35.674" v="706" actId="478"/>
          <ac:picMkLst>
            <pc:docMk/>
            <pc:sldMk cId="0" sldId="262"/>
            <ac:picMk id="12" creationId="{0210DCE5-1F14-FB40-DABE-C91F63807348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5:37.108" v="707" actId="478"/>
        <pc:sldMkLst>
          <pc:docMk/>
          <pc:sldMk cId="0" sldId="263"/>
        </pc:sldMkLst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1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15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1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19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21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2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8.038" v="486"/>
          <ac:spMkLst>
            <pc:docMk/>
            <pc:sldMk cId="0" sldId="263"/>
            <ac:spMk id="23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2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25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7:57.988" v="485"/>
          <ac:spMkLst>
            <pc:docMk/>
            <pc:sldMk cId="0" sldId="263"/>
            <ac:spMk id="26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5:26.485" v="428" actId="1076"/>
          <ac:spMkLst>
            <pc:docMk/>
            <pc:sldMk cId="0" sldId="263"/>
            <ac:spMk id="2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4:57.769" v="405" actId="20577"/>
          <ac:spMkLst>
            <pc:docMk/>
            <pc:sldMk cId="0" sldId="263"/>
            <ac:spMk id="28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35:37.108" v="707" actId="478"/>
          <ac:picMkLst>
            <pc:docMk/>
            <pc:sldMk cId="0" sldId="263"/>
            <ac:picMk id="29" creationId="{1B295198-735A-B868-AFA3-99E5D24DB8FB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5:41.563" v="709" actId="478"/>
        <pc:sldMkLst>
          <pc:docMk/>
          <pc:sldMk cId="0" sldId="264"/>
        </pc:sldMkLst>
        <pc:spChg chg="mod">
          <ac:chgData name="Tjaša Jerman Kuželički" userId="d36f0443-1c0a-491c-85d4-8f812b92884e" providerId="ADAL" clId="{CDE9C83A-F55A-4087-8119-095EAE5BA22F}" dt="2026-03-04T16:13:54.063" v="685" actId="12"/>
          <ac:spMkLst>
            <pc:docMk/>
            <pc:sldMk cId="0" sldId="264"/>
            <ac:spMk id="1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6:13:35.896" v="683" actId="404"/>
          <ac:spMkLst>
            <pc:docMk/>
            <pc:sldMk cId="0" sldId="264"/>
            <ac:spMk id="13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48:13.253" v="495" actId="20577"/>
          <ac:spMkLst>
            <pc:docMk/>
            <pc:sldMk cId="0" sldId="264"/>
            <ac:spMk id="15" creationId="{00000000-0000-0000-0000-000000000000}"/>
          </ac:spMkLst>
        </pc:spChg>
        <pc:grpChg chg="mod">
          <ac:chgData name="Tjaša Jerman Kuželički" userId="d36f0443-1c0a-491c-85d4-8f812b92884e" providerId="ADAL" clId="{CDE9C83A-F55A-4087-8119-095EAE5BA22F}" dt="2026-03-04T16:13:46.209" v="684" actId="14100"/>
          <ac:grpSpMkLst>
            <pc:docMk/>
            <pc:sldMk cId="0" sldId="264"/>
            <ac:grpSpMk id="11" creationId="{00000000-0000-0000-0000-000000000000}"/>
          </ac:grpSpMkLst>
        </pc:grpChg>
        <pc:picChg chg="add del mod">
          <ac:chgData name="Tjaša Jerman Kuželički" userId="d36f0443-1c0a-491c-85d4-8f812b92884e" providerId="ADAL" clId="{CDE9C83A-F55A-4087-8119-095EAE5BA22F}" dt="2026-03-27T10:35:41.563" v="709" actId="478"/>
          <ac:picMkLst>
            <pc:docMk/>
            <pc:sldMk cId="0" sldId="264"/>
            <ac:picMk id="16" creationId="{68058E76-9401-14C4-57A8-A9C09CD7AA53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5:38.662" v="708" actId="478"/>
        <pc:sldMkLst>
          <pc:docMk/>
          <pc:sldMk cId="0" sldId="265"/>
        </pc:sldMkLst>
        <pc:spChg chg="mod">
          <ac:chgData name="Tjaša Jerman Kuželički" userId="d36f0443-1c0a-491c-85d4-8f812b92884e" providerId="ADAL" clId="{CDE9C83A-F55A-4087-8119-095EAE5BA22F}" dt="2026-03-04T15:55:38.261" v="679" actId="20577"/>
          <ac:spMkLst>
            <pc:docMk/>
            <pc:sldMk cId="0" sldId="265"/>
            <ac:spMk id="11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35:38.662" v="708" actId="478"/>
          <ac:picMkLst>
            <pc:docMk/>
            <pc:sldMk cId="0" sldId="265"/>
            <ac:picMk id="13" creationId="{08C84C9B-EF74-E851-6079-F5EDB12FCDE0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5:43.014" v="710" actId="478"/>
        <pc:sldMkLst>
          <pc:docMk/>
          <pc:sldMk cId="0" sldId="266"/>
        </pc:sldMkLst>
        <pc:spChg chg="mod">
          <ac:chgData name="Tjaša Jerman Kuželički" userId="d36f0443-1c0a-491c-85d4-8f812b92884e" providerId="ADAL" clId="{CDE9C83A-F55A-4087-8119-095EAE5BA22F}" dt="2026-03-04T15:55:56.834" v="682" actId="20577"/>
          <ac:spMkLst>
            <pc:docMk/>
            <pc:sldMk cId="0" sldId="266"/>
            <ac:spMk id="1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54:18.678" v="661"/>
          <ac:spMkLst>
            <pc:docMk/>
            <pc:sldMk cId="0" sldId="266"/>
            <ac:spMk id="13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35:43.014" v="710" actId="478"/>
          <ac:picMkLst>
            <pc:docMk/>
            <pc:sldMk cId="0" sldId="266"/>
            <ac:picMk id="15" creationId="{73425C05-44B1-6A70-9E12-B63CBF8EF38D}"/>
          </ac:picMkLst>
        </pc:picChg>
      </pc:sldChg>
      <pc:sldChg chg="addSp modSp add del mod">
        <pc:chgData name="Tjaša Jerman Kuželički" userId="d36f0443-1c0a-491c-85d4-8f812b92884e" providerId="ADAL" clId="{CDE9C83A-F55A-4087-8119-095EAE5BA22F}" dt="2026-03-27T10:36:48.327" v="711" actId="20577"/>
        <pc:sldMkLst>
          <pc:docMk/>
          <pc:sldMk cId="0" sldId="268"/>
        </pc:sldMkLst>
        <pc:spChg chg="mod">
          <ac:chgData name="Tjaša Jerman Kuželički" userId="d36f0443-1c0a-491c-85d4-8f812b92884e" providerId="ADAL" clId="{CDE9C83A-F55A-4087-8119-095EAE5BA22F}" dt="2026-03-27T10:36:48.327" v="711" actId="20577"/>
          <ac:spMkLst>
            <pc:docMk/>
            <pc:sldMk cId="0" sldId="268"/>
            <ac:spMk id="336" creationId="{00000000-0000-0000-0000-000000000000}"/>
          </ac:spMkLst>
        </pc:spChg>
        <pc:picChg chg="add mod">
          <ac:chgData name="Tjaša Jerman Kuželički" userId="d36f0443-1c0a-491c-85d4-8f812b92884e" providerId="ADAL" clId="{CDE9C83A-F55A-4087-8119-095EAE5BA22F}" dt="2026-03-27T10:35:11.352" v="699"/>
          <ac:picMkLst>
            <pc:docMk/>
            <pc:sldMk cId="0" sldId="268"/>
            <ac:picMk id="2" creationId="{8D9ACADA-DAC0-03CB-718B-07E73F0E5BC9}"/>
          </ac:picMkLst>
        </pc:picChg>
      </pc:sldChg>
      <pc:sldChg chg="delSp modSp add del mod">
        <pc:chgData name="Tjaša Jerman Kuželički" userId="d36f0443-1c0a-491c-85d4-8f812b92884e" providerId="ADAL" clId="{CDE9C83A-F55A-4087-8119-095EAE5BA22F}" dt="2026-03-27T10:35:21.190" v="701" actId="478"/>
        <pc:sldMkLst>
          <pc:docMk/>
          <pc:sldMk cId="0" sldId="269"/>
        </pc:sldMkLst>
        <pc:spChg chg="mod">
          <ac:chgData name="Tjaša Jerman Kuželički" userId="d36f0443-1c0a-491c-85d4-8f812b92884e" providerId="ADAL" clId="{CDE9C83A-F55A-4087-8119-095EAE5BA22F}" dt="2026-03-04T15:15:27.294" v="42" actId="1076"/>
          <ac:spMkLst>
            <pc:docMk/>
            <pc:sldMk cId="0" sldId="269"/>
            <ac:spMk id="1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5:15:22.290" v="41" actId="1076"/>
          <ac:spMkLst>
            <pc:docMk/>
            <pc:sldMk cId="0" sldId="269"/>
            <ac:spMk id="11" creationId="{00000000-0000-0000-0000-000000000000}"/>
          </ac:spMkLst>
        </pc:spChg>
        <pc:picChg chg="del">
          <ac:chgData name="Tjaša Jerman Kuželički" userId="d36f0443-1c0a-491c-85d4-8f812b92884e" providerId="ADAL" clId="{CDE9C83A-F55A-4087-8119-095EAE5BA22F}" dt="2026-03-27T10:35:21.190" v="701" actId="478"/>
          <ac:picMkLst>
            <pc:docMk/>
            <pc:sldMk cId="0" sldId="269"/>
            <ac:picMk id="13" creationId="{210459D6-DD89-6C43-2D93-A6F4A8AFD003}"/>
          </ac:picMkLst>
        </pc:picChg>
      </pc:sldChg>
      <pc:sldChg chg="delSp modSp add mod">
        <pc:chgData name="Tjaša Jerman Kuželički" userId="d36f0443-1c0a-491c-85d4-8f812b92884e" providerId="ADAL" clId="{CDE9C83A-F55A-4087-8119-095EAE5BA22F}" dt="2026-03-27T10:35:29.180" v="702" actId="478"/>
        <pc:sldMkLst>
          <pc:docMk/>
          <pc:sldMk cId="0" sldId="270"/>
        </pc:sldMkLst>
        <pc:spChg chg="mod">
          <ac:chgData name="Tjaša Jerman Kuželički" userId="d36f0443-1c0a-491c-85d4-8f812b92884e" providerId="ADAL" clId="{CDE9C83A-F55A-4087-8119-095EAE5BA22F}" dt="2026-03-04T15:20:29.808" v="54" actId="113"/>
          <ac:spMkLst>
            <pc:docMk/>
            <pc:sldMk cId="0" sldId="270"/>
            <ac:spMk id="21" creationId="{AE2730C5-9C8E-6425-5A04-D38477911915}"/>
          </ac:spMkLst>
        </pc:spChg>
        <pc:picChg chg="del">
          <ac:chgData name="Tjaša Jerman Kuželički" userId="d36f0443-1c0a-491c-85d4-8f812b92884e" providerId="ADAL" clId="{CDE9C83A-F55A-4087-8119-095EAE5BA22F}" dt="2026-03-27T10:35:29.180" v="702" actId="478"/>
          <ac:picMkLst>
            <pc:docMk/>
            <pc:sldMk cId="0" sldId="270"/>
            <ac:picMk id="18" creationId="{A2F9D601-BBBD-E195-702D-A4C5CE3513B3}"/>
          </ac:picMkLst>
        </pc:picChg>
      </pc:sldChg>
      <pc:sldChg chg="addSp modSp add del">
        <pc:chgData name="Tjaša Jerman Kuželički" userId="d36f0443-1c0a-491c-85d4-8f812b92884e" providerId="ADAL" clId="{CDE9C83A-F55A-4087-8119-095EAE5BA22F}" dt="2026-03-27T10:35:15.446" v="700"/>
        <pc:sldMkLst>
          <pc:docMk/>
          <pc:sldMk cId="0" sldId="283"/>
        </pc:sldMkLst>
        <pc:picChg chg="add mod">
          <ac:chgData name="Tjaša Jerman Kuželički" userId="d36f0443-1c0a-491c-85d4-8f812b92884e" providerId="ADAL" clId="{CDE9C83A-F55A-4087-8119-095EAE5BA22F}" dt="2026-03-27T10:35:15.446" v="700"/>
          <ac:picMkLst>
            <pc:docMk/>
            <pc:sldMk cId="0" sldId="283"/>
            <ac:picMk id="2" creationId="{D34EBF04-D6E3-FAA6-8BBD-247943D2CF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b986b90749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b986b90749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Vir: Osterwalder, A., &amp; Pigneur, Y. (2010). Business Model Generation. Wiley</a:t>
            </a:r>
          </a:p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7958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Trainer collects feedback on PPT/Flipchart and saves results for participants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b986b90749_1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3b986b90749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986b90749_1_10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g3b986b90749_1_10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g3b986b90749_1_10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  <p:pic>
        <p:nvPicPr>
          <p:cNvPr id="182" name="Google Shape;182;g3b986b90749_1_104" title="CC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73763" y="9692213"/>
            <a:ext cx="1114238" cy="389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8524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986b90749_1_109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185" name="Google Shape;185;g3b986b90749_1_109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g3b986b90749_1_10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g3b986b90749_1_10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g3b986b90749_1_10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4039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b986b90749_1_115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191" name="Google Shape;191;g3b986b90749_1_115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g3b986b90749_1_11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g3b986b90749_1_11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g3b986b90749_1_11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8033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b986b90749_1_121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197" name="Google Shape;197;g3b986b90749_1_121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g3b986b90749_1_12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g3b986b90749_1_12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g3b986b90749_1_12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77881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b986b90749_1_127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03" name="Google Shape;203;g3b986b90749_1_127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g3b986b90749_1_127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g3b986b90749_1_12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g3b986b90749_1_12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g3b986b90749_1_12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16491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b986b90749_1_134"/>
          <p:cNvSpPr txBox="1">
            <a:spLocks noGrp="1"/>
          </p:cNvSpPr>
          <p:nvPr>
            <p:ph type="title"/>
          </p:nvPr>
        </p:nvSpPr>
        <p:spPr>
          <a:xfrm>
            <a:off x="1259682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10" name="Google Shape;210;g3b986b90749_1_134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68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g3b986b90749_1_134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68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g3b986b90749_1_134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6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g3b986b90749_1_134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6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Google Shape;214;g3b986b90749_1_13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g3b986b90749_1_13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g3b986b90749_1_13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59700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b986b90749_1_143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19" name="Google Shape;219;g3b986b90749_1_14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g3b986b90749_1_14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g3b986b90749_1_14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773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b986b90749_1_148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24" name="Google Shape;224;g3b986b90749_1_148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609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g3b986b90749_1_148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g3b986b90749_1_14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g3b986b90749_1_14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g3b986b90749_1_14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967596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b986b90749_1_155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31" name="Google Shape;231;g3b986b90749_1_155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g3b986b90749_1_155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g3b986b90749_1_15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g3b986b90749_1_15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g3b986b90749_1_15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56446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b986b90749_1_162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38" name="Google Shape;238;g3b986b90749_1_162"/>
          <p:cNvSpPr txBox="1">
            <a:spLocks noGrp="1"/>
          </p:cNvSpPr>
          <p:nvPr>
            <p:ph type="body" idx="1"/>
          </p:nvPr>
        </p:nvSpPr>
        <p:spPr>
          <a:xfrm rot="5400000">
            <a:off x="5880600" y="-1884863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g3b986b90749_1_162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g3b986b90749_1_162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g3b986b90749_1_162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32619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b986b90749_1_168"/>
          <p:cNvSpPr txBox="1">
            <a:spLocks noGrp="1"/>
          </p:cNvSpPr>
          <p:nvPr>
            <p:ph type="title"/>
          </p:nvPr>
        </p:nvSpPr>
        <p:spPr>
          <a:xfrm rot="5400000">
            <a:off x="10700100" y="2934938"/>
            <a:ext cx="871785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44" name="Google Shape;244;g3b986b90749_1_168"/>
          <p:cNvSpPr txBox="1">
            <a:spLocks noGrp="1"/>
          </p:cNvSpPr>
          <p:nvPr>
            <p:ph type="body" idx="1"/>
          </p:nvPr>
        </p:nvSpPr>
        <p:spPr>
          <a:xfrm rot="5400000">
            <a:off x="2699100" y="-894113"/>
            <a:ext cx="8717850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g3b986b90749_1_16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g3b986b90749_1_16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g3b986b90749_1_16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74826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986b90749_1_28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g3b986b90749_1_28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g3b986b90749_1_28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59524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986b90749_1_285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69" name="Google Shape;269;g3b986b90749_1_285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g3b986b90749_1_28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g3b986b90749_1_28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g3b986b90749_1_28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740451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986b90749_1_291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75" name="Google Shape;275;g3b986b90749_1_291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g3b986b90749_1_29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g3b986b90749_1_29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g3b986b90749_1_29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51893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986b90749_1_297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81" name="Google Shape;281;g3b986b90749_1_297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g3b986b90749_1_29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g3b986b90749_1_29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g3b986b90749_1_29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206325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b986b90749_1_303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87" name="Google Shape;287;g3b986b90749_1_303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g3b986b90749_1_303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g3b986b90749_1_30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g3b986b90749_1_30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g3b986b90749_1_30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595369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b986b90749_1_310"/>
          <p:cNvSpPr txBox="1">
            <a:spLocks noGrp="1"/>
          </p:cNvSpPr>
          <p:nvPr>
            <p:ph type="title"/>
          </p:nvPr>
        </p:nvSpPr>
        <p:spPr>
          <a:xfrm>
            <a:off x="1259682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94" name="Google Shape;294;g3b986b90749_1_310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68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g3b986b90749_1_310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68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g3b986b90749_1_310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6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g3b986b90749_1_310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6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8" name="Google Shape;298;g3b986b90749_1_3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g3b986b90749_1_3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g3b986b90749_1_3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126830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986b90749_1_319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03" name="Google Shape;303;g3b986b90749_1_31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g3b986b90749_1_31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g3b986b90749_1_31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692157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b986b90749_1_324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08" name="Google Shape;308;g3b986b90749_1_324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609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g3b986b90749_1_324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g3b986b90749_1_32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g3b986b90749_1_32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Google Shape;312;g3b986b90749_1_32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774475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986b90749_1_331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15" name="Google Shape;315;g3b986b90749_1_331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g3b986b90749_1_331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g3b986b90749_1_33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g3b986b90749_1_33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g3b986b90749_1_33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87061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986b90749_1_338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22" name="Google Shape;322;g3b986b90749_1_338"/>
          <p:cNvSpPr txBox="1">
            <a:spLocks noGrp="1"/>
          </p:cNvSpPr>
          <p:nvPr>
            <p:ph type="body" idx="1"/>
          </p:nvPr>
        </p:nvSpPr>
        <p:spPr>
          <a:xfrm rot="5400000">
            <a:off x="5880600" y="-1884863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g3b986b90749_1_33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g3b986b90749_1_33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g3b986b90749_1_33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96437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b986b90749_1_344"/>
          <p:cNvSpPr txBox="1">
            <a:spLocks noGrp="1"/>
          </p:cNvSpPr>
          <p:nvPr>
            <p:ph type="title"/>
          </p:nvPr>
        </p:nvSpPr>
        <p:spPr>
          <a:xfrm rot="5400000">
            <a:off x="10700100" y="2934938"/>
            <a:ext cx="871785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28" name="Google Shape;328;g3b986b90749_1_344"/>
          <p:cNvSpPr txBox="1">
            <a:spLocks noGrp="1"/>
          </p:cNvSpPr>
          <p:nvPr>
            <p:ph type="body" idx="1"/>
          </p:nvPr>
        </p:nvSpPr>
        <p:spPr>
          <a:xfrm rot="5400000">
            <a:off x="2699100" y="-894113"/>
            <a:ext cx="8717850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g3b986b90749_1_34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g3b986b90749_1_34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g3b986b90749_1_34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8660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jp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1.png"/><Relationship Id="rId18" Type="http://schemas.openxmlformats.org/officeDocument/2006/relationships/image" Target="../media/image5.jpg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Relationship Id="rId22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b986b90749_1_91"/>
          <p:cNvSpPr/>
          <p:nvPr/>
        </p:nvSpPr>
        <p:spPr>
          <a:xfrm>
            <a:off x="-2066" y="5784666"/>
            <a:ext cx="18288000" cy="457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b986b90749_1_91"/>
          <p:cNvSpPr txBox="1"/>
          <p:nvPr/>
        </p:nvSpPr>
        <p:spPr>
          <a:xfrm>
            <a:off x="2929034" y="9493352"/>
            <a:ext cx="15358950" cy="71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5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OeAD-GmbH. Niti Evropska unija niti organ, ki dodeljuje sredstva, ne odgovarjata zanje.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3b986b90749_1_91"/>
          <p:cNvPicPr preferRelativeResize="0"/>
          <p:nvPr/>
        </p:nvPicPr>
        <p:blipFill rotWithShape="1">
          <a:blip r:embed="rId13">
            <a:alphaModFix/>
          </a:blip>
          <a:srcRect l="12263" t="25282" r="12728" b="10823"/>
          <a:stretch/>
        </p:blipFill>
        <p:spPr>
          <a:xfrm>
            <a:off x="3841013" y="1085843"/>
            <a:ext cx="10605975" cy="49072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g3b986b90749_1_91"/>
          <p:cNvGrpSpPr/>
          <p:nvPr/>
        </p:nvGrpSpPr>
        <p:grpSpPr>
          <a:xfrm>
            <a:off x="5014217" y="6"/>
            <a:ext cx="8259891" cy="727431"/>
            <a:chOff x="176550" y="139236"/>
            <a:chExt cx="7041680" cy="620146"/>
          </a:xfrm>
        </p:grpSpPr>
        <p:pic>
          <p:nvPicPr>
            <p:cNvPr id="170" name="Google Shape;170;g3b986b90749_1_91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76550" y="242873"/>
              <a:ext cx="573820" cy="412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g3b986b90749_1_91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2167290" y="283841"/>
              <a:ext cx="947077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g3b986b90749_1_91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28365" y="268747"/>
              <a:ext cx="489865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g3b986b90749_1_91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430379" y="332170"/>
              <a:ext cx="705188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g3b986b90749_1_91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g3b986b90749_1_91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g3b986b90749_1_91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451582" y="296419"/>
              <a:ext cx="1024613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Slika 2" descr="Slika, ki vsebuje besede besedilo, pisava, električno modra, posnetek zaslona&#10;&#10;Vsebina, ustvarjena z UI, morda ni pravilna.">
            <a:extLst>
              <a:ext uri="{FF2B5EF4-FFF2-40B4-BE49-F238E27FC236}">
                <a16:creationId xmlns:a16="http://schemas.microsoft.com/office/drawing/2014/main" id="{65D115EC-F9DA-B514-F79B-F0EB2F027C8F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70187" y="9585338"/>
            <a:ext cx="2494398" cy="52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832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3b986b90749_1_266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4826" y="9690667"/>
            <a:ext cx="2399309" cy="53531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b986b90749_1_266"/>
          <p:cNvSpPr/>
          <p:nvPr/>
        </p:nvSpPr>
        <p:spPr>
          <a:xfrm>
            <a:off x="0" y="9297915"/>
            <a:ext cx="18288000" cy="98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b986b90749_1_266"/>
          <p:cNvPicPr preferRelativeResize="0"/>
          <p:nvPr/>
        </p:nvPicPr>
        <p:blipFill rotWithShape="1">
          <a:blip r:embed="rId14">
            <a:alphaModFix/>
          </a:blip>
          <a:srcRect l="12263" t="25282" r="12728" b="10823"/>
          <a:stretch/>
        </p:blipFill>
        <p:spPr>
          <a:xfrm>
            <a:off x="5626745" y="5844564"/>
            <a:ext cx="6614319" cy="30603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g3b986b90749_1_266"/>
          <p:cNvGrpSpPr/>
          <p:nvPr/>
        </p:nvGrpSpPr>
        <p:grpSpPr>
          <a:xfrm>
            <a:off x="6199998" y="4004887"/>
            <a:ext cx="5789046" cy="1692527"/>
            <a:chOff x="1776089" y="3084863"/>
            <a:chExt cx="6690992" cy="1956226"/>
          </a:xfrm>
        </p:grpSpPr>
        <p:pic>
          <p:nvPicPr>
            <p:cNvPr id="253" name="Google Shape;253;g3b986b90749_1_266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68" cy="715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g3b986b90749_1_266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4" cy="57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g3b986b90749_1_266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7" cy="626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7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g3b986b90749_1_266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g3b986b90749_1_266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38" cy="5301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g3b986b90749_1_266"/>
          <p:cNvSpPr/>
          <p:nvPr/>
        </p:nvSpPr>
        <p:spPr>
          <a:xfrm>
            <a:off x="-21806" y="-35075"/>
            <a:ext cx="18296100" cy="263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b986b90749_1_266"/>
          <p:cNvSpPr txBox="1"/>
          <p:nvPr/>
        </p:nvSpPr>
        <p:spPr>
          <a:xfrm>
            <a:off x="2821491" y="9432967"/>
            <a:ext cx="14929200" cy="85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5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OeAD-GmbH. Niti Evropska unija niti organ, ki dodeljuje sredstva, ne odgovarjata zanje.</a:t>
            </a:r>
            <a:endParaRPr lang="sl-SI"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ka 1" descr="Slika, ki vsebuje besede besedilo, pisava, električno modra, posnetek zaslona&#10;&#10;Vsebina, ustvarjena z UI, morda ni pravilna.">
            <a:extLst>
              <a:ext uri="{FF2B5EF4-FFF2-40B4-BE49-F238E27FC236}">
                <a16:creationId xmlns:a16="http://schemas.microsoft.com/office/drawing/2014/main" id="{E9D63DD2-1459-3DA0-2A26-B2EAC2CBC714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70187" y="9585338"/>
            <a:ext cx="2494398" cy="52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247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4.png"/><Relationship Id="rId7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b986b90749_1_87"/>
          <p:cNvSpPr txBox="1"/>
          <p:nvPr/>
        </p:nvSpPr>
        <p:spPr>
          <a:xfrm>
            <a:off x="2590800" y="6057900"/>
            <a:ext cx="13504050" cy="392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 defTabSz="1371600">
              <a:buClr>
                <a:srgbClr val="000000"/>
              </a:buClr>
            </a:pPr>
            <a:r>
              <a:rPr lang="sl-SI" sz="6000" b="1" kern="0">
                <a:solidFill>
                  <a:srgbClr val="FFFFFF"/>
                </a:solidFill>
                <a:cs typeface="Arial"/>
                <a:sym typeface="Arial"/>
              </a:rPr>
              <a:t>PREOBLIKOVANJE POTENCIALA </a:t>
            </a:r>
          </a:p>
          <a:p>
            <a:pPr algn="ctr" defTabSz="1371600">
              <a:buClr>
                <a:srgbClr val="000000"/>
              </a:buClr>
            </a:pPr>
            <a:r>
              <a:rPr lang="sl-SI" sz="6000" b="1" kern="0">
                <a:solidFill>
                  <a:srgbClr val="FFFFFF"/>
                </a:solidFill>
                <a:cs typeface="Arial"/>
                <a:sym typeface="Arial"/>
              </a:rPr>
              <a:t>V DEJANJA</a:t>
            </a:r>
            <a:endParaRPr lang="sl-SI" sz="4200" b="1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371600">
              <a:buClr>
                <a:srgbClr val="000000"/>
              </a:buClr>
            </a:pPr>
            <a:endParaRPr lang="sl-SI" sz="4200" b="1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371600">
              <a:buClr>
                <a:srgbClr val="000000"/>
              </a:buClr>
            </a:pPr>
            <a:r>
              <a:rPr lang="sl-SI" sz="42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dan 5. in 6. učna enota</a:t>
            </a:r>
            <a:endParaRPr lang="en-US" sz="42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 defTabSz="1371600">
              <a:buClr>
                <a:srgbClr val="000000"/>
              </a:buClr>
            </a:pPr>
            <a:endParaRPr sz="4200" b="1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8D9ACADA-DAC0-03CB-718B-07E73F0E5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" y="9555563"/>
            <a:ext cx="18288001" cy="7550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75" y="1606405"/>
            <a:ext cx="14777850" cy="5736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Vsebina</a:t>
            </a:r>
            <a:endParaRPr lang="en-US" sz="4200" b="1">
              <a:solidFill>
                <a:srgbClr val="FF6D25"/>
              </a:solidFill>
              <a:latin typeface="Arial Bold"/>
              <a:cs typeface="Arial Bold"/>
              <a:sym typeface="Arial Bold"/>
            </a:endParaRP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 in cilji delavnice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Pregled platna poslovnega modela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Brainstorming in prepoznavanje ovir ter možnosti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Individualno delo s platnom poslovnega modela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Predstavitev individualnih platen poslovnega modela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Skupinska razprava in povratne informacije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Deljenje ključnih uvidov in zaključek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457697" y="4672260"/>
            <a:ext cx="5280186" cy="4851171"/>
          </a:xfrm>
          <a:custGeom>
            <a:avLst/>
            <a:gdLst/>
            <a:ahLst/>
            <a:cxnLst/>
            <a:rect l="l" t="t" r="r" b="b"/>
            <a:pathLst>
              <a:path w="5280186" h="4851171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Uvod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59069" y="1147485"/>
            <a:ext cx="13962242" cy="1060310"/>
            <a:chOff x="0" y="0"/>
            <a:chExt cx="18616322" cy="1413747"/>
          </a:xfrm>
        </p:grpSpPr>
        <p:grpSp>
          <p:nvGrpSpPr>
            <p:cNvPr id="12" name="Group 12"/>
            <p:cNvGrpSpPr/>
            <p:nvPr/>
          </p:nvGrpSpPr>
          <p:grpSpPr>
            <a:xfrm>
              <a:off x="561455" y="0"/>
              <a:ext cx="18054867" cy="1413747"/>
              <a:chOff x="0" y="0"/>
              <a:chExt cx="812800" cy="6364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6364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364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0" y="422393"/>
              <a:ext cx="18054866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Danes smo tukaj, da</a:t>
              </a: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 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387995" y="1028700"/>
            <a:ext cx="2036118" cy="1558556"/>
          </a:xfrm>
          <a:custGeom>
            <a:avLst/>
            <a:gdLst/>
            <a:ahLst/>
            <a:cxnLst/>
            <a:rect l="l" t="t" r="r" b="b"/>
            <a:pathLst>
              <a:path w="2036118" h="1558556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7" name="TextBox 17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Uvod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AE2730C5-9C8E-6425-5A04-D38477911915}"/>
              </a:ext>
            </a:extLst>
          </p:cNvPr>
          <p:cNvSpPr txBox="1"/>
          <p:nvPr/>
        </p:nvSpPr>
        <p:spPr>
          <a:xfrm>
            <a:off x="2198871" y="2643375"/>
            <a:ext cx="14503727" cy="5829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razmislite o </a:t>
            </a:r>
            <a:r>
              <a:rPr lang="sl-SI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položaju lastnega podjetja </a:t>
            </a: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 vidika notranjih ovir in priložnosti, povezanih s ciljno skupino (ženske);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uporabimo platno poslovnega modela kot strukturirano orodje za </a:t>
            </a:r>
            <a:r>
              <a:rPr lang="sl-SI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pretvorbo idej v strateške ukrepe</a:t>
            </a: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skupaj </a:t>
            </a:r>
            <a:r>
              <a:rPr lang="sl-SI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razvijamo in izpopolnjujemo strategije</a:t>
            </a: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ki jih je mogoče udejanjiti in nadalje nadgrajevati;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</a:t>
            </a:r>
            <a:r>
              <a:rPr lang="sl-SI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učimo drug od drugega </a:t>
            </a: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skozi povratne informacije in izmenjavo izkušenj;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postavimo temelje za </a:t>
            </a:r>
            <a:r>
              <a:rPr lang="sl-SI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trajnostne spremembe</a:t>
            </a: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ki jih bomo nadaljevali v naslednji učni enoti, osredotočeni na izvedbo in spremljanje napredka.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785868" y="6604566"/>
            <a:ext cx="2786496" cy="3086100"/>
            <a:chOff x="0" y="0"/>
            <a:chExt cx="733892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3892" cy="812800"/>
            </a:xfrm>
            <a:custGeom>
              <a:avLst/>
              <a:gdLst/>
              <a:ahLst/>
              <a:cxnLst/>
              <a:rect l="l" t="t" r="r" b="b"/>
              <a:pathLst>
                <a:path w="733892" h="812800">
                  <a:moveTo>
                    <a:pt x="83351" y="0"/>
                  </a:moveTo>
                  <a:lnTo>
                    <a:pt x="650541" y="0"/>
                  </a:lnTo>
                  <a:cubicBezTo>
                    <a:pt x="696574" y="0"/>
                    <a:pt x="733892" y="37318"/>
                    <a:pt x="733892" y="83351"/>
                  </a:cubicBezTo>
                  <a:lnTo>
                    <a:pt x="733892" y="729449"/>
                  </a:lnTo>
                  <a:cubicBezTo>
                    <a:pt x="733892" y="775482"/>
                    <a:pt x="696574" y="812800"/>
                    <a:pt x="650541" y="812800"/>
                  </a:cubicBezTo>
                  <a:lnTo>
                    <a:pt x="83351" y="812800"/>
                  </a:lnTo>
                  <a:cubicBezTo>
                    <a:pt x="37318" y="812800"/>
                    <a:pt x="0" y="775482"/>
                    <a:pt x="0" y="729449"/>
                  </a:cubicBezTo>
                  <a:lnTo>
                    <a:pt x="0" y="83351"/>
                  </a:lnTo>
                  <a:cubicBezTo>
                    <a:pt x="0" y="37318"/>
                    <a:pt x="37318" y="0"/>
                    <a:pt x="83351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733892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Ženske</a:t>
              </a:r>
              <a:endParaRPr lang="en-US" sz="34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8855277" y="4952020"/>
            <a:ext cx="647678" cy="1392856"/>
          </a:xfrm>
          <a:custGeom>
            <a:avLst/>
            <a:gdLst/>
            <a:ahLst/>
            <a:cxnLst/>
            <a:rect l="l" t="t" r="r" b="b"/>
            <a:pathLst>
              <a:path w="647678" h="1392856">
                <a:moveTo>
                  <a:pt x="0" y="0"/>
                </a:moveTo>
                <a:lnTo>
                  <a:pt x="647678" y="0"/>
                </a:lnTo>
                <a:lnTo>
                  <a:pt x="647678" y="1392855"/>
                </a:lnTo>
                <a:lnTo>
                  <a:pt x="0" y="1392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4" name="Freeform 14"/>
          <p:cNvSpPr/>
          <p:nvPr/>
        </p:nvSpPr>
        <p:spPr>
          <a:xfrm rot="5400000">
            <a:off x="9052417" y="435833"/>
            <a:ext cx="183164" cy="7986533"/>
          </a:xfrm>
          <a:custGeom>
            <a:avLst/>
            <a:gdLst/>
            <a:ahLst/>
            <a:cxnLst/>
            <a:rect l="l" t="t" r="r" b="b"/>
            <a:pathLst>
              <a:path w="21123" h="4224603">
                <a:moveTo>
                  <a:pt x="0" y="0"/>
                </a:moveTo>
                <a:lnTo>
                  <a:pt x="21124" y="0"/>
                </a:lnTo>
                <a:lnTo>
                  <a:pt x="21124" y="4224602"/>
                </a:lnTo>
                <a:lnTo>
                  <a:pt x="0" y="42246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428625" cap="sq">
            <a:solidFill>
              <a:srgbClr val="FF9525"/>
            </a:solidFill>
            <a:prstDash val="solid"/>
            <a:miter/>
          </a:ln>
        </p:spPr>
        <p:txBody>
          <a:bodyPr/>
          <a:lstStyle/>
          <a:p>
            <a:endParaRPr lang="de-AT"/>
          </a:p>
        </p:txBody>
      </p:sp>
      <p:sp>
        <p:nvSpPr>
          <p:cNvPr id="15" name="TextBox 15"/>
          <p:cNvSpPr txBox="1"/>
          <p:nvPr/>
        </p:nvSpPr>
        <p:spPr>
          <a:xfrm>
            <a:off x="1627915" y="1012307"/>
            <a:ext cx="12341925" cy="2863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Platno poslovnega modela</a:t>
            </a:r>
            <a:endParaRPr lang="en-US" sz="4200" b="1">
              <a:solidFill>
                <a:srgbClr val="FF6D25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190024" lvl="1" algn="r">
              <a:lnSpc>
                <a:spcPts val="378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 strateško orodje za vizualizacijo tega, kako organizacija ustvarja, zagotavlja in zajema vrednost. (Osterwalder &amp; Pigneur, 2010)</a:t>
            </a:r>
          </a:p>
          <a:p>
            <a:pPr marL="190024" lvl="1" algn="l">
              <a:lnSpc>
                <a:spcPts val="3780"/>
              </a:lnSpc>
            </a:pPr>
            <a:endParaRPr lang="sl-SI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0024" lvl="1" algn="l">
              <a:lnSpc>
                <a:spcPts val="378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Tu </a:t>
            </a:r>
            <a:r>
              <a:rPr lang="sl-SI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smo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orodje prilago</a:t>
            </a:r>
            <a:r>
              <a:rPr lang="sl-SI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dili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strategijam na področju HR in razvoja delovne sile.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Platno poslovnega modela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457468" y="4084084"/>
            <a:ext cx="7986533" cy="483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23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Danes se osredotočamo na naslednjo ciljno skupino</a:t>
            </a:r>
            <a:r>
              <a:rPr lang="sl-SI" sz="23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:</a:t>
            </a:r>
            <a:endParaRPr lang="en-US" sz="2399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61810" y="771525"/>
            <a:ext cx="14777850" cy="853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Brainstorming in prepoznavanje ovir ter možnosti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5220" y="3996330"/>
            <a:ext cx="1243548" cy="2089997"/>
          </a:xfrm>
          <a:custGeom>
            <a:avLst/>
            <a:gdLst/>
            <a:ahLst/>
            <a:cxnLst/>
            <a:rect l="l" t="t" r="r" b="b"/>
            <a:pathLst>
              <a:path w="1243548" h="2089997">
                <a:moveTo>
                  <a:pt x="0" y="0"/>
                </a:moveTo>
                <a:lnTo>
                  <a:pt x="1243548" y="0"/>
                </a:lnTo>
                <a:lnTo>
                  <a:pt x="1243548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Freeform 12"/>
          <p:cNvSpPr/>
          <p:nvPr/>
        </p:nvSpPr>
        <p:spPr>
          <a:xfrm>
            <a:off x="8198757" y="4016287"/>
            <a:ext cx="2157416" cy="2089997"/>
          </a:xfrm>
          <a:custGeom>
            <a:avLst/>
            <a:gdLst/>
            <a:ahLst/>
            <a:cxnLst/>
            <a:rect l="l" t="t" r="r" b="b"/>
            <a:pathLst>
              <a:path w="2157416" h="2089997">
                <a:moveTo>
                  <a:pt x="0" y="0"/>
                </a:moveTo>
                <a:lnTo>
                  <a:pt x="2157416" y="0"/>
                </a:lnTo>
                <a:lnTo>
                  <a:pt x="2157416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Aktivnost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572245" y="2453280"/>
            <a:ext cx="6423035" cy="3086100"/>
            <a:chOff x="0" y="0"/>
            <a:chExt cx="1691664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91664" cy="812800"/>
            </a:xfrm>
            <a:custGeom>
              <a:avLst/>
              <a:gdLst/>
              <a:ahLst/>
              <a:cxnLst/>
              <a:rect l="l" t="t" r="r" b="b"/>
              <a:pathLst>
                <a:path w="1691664" h="812800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Razmislite o ovirah (dejavnikih, ki preprečujejo vključevanje ciljne skupine).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559650" y="2473237"/>
            <a:ext cx="6423035" cy="3086100"/>
            <a:chOff x="0" y="0"/>
            <a:chExt cx="1691664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91664" cy="812800"/>
            </a:xfrm>
            <a:custGeom>
              <a:avLst/>
              <a:gdLst/>
              <a:ahLst/>
              <a:cxnLst/>
              <a:rect l="l" t="t" r="r" b="b"/>
              <a:pathLst>
                <a:path w="1691664" h="812800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Razmislite o možnostih (obstoječih prednostih in zmožnostih v vašem podjetju).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179570" y="6309923"/>
            <a:ext cx="12898630" cy="341158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l">
              <a:lnSpc>
                <a:spcPts val="3639"/>
              </a:lnSpc>
            </a:pPr>
            <a:r>
              <a:rPr lang="en-US" sz="2599">
                <a:latin typeface="Arial Bold"/>
                <a:ea typeface="Arial Bold"/>
                <a:cs typeface="Arial Bold"/>
                <a:sym typeface="Arial Bold"/>
              </a:rPr>
              <a:t>Skupinska vaja – navodila: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latin typeface="Arial Bold"/>
                <a:ea typeface="Arial Bold"/>
                <a:cs typeface="Arial Bold"/>
                <a:sym typeface="Arial Bold"/>
              </a:rPr>
              <a:t>Vsak udeleženec zapiše 1–3 ovire na samolepilneamezne listke.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latin typeface="Arial Bold"/>
                <a:ea typeface="Arial Bold"/>
                <a:cs typeface="Arial Bold"/>
                <a:sym typeface="Arial Bold"/>
              </a:rPr>
              <a:t>Enako ponovite za možnosti.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latin typeface="Arial Bold"/>
                <a:ea typeface="Arial Bold"/>
                <a:cs typeface="Arial Bold"/>
                <a:sym typeface="Arial Bold"/>
              </a:rPr>
              <a:t>Listke prilepite na tablo v dva stolpca: »Ovire« in »Možnosti«.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latin typeface="Arial Bold"/>
                <a:ea typeface="Arial Bold"/>
                <a:cs typeface="Arial Bold"/>
                <a:sym typeface="Arial Bold"/>
              </a:rPr>
              <a:t>Skupaj na kratko združite sorodne vsebine in se pogovorite o glavnih temah.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37202" y="762035"/>
            <a:ext cx="9827065" cy="18887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sl-SI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Vaše platno poslovnega modela</a:t>
            </a:r>
            <a:endParaRPr lang="en-US" sz="4200" b="1">
              <a:solidFill>
                <a:srgbClr val="FF9525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3780"/>
              </a:lnSpc>
            </a:pPr>
            <a:r>
              <a:rPr lang="sl-SI" sz="21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Individualno delo</a:t>
            </a:r>
            <a:endParaRPr lang="en-US" sz="210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378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Izpolnite svoje osebno platno poslovnega modela s poudarkom na ciljni skupini.</a:t>
            </a:r>
            <a:endParaRPr lang="en-US" sz="210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Aktivnost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751846" y="3002603"/>
            <a:ext cx="17014111" cy="5849065"/>
            <a:chOff x="0" y="0"/>
            <a:chExt cx="22685481" cy="7798753"/>
          </a:xfrm>
        </p:grpSpPr>
        <p:grpSp>
          <p:nvGrpSpPr>
            <p:cNvPr id="13" name="Group 13"/>
            <p:cNvGrpSpPr/>
            <p:nvPr/>
          </p:nvGrpSpPr>
          <p:grpSpPr>
            <a:xfrm>
              <a:off x="1708" y="0"/>
              <a:ext cx="22682920" cy="753639"/>
              <a:chOff x="0" y="0"/>
              <a:chExt cx="1021147" cy="3392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021147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47" h="33928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708" y="92340"/>
              <a:ext cx="22682920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Ciljna skupina: ž</a:t>
              </a:r>
              <a:r>
                <a:rPr lang="sl-SI" sz="30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enske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- </a:t>
              </a:r>
              <a:r>
                <a:rPr lang="sl-SI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r>
                <a:rPr lang="it-IT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predelite njihove potrebe in ovire</a:t>
              </a:r>
              <a:r>
                <a:rPr lang="sl-SI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0" y="3522557"/>
              <a:ext cx="22683773" cy="753639"/>
              <a:chOff x="0" y="0"/>
              <a:chExt cx="1021186" cy="3392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0" y="3614896"/>
              <a:ext cx="22683773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Vrednost za podjetje</a:t>
              </a: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Kakšne koristi to prinaša? (npr. manj fluktuacije, nov bazen talentov)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7045114"/>
              <a:ext cx="22683773" cy="753639"/>
              <a:chOff x="0" y="0"/>
              <a:chExt cx="1021186" cy="3392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0" y="7137453"/>
              <a:ext cx="22683773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Stroški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Kakšni bodo stroški? (denar, čas, kadrovske zmogljivosti)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708" y="6164474"/>
              <a:ext cx="22683773" cy="753639"/>
              <a:chOff x="0" y="0"/>
              <a:chExt cx="1021186" cy="33928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1708" y="6256814"/>
              <a:ext cx="22683773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Ključni partnerji</a:t>
              </a: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Kdo lahko pomaga? (npr. izvajalci usposabljanj, lokalne zaposlitvene službe)</a:t>
              </a: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1708" y="2641918"/>
              <a:ext cx="22682920" cy="753639"/>
              <a:chOff x="0" y="0"/>
              <a:chExt cx="1021147" cy="33928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021147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47" h="33928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708" y="2734257"/>
              <a:ext cx="22682920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Odnosi</a:t>
              </a: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Kakšen odnos želimo vzpostaviti? (npr. podporen uvajalni proces, mentorstvo)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1708" y="5283835"/>
              <a:ext cx="22683773" cy="753639"/>
              <a:chOff x="0" y="0"/>
              <a:chExt cx="1021186" cy="3392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1708" y="5376174"/>
              <a:ext cx="22683773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Ključne aktivnosti</a:t>
              </a: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Kaj je treba narediti? (npr. vzpostavitev mentorskega programa)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854" y="4403196"/>
              <a:ext cx="22683773" cy="753639"/>
              <a:chOff x="0" y="0"/>
              <a:chExt cx="1021186" cy="3392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86" h="33928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855" y="4495536"/>
              <a:ext cx="22683773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Ključni resursi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Katere resurse že imate? (npr. kadrovska ekipa, proračun za usposabljanja)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1708" y="1761278"/>
              <a:ext cx="22682920" cy="753639"/>
              <a:chOff x="0" y="0"/>
              <a:chExt cx="1021147" cy="33928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021147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47" h="33928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1708" y="1853619"/>
              <a:ext cx="22682920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Kanali</a:t>
              </a: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Kako doseči ciljno skupino? (npr. zaposlitveni portali, skupnostne mreže)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854" y="880639"/>
              <a:ext cx="22682920" cy="753639"/>
              <a:chOff x="0" y="0"/>
              <a:chExt cx="1021147" cy="33928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avLst/>
                <a:gdLst/>
                <a:ahLst/>
                <a:cxnLst/>
                <a:rect l="l" t="t" r="r" b="b"/>
                <a:pathLst>
                  <a:path w="1021147" h="33928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855" y="972979"/>
              <a:ext cx="22682920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Ponudba vrednosti</a:t>
              </a: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lang="pl-PL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Kaj lahko podjetje ponudi tej skupini? (npr. mentorstvo)</a:t>
              </a:r>
              <a:endPara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2136567" y="899134"/>
            <a:ext cx="15629390" cy="8791532"/>
          </a:xfrm>
          <a:custGeom>
            <a:avLst/>
            <a:gdLst/>
            <a:ahLst/>
            <a:cxnLst/>
            <a:rect l="l" t="t" r="r" b="b"/>
            <a:pathLst>
              <a:path w="15629390" h="8791532">
                <a:moveTo>
                  <a:pt x="0" y="0"/>
                </a:moveTo>
                <a:lnTo>
                  <a:pt x="15629389" y="0"/>
                </a:lnTo>
                <a:lnTo>
                  <a:pt x="15629389" y="8791532"/>
                </a:lnTo>
                <a:lnTo>
                  <a:pt x="0" y="87915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Aktivnost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324015" y="2977543"/>
            <a:ext cx="13639969" cy="5961482"/>
            <a:chOff x="0" y="0"/>
            <a:chExt cx="18186626" cy="7948642"/>
          </a:xfrm>
        </p:grpSpPr>
        <p:grpSp>
          <p:nvGrpSpPr>
            <p:cNvPr id="11" name="Group 11"/>
            <p:cNvGrpSpPr/>
            <p:nvPr/>
          </p:nvGrpSpPr>
          <p:grpSpPr>
            <a:xfrm>
              <a:off x="131759" y="0"/>
              <a:ext cx="18054867" cy="2057400"/>
              <a:chOff x="0" y="0"/>
              <a:chExt cx="3566393" cy="4064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566394" h="406400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3176" y="744220"/>
              <a:ext cx="18054867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sl-SI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Predstavite svoje platno poslovnega modela.</a:t>
              </a:r>
              <a:endPara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5348860" y="111505"/>
              <a:ext cx="1556938" cy="1834390"/>
            </a:xfrm>
            <a:custGeom>
              <a:avLst/>
              <a:gdLst/>
              <a:ahLst/>
              <a:cxnLst/>
              <a:rect l="l" t="t" r="r" b="b"/>
              <a:pathLst>
                <a:path w="1556938" h="1834390">
                  <a:moveTo>
                    <a:pt x="0" y="0"/>
                  </a:moveTo>
                  <a:lnTo>
                    <a:pt x="1556939" y="0"/>
                  </a:lnTo>
                  <a:lnTo>
                    <a:pt x="1556939" y="1834390"/>
                  </a:lnTo>
                  <a:lnTo>
                    <a:pt x="0" y="1834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18583" y="2945621"/>
              <a:ext cx="18054867" cy="2057400"/>
              <a:chOff x="0" y="0"/>
              <a:chExt cx="3566393" cy="4064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566394" h="406400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3689841"/>
              <a:ext cx="18054867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Podajte in prejmite konstruktivne povratne informacije</a:t>
              </a:r>
              <a:r>
                <a:rPr lang="sl-SI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131759" y="5891242"/>
              <a:ext cx="18054867" cy="2057400"/>
              <a:chOff x="0" y="0"/>
              <a:chExt cx="3566393" cy="4064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566394" h="406400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6362411"/>
              <a:ext cx="18054867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Prepoznajte prednosti in priložnosti za izboljšave vaših strategij.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15497741" y="3148210"/>
              <a:ext cx="1652223" cy="1652223"/>
            </a:xfrm>
            <a:custGeom>
              <a:avLst/>
              <a:gdLst/>
              <a:ahLst/>
              <a:cxnLst/>
              <a:rect l="l" t="t" r="r" b="b"/>
              <a:pathLst>
                <a:path w="1652223" h="1652223">
                  <a:moveTo>
                    <a:pt x="0" y="0"/>
                  </a:moveTo>
                  <a:lnTo>
                    <a:pt x="1652223" y="0"/>
                  </a:lnTo>
                  <a:lnTo>
                    <a:pt x="1652223" y="1652222"/>
                  </a:lnTo>
                  <a:lnTo>
                    <a:pt x="0" y="1652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  <p:sp>
          <p:nvSpPr>
            <p:cNvPr id="25" name="Freeform 25"/>
            <p:cNvSpPr/>
            <p:nvPr/>
          </p:nvSpPr>
          <p:spPr>
            <a:xfrm rot="5400000">
              <a:off x="8582604" y="2171792"/>
              <a:ext cx="1723490" cy="715248"/>
            </a:xfrm>
            <a:custGeom>
              <a:avLst/>
              <a:gdLst/>
              <a:ahLst/>
              <a:cxnLst/>
              <a:rect l="l" t="t" r="r" b="b"/>
              <a:pathLst>
                <a:path w="1723490" h="715248">
                  <a:moveTo>
                    <a:pt x="0" y="0"/>
                  </a:moveTo>
                  <a:lnTo>
                    <a:pt x="1723490" y="0"/>
                  </a:lnTo>
                  <a:lnTo>
                    <a:pt x="1723490" y="715249"/>
                  </a:lnTo>
                  <a:lnTo>
                    <a:pt x="0" y="715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  <p:sp>
          <p:nvSpPr>
            <p:cNvPr id="26" name="Freeform 26"/>
            <p:cNvSpPr/>
            <p:nvPr/>
          </p:nvSpPr>
          <p:spPr>
            <a:xfrm rot="5400000">
              <a:off x="8589192" y="5076045"/>
              <a:ext cx="1723490" cy="715248"/>
            </a:xfrm>
            <a:custGeom>
              <a:avLst/>
              <a:gdLst/>
              <a:ahLst/>
              <a:cxnLst/>
              <a:rect l="l" t="t" r="r" b="b"/>
              <a:pathLst>
                <a:path w="1723490" h="715248">
                  <a:moveTo>
                    <a:pt x="0" y="0"/>
                  </a:moveTo>
                  <a:lnTo>
                    <a:pt x="1723490" y="0"/>
                  </a:lnTo>
                  <a:lnTo>
                    <a:pt x="1723490" y="715248"/>
                  </a:lnTo>
                  <a:lnTo>
                    <a:pt x="0" y="7152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334369" y="1181863"/>
            <a:ext cx="3520441" cy="853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Predstavitve</a:t>
            </a:r>
            <a:endParaRPr lang="en-US" sz="4200" b="1">
              <a:solidFill>
                <a:srgbClr val="FF6D2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Aktivnost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99126" y="1183213"/>
            <a:ext cx="14777850" cy="4633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pl-PL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Smernice za podajanje povratnih informacij</a:t>
            </a:r>
          </a:p>
          <a:p>
            <a:pPr algn="l">
              <a:lnSpc>
                <a:spcPts val="7560"/>
              </a:lnSpc>
            </a:pPr>
            <a:endParaRPr lang="en-US" sz="4200" b="1">
              <a:solidFill>
                <a:srgbClr val="FF9525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4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 vsaki predstavitvi podaj</a:t>
            </a:r>
            <a:r>
              <a:rPr lang="sl-SI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povratne informacije v treh korakih:</a:t>
            </a:r>
          </a:p>
          <a:p>
            <a:pPr marL="271463" lvl="1" algn="l">
              <a:lnSpc>
                <a:spcPts val="5400"/>
              </a:lnSpc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1. </a:t>
            </a:r>
            <a:r>
              <a:rPr lang="sl-SI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Prednosti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sl-SI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Kaj dobro deluje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271463" lvl="1" algn="l">
              <a:lnSpc>
                <a:spcPts val="5400"/>
              </a:lnSpc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2. </a:t>
            </a:r>
            <a:r>
              <a:rPr lang="sl-SI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Področja za izboljšave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sl-SI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Kje so potrebna dodatna pojasnila, prilagoditve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271463" lvl="1" algn="l">
              <a:lnSpc>
                <a:spcPts val="5400"/>
              </a:lnSpc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3. </a:t>
            </a:r>
            <a:r>
              <a:rPr lang="sl-SI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Predlogi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sl-SI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aj bi lahko strategijo še okrepilo ali jo naredilo bolj izvedljivo?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723188" y="6600668"/>
            <a:ext cx="15802811" cy="2657632"/>
            <a:chOff x="0" y="0"/>
            <a:chExt cx="4070477" cy="69995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70477" cy="699953"/>
            </a:xfrm>
            <a:custGeom>
              <a:avLst/>
              <a:gdLst/>
              <a:ahLst/>
              <a:cxnLst/>
              <a:rect l="l" t="t" r="r" b="b"/>
              <a:pathLst>
                <a:path w="4070477" h="699953">
                  <a:moveTo>
                    <a:pt x="15028" y="0"/>
                  </a:moveTo>
                  <a:lnTo>
                    <a:pt x="4055449" y="0"/>
                  </a:lnTo>
                  <a:cubicBezTo>
                    <a:pt x="4059434" y="0"/>
                    <a:pt x="4063257" y="1583"/>
                    <a:pt x="4066075" y="4402"/>
                  </a:cubicBezTo>
                  <a:cubicBezTo>
                    <a:pt x="4068893" y="7220"/>
                    <a:pt x="4070477" y="11042"/>
                    <a:pt x="4070477" y="15028"/>
                  </a:cubicBezTo>
                  <a:lnTo>
                    <a:pt x="4070477" y="684925"/>
                  </a:lnTo>
                  <a:cubicBezTo>
                    <a:pt x="4070477" y="688910"/>
                    <a:pt x="4068893" y="692733"/>
                    <a:pt x="4066075" y="695551"/>
                  </a:cubicBezTo>
                  <a:cubicBezTo>
                    <a:pt x="4063257" y="698369"/>
                    <a:pt x="4059434" y="699953"/>
                    <a:pt x="4055449" y="699953"/>
                  </a:cubicBezTo>
                  <a:lnTo>
                    <a:pt x="15028" y="699953"/>
                  </a:lnTo>
                  <a:cubicBezTo>
                    <a:pt x="11042" y="699953"/>
                    <a:pt x="7220" y="698369"/>
                    <a:pt x="4402" y="695551"/>
                  </a:cubicBezTo>
                  <a:cubicBezTo>
                    <a:pt x="1583" y="692733"/>
                    <a:pt x="0" y="688910"/>
                    <a:pt x="0" y="684925"/>
                  </a:cubicBezTo>
                  <a:lnTo>
                    <a:pt x="0" y="15028"/>
                  </a:lnTo>
                  <a:cubicBezTo>
                    <a:pt x="0" y="11042"/>
                    <a:pt x="1583" y="7220"/>
                    <a:pt x="4402" y="4402"/>
                  </a:cubicBezTo>
                  <a:cubicBezTo>
                    <a:pt x="7220" y="1583"/>
                    <a:pt x="11042" y="0"/>
                    <a:pt x="15028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4070477" cy="785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Načela konstruktivne povratne informacije</a:t>
              </a:r>
            </a:p>
            <a:p>
              <a:pPr marL="755641" lvl="1" indent="-377820" algn="l">
                <a:lnSpc>
                  <a:spcPts val="4899"/>
                </a:lnSpc>
                <a:buFont typeface="Arial"/>
                <a:buChar char="•"/>
              </a:pPr>
              <a:r>
                <a:rPr lang="en-US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Spoštljivo poslušanje: vsak udeleženec ima možnost predstavitve brez prekinjanja.</a:t>
              </a:r>
            </a:p>
            <a:p>
              <a:pPr marL="755641" lvl="1" indent="-377820" algn="l">
                <a:lnSpc>
                  <a:spcPts val="4899"/>
                </a:lnSpc>
                <a:buFont typeface="Arial"/>
                <a:buChar char="•"/>
              </a:pPr>
              <a:r>
                <a:rPr lang="en-US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Povratne informacije naj bodo koristne, konkretne in izvedljive</a:t>
              </a:r>
              <a:r>
                <a:rPr lang="sl-SI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3983145" y="1183065"/>
            <a:ext cx="4017541" cy="4114800"/>
          </a:xfrm>
          <a:custGeom>
            <a:avLst/>
            <a:gdLst/>
            <a:ahLst/>
            <a:cxnLst/>
            <a:rect l="l" t="t" r="r" b="b"/>
            <a:pathLst>
              <a:path w="4017541" h="4114800">
                <a:moveTo>
                  <a:pt x="0" y="0"/>
                </a:moveTo>
                <a:lnTo>
                  <a:pt x="4017541" y="0"/>
                </a:lnTo>
                <a:lnTo>
                  <a:pt x="4017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5" name="TextBox 15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Aktivnost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615194" y="5260047"/>
            <a:ext cx="9057584" cy="4223099"/>
          </a:xfrm>
          <a:custGeom>
            <a:avLst/>
            <a:gdLst/>
            <a:ahLst/>
            <a:cxnLst/>
            <a:rect l="l" t="t" r="r" b="b"/>
            <a:pathLst>
              <a:path w="9057584" h="4223099">
                <a:moveTo>
                  <a:pt x="0" y="0"/>
                </a:moveTo>
                <a:lnTo>
                  <a:pt x="9057585" y="0"/>
                </a:lnTo>
                <a:lnTo>
                  <a:pt x="9057585" y="4223099"/>
                </a:lnTo>
                <a:lnTo>
                  <a:pt x="0" y="42230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TextBox 11"/>
          <p:cNvSpPr txBox="1"/>
          <p:nvPr/>
        </p:nvSpPr>
        <p:spPr>
          <a:xfrm>
            <a:off x="1755061" y="1420465"/>
            <a:ext cx="16010895" cy="2274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Predstavitve</a:t>
            </a:r>
            <a:endParaRPr lang="en-US" sz="4200" b="1">
              <a:solidFill>
                <a:srgbClr val="FF6D25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Vsak udeleženec predstavi svoje individualno platno poslovnega modela</a:t>
            </a:r>
            <a:r>
              <a:rPr lang="sl-SI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(največ 5 minut).</a:t>
            </a:r>
          </a:p>
          <a:p>
            <a:pPr marL="542925" lvl="1" indent="-271462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Osredotočite se na ključne ideje, ne na vse podrobnosti</a:t>
            </a:r>
            <a:r>
              <a:rPr lang="sl-SI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411735" y="4739096"/>
            <a:ext cx="7840015" cy="5576211"/>
          </a:xfrm>
          <a:custGeom>
            <a:avLst/>
            <a:gdLst/>
            <a:ahLst/>
            <a:cxnLst/>
            <a:rect l="l" t="t" r="r" b="b"/>
            <a:pathLst>
              <a:path w="7840015" h="5576211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>
          <a:xfrm>
            <a:off x="11941556" y="3767546"/>
            <a:ext cx="1923130" cy="1576967"/>
          </a:xfrm>
          <a:custGeom>
            <a:avLst/>
            <a:gdLst/>
            <a:ahLst/>
            <a:cxnLst/>
            <a:rect l="l" t="t" r="r" b="b"/>
            <a:pathLst>
              <a:path w="1923130" h="1576967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755075" y="2021018"/>
            <a:ext cx="14777850" cy="606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Kaj je vaš ključni uvid oziroma »aha trenutek« današnje delavnice?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Zaključek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3997259" y="3418952"/>
            <a:ext cx="2828951" cy="2319740"/>
          </a:xfrm>
          <a:custGeom>
            <a:avLst/>
            <a:gdLst/>
            <a:ahLst/>
            <a:cxnLst/>
            <a:rect l="l" t="t" r="r" b="b"/>
            <a:pathLst>
              <a:path w="2828951" h="2319740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b986b90749_1_262"/>
          <p:cNvSpPr txBox="1"/>
          <p:nvPr/>
        </p:nvSpPr>
        <p:spPr>
          <a:xfrm>
            <a:off x="4525071" y="564572"/>
            <a:ext cx="9146700" cy="166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sl-SI" sz="9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HVALA</a:t>
            </a:r>
            <a:endParaRPr kumimoji="0" sz="9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34EBF04-D6E3-FAA6-8BBD-247943D2C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" y="9555563"/>
            <a:ext cx="18288001" cy="7550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EE02D61A174946B13DE67B83BE39AF" ma:contentTypeVersion="16" ma:contentTypeDescription="Ustvari nov dokument." ma:contentTypeScope="" ma:versionID="dcc1cac21543ebf2510d3d971cec7104">
  <xsd:schema xmlns:xsd="http://www.w3.org/2001/XMLSchema" xmlns:xs="http://www.w3.org/2001/XMLSchema" xmlns:p="http://schemas.microsoft.com/office/2006/metadata/properties" xmlns:ns2="46ec6cd7-db6c-433c-85d6-fd3b9157ed4d" xmlns:ns3="703cdf61-9bdb-4ab1-bf99-aabb6c694d24" targetNamespace="http://schemas.microsoft.com/office/2006/metadata/properties" ma:root="true" ma:fieldsID="20b15b3a6fc2690952f9ce637cfff3fd" ns2:_="" ns3:_="">
    <xsd:import namespace="46ec6cd7-db6c-433c-85d6-fd3b9157ed4d"/>
    <xsd:import namespace="703cdf61-9bdb-4ab1-bf99-aabb6c694d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c6cd7-db6c-433c-85d6-fd3b9157ed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Oznake slike" ma:readOnly="false" ma:fieldId="{5cf76f15-5ced-4ddc-b409-7134ff3c332f}" ma:taxonomyMulti="true" ma:sspId="74e670e0-036f-40c5-a94b-014558db02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cdf61-9bdb-4ab1-bf99-aabb6c694d2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045dbe8-36ce-414e-b890-92d4d91653f2}" ma:internalName="TaxCatchAll" ma:showField="CatchAllData" ma:web="703cdf61-9bdb-4ab1-bf99-aabb6c694d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3cdf61-9bdb-4ab1-bf99-aabb6c694d24" xsi:nil="true"/>
    <lcf76f155ced4ddcb4097134ff3c332f xmlns="46ec6cd7-db6c-433c-85d6-fd3b9157ed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33F63EC-BDAF-4F09-AE2D-69CAAC7BD5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ec6cd7-db6c-433c-85d6-fd3b9157ed4d"/>
    <ds:schemaRef ds:uri="703cdf61-9bdb-4ab1-bf99-aabb6c694d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707611-1CF9-4AF3-8E0D-344FF077B2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1AD222-9457-4368-868D-92411F56603F}">
  <ds:schemaRefs>
    <ds:schemaRef ds:uri="http://schemas.microsoft.com/office/2006/metadata/properties"/>
    <ds:schemaRef ds:uri="http://schemas.microsoft.com/office/infopath/2007/PartnerControls"/>
    <ds:schemaRef ds:uri="703cdf61-9bdb-4ab1-bf99-aabb6c694d24"/>
    <ds:schemaRef ds:uri="46ec6cd7-db6c-433c-85d6-fd3b9157ed4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612</Words>
  <Application>Microsoft Office PowerPoint</Application>
  <PresentationFormat>Po meri</PresentationFormat>
  <Paragraphs>77</Paragraphs>
  <Slides>12</Slides>
  <Notes>4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3</vt:i4>
      </vt:variant>
      <vt:variant>
        <vt:lpstr>Naslovi diapozitivov</vt:lpstr>
      </vt:variant>
      <vt:variant>
        <vt:i4>12</vt:i4>
      </vt:variant>
    </vt:vector>
  </HeadingPairs>
  <TitlesOfParts>
    <vt:vector size="18" baseType="lpstr">
      <vt:lpstr>Arial</vt:lpstr>
      <vt:lpstr>Calibri</vt:lpstr>
      <vt:lpstr>Arial Bold</vt:lpstr>
      <vt:lpstr>Office Theme</vt:lpstr>
      <vt:lpstr>1_Office Theme</vt:lpstr>
      <vt:lpstr>2_Office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workshop_Day 1_Unit 5+6</dc:title>
  <dc:creator>Salkic Jasmina | WKSTMK Room 466</dc:creator>
  <cp:lastModifiedBy>Tjaša Jerman Kuželički</cp:lastModifiedBy>
  <cp:revision>2</cp:revision>
  <dcterms:created xsi:type="dcterms:W3CDTF">2006-08-16T00:00:00Z</dcterms:created>
  <dcterms:modified xsi:type="dcterms:W3CDTF">2026-03-27T10:36:50Z</dcterms:modified>
  <dc:identifier>DAG4le8kgpU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0x010100CFEE02D61A174946B13DE67B83BE39AF</vt:lpwstr>
  </property>
  <property fmtid="{D5CDD505-2E9C-101B-9397-08002B2CF9AE}" pid="3" name="MediaServiceImageTags">
    <vt:lpwstr/>
  </property>
</Properties>
</file>