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hTSdT8PJwDbjmShiTwzXNPmUlY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51" name="Google Shape;251;p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Trainer collects feedback on PPT/Flipchart and saves results for participants</a:t>
            </a:r>
            <a:endParaRPr/>
          </a:p>
        </p:txBody>
      </p:sp>
      <p:sp>
        <p:nvSpPr>
          <p:cNvPr id="253" name="Google Shape;253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1" Type="http://schemas.openxmlformats.org/officeDocument/2006/relationships/image" Target="../media/image20.png"/><Relationship Id="rId10" Type="http://schemas.openxmlformats.org/officeDocument/2006/relationships/image" Target="../media/image3.png"/><Relationship Id="rId9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2.jp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19.png"/><Relationship Id="rId7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18.png"/><Relationship Id="rId8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4.png"/><Relationship Id="rId6" Type="http://schemas.openxmlformats.org/officeDocument/2006/relationships/image" Target="../media/image21.png"/><Relationship Id="rId7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11" Type="http://schemas.openxmlformats.org/officeDocument/2006/relationships/image" Target="../media/image3.png"/><Relationship Id="rId10" Type="http://schemas.openxmlformats.org/officeDocument/2006/relationships/image" Target="../media/image1.png"/><Relationship Id="rId12" Type="http://schemas.openxmlformats.org/officeDocument/2006/relationships/image" Target="../media/image20.png"/><Relationship Id="rId9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2066" y="5889280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020384" y="9710264"/>
            <a:ext cx="15176191" cy="398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them.Project N° 2023-1-AT01-KA220-VET-000152934</a:t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>
            <a:off x="3841012" y="1085843"/>
            <a:ext cx="10605992" cy="4907281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3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91" name="Google Shape;91;p1"/>
          <p:cNvSpPr/>
          <p:nvPr/>
        </p:nvSpPr>
        <p:spPr>
          <a:xfrm>
            <a:off x="5014209" y="121562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" l="0" r="-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92" name="Google Shape;92;p1"/>
          <p:cNvSpPr/>
          <p:nvPr/>
        </p:nvSpPr>
        <p:spPr>
          <a:xfrm>
            <a:off x="7349260" y="169615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93" name="Google Shape;93;p1"/>
          <p:cNvSpPr/>
          <p:nvPr/>
        </p:nvSpPr>
        <p:spPr>
          <a:xfrm>
            <a:off x="12699201" y="151911"/>
            <a:ext cx="574548" cy="423577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6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4" name="Google Shape;94;p1"/>
          <p:cNvSpPr/>
          <p:nvPr/>
        </p:nvSpPr>
        <p:spPr>
          <a:xfrm>
            <a:off x="8830808" y="226303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95" name="Google Shape;95;p1"/>
          <p:cNvSpPr/>
          <p:nvPr/>
        </p:nvSpPr>
        <p:spPr>
          <a:xfrm>
            <a:off x="11601128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6" name="Google Shape;96;p1"/>
          <p:cNvSpPr/>
          <p:nvPr/>
        </p:nvSpPr>
        <p:spPr>
          <a:xfrm>
            <a:off x="6057943" y="182450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4" l="0" r="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0028634" y="184369"/>
            <a:ext cx="1201865" cy="358711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12" l="0" r="-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2012250" y="6737087"/>
            <a:ext cx="13429200" cy="2495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WP5 - Strategy Workshop - Part 1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Turning Potential into Action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WKO</a:t>
            </a:r>
            <a:endParaRPr/>
          </a:p>
        </p:txBody>
      </p:sp>
      <p:sp>
        <p:nvSpPr>
          <p:cNvPr id="99" name="Google Shape;99;p1"/>
          <p:cNvSpPr/>
          <p:nvPr/>
        </p:nvSpPr>
        <p:spPr>
          <a:xfrm>
            <a:off x="295867" y="9678153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4" name="Google Shape;104;p2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06" name="Google Shape;106;p2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1755062" y="1420465"/>
            <a:ext cx="14777850" cy="6421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 and goals of the workshop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Overview of the Business Model Canvas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Brainstorming and Identification of barriers &amp; resources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 Business Model Canvas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Presentation of Individual Business Model Canvas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Group discussion and Feedback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Sharing insights &amp; wrap-up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12199312" y="4839495"/>
            <a:ext cx="5280186" cy="4851171"/>
          </a:xfrm>
          <a:custGeom>
            <a:rect b="b" l="l" r="r" t="t"/>
            <a:pathLst>
              <a:path extrusionOk="0" h="4851171" w="5280186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5" name="Google Shape;115;p3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17" name="Google Shape;117;p3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484185" y="2990528"/>
            <a:ext cx="17512010" cy="54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9525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Reflect on your own company’s situation by identifying internal barriers and opportunities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related to the target group (female workers).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the </a:t>
            </a: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Business Model Canvas (BMC) as a structured tool to transform ideas into strategic actions</a:t>
            </a:r>
            <a:r>
              <a:rPr b="0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9525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Collaboratively develop and refine strategies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that can be implemented and further developed.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Learn from peers through </a:t>
            </a: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feedback and exchange.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Lay the foundation for </a:t>
            </a: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sustainable change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which will be continued in the upcoming Monitoring Unit where we will focus on </a:t>
            </a: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implementation and progress tracking</a:t>
            </a:r>
            <a:r>
              <a:rPr b="0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grpSp>
        <p:nvGrpSpPr>
          <p:cNvPr id="120" name="Google Shape;120;p3"/>
          <p:cNvGrpSpPr/>
          <p:nvPr/>
        </p:nvGrpSpPr>
        <p:grpSpPr>
          <a:xfrm>
            <a:off x="2259069" y="-1391461"/>
            <a:ext cx="13962242" cy="3599256"/>
            <a:chOff x="0" y="-3385263"/>
            <a:chExt cx="18616322" cy="4799010"/>
          </a:xfrm>
        </p:grpSpPr>
        <p:grpSp>
          <p:nvGrpSpPr>
            <p:cNvPr id="121" name="Google Shape;121;p3"/>
            <p:cNvGrpSpPr/>
            <p:nvPr/>
          </p:nvGrpSpPr>
          <p:grpSpPr>
            <a:xfrm>
              <a:off x="561455" y="-3385263"/>
              <a:ext cx="18054867" cy="4799010"/>
              <a:chOff x="0" y="-152400"/>
              <a:chExt cx="812800" cy="216045"/>
            </a:xfrm>
          </p:grpSpPr>
          <p:sp>
            <p:nvSpPr>
              <p:cNvPr id="122" name="Google Shape;122;p3"/>
              <p:cNvSpPr/>
              <p:nvPr/>
            </p:nvSpPr>
            <p:spPr>
              <a:xfrm>
                <a:off x="0" y="0"/>
                <a:ext cx="812800" cy="63645"/>
              </a:xfrm>
              <a:custGeom>
                <a:rect b="b" l="l" r="r" t="t"/>
                <a:pathLst>
                  <a:path extrusionOk="0" h="63645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3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4" name="Google Shape;124;p3"/>
            <p:cNvSpPr txBox="1"/>
            <p:nvPr/>
          </p:nvSpPr>
          <p:spPr>
            <a:xfrm>
              <a:off x="0" y="422394"/>
              <a:ext cx="18054867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 are here today to: </a:t>
              </a:r>
              <a:endParaRPr/>
            </a:p>
          </p:txBody>
        </p:sp>
      </p:grpSp>
      <p:sp>
        <p:nvSpPr>
          <p:cNvPr id="125" name="Google Shape;125;p3"/>
          <p:cNvSpPr/>
          <p:nvPr/>
        </p:nvSpPr>
        <p:spPr>
          <a:xfrm>
            <a:off x="387995" y="1028700"/>
            <a:ext cx="2036118" cy="1558556"/>
          </a:xfrm>
          <a:custGeom>
            <a:rect b="b" l="l" r="r" t="t"/>
            <a:pathLst>
              <a:path extrusionOk="0" h="1558556" w="2036118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1" name="Google Shape;131;p4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33" name="Google Shape;133;p4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" name="Google Shape;135;p4"/>
          <p:cNvGrpSpPr/>
          <p:nvPr/>
        </p:nvGrpSpPr>
        <p:grpSpPr>
          <a:xfrm>
            <a:off x="7785868" y="6279079"/>
            <a:ext cx="2786496" cy="3411587"/>
            <a:chOff x="0" y="-85725"/>
            <a:chExt cx="733892" cy="898525"/>
          </a:xfrm>
        </p:grpSpPr>
        <p:sp>
          <p:nvSpPr>
            <p:cNvPr id="136" name="Google Shape;136;p4"/>
            <p:cNvSpPr/>
            <p:nvPr/>
          </p:nvSpPr>
          <p:spPr>
            <a:xfrm>
              <a:off x="0" y="0"/>
              <a:ext cx="733892" cy="812800"/>
            </a:xfrm>
            <a:custGeom>
              <a:rect b="b" l="l" r="r" t="t"/>
              <a:pathLst>
                <a:path extrusionOk="0" h="812800" w="733892">
                  <a:moveTo>
                    <a:pt x="83351" y="0"/>
                  </a:moveTo>
                  <a:lnTo>
                    <a:pt x="650541" y="0"/>
                  </a:lnTo>
                  <a:cubicBezTo>
                    <a:pt x="696574" y="0"/>
                    <a:pt x="733892" y="37318"/>
                    <a:pt x="733892" y="83351"/>
                  </a:cubicBezTo>
                  <a:lnTo>
                    <a:pt x="733892" y="729449"/>
                  </a:lnTo>
                  <a:cubicBezTo>
                    <a:pt x="733892" y="775482"/>
                    <a:pt x="696574" y="812800"/>
                    <a:pt x="650541" y="812800"/>
                  </a:cubicBezTo>
                  <a:lnTo>
                    <a:pt x="83351" y="812800"/>
                  </a:lnTo>
                  <a:cubicBezTo>
                    <a:pt x="37318" y="812800"/>
                    <a:pt x="0" y="775482"/>
                    <a:pt x="0" y="729449"/>
                  </a:cubicBezTo>
                  <a:lnTo>
                    <a:pt x="0" y="83351"/>
                  </a:lnTo>
                  <a:cubicBezTo>
                    <a:pt x="0" y="37318"/>
                    <a:pt x="37318" y="0"/>
                    <a:pt x="83351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 txBox="1"/>
            <p:nvPr/>
          </p:nvSpPr>
          <p:spPr>
            <a:xfrm>
              <a:off x="0" y="-85725"/>
              <a:ext cx="733892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Women</a:t>
              </a:r>
              <a:endParaRPr/>
            </a:p>
          </p:txBody>
        </p:sp>
      </p:grpSp>
      <p:sp>
        <p:nvSpPr>
          <p:cNvPr id="138" name="Google Shape;138;p4"/>
          <p:cNvSpPr/>
          <p:nvPr/>
        </p:nvSpPr>
        <p:spPr>
          <a:xfrm>
            <a:off x="8855277" y="4952020"/>
            <a:ext cx="647678" cy="1392856"/>
          </a:xfrm>
          <a:custGeom>
            <a:rect b="b" l="l" r="r" t="t"/>
            <a:pathLst>
              <a:path extrusionOk="0" h="1392856" w="647678">
                <a:moveTo>
                  <a:pt x="0" y="0"/>
                </a:moveTo>
                <a:lnTo>
                  <a:pt x="647678" y="0"/>
                </a:lnTo>
                <a:lnTo>
                  <a:pt x="647678" y="1392855"/>
                </a:lnTo>
                <a:lnTo>
                  <a:pt x="0" y="1392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 rot="5400000">
            <a:off x="9133438" y="2423604"/>
            <a:ext cx="21123" cy="4224603"/>
          </a:xfrm>
          <a:custGeom>
            <a:rect b="b" l="l" r="r" t="t"/>
            <a:pathLst>
              <a:path extrusionOk="0" h="4224603" w="21123">
                <a:moveTo>
                  <a:pt x="0" y="0"/>
                </a:moveTo>
                <a:lnTo>
                  <a:pt x="21124" y="0"/>
                </a:lnTo>
                <a:lnTo>
                  <a:pt x="21124" y="4224602"/>
                </a:lnTo>
                <a:lnTo>
                  <a:pt x="0" y="42246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 cap="sq" cmpd="sng" w="428625">
            <a:solidFill>
              <a:srgbClr val="FF952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1755075" y="1042230"/>
            <a:ext cx="14777850" cy="2398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The Business Model Canvas</a:t>
            </a:r>
            <a:endParaRPr/>
          </a:p>
          <a:p>
            <a:pPr indent="-190024" lvl="1" marL="380048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Strategic tool to visualize how an organization creates, delivers &amp; captures value (Osterwalder &amp; Pigneur, 2010)【Source: Osterwalder, A., &amp; Pigneur, Y. (2010). </a:t>
            </a:r>
            <a:r>
              <a:rPr b="0" i="1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Business Model Generation</a:t>
            </a: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Wiley】</a:t>
            </a:r>
            <a:endParaRPr/>
          </a:p>
          <a:p>
            <a:pPr indent="-190024" lvl="1" marL="380048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Adapted here for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 &amp; workforce strategy</a:t>
            </a:r>
            <a:endParaRPr/>
          </a:p>
        </p:txBody>
      </p:sp>
      <p:sp>
        <p:nvSpPr>
          <p:cNvPr id="141" name="Google Shape;141;p4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142" name="Google Shape;142;p4"/>
          <p:cNvSpPr txBox="1"/>
          <p:nvPr/>
        </p:nvSpPr>
        <p:spPr>
          <a:xfrm>
            <a:off x="5958067" y="3755723"/>
            <a:ext cx="6985336" cy="5124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Today we focus on the following target group: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47" name="Google Shape;147;p5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49" name="Google Shape;149;p5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2061810" y="771525"/>
            <a:ext cx="14777850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Brainstorming &amp; Identification of Barriers &amp; Resources </a:t>
            </a:r>
            <a:r>
              <a:rPr b="1"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52" name="Google Shape;152;p5"/>
          <p:cNvSpPr/>
          <p:nvPr/>
        </p:nvSpPr>
        <p:spPr>
          <a:xfrm>
            <a:off x="4054223" y="5263931"/>
            <a:ext cx="1243548" cy="2089997"/>
          </a:xfrm>
          <a:custGeom>
            <a:rect b="b" l="l" r="r" t="t"/>
            <a:pathLst>
              <a:path extrusionOk="0" h="2089997" w="1243548">
                <a:moveTo>
                  <a:pt x="0" y="0"/>
                </a:moveTo>
                <a:lnTo>
                  <a:pt x="1243548" y="0"/>
                </a:lnTo>
                <a:lnTo>
                  <a:pt x="1243548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12479083" y="5263931"/>
            <a:ext cx="2157416" cy="2089997"/>
          </a:xfrm>
          <a:custGeom>
            <a:rect b="b" l="l" r="r" t="t"/>
            <a:pathLst>
              <a:path extrusionOk="0" h="2089997" w="2157416">
                <a:moveTo>
                  <a:pt x="0" y="0"/>
                </a:moveTo>
                <a:lnTo>
                  <a:pt x="2157416" y="0"/>
                </a:lnTo>
                <a:lnTo>
                  <a:pt x="2157416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55" name="Google Shape;155;p5"/>
          <p:cNvGrpSpPr/>
          <p:nvPr/>
        </p:nvGrpSpPr>
        <p:grpSpPr>
          <a:xfrm>
            <a:off x="1464479" y="1757203"/>
            <a:ext cx="6423035" cy="3411587"/>
            <a:chOff x="0" y="-85725"/>
            <a:chExt cx="1691664" cy="898525"/>
          </a:xfrm>
        </p:grpSpPr>
        <p:sp>
          <p:nvSpPr>
            <p:cNvPr id="156" name="Google Shape;156;p5"/>
            <p:cNvSpPr/>
            <p:nvPr/>
          </p:nvSpPr>
          <p:spPr>
            <a:xfrm>
              <a:off x="0" y="0"/>
              <a:ext cx="1691664" cy="812800"/>
            </a:xfrm>
            <a:custGeom>
              <a:rect b="b" l="l" r="r" t="t"/>
              <a:pathLst>
                <a:path extrusionOk="0" h="812800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5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Think about barriers (obstacles preventing integration of target groups)</a:t>
              </a:r>
              <a:endParaRPr/>
            </a:p>
          </p:txBody>
        </p:sp>
      </p:grpSp>
      <p:grpSp>
        <p:nvGrpSpPr>
          <p:cNvPr id="158" name="Google Shape;158;p5"/>
          <p:cNvGrpSpPr/>
          <p:nvPr/>
        </p:nvGrpSpPr>
        <p:grpSpPr>
          <a:xfrm>
            <a:off x="10416625" y="1757203"/>
            <a:ext cx="6423035" cy="3411587"/>
            <a:chOff x="0" y="-85725"/>
            <a:chExt cx="1691664" cy="898525"/>
          </a:xfrm>
        </p:grpSpPr>
        <p:sp>
          <p:nvSpPr>
            <p:cNvPr id="159" name="Google Shape;159;p5"/>
            <p:cNvSpPr/>
            <p:nvPr/>
          </p:nvSpPr>
          <p:spPr>
            <a:xfrm>
              <a:off x="0" y="0"/>
              <a:ext cx="1691664" cy="812800"/>
            </a:xfrm>
            <a:custGeom>
              <a:rect b="b" l="l" r="r" t="t"/>
              <a:pathLst>
                <a:path extrusionOk="0" h="812800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5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Think about resources (existing strengths/assets in your company)</a:t>
              </a:r>
              <a:endParaRPr/>
            </a:p>
          </p:txBody>
        </p:sp>
      </p:grpSp>
      <p:grpSp>
        <p:nvGrpSpPr>
          <p:cNvPr id="161" name="Google Shape;161;p5"/>
          <p:cNvGrpSpPr/>
          <p:nvPr/>
        </p:nvGrpSpPr>
        <p:grpSpPr>
          <a:xfrm>
            <a:off x="3217417" y="7245898"/>
            <a:ext cx="12466637" cy="2980084"/>
            <a:chOff x="0" y="-66675"/>
            <a:chExt cx="3283394" cy="784878"/>
          </a:xfrm>
        </p:grpSpPr>
        <p:sp>
          <p:nvSpPr>
            <p:cNvPr id="162" name="Google Shape;162;p5"/>
            <p:cNvSpPr/>
            <p:nvPr/>
          </p:nvSpPr>
          <p:spPr>
            <a:xfrm>
              <a:off x="0" y="0"/>
              <a:ext cx="3283394" cy="718203"/>
            </a:xfrm>
            <a:custGeom>
              <a:rect b="b" l="l" r="r" t="t"/>
              <a:pathLst>
                <a:path extrusionOk="0" h="718203" w="3283394">
                  <a:moveTo>
                    <a:pt x="18630" y="0"/>
                  </a:moveTo>
                  <a:lnTo>
                    <a:pt x="3264764" y="0"/>
                  </a:lnTo>
                  <a:cubicBezTo>
                    <a:pt x="3275053" y="0"/>
                    <a:pt x="3283394" y="8341"/>
                    <a:pt x="3283394" y="18630"/>
                  </a:cubicBezTo>
                  <a:lnTo>
                    <a:pt x="3283394" y="699573"/>
                  </a:lnTo>
                  <a:cubicBezTo>
                    <a:pt x="3283394" y="704514"/>
                    <a:pt x="3281431" y="709252"/>
                    <a:pt x="3277938" y="712746"/>
                  </a:cubicBezTo>
                  <a:cubicBezTo>
                    <a:pt x="3274444" y="716240"/>
                    <a:pt x="3269705" y="718203"/>
                    <a:pt x="3264764" y="718203"/>
                  </a:cubicBezTo>
                  <a:lnTo>
                    <a:pt x="18630" y="718203"/>
                  </a:lnTo>
                  <a:cubicBezTo>
                    <a:pt x="8341" y="718203"/>
                    <a:pt x="0" y="709862"/>
                    <a:pt x="0" y="699573"/>
                  </a:cubicBezTo>
                  <a:lnTo>
                    <a:pt x="0" y="18630"/>
                  </a:lnTo>
                  <a:cubicBezTo>
                    <a:pt x="0" y="8341"/>
                    <a:pt x="8341" y="0"/>
                    <a:pt x="18630" y="0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5"/>
            <p:cNvSpPr txBox="1"/>
            <p:nvPr/>
          </p:nvSpPr>
          <p:spPr>
            <a:xfrm>
              <a:off x="0" y="-66675"/>
              <a:ext cx="3283394" cy="7848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Group Exercise- Instructions:</a:t>
              </a:r>
              <a:endParaRPr/>
            </a:p>
            <a:p>
              <a:pPr indent="-2806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9"/>
                <a:buFont typeface="Arial"/>
                <a:buChar char="•"/>
              </a:pPr>
              <a:r>
                <a:rPr b="1" i="0" lang="en-US" sz="25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Each participant writes 1–3 barriers on individual Post-its.</a:t>
              </a:r>
              <a:endParaRPr/>
            </a:p>
            <a:p>
              <a:pPr indent="-2806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9"/>
                <a:buFont typeface="Arial"/>
                <a:buChar char="•"/>
              </a:pPr>
              <a:r>
                <a:rPr b="1" i="0" lang="en-US" sz="25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Repeat for resources.</a:t>
              </a:r>
              <a:endParaRPr/>
            </a:p>
            <a:p>
              <a:pPr indent="-2806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9"/>
                <a:buFont typeface="Arial"/>
                <a:buChar char="•"/>
              </a:pPr>
              <a:r>
                <a:rPr b="1" i="0" lang="en-US" sz="25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Stick them on the flipchart/board (two columns: “Barriers” &amp; “Resources”).</a:t>
              </a:r>
              <a:endParaRPr/>
            </a:p>
            <a:p>
              <a:pPr indent="-2806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9"/>
                <a:buFont typeface="Arial"/>
                <a:buChar char="•"/>
              </a:pPr>
              <a:r>
                <a:rPr b="1" i="0" lang="en-US" sz="25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Briefly cluster and discuss main themes as a group.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68" name="Google Shape;168;p6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70" name="Google Shape;170;p6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6"/>
          <p:cNvSpPr txBox="1"/>
          <p:nvPr/>
        </p:nvSpPr>
        <p:spPr>
          <a:xfrm>
            <a:off x="4650935" y="689863"/>
            <a:ext cx="8957411" cy="1922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Individual Business Modell Canvas</a:t>
            </a:r>
            <a:endParaRPr/>
          </a:p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 Work</a:t>
            </a:r>
            <a:endParaRPr/>
          </a:p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Fill out your personal BMC with focus on your target group</a:t>
            </a:r>
            <a:r>
              <a:rPr b="1"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73" name="Google Shape;173;p6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74" name="Google Shape;174;p6"/>
          <p:cNvGrpSpPr/>
          <p:nvPr/>
        </p:nvGrpSpPr>
        <p:grpSpPr>
          <a:xfrm>
            <a:off x="751846" y="463672"/>
            <a:ext cx="17014352" cy="8387996"/>
            <a:chOff x="0" y="-3385242"/>
            <a:chExt cx="22685803" cy="11183995"/>
          </a:xfrm>
        </p:grpSpPr>
        <p:grpSp>
          <p:nvGrpSpPr>
            <p:cNvPr id="175" name="Google Shape;175;p6"/>
            <p:cNvGrpSpPr/>
            <p:nvPr/>
          </p:nvGrpSpPr>
          <p:grpSpPr>
            <a:xfrm>
              <a:off x="1705" y="-3385242"/>
              <a:ext cx="22684097" cy="4138881"/>
              <a:chOff x="0" y="-152400"/>
              <a:chExt cx="1021200" cy="186328"/>
            </a:xfrm>
          </p:grpSpPr>
          <p:sp>
            <p:nvSpPr>
              <p:cNvPr id="176" name="Google Shape;176;p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6"/>
              <p:cNvSpPr txBox="1"/>
              <p:nvPr/>
            </p:nvSpPr>
            <p:spPr>
              <a:xfrm>
                <a:off x="0" y="-152400"/>
                <a:ext cx="1021200" cy="7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8" name="Google Shape;178;p6"/>
            <p:cNvSpPr txBox="1"/>
            <p:nvPr/>
          </p:nvSpPr>
          <p:spPr>
            <a:xfrm>
              <a:off x="1708" y="92340"/>
              <a:ext cx="22682920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Target Group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Women - Define their needs/barriers.</a:t>
              </a:r>
              <a:endParaRPr/>
            </a:p>
          </p:txBody>
        </p:sp>
        <p:grpSp>
          <p:nvGrpSpPr>
            <p:cNvPr id="179" name="Google Shape;179;p6"/>
            <p:cNvGrpSpPr/>
            <p:nvPr/>
          </p:nvGrpSpPr>
          <p:grpSpPr>
            <a:xfrm>
              <a:off x="0" y="137312"/>
              <a:ext cx="22683773" cy="4138884"/>
              <a:chOff x="0" y="-152400"/>
              <a:chExt cx="1021186" cy="186328"/>
            </a:xfrm>
          </p:grpSpPr>
          <p:sp>
            <p:nvSpPr>
              <p:cNvPr id="180" name="Google Shape;180;p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6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2" name="Google Shape;182;p6"/>
            <p:cNvSpPr txBox="1"/>
            <p:nvPr/>
          </p:nvSpPr>
          <p:spPr>
            <a:xfrm>
              <a:off x="0" y="3614896"/>
              <a:ext cx="22683773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Value for the Company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What benefits will this bring? (e.g., reduced turnover, new talent pool)</a:t>
              </a:r>
              <a:endParaRPr/>
            </a:p>
          </p:txBody>
        </p:sp>
        <p:grpSp>
          <p:nvGrpSpPr>
            <p:cNvPr id="183" name="Google Shape;183;p6"/>
            <p:cNvGrpSpPr/>
            <p:nvPr/>
          </p:nvGrpSpPr>
          <p:grpSpPr>
            <a:xfrm>
              <a:off x="0" y="3659869"/>
              <a:ext cx="22683773" cy="4138884"/>
              <a:chOff x="0" y="-152400"/>
              <a:chExt cx="1021186" cy="186328"/>
            </a:xfrm>
          </p:grpSpPr>
          <p:sp>
            <p:nvSpPr>
              <p:cNvPr id="184" name="Google Shape;184;p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6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6" name="Google Shape;186;p6"/>
            <p:cNvSpPr txBox="1"/>
            <p:nvPr/>
          </p:nvSpPr>
          <p:spPr>
            <a:xfrm>
              <a:off x="0" y="7137453"/>
              <a:ext cx="22683773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Cost Structure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What will it cost? (money, time, staff capacity)</a:t>
              </a:r>
              <a:endParaRPr/>
            </a:p>
          </p:txBody>
        </p:sp>
        <p:grpSp>
          <p:nvGrpSpPr>
            <p:cNvPr id="187" name="Google Shape;187;p6"/>
            <p:cNvGrpSpPr/>
            <p:nvPr/>
          </p:nvGrpSpPr>
          <p:grpSpPr>
            <a:xfrm>
              <a:off x="1708" y="2779229"/>
              <a:ext cx="22683773" cy="4138884"/>
              <a:chOff x="0" y="-152400"/>
              <a:chExt cx="1021186" cy="186328"/>
            </a:xfrm>
          </p:grpSpPr>
          <p:sp>
            <p:nvSpPr>
              <p:cNvPr id="188" name="Google Shape;188;p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6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0" name="Google Shape;190;p6"/>
            <p:cNvSpPr txBox="1"/>
            <p:nvPr/>
          </p:nvSpPr>
          <p:spPr>
            <a:xfrm>
              <a:off x="1708" y="6256814"/>
              <a:ext cx="22683773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Key Partners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Who could help? (e.g., training providers, local employment agencies)</a:t>
              </a:r>
              <a:endParaRPr/>
            </a:p>
          </p:txBody>
        </p:sp>
        <p:grpSp>
          <p:nvGrpSpPr>
            <p:cNvPr id="191" name="Google Shape;191;p6"/>
            <p:cNvGrpSpPr/>
            <p:nvPr/>
          </p:nvGrpSpPr>
          <p:grpSpPr>
            <a:xfrm>
              <a:off x="1708" y="-743327"/>
              <a:ext cx="22682920" cy="4138884"/>
              <a:chOff x="0" y="-152400"/>
              <a:chExt cx="1021147" cy="186328"/>
            </a:xfrm>
          </p:grpSpPr>
          <p:sp>
            <p:nvSpPr>
              <p:cNvPr id="192" name="Google Shape;192;p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6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4" name="Google Shape;194;p6"/>
            <p:cNvSpPr txBox="1"/>
            <p:nvPr/>
          </p:nvSpPr>
          <p:spPr>
            <a:xfrm>
              <a:off x="1708" y="2734257"/>
              <a:ext cx="22682920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Relationships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What relationship should be established? (e.g., supportive onboarding, mentorship)</a:t>
              </a:r>
              <a:endParaRPr/>
            </a:p>
          </p:txBody>
        </p:sp>
        <p:grpSp>
          <p:nvGrpSpPr>
            <p:cNvPr id="195" name="Google Shape;195;p6"/>
            <p:cNvGrpSpPr/>
            <p:nvPr/>
          </p:nvGrpSpPr>
          <p:grpSpPr>
            <a:xfrm>
              <a:off x="1708" y="1898590"/>
              <a:ext cx="22683773" cy="4138884"/>
              <a:chOff x="0" y="-152400"/>
              <a:chExt cx="1021186" cy="186328"/>
            </a:xfrm>
          </p:grpSpPr>
          <p:sp>
            <p:nvSpPr>
              <p:cNvPr id="196" name="Google Shape;196;p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6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8" name="Google Shape;198;p6"/>
            <p:cNvSpPr txBox="1"/>
            <p:nvPr/>
          </p:nvSpPr>
          <p:spPr>
            <a:xfrm>
              <a:off x="1708" y="5376175"/>
              <a:ext cx="22683773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Key Activities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What must be done? (e.g., revise job ads, create mentoring program)</a:t>
              </a:r>
              <a:endParaRPr/>
            </a:p>
          </p:txBody>
        </p:sp>
        <p:grpSp>
          <p:nvGrpSpPr>
            <p:cNvPr id="199" name="Google Shape;199;p6"/>
            <p:cNvGrpSpPr/>
            <p:nvPr/>
          </p:nvGrpSpPr>
          <p:grpSpPr>
            <a:xfrm>
              <a:off x="854" y="1017951"/>
              <a:ext cx="22683773" cy="4138884"/>
              <a:chOff x="0" y="-152400"/>
              <a:chExt cx="1021186" cy="186328"/>
            </a:xfrm>
          </p:grpSpPr>
          <p:sp>
            <p:nvSpPr>
              <p:cNvPr id="200" name="Google Shape;200;p6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6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2" name="Google Shape;202;p6"/>
            <p:cNvSpPr txBox="1"/>
            <p:nvPr/>
          </p:nvSpPr>
          <p:spPr>
            <a:xfrm>
              <a:off x="854" y="4495536"/>
              <a:ext cx="22683773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Key Resources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What resources do you already have? (e.g., HR staff, training budget)</a:t>
              </a:r>
              <a:endParaRPr/>
            </a:p>
          </p:txBody>
        </p:sp>
        <p:grpSp>
          <p:nvGrpSpPr>
            <p:cNvPr id="203" name="Google Shape;203;p6"/>
            <p:cNvGrpSpPr/>
            <p:nvPr/>
          </p:nvGrpSpPr>
          <p:grpSpPr>
            <a:xfrm>
              <a:off x="1708" y="-1623967"/>
              <a:ext cx="22682920" cy="4138884"/>
              <a:chOff x="0" y="-152400"/>
              <a:chExt cx="1021147" cy="186328"/>
            </a:xfrm>
          </p:grpSpPr>
          <p:sp>
            <p:nvSpPr>
              <p:cNvPr id="204" name="Google Shape;204;p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6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6" name="Google Shape;206;p6"/>
            <p:cNvSpPr txBox="1"/>
            <p:nvPr/>
          </p:nvSpPr>
          <p:spPr>
            <a:xfrm>
              <a:off x="1708" y="1853618"/>
              <a:ext cx="22682920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Channels 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How to reach them? (e.g., job portals, community networks)</a:t>
              </a:r>
              <a:endParaRPr/>
            </a:p>
          </p:txBody>
        </p:sp>
        <p:grpSp>
          <p:nvGrpSpPr>
            <p:cNvPr id="207" name="Google Shape;207;p6"/>
            <p:cNvGrpSpPr/>
            <p:nvPr/>
          </p:nvGrpSpPr>
          <p:grpSpPr>
            <a:xfrm>
              <a:off x="854" y="-2504606"/>
              <a:ext cx="22682920" cy="4138884"/>
              <a:chOff x="0" y="-152400"/>
              <a:chExt cx="1021147" cy="186328"/>
            </a:xfrm>
          </p:grpSpPr>
          <p:sp>
            <p:nvSpPr>
              <p:cNvPr id="208" name="Google Shape;208;p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6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0" name="Google Shape;210;p6"/>
            <p:cNvSpPr txBox="1"/>
            <p:nvPr/>
          </p:nvSpPr>
          <p:spPr>
            <a:xfrm>
              <a:off x="854" y="972979"/>
              <a:ext cx="22682920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Value Offers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What could your company offer this group? (e.g., flexible hours, mentoring)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15" name="Google Shape;215;p7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17" name="Google Shape;217;p7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7"/>
          <p:cNvSpPr/>
          <p:nvPr/>
        </p:nvSpPr>
        <p:spPr>
          <a:xfrm>
            <a:off x="2136567" y="899134"/>
            <a:ext cx="15629390" cy="8791532"/>
          </a:xfrm>
          <a:custGeom>
            <a:rect b="b" l="l" r="r" t="t"/>
            <a:pathLst>
              <a:path extrusionOk="0" h="8791532" w="15629390">
                <a:moveTo>
                  <a:pt x="0" y="0"/>
                </a:moveTo>
                <a:lnTo>
                  <a:pt x="15629389" y="0"/>
                </a:lnTo>
                <a:lnTo>
                  <a:pt x="15629389" y="8791532"/>
                </a:lnTo>
                <a:lnTo>
                  <a:pt x="0" y="87915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7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25" name="Google Shape;225;p8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8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27" name="Google Shape;227;p8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8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9" name="Google Shape;229;p8"/>
          <p:cNvGrpSpPr/>
          <p:nvPr/>
        </p:nvGrpSpPr>
        <p:grpSpPr>
          <a:xfrm>
            <a:off x="2324015" y="2398899"/>
            <a:ext cx="13639973" cy="6540126"/>
            <a:chOff x="0" y="-771525"/>
            <a:chExt cx="18186631" cy="8720167"/>
          </a:xfrm>
        </p:grpSpPr>
        <p:grpSp>
          <p:nvGrpSpPr>
            <p:cNvPr id="230" name="Google Shape;230;p8"/>
            <p:cNvGrpSpPr/>
            <p:nvPr/>
          </p:nvGrpSpPr>
          <p:grpSpPr>
            <a:xfrm>
              <a:off x="131759" y="-771525"/>
              <a:ext cx="18054872" cy="2828925"/>
              <a:chOff x="0" y="-152400"/>
              <a:chExt cx="3566394" cy="558800"/>
            </a:xfrm>
          </p:grpSpPr>
          <p:sp>
            <p:nvSpPr>
              <p:cNvPr id="231" name="Google Shape;231;p8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8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3" name="Google Shape;233;p8"/>
            <p:cNvSpPr txBox="1"/>
            <p:nvPr/>
          </p:nvSpPr>
          <p:spPr>
            <a:xfrm>
              <a:off x="13176" y="744220"/>
              <a:ext cx="18054867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Present your individual Business Model Canvas</a:t>
              </a:r>
              <a:endParaRPr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15348860" y="111505"/>
              <a:ext cx="1556938" cy="1834390"/>
            </a:xfrm>
            <a:custGeom>
              <a:rect b="b" l="l" r="r" t="t"/>
              <a:pathLst>
                <a:path extrusionOk="0" h="1834390" w="1556938">
                  <a:moveTo>
                    <a:pt x="0" y="0"/>
                  </a:moveTo>
                  <a:lnTo>
                    <a:pt x="1556939" y="0"/>
                  </a:lnTo>
                  <a:lnTo>
                    <a:pt x="1556939" y="1834390"/>
                  </a:lnTo>
                  <a:lnTo>
                    <a:pt x="0" y="183439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5" name="Google Shape;235;p8"/>
            <p:cNvGrpSpPr/>
            <p:nvPr/>
          </p:nvGrpSpPr>
          <p:grpSpPr>
            <a:xfrm>
              <a:off x="118583" y="2174096"/>
              <a:ext cx="18054872" cy="2828925"/>
              <a:chOff x="0" y="-152400"/>
              <a:chExt cx="3566394" cy="558800"/>
            </a:xfrm>
          </p:grpSpPr>
          <p:sp>
            <p:nvSpPr>
              <p:cNvPr id="236" name="Google Shape;236;p8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8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8" name="Google Shape;238;p8"/>
            <p:cNvSpPr txBox="1"/>
            <p:nvPr/>
          </p:nvSpPr>
          <p:spPr>
            <a:xfrm>
              <a:off x="0" y="3689841"/>
              <a:ext cx="18054867" cy="588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Provide and receive constructive peer feedback</a:t>
              </a:r>
              <a:endParaRPr/>
            </a:p>
          </p:txBody>
        </p:sp>
        <p:grpSp>
          <p:nvGrpSpPr>
            <p:cNvPr id="239" name="Google Shape;239;p8"/>
            <p:cNvGrpSpPr/>
            <p:nvPr/>
          </p:nvGrpSpPr>
          <p:grpSpPr>
            <a:xfrm>
              <a:off x="131759" y="5119717"/>
              <a:ext cx="18054872" cy="2828925"/>
              <a:chOff x="0" y="-152400"/>
              <a:chExt cx="3566394" cy="558800"/>
            </a:xfrm>
          </p:grpSpPr>
          <p:sp>
            <p:nvSpPr>
              <p:cNvPr id="240" name="Google Shape;240;p8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8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2" name="Google Shape;242;p8"/>
            <p:cNvSpPr txBox="1"/>
            <p:nvPr/>
          </p:nvSpPr>
          <p:spPr>
            <a:xfrm>
              <a:off x="0" y="6362412"/>
              <a:ext cx="18054867" cy="1134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Identify strengths and areas for improvement regarding strategies for the four target groups</a:t>
              </a:r>
              <a:endParaRPr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15497741" y="3148210"/>
              <a:ext cx="1652223" cy="1652223"/>
            </a:xfrm>
            <a:custGeom>
              <a:rect b="b" l="l" r="r" t="t"/>
              <a:pathLst>
                <a:path extrusionOk="0" h="1652223" w="1652223">
                  <a:moveTo>
                    <a:pt x="0" y="0"/>
                  </a:moveTo>
                  <a:lnTo>
                    <a:pt x="1652223" y="0"/>
                  </a:lnTo>
                  <a:lnTo>
                    <a:pt x="1652223" y="1652222"/>
                  </a:lnTo>
                  <a:lnTo>
                    <a:pt x="0" y="165222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8"/>
            <p:cNvSpPr/>
            <p:nvPr/>
          </p:nvSpPr>
          <p:spPr>
            <a:xfrm rot="5400000">
              <a:off x="8582604" y="2171792"/>
              <a:ext cx="1723490" cy="715248"/>
            </a:xfrm>
            <a:custGeom>
              <a:rect b="b" l="l" r="r" t="t"/>
              <a:pathLst>
                <a:path extrusionOk="0" h="715248" w="1723490">
                  <a:moveTo>
                    <a:pt x="0" y="0"/>
                  </a:moveTo>
                  <a:lnTo>
                    <a:pt x="1723490" y="0"/>
                  </a:lnTo>
                  <a:lnTo>
                    <a:pt x="1723490" y="715249"/>
                  </a:lnTo>
                  <a:lnTo>
                    <a:pt x="0" y="7152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8"/>
            <p:cNvSpPr/>
            <p:nvPr/>
          </p:nvSpPr>
          <p:spPr>
            <a:xfrm rot="5400000">
              <a:off x="8589192" y="5076045"/>
              <a:ext cx="1723490" cy="715248"/>
            </a:xfrm>
            <a:custGeom>
              <a:rect b="b" l="l" r="r" t="t"/>
              <a:pathLst>
                <a:path extrusionOk="0" h="715248" w="1723490">
                  <a:moveTo>
                    <a:pt x="0" y="0"/>
                  </a:moveTo>
                  <a:lnTo>
                    <a:pt x="1723490" y="0"/>
                  </a:lnTo>
                  <a:lnTo>
                    <a:pt x="1723490" y="715248"/>
                  </a:lnTo>
                  <a:lnTo>
                    <a:pt x="0" y="71524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8"/>
          <p:cNvSpPr txBox="1"/>
          <p:nvPr/>
        </p:nvSpPr>
        <p:spPr>
          <a:xfrm>
            <a:off x="2956559" y="1227603"/>
            <a:ext cx="12988353" cy="1749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Presentation of Individual Business Model Canvas</a:t>
            </a:r>
            <a:endParaRPr/>
          </a:p>
          <a:p>
            <a:pPr indent="0" lvl="0" marL="0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328" lvl="1" marL="202656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8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56" name="Google Shape;256;p9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9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58" name="Google Shape;258;p9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9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9"/>
          <p:cNvSpPr txBox="1"/>
          <p:nvPr/>
        </p:nvSpPr>
        <p:spPr>
          <a:xfrm>
            <a:off x="1755075" y="1839854"/>
            <a:ext cx="14777850" cy="5050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Feedback Guidelines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 each presentation, peers provide feedback in 3 steps: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Strengths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What works well in the Canvas?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Improvement areas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Where is clarification or adjustment needed?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Suggestions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What could make this strategy stronger or more realistic?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1" name="Google Shape;261;p9"/>
          <p:cNvGrpSpPr/>
          <p:nvPr/>
        </p:nvGrpSpPr>
        <p:grpSpPr>
          <a:xfrm>
            <a:off x="1723189" y="6275181"/>
            <a:ext cx="15455092" cy="2983119"/>
            <a:chOff x="0" y="-85725"/>
            <a:chExt cx="4070477" cy="785678"/>
          </a:xfrm>
        </p:grpSpPr>
        <p:sp>
          <p:nvSpPr>
            <p:cNvPr id="262" name="Google Shape;262;p9"/>
            <p:cNvSpPr/>
            <p:nvPr/>
          </p:nvSpPr>
          <p:spPr>
            <a:xfrm>
              <a:off x="0" y="0"/>
              <a:ext cx="4070477" cy="699953"/>
            </a:xfrm>
            <a:custGeom>
              <a:rect b="b" l="l" r="r" t="t"/>
              <a:pathLst>
                <a:path extrusionOk="0" h="699953" w="4070477">
                  <a:moveTo>
                    <a:pt x="15028" y="0"/>
                  </a:moveTo>
                  <a:lnTo>
                    <a:pt x="4055449" y="0"/>
                  </a:lnTo>
                  <a:cubicBezTo>
                    <a:pt x="4059434" y="0"/>
                    <a:pt x="4063257" y="1583"/>
                    <a:pt x="4066075" y="4402"/>
                  </a:cubicBezTo>
                  <a:cubicBezTo>
                    <a:pt x="4068893" y="7220"/>
                    <a:pt x="4070477" y="11042"/>
                    <a:pt x="4070477" y="15028"/>
                  </a:cubicBezTo>
                  <a:lnTo>
                    <a:pt x="4070477" y="684925"/>
                  </a:lnTo>
                  <a:cubicBezTo>
                    <a:pt x="4070477" y="688910"/>
                    <a:pt x="4068893" y="692733"/>
                    <a:pt x="4066075" y="695551"/>
                  </a:cubicBezTo>
                  <a:cubicBezTo>
                    <a:pt x="4063257" y="698369"/>
                    <a:pt x="4059434" y="699953"/>
                    <a:pt x="4055449" y="699953"/>
                  </a:cubicBezTo>
                  <a:lnTo>
                    <a:pt x="15028" y="699953"/>
                  </a:lnTo>
                  <a:cubicBezTo>
                    <a:pt x="11042" y="699953"/>
                    <a:pt x="7220" y="698369"/>
                    <a:pt x="4402" y="695551"/>
                  </a:cubicBezTo>
                  <a:cubicBezTo>
                    <a:pt x="1583" y="692733"/>
                    <a:pt x="0" y="688910"/>
                    <a:pt x="0" y="684925"/>
                  </a:cubicBezTo>
                  <a:lnTo>
                    <a:pt x="0" y="15028"/>
                  </a:lnTo>
                  <a:cubicBezTo>
                    <a:pt x="0" y="11042"/>
                    <a:pt x="1583" y="7220"/>
                    <a:pt x="4402" y="4402"/>
                  </a:cubicBezTo>
                  <a:cubicBezTo>
                    <a:pt x="7220" y="1583"/>
                    <a:pt x="11042" y="0"/>
                    <a:pt x="15028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9"/>
            <p:cNvSpPr txBox="1"/>
            <p:nvPr/>
          </p:nvSpPr>
          <p:spPr>
            <a:xfrm>
              <a:off x="0" y="-85725"/>
              <a:ext cx="4070477" cy="785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Principles for Constructive Feedback</a:t>
              </a:r>
              <a:endParaRPr/>
            </a:p>
            <a:p>
              <a:pPr indent="-377820" lvl="1" marL="75564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99"/>
                <a:buFont typeface="Arial"/>
                <a:buChar char="•"/>
              </a:pPr>
              <a:r>
                <a:rPr b="0" i="0" lang="en-US" sz="34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Respectful listening: allow each participant to present without interruption</a:t>
              </a:r>
              <a:endParaRPr/>
            </a:p>
            <a:p>
              <a:pPr indent="-377820" lvl="1" marL="75564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99"/>
                <a:buFont typeface="Arial"/>
                <a:buChar char="•"/>
              </a:pPr>
              <a:r>
                <a:rPr b="0" i="0" lang="en-US" sz="34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Feedback must be constructive, specific, and actionable</a:t>
              </a:r>
              <a:endParaRPr/>
            </a:p>
          </p:txBody>
        </p:sp>
      </p:grpSp>
      <p:sp>
        <p:nvSpPr>
          <p:cNvPr id="264" name="Google Shape;264;p9"/>
          <p:cNvSpPr/>
          <p:nvPr/>
        </p:nvSpPr>
        <p:spPr>
          <a:xfrm>
            <a:off x="13983145" y="1183065"/>
            <a:ext cx="4017541" cy="4114800"/>
          </a:xfrm>
          <a:custGeom>
            <a:rect b="b" l="l" r="r" t="t"/>
            <a:pathLst>
              <a:path extrusionOk="0" h="4114800" w="4017541">
                <a:moveTo>
                  <a:pt x="0" y="0"/>
                </a:moveTo>
                <a:lnTo>
                  <a:pt x="4017541" y="0"/>
                </a:lnTo>
                <a:lnTo>
                  <a:pt x="40175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9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70" name="Google Shape;270;p10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0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72" name="Google Shape;272;p10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0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0"/>
          <p:cNvSpPr/>
          <p:nvPr/>
        </p:nvSpPr>
        <p:spPr>
          <a:xfrm>
            <a:off x="4615194" y="5260047"/>
            <a:ext cx="9057584" cy="4223099"/>
          </a:xfrm>
          <a:custGeom>
            <a:rect b="b" l="l" r="r" t="t"/>
            <a:pathLst>
              <a:path extrusionOk="0" h="4223099" w="9057584">
                <a:moveTo>
                  <a:pt x="0" y="0"/>
                </a:moveTo>
                <a:lnTo>
                  <a:pt x="9057585" y="0"/>
                </a:lnTo>
                <a:lnTo>
                  <a:pt x="9057585" y="4223099"/>
                </a:lnTo>
                <a:lnTo>
                  <a:pt x="0" y="42230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0"/>
          <p:cNvSpPr txBox="1"/>
          <p:nvPr/>
        </p:nvSpPr>
        <p:spPr>
          <a:xfrm>
            <a:off x="1755062" y="1420465"/>
            <a:ext cx="14777850" cy="2306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Canvas Presentations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participant presents their individual Canvas (5 minutes max.)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Focus on key ideas, not every detail</a:t>
            </a:r>
            <a:endParaRPr/>
          </a:p>
        </p:txBody>
      </p:sp>
      <p:sp>
        <p:nvSpPr>
          <p:cNvPr id="276" name="Google Shape;276;p10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81" name="Google Shape;281;p11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83" name="Google Shape;283;p11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0" l="0" r="1" t="-4953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1"/>
          <p:cNvSpPr/>
          <p:nvPr/>
        </p:nvSpPr>
        <p:spPr>
          <a:xfrm>
            <a:off x="5411735" y="4739096"/>
            <a:ext cx="7840015" cy="5576211"/>
          </a:xfrm>
          <a:custGeom>
            <a:rect b="b" l="l" r="r" t="t"/>
            <a:pathLst>
              <a:path extrusionOk="0" h="5576211" w="7840015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11941556" y="3767546"/>
            <a:ext cx="1923130" cy="1576967"/>
          </a:xfrm>
          <a:custGeom>
            <a:rect b="b" l="l" r="r" t="t"/>
            <a:pathLst>
              <a:path extrusionOk="0" h="1576967" w="1923130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1"/>
          <p:cNvSpPr txBox="1"/>
          <p:nvPr/>
        </p:nvSpPr>
        <p:spPr>
          <a:xfrm>
            <a:off x="1755062" y="1420465"/>
            <a:ext cx="14777850" cy="1621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Wrap up and Outlook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“What was your key takeaway or ‘aha moment’ from today’s session?”</a:t>
            </a:r>
            <a:endParaRPr/>
          </a:p>
        </p:txBody>
      </p:sp>
      <p:sp>
        <p:nvSpPr>
          <p:cNvPr id="288" name="Google Shape;288;p1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89" name="Google Shape;289;p11"/>
          <p:cNvSpPr/>
          <p:nvPr/>
        </p:nvSpPr>
        <p:spPr>
          <a:xfrm flipH="1">
            <a:off x="3997259" y="3418952"/>
            <a:ext cx="2828951" cy="2319740"/>
          </a:xfrm>
          <a:custGeom>
            <a:rect b="b" l="l" r="r" t="t"/>
            <a:pathLst>
              <a:path extrusionOk="0" h="2319740" w="2828951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94" name="Google Shape;294;p12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2"/>
          <p:cNvSpPr/>
          <p:nvPr/>
        </p:nvSpPr>
        <p:spPr>
          <a:xfrm>
            <a:off x="0" y="9297915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2"/>
          <p:cNvSpPr txBox="1"/>
          <p:nvPr/>
        </p:nvSpPr>
        <p:spPr>
          <a:xfrm>
            <a:off x="3020384" y="9551479"/>
            <a:ext cx="15176191" cy="398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 Project N° 2023-1-AT01-KA220-VET-000152934</a:t>
            </a:r>
            <a:endParaRPr/>
          </a:p>
        </p:txBody>
      </p:sp>
      <p:sp>
        <p:nvSpPr>
          <p:cNvPr id="297" name="Google Shape;297;p12"/>
          <p:cNvSpPr/>
          <p:nvPr/>
        </p:nvSpPr>
        <p:spPr>
          <a:xfrm>
            <a:off x="5626744" y="5844564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3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298" name="Google Shape;298;p12"/>
          <p:cNvSpPr/>
          <p:nvPr/>
        </p:nvSpPr>
        <p:spPr>
          <a:xfrm>
            <a:off x="6199938" y="4004781"/>
            <a:ext cx="860775" cy="619315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299" name="Google Shape;299;p12"/>
          <p:cNvSpPr/>
          <p:nvPr/>
        </p:nvSpPr>
        <p:spPr>
          <a:xfrm>
            <a:off x="9086243" y="4066234"/>
            <a:ext cx="1420654" cy="496444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300" name="Google Shape;300;p12"/>
          <p:cNvSpPr/>
          <p:nvPr/>
        </p:nvSpPr>
        <p:spPr>
          <a:xfrm>
            <a:off x="10285871" y="4942231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301" name="Google Shape;301;p12"/>
          <p:cNvSpPr/>
          <p:nvPr/>
        </p:nvSpPr>
        <p:spPr>
          <a:xfrm>
            <a:off x="10930973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0" l="0" r="-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302" name="Google Shape;302;p12"/>
          <p:cNvSpPr/>
          <p:nvPr/>
        </p:nvSpPr>
        <p:spPr>
          <a:xfrm>
            <a:off x="8942008" y="4767022"/>
            <a:ext cx="930212" cy="930212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303" name="Google Shape;303;p12"/>
          <p:cNvSpPr/>
          <p:nvPr/>
        </p:nvSpPr>
        <p:spPr>
          <a:xfrm>
            <a:off x="7484784" y="4082648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2"/>
          <p:cNvSpPr/>
          <p:nvPr/>
        </p:nvSpPr>
        <p:spPr>
          <a:xfrm>
            <a:off x="6991448" y="4992898"/>
            <a:ext cx="1536954" cy="458628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8" l="0" r="-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2"/>
          <p:cNvSpPr/>
          <p:nvPr/>
        </p:nvSpPr>
        <p:spPr>
          <a:xfrm>
            <a:off x="-21805" y="-35074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2"/>
          <p:cNvSpPr txBox="1"/>
          <p:nvPr/>
        </p:nvSpPr>
        <p:spPr>
          <a:xfrm>
            <a:off x="4616496" y="562647"/>
            <a:ext cx="8963808" cy="1618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  <p:sp>
        <p:nvSpPr>
          <p:cNvPr id="307" name="Google Shape;307;p12"/>
          <p:cNvSpPr/>
          <p:nvPr/>
        </p:nvSpPr>
        <p:spPr>
          <a:xfrm>
            <a:off x="270716" y="955447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9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Salkic Jasmina | WKSTMK Room 466</dc:creator>
</cp:coreProperties>
</file>