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60" r:id="rId5"/>
    <p:sldMasterId id="2147483672" r:id="rId6"/>
  </p:sldMasterIdLst>
  <p:notesMasterIdLst>
    <p:notesMasterId r:id="rId17"/>
  </p:notesMasterIdLst>
  <p:sldIdLst>
    <p:sldId id="284" r:id="rId7"/>
    <p:sldId id="257" r:id="rId8"/>
    <p:sldId id="258" r:id="rId9"/>
    <p:sldId id="285" r:id="rId10"/>
    <p:sldId id="260" r:id="rId11"/>
    <p:sldId id="261" r:id="rId12"/>
    <p:sldId id="262" r:id="rId13"/>
    <p:sldId id="263" r:id="rId14"/>
    <p:sldId id="264" r:id="rId15"/>
    <p:sldId id="283" r:id="rId16"/>
  </p:sldIdLst>
  <p:sldSz cx="18288000" cy="10287000"/>
  <p:notesSz cx="6858000" cy="9144000"/>
  <p:embeddedFontLst>
    <p:embeddedFont>
      <p:font typeface="Arial Bold" panose="020B0604020202020204" charset="0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C672DE-A96F-474F-9F27-6A753AE3B5A9}" v="2" dt="2026-03-27T10:34:46.6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6" d="100"/>
          <a:sy n="66" d="100"/>
        </p:scale>
        <p:origin x="1014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1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jaša Jerman Kuželički" userId="d36f0443-1c0a-491c-85d4-8f812b92884e" providerId="ADAL" clId="{CDE9C83A-F55A-4087-8119-095EAE5BA22F}"/>
    <pc:docChg chg="undo custSel addSld delSld modSld">
      <pc:chgData name="Tjaša Jerman Kuželički" userId="d36f0443-1c0a-491c-85d4-8f812b92884e" providerId="ADAL" clId="{CDE9C83A-F55A-4087-8119-095EAE5BA22F}" dt="2026-03-27T10:34:54.330" v="995" actId="20577"/>
      <pc:docMkLst>
        <pc:docMk/>
      </pc:docMkLst>
      <pc:sldChg chg="addSp delSp modSp mod">
        <pc:chgData name="Tjaša Jerman Kuželički" userId="d36f0443-1c0a-491c-85d4-8f812b92884e" providerId="ADAL" clId="{CDE9C83A-F55A-4087-8119-095EAE5BA22F}" dt="2026-03-27T10:34:29.980" v="986" actId="478"/>
        <pc:sldMkLst>
          <pc:docMk/>
          <pc:sldMk cId="0" sldId="257"/>
        </pc:sldMkLst>
        <pc:picChg chg="add del mod">
          <ac:chgData name="Tjaša Jerman Kuželički" userId="d36f0443-1c0a-491c-85d4-8f812b92884e" providerId="ADAL" clId="{CDE9C83A-F55A-4087-8119-095EAE5BA22F}" dt="2026-03-27T10:34:29.980" v="986" actId="478"/>
          <ac:picMkLst>
            <pc:docMk/>
            <pc:sldMk cId="0" sldId="257"/>
            <ac:picMk id="13" creationId="{210459D6-DD89-6C43-2D93-A6F4A8AFD003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34:32.227" v="987" actId="478"/>
        <pc:sldMkLst>
          <pc:docMk/>
          <pc:sldMk cId="0" sldId="258"/>
        </pc:sldMkLst>
        <pc:spChg chg="add mod">
          <ac:chgData name="Tjaša Jerman Kuželički" userId="d36f0443-1c0a-491c-85d4-8f812b92884e" providerId="ADAL" clId="{CDE9C83A-F55A-4087-8119-095EAE5BA22F}" dt="2026-03-04T13:10:13.147" v="974" actId="20577"/>
          <ac:spMkLst>
            <pc:docMk/>
            <pc:sldMk cId="0" sldId="258"/>
            <ac:spMk id="21" creationId="{AE2730C5-9C8E-6425-5A04-D38477911915}"/>
          </ac:spMkLst>
        </pc:spChg>
        <pc:picChg chg="add del mod">
          <ac:chgData name="Tjaša Jerman Kuželički" userId="d36f0443-1c0a-491c-85d4-8f812b92884e" providerId="ADAL" clId="{CDE9C83A-F55A-4087-8119-095EAE5BA22F}" dt="2026-03-27T10:34:32.227" v="987" actId="478"/>
          <ac:picMkLst>
            <pc:docMk/>
            <pc:sldMk cId="0" sldId="258"/>
            <ac:picMk id="18" creationId="{A2F9D601-BBBD-E195-702D-A4C5CE3513B3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34:35.740" v="989" actId="478"/>
        <pc:sldMkLst>
          <pc:docMk/>
          <pc:sldMk cId="0" sldId="260"/>
        </pc:sldMkLst>
        <pc:spChg chg="mod">
          <ac:chgData name="Tjaša Jerman Kuželički" userId="d36f0443-1c0a-491c-85d4-8f812b92884e" providerId="ADAL" clId="{CDE9C83A-F55A-4087-8119-095EAE5BA22F}" dt="2026-03-04T12:32:38.016" v="466" actId="404"/>
          <ac:spMkLst>
            <pc:docMk/>
            <pc:sldMk cId="0" sldId="260"/>
            <ac:spMk id="12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38:49.936" v="522" actId="20577"/>
          <ac:spMkLst>
            <pc:docMk/>
            <pc:sldMk cId="0" sldId="260"/>
            <ac:spMk id="15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36:44.039" v="506" actId="20577"/>
          <ac:spMkLst>
            <pc:docMk/>
            <pc:sldMk cId="0" sldId="260"/>
            <ac:spMk id="18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37:10.697" v="508"/>
          <ac:spMkLst>
            <pc:docMk/>
            <pc:sldMk cId="0" sldId="260"/>
            <ac:spMk id="21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38:24.765" v="514" actId="1076"/>
          <ac:spMkLst>
            <pc:docMk/>
            <pc:sldMk cId="0" sldId="260"/>
            <ac:spMk id="23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38:31.143" v="520" actId="20577"/>
          <ac:spMkLst>
            <pc:docMk/>
            <pc:sldMk cId="0" sldId="260"/>
            <ac:spMk id="24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38:04.560" v="510"/>
          <ac:spMkLst>
            <pc:docMk/>
            <pc:sldMk cId="0" sldId="260"/>
            <ac:spMk id="2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28:50.570" v="461" actId="20577"/>
          <ac:spMkLst>
            <pc:docMk/>
            <pc:sldMk cId="0" sldId="260"/>
            <ac:spMk id="30" creationId="{00000000-0000-0000-0000-000000000000}"/>
          </ac:spMkLst>
        </pc:spChg>
        <pc:picChg chg="del">
          <ac:chgData name="Tjaša Jerman Kuželički" userId="d36f0443-1c0a-491c-85d4-8f812b92884e" providerId="ADAL" clId="{CDE9C83A-F55A-4087-8119-095EAE5BA22F}" dt="2026-03-27T10:34:35.740" v="989" actId="478"/>
          <ac:picMkLst>
            <pc:docMk/>
            <pc:sldMk cId="0" sldId="260"/>
            <ac:picMk id="32" creationId="{C694A625-F65A-4AC9-D8DF-6A67F28FC2AF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34:37.995" v="990" actId="478"/>
        <pc:sldMkLst>
          <pc:docMk/>
          <pc:sldMk cId="0" sldId="261"/>
        </pc:sldMkLst>
        <pc:spChg chg="mod">
          <ac:chgData name="Tjaša Jerman Kuželički" userId="d36f0443-1c0a-491c-85d4-8f812b92884e" providerId="ADAL" clId="{CDE9C83A-F55A-4087-8119-095EAE5BA22F}" dt="2026-03-04T12:54:25.047" v="653" actId="20577"/>
          <ac:spMkLst>
            <pc:docMk/>
            <pc:sldMk cId="0" sldId="261"/>
            <ac:spMk id="1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52:46.648" v="610" actId="1076"/>
          <ac:spMkLst>
            <pc:docMk/>
            <pc:sldMk cId="0" sldId="261"/>
            <ac:spMk id="12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45:58.860" v="531" actId="20577"/>
          <ac:spMkLst>
            <pc:docMk/>
            <pc:sldMk cId="0" sldId="261"/>
            <ac:spMk id="13" creationId="{00000000-0000-0000-0000-000000000000}"/>
          </ac:spMkLst>
        </pc:spChg>
        <pc:picChg chg="add del mod">
          <ac:chgData name="Tjaša Jerman Kuželički" userId="d36f0443-1c0a-491c-85d4-8f812b92884e" providerId="ADAL" clId="{CDE9C83A-F55A-4087-8119-095EAE5BA22F}" dt="2026-03-27T10:34:37.995" v="990" actId="478"/>
          <ac:picMkLst>
            <pc:docMk/>
            <pc:sldMk cId="0" sldId="261"/>
            <ac:picMk id="14" creationId="{B325D071-EE9F-ADAA-7021-F9D66414E3B5}"/>
          </ac:picMkLst>
        </pc:picChg>
      </pc:sldChg>
      <pc:sldChg chg="delSp modSp mod">
        <pc:chgData name="Tjaša Jerman Kuželički" userId="d36f0443-1c0a-491c-85d4-8f812b92884e" providerId="ADAL" clId="{CDE9C83A-F55A-4087-8119-095EAE5BA22F}" dt="2026-03-27T10:34:39.869" v="991" actId="478"/>
        <pc:sldMkLst>
          <pc:docMk/>
          <pc:sldMk cId="0" sldId="262"/>
        </pc:sldMkLst>
        <pc:spChg chg="mod">
          <ac:chgData name="Tjaša Jerman Kuželički" userId="d36f0443-1c0a-491c-85d4-8f812b92884e" providerId="ADAL" clId="{CDE9C83A-F55A-4087-8119-095EAE5BA22F}" dt="2026-03-04T12:59:12.269" v="867" actId="1076"/>
          <ac:spMkLst>
            <pc:docMk/>
            <pc:sldMk cId="0" sldId="262"/>
            <ac:spMk id="1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53:07.012" v="612"/>
          <ac:spMkLst>
            <pc:docMk/>
            <pc:sldMk cId="0" sldId="262"/>
            <ac:spMk id="11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54:36.182" v="665" actId="20577"/>
          <ac:spMkLst>
            <pc:docMk/>
            <pc:sldMk cId="0" sldId="262"/>
            <ac:spMk id="14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57:22.100" v="852" actId="20577"/>
          <ac:spMkLst>
            <pc:docMk/>
            <pc:sldMk cId="0" sldId="262"/>
            <ac:spMk id="1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54:52.163" v="686" actId="5793"/>
          <ac:spMkLst>
            <pc:docMk/>
            <pc:sldMk cId="0" sldId="262"/>
            <ac:spMk id="2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57:11.657" v="851" actId="20577"/>
          <ac:spMkLst>
            <pc:docMk/>
            <pc:sldMk cId="0" sldId="262"/>
            <ac:spMk id="23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57:41.784" v="854" actId="1076"/>
          <ac:spMkLst>
            <pc:docMk/>
            <pc:sldMk cId="0" sldId="262"/>
            <ac:spMk id="24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58:00.820" v="856" actId="1076"/>
          <ac:spMkLst>
            <pc:docMk/>
            <pc:sldMk cId="0" sldId="262"/>
            <ac:spMk id="25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57:41.784" v="854" actId="1076"/>
          <ac:spMkLst>
            <pc:docMk/>
            <pc:sldMk cId="0" sldId="262"/>
            <ac:spMk id="26" creationId="{00000000-0000-0000-0000-000000000000}"/>
          </ac:spMkLst>
        </pc:spChg>
        <pc:grpChg chg="del">
          <ac:chgData name="Tjaša Jerman Kuželički" userId="d36f0443-1c0a-491c-85d4-8f812b92884e" providerId="ADAL" clId="{CDE9C83A-F55A-4087-8119-095EAE5BA22F}" dt="2026-03-27T10:34:39.869" v="991" actId="478"/>
          <ac:grpSpMkLst>
            <pc:docMk/>
            <pc:sldMk cId="0" sldId="262"/>
            <ac:grpSpMk id="4" creationId="{00000000-0000-0000-0000-000000000000}"/>
          </ac:grpSpMkLst>
        </pc:grpChg>
        <pc:grpChg chg="mod">
          <ac:chgData name="Tjaša Jerman Kuželički" userId="d36f0443-1c0a-491c-85d4-8f812b92884e" providerId="ADAL" clId="{CDE9C83A-F55A-4087-8119-095EAE5BA22F}" dt="2026-03-04T12:57:41.784" v="854" actId="1076"/>
          <ac:grpSpMkLst>
            <pc:docMk/>
            <pc:sldMk cId="0" sldId="262"/>
            <ac:grpSpMk id="12" creationId="{00000000-0000-0000-0000-000000000000}"/>
          </ac:grpSpMkLst>
        </pc:grpChg>
        <pc:grpChg chg="mod">
          <ac:chgData name="Tjaša Jerman Kuželički" userId="d36f0443-1c0a-491c-85d4-8f812b92884e" providerId="ADAL" clId="{CDE9C83A-F55A-4087-8119-095EAE5BA22F}" dt="2026-03-04T12:57:54.745" v="855" actId="1076"/>
          <ac:grpSpMkLst>
            <pc:docMk/>
            <pc:sldMk cId="0" sldId="262"/>
            <ac:grpSpMk id="15" creationId="{00000000-0000-0000-0000-000000000000}"/>
          </ac:grpSpMkLst>
        </pc:grpChg>
        <pc:grpChg chg="mod">
          <ac:chgData name="Tjaša Jerman Kuželički" userId="d36f0443-1c0a-491c-85d4-8f812b92884e" providerId="ADAL" clId="{CDE9C83A-F55A-4087-8119-095EAE5BA22F}" dt="2026-03-04T12:58:04.436" v="857" actId="1076"/>
          <ac:grpSpMkLst>
            <pc:docMk/>
            <pc:sldMk cId="0" sldId="262"/>
            <ac:grpSpMk id="18" creationId="{00000000-0000-0000-0000-000000000000}"/>
          </ac:grpSpMkLst>
        </pc:grpChg>
        <pc:grpChg chg="mod">
          <ac:chgData name="Tjaša Jerman Kuželički" userId="d36f0443-1c0a-491c-85d4-8f812b92884e" providerId="ADAL" clId="{CDE9C83A-F55A-4087-8119-095EAE5BA22F}" dt="2026-03-04T12:57:41.784" v="854" actId="1076"/>
          <ac:grpSpMkLst>
            <pc:docMk/>
            <pc:sldMk cId="0" sldId="262"/>
            <ac:grpSpMk id="21" creationId="{00000000-0000-0000-0000-000000000000}"/>
          </ac:grpSpMkLst>
        </pc:grpChg>
      </pc:sldChg>
      <pc:sldChg chg="addSp delSp modSp mod">
        <pc:chgData name="Tjaša Jerman Kuželički" userId="d36f0443-1c0a-491c-85d4-8f812b92884e" providerId="ADAL" clId="{CDE9C83A-F55A-4087-8119-095EAE5BA22F}" dt="2026-03-27T10:34:41.778" v="992" actId="478"/>
        <pc:sldMkLst>
          <pc:docMk/>
          <pc:sldMk cId="0" sldId="263"/>
        </pc:sldMkLst>
        <pc:spChg chg="mod">
          <ac:chgData name="Tjaša Jerman Kuželički" userId="d36f0443-1c0a-491c-85d4-8f812b92884e" providerId="ADAL" clId="{CDE9C83A-F55A-4087-8119-095EAE5BA22F}" dt="2026-03-04T13:09:07.507" v="967" actId="2710"/>
          <ac:spMkLst>
            <pc:docMk/>
            <pc:sldMk cId="0" sldId="263"/>
            <ac:spMk id="1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3:08:07.544" v="928" actId="14100"/>
          <ac:spMkLst>
            <pc:docMk/>
            <pc:sldMk cId="0" sldId="263"/>
            <ac:spMk id="12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53:11.282" v="613"/>
          <ac:spMkLst>
            <pc:docMk/>
            <pc:sldMk cId="0" sldId="263"/>
            <ac:spMk id="13" creationId="{00000000-0000-0000-0000-000000000000}"/>
          </ac:spMkLst>
        </pc:spChg>
        <pc:picChg chg="del">
          <ac:chgData name="Tjaša Jerman Kuželički" userId="d36f0443-1c0a-491c-85d4-8f812b92884e" providerId="ADAL" clId="{CDE9C83A-F55A-4087-8119-095EAE5BA22F}" dt="2026-03-27T10:34:41.778" v="992" actId="478"/>
          <ac:picMkLst>
            <pc:docMk/>
            <pc:sldMk cId="0" sldId="263"/>
            <ac:picMk id="14" creationId="{F478F30F-3E9D-D550-B0AE-BEB68BCEE8A3}"/>
          </ac:picMkLst>
        </pc:picChg>
      </pc:sldChg>
      <pc:sldChg chg="addSp delSp modSp mod">
        <pc:chgData name="Tjaša Jerman Kuželički" userId="d36f0443-1c0a-491c-85d4-8f812b92884e" providerId="ADAL" clId="{CDE9C83A-F55A-4087-8119-095EAE5BA22F}" dt="2026-03-27T10:34:43.200" v="993" actId="478"/>
        <pc:sldMkLst>
          <pc:docMk/>
          <pc:sldMk cId="0" sldId="264"/>
        </pc:sldMkLst>
        <pc:spChg chg="mod">
          <ac:chgData name="Tjaša Jerman Kuželički" userId="d36f0443-1c0a-491c-85d4-8f812b92884e" providerId="ADAL" clId="{CDE9C83A-F55A-4087-8119-095EAE5BA22F}" dt="2026-03-04T12:16:13.045" v="376" actId="107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16:22.621" v="378" actId="107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16:00.146" v="373" actId="1076"/>
          <ac:spMkLst>
            <pc:docMk/>
            <pc:sldMk cId="0" sldId="264"/>
            <ac:spMk id="12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4T12:16:17.408" v="377" actId="1076"/>
          <ac:spMkLst>
            <pc:docMk/>
            <pc:sldMk cId="0" sldId="264"/>
            <ac:spMk id="14" creationId="{00000000-0000-0000-0000-000000000000}"/>
          </ac:spMkLst>
        </pc:spChg>
        <pc:picChg chg="del">
          <ac:chgData name="Tjaša Jerman Kuželički" userId="d36f0443-1c0a-491c-85d4-8f812b92884e" providerId="ADAL" clId="{CDE9C83A-F55A-4087-8119-095EAE5BA22F}" dt="2026-03-27T10:34:43.200" v="993" actId="478"/>
          <ac:picMkLst>
            <pc:docMk/>
            <pc:sldMk cId="0" sldId="264"/>
            <ac:picMk id="15" creationId="{58AD6CE2-C4DA-B3E8-390D-AD8D86C6C62E}"/>
          </ac:picMkLst>
        </pc:picChg>
      </pc:sldChg>
      <pc:sldChg chg="addSp modSp">
        <pc:chgData name="Tjaša Jerman Kuželički" userId="d36f0443-1c0a-491c-85d4-8f812b92884e" providerId="ADAL" clId="{CDE9C83A-F55A-4087-8119-095EAE5BA22F}" dt="2026-03-27T10:34:46.649" v="994"/>
        <pc:sldMkLst>
          <pc:docMk/>
          <pc:sldMk cId="0" sldId="283"/>
        </pc:sldMkLst>
        <pc:picChg chg="add mod">
          <ac:chgData name="Tjaša Jerman Kuželički" userId="d36f0443-1c0a-491c-85d4-8f812b92884e" providerId="ADAL" clId="{CDE9C83A-F55A-4087-8119-095EAE5BA22F}" dt="2026-03-27T10:34:46.649" v="994"/>
          <ac:picMkLst>
            <pc:docMk/>
            <pc:sldMk cId="0" sldId="283"/>
            <ac:picMk id="2" creationId="{E682DABF-D37A-E3C9-5466-0B29380A2AB2}"/>
          </ac:picMkLst>
        </pc:picChg>
      </pc:sldChg>
      <pc:sldChg chg="addSp modSp add del mod">
        <pc:chgData name="Tjaša Jerman Kuželički" userId="d36f0443-1c0a-491c-85d4-8f812b92884e" providerId="ADAL" clId="{CDE9C83A-F55A-4087-8119-095EAE5BA22F}" dt="2026-03-27T10:34:54.330" v="995" actId="20577"/>
        <pc:sldMkLst>
          <pc:docMk/>
          <pc:sldMk cId="0" sldId="284"/>
        </pc:sldMkLst>
        <pc:spChg chg="mod">
          <ac:chgData name="Tjaša Jerman Kuželički" userId="d36f0443-1c0a-491c-85d4-8f812b92884e" providerId="ADAL" clId="{CDE9C83A-F55A-4087-8119-095EAE5BA22F}" dt="2026-03-27T10:34:54.330" v="995" actId="20577"/>
          <ac:spMkLst>
            <pc:docMk/>
            <pc:sldMk cId="0" sldId="284"/>
            <ac:spMk id="336" creationId="{00000000-0000-0000-0000-000000000000}"/>
          </ac:spMkLst>
        </pc:spChg>
        <pc:picChg chg="add mod">
          <ac:chgData name="Tjaša Jerman Kuželički" userId="d36f0443-1c0a-491c-85d4-8f812b92884e" providerId="ADAL" clId="{CDE9C83A-F55A-4087-8119-095EAE5BA22F}" dt="2026-03-27T10:34:25.629" v="985"/>
          <ac:picMkLst>
            <pc:docMk/>
            <pc:sldMk cId="0" sldId="284"/>
            <ac:picMk id="2" creationId="{5B09CD20-BA35-6F7F-3239-DC19553188BC}"/>
          </ac:picMkLst>
        </pc:picChg>
      </pc:sldChg>
      <pc:sldChg chg="addSp delSp modSp add mod">
        <pc:chgData name="Tjaša Jerman Kuželički" userId="d36f0443-1c0a-491c-85d4-8f812b92884e" providerId="ADAL" clId="{CDE9C83A-F55A-4087-8119-095EAE5BA22F}" dt="2026-03-27T10:34:33.919" v="988" actId="478"/>
        <pc:sldMkLst>
          <pc:docMk/>
          <pc:sldMk cId="3718362881" sldId="285"/>
        </pc:sldMkLst>
        <pc:spChg chg="mod">
          <ac:chgData name="Tjaša Jerman Kuželički" userId="d36f0443-1c0a-491c-85d4-8f812b92884e" providerId="ADAL" clId="{CDE9C83A-F55A-4087-8119-095EAE5BA22F}" dt="2026-03-04T12:28:05.200" v="429" actId="14100"/>
          <ac:spMkLst>
            <pc:docMk/>
            <pc:sldMk cId="3718362881" sldId="285"/>
            <ac:spMk id="11" creationId="{EAF28F04-FCC9-1F98-8BA2-382513C3D38A}"/>
          </ac:spMkLst>
        </pc:spChg>
        <pc:spChg chg="mod">
          <ac:chgData name="Tjaša Jerman Kuželički" userId="d36f0443-1c0a-491c-85d4-8f812b92884e" providerId="ADAL" clId="{CDE9C83A-F55A-4087-8119-095EAE5BA22F}" dt="2026-03-04T13:11:50.028" v="984" actId="20577"/>
          <ac:spMkLst>
            <pc:docMk/>
            <pc:sldMk cId="3718362881" sldId="285"/>
            <ac:spMk id="12" creationId="{B2C3E49C-672C-EA8B-6B81-3958FD27AB60}"/>
          </ac:spMkLst>
        </pc:spChg>
        <pc:grpChg chg="add del mod">
          <ac:chgData name="Tjaša Jerman Kuželički" userId="d36f0443-1c0a-491c-85d4-8f812b92884e" providerId="ADAL" clId="{CDE9C83A-F55A-4087-8119-095EAE5BA22F}" dt="2026-03-04T12:26:39.975" v="418" actId="14100"/>
          <ac:grpSpMkLst>
            <pc:docMk/>
            <pc:sldMk cId="3718362881" sldId="285"/>
            <ac:grpSpMk id="10" creationId="{29EB31B3-E926-A568-5C3B-3229940E0F62}"/>
          </ac:grpSpMkLst>
        </pc:grpChg>
        <pc:picChg chg="del">
          <ac:chgData name="Tjaša Jerman Kuželički" userId="d36f0443-1c0a-491c-85d4-8f812b92884e" providerId="ADAL" clId="{CDE9C83A-F55A-4087-8119-095EAE5BA22F}" dt="2026-03-27T10:34:33.919" v="988" actId="478"/>
          <ac:picMkLst>
            <pc:docMk/>
            <pc:sldMk cId="3718362881" sldId="285"/>
            <ac:picMk id="36" creationId="{06AAF63B-FFB8-B173-1C97-B8DB93F13DE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27.03.2026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b986b90749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3b986b90749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Which results surprised me most – and why?</a:t>
            </a:r>
          </a:p>
          <a:p>
            <a:r>
              <a:rPr lang="en-US"/>
              <a:t>Where are we stronger than expected?</a:t>
            </a:r>
          </a:p>
          <a:p>
            <a:r>
              <a:rPr lang="en-US"/>
              <a:t>Which scores feel unexpectedly high or low?</a:t>
            </a:r>
          </a:p>
          <a:p>
            <a:r>
              <a:rPr lang="en-US"/>
              <a:t>What could be possible underlying reasons for these results?</a:t>
            </a:r>
          </a:p>
          <a:p>
            <a:r>
              <a:rPr lang="en-US"/>
              <a:t>Which results seem interconnected?</a:t>
            </a:r>
          </a:p>
          <a:p>
            <a:r>
              <a:rPr lang="en-US"/>
              <a:t>Are these outcomes mainly structural, cultural, or communication-related?</a:t>
            </a:r>
          </a:p>
          <a:p>
            <a:r>
              <a:rPr lang="en-US"/>
              <a:t>Which aspects of good integration are already important in your daily work, but are not integrated in the scanner?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Which results surprised me most – and why?</a:t>
            </a:r>
          </a:p>
          <a:p>
            <a:r>
              <a:rPr lang="en-US"/>
              <a:t>Where are we stronger than expected?</a:t>
            </a:r>
          </a:p>
          <a:p>
            <a:r>
              <a:rPr lang="en-US"/>
              <a:t>Which scores feel unexpectedly high or low?</a:t>
            </a:r>
          </a:p>
          <a:p>
            <a:r>
              <a:rPr lang="en-US"/>
              <a:t>What could be possible underlying reasons for these results?</a:t>
            </a:r>
          </a:p>
          <a:p>
            <a:r>
              <a:rPr lang="en-US"/>
              <a:t>Which results seem interconnected?</a:t>
            </a:r>
          </a:p>
          <a:p>
            <a:r>
              <a:rPr lang="en-US"/>
              <a:t>Are these outcomes mainly structural, cultural, or communication-related?</a:t>
            </a:r>
          </a:p>
          <a:p>
            <a:r>
              <a:rPr lang="en-US"/>
              <a:t>Which aspects of good integration are already important in your daily work, but are not integrated in the scanner?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b986b90749_1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g3b986b90749_1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b986b90749_1_28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5" name="Google Shape;265;g3b986b90749_1_28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g3b986b90749_1_28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032619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b986b90749_1_285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69" name="Google Shape;269;g3b986b90749_1_285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g3b986b90749_1_28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1" name="Google Shape;271;g3b986b90749_1_28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2" name="Google Shape;272;g3b986b90749_1_28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493865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b986b90749_1_291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75" name="Google Shape;275;g3b986b90749_1_291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g3b986b90749_1_29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g3b986b90749_1_29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g3b986b90749_1_29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74253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b986b90749_1_297"/>
          <p:cNvSpPr txBox="1">
            <a:spLocks noGrp="1"/>
          </p:cNvSpPr>
          <p:nvPr>
            <p:ph type="title"/>
          </p:nvPr>
        </p:nvSpPr>
        <p:spPr>
          <a:xfrm>
            <a:off x="1247775" y="2564607"/>
            <a:ext cx="15773400" cy="427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81" name="Google Shape;281;g3b986b90749_1_297"/>
          <p:cNvSpPr txBox="1"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g3b986b90749_1_29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g3b986b90749_1_29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g3b986b90749_1_29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403172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b986b90749_1_303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87" name="Google Shape;287;g3b986b90749_1_303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Google Shape;288;g3b986b90749_1_303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g3b986b90749_1_303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g3b986b90749_1_303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1" name="Google Shape;291;g3b986b90749_1_303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75265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b986b90749_1_310"/>
          <p:cNvSpPr txBox="1">
            <a:spLocks noGrp="1"/>
          </p:cNvSpPr>
          <p:nvPr>
            <p:ph type="title"/>
          </p:nvPr>
        </p:nvSpPr>
        <p:spPr>
          <a:xfrm>
            <a:off x="1259682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94" name="Google Shape;294;g3b986b90749_1_310"/>
          <p:cNvSpPr txBox="1">
            <a:spLocks noGrp="1"/>
          </p:cNvSpPr>
          <p:nvPr>
            <p:ph type="body" idx="1"/>
          </p:nvPr>
        </p:nvSpPr>
        <p:spPr>
          <a:xfrm>
            <a:off x="1259682" y="2521745"/>
            <a:ext cx="77368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g3b986b90749_1_310"/>
          <p:cNvSpPr txBox="1">
            <a:spLocks noGrp="1"/>
          </p:cNvSpPr>
          <p:nvPr>
            <p:ph type="body" idx="2"/>
          </p:nvPr>
        </p:nvSpPr>
        <p:spPr>
          <a:xfrm>
            <a:off x="1259682" y="3757613"/>
            <a:ext cx="77368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g3b986b90749_1_310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6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Google Shape;297;g3b986b90749_1_310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6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8" name="Google Shape;298;g3b986b90749_1_310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9" name="Google Shape;299;g3b986b90749_1_310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Google Shape;300;g3b986b90749_1_310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4118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b986b90749_1_319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03" name="Google Shape;303;g3b986b90749_1_319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g3b986b90749_1_319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g3b986b90749_1_319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4930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b986b90749_1_324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08" name="Google Shape;308;g3b986b90749_1_324"/>
          <p:cNvSpPr txBox="1">
            <a:spLocks noGrp="1"/>
          </p:cNvSpPr>
          <p:nvPr>
            <p:ph type="body" idx="1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477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609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g3b986b90749_1_324"/>
          <p:cNvSpPr txBox="1">
            <a:spLocks noGrp="1"/>
          </p:cNvSpPr>
          <p:nvPr>
            <p:ph type="body" idx="2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g3b986b90749_1_32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g3b986b90749_1_32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2" name="Google Shape;312;g3b986b90749_1_32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31546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b986b90749_1_331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15" name="Google Shape;315;g3b986b90749_1_331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g3b986b90749_1_331"/>
          <p:cNvSpPr txBox="1">
            <a:spLocks noGrp="1"/>
          </p:cNvSpPr>
          <p:nvPr>
            <p:ph type="body" idx="1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g3b986b90749_1_33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g3b986b90749_1_33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g3b986b90749_1_33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95470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986b90749_1_338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22" name="Google Shape;322;g3b986b90749_1_338"/>
          <p:cNvSpPr txBox="1">
            <a:spLocks noGrp="1"/>
          </p:cNvSpPr>
          <p:nvPr>
            <p:ph type="body" idx="1"/>
          </p:nvPr>
        </p:nvSpPr>
        <p:spPr>
          <a:xfrm rot="5400000">
            <a:off x="5880600" y="-1884863"/>
            <a:ext cx="6526800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g3b986b90749_1_33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g3b986b90749_1_33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g3b986b90749_1_33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34147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b986b90749_1_344"/>
          <p:cNvSpPr txBox="1">
            <a:spLocks noGrp="1"/>
          </p:cNvSpPr>
          <p:nvPr>
            <p:ph type="title"/>
          </p:nvPr>
        </p:nvSpPr>
        <p:spPr>
          <a:xfrm rot="5400000">
            <a:off x="10700100" y="2934938"/>
            <a:ext cx="871785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328" name="Google Shape;328;g3b986b90749_1_344"/>
          <p:cNvSpPr txBox="1">
            <a:spLocks noGrp="1"/>
          </p:cNvSpPr>
          <p:nvPr>
            <p:ph type="body" idx="1"/>
          </p:nvPr>
        </p:nvSpPr>
        <p:spPr>
          <a:xfrm rot="5400000">
            <a:off x="2699100" y="-894113"/>
            <a:ext cx="8717850" cy="1160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g3b986b90749_1_34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g3b986b90749_1_34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1" name="Google Shape;331;g3b986b90749_1_34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5994298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b986b90749_1_10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g3b986b90749_1_10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g3b986b90749_1_10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  <p:pic>
        <p:nvPicPr>
          <p:cNvPr id="182" name="Google Shape;182;g3b986b90749_1_104" title="CC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173763" y="9692213"/>
            <a:ext cx="1114238" cy="3899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20913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b986b90749_1_109"/>
          <p:cNvSpPr txBox="1">
            <a:spLocks noGrp="1"/>
          </p:cNvSpPr>
          <p:nvPr>
            <p:ph type="ctrTitle"/>
          </p:nvPr>
        </p:nvSpPr>
        <p:spPr>
          <a:xfrm>
            <a:off x="2286000" y="1683545"/>
            <a:ext cx="13716000" cy="358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185" name="Google Shape;185;g3b986b90749_1_109"/>
          <p:cNvSpPr txBox="1"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g3b986b90749_1_109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g3b986b90749_1_109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g3b986b90749_1_109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946732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b986b90749_1_115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191" name="Google Shape;191;g3b986b90749_1_115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g3b986b90749_1_11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g3b986b90749_1_11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g3b986b90749_1_11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134190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b986b90749_1_121"/>
          <p:cNvSpPr txBox="1">
            <a:spLocks noGrp="1"/>
          </p:cNvSpPr>
          <p:nvPr>
            <p:ph type="title"/>
          </p:nvPr>
        </p:nvSpPr>
        <p:spPr>
          <a:xfrm>
            <a:off x="1247775" y="2564607"/>
            <a:ext cx="15773400" cy="427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9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197" name="Google Shape;197;g3b986b90749_1_121"/>
          <p:cNvSpPr txBox="1"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3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3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27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8" name="Google Shape;198;g3b986b90749_1_121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9" name="Google Shape;199;g3b986b90749_1_121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g3b986b90749_1_121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302906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b986b90749_1_127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03" name="Google Shape;203;g3b986b90749_1_127"/>
          <p:cNvSpPr txBox="1">
            <a:spLocks noGrp="1"/>
          </p:cNvSpPr>
          <p:nvPr>
            <p:ph type="body" idx="1"/>
          </p:nvPr>
        </p:nvSpPr>
        <p:spPr>
          <a:xfrm>
            <a:off x="1257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g3b986b90749_1_127"/>
          <p:cNvSpPr txBox="1">
            <a:spLocks noGrp="1"/>
          </p:cNvSpPr>
          <p:nvPr>
            <p:ph type="body" idx="2"/>
          </p:nvPr>
        </p:nvSpPr>
        <p:spPr>
          <a:xfrm>
            <a:off x="9258300" y="2738438"/>
            <a:ext cx="7772400" cy="65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Google Shape;205;g3b986b90749_1_127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6" name="Google Shape;206;g3b986b90749_1_127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7" name="Google Shape;207;g3b986b90749_1_127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608704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b986b90749_1_134"/>
          <p:cNvSpPr txBox="1">
            <a:spLocks noGrp="1"/>
          </p:cNvSpPr>
          <p:nvPr>
            <p:ph type="title"/>
          </p:nvPr>
        </p:nvSpPr>
        <p:spPr>
          <a:xfrm>
            <a:off x="1259682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10" name="Google Shape;210;g3b986b90749_1_134"/>
          <p:cNvSpPr txBox="1">
            <a:spLocks noGrp="1"/>
          </p:cNvSpPr>
          <p:nvPr>
            <p:ph type="body" idx="1"/>
          </p:nvPr>
        </p:nvSpPr>
        <p:spPr>
          <a:xfrm>
            <a:off x="1259682" y="2521745"/>
            <a:ext cx="77368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1" name="Google Shape;211;g3b986b90749_1_134"/>
          <p:cNvSpPr txBox="1">
            <a:spLocks noGrp="1"/>
          </p:cNvSpPr>
          <p:nvPr>
            <p:ph type="body" idx="2"/>
          </p:nvPr>
        </p:nvSpPr>
        <p:spPr>
          <a:xfrm>
            <a:off x="1259682" y="3757613"/>
            <a:ext cx="77368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2" name="Google Shape;212;g3b986b90749_1_134"/>
          <p:cNvSpPr txBox="1">
            <a:spLocks noGrp="1"/>
          </p:cNvSpPr>
          <p:nvPr>
            <p:ph type="body" idx="3"/>
          </p:nvPr>
        </p:nvSpPr>
        <p:spPr>
          <a:xfrm>
            <a:off x="9258300" y="2521745"/>
            <a:ext cx="7774650" cy="12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27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g3b986b90749_1_134"/>
          <p:cNvSpPr txBox="1">
            <a:spLocks noGrp="1"/>
          </p:cNvSpPr>
          <p:nvPr>
            <p:ph type="body" idx="4"/>
          </p:nvPr>
        </p:nvSpPr>
        <p:spPr>
          <a:xfrm>
            <a:off x="9258300" y="3757613"/>
            <a:ext cx="7774650" cy="55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4" name="Google Shape;214;g3b986b90749_1_134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5" name="Google Shape;215;g3b986b90749_1_134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g3b986b90749_1_134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738064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b986b90749_1_143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19" name="Google Shape;219;g3b986b90749_1_143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g3b986b90749_1_143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1" name="Google Shape;221;g3b986b90749_1_143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28765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b986b90749_1_148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24" name="Google Shape;224;g3b986b90749_1_148"/>
          <p:cNvSpPr txBox="1">
            <a:spLocks noGrp="1"/>
          </p:cNvSpPr>
          <p:nvPr>
            <p:ph type="body" idx="1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477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609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5" name="Google Shape;225;g3b986b90749_1_148"/>
          <p:cNvSpPr txBox="1">
            <a:spLocks noGrp="1"/>
          </p:cNvSpPr>
          <p:nvPr>
            <p:ph type="body" idx="2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6" name="Google Shape;226;g3b986b90749_1_14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g3b986b90749_1_14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8" name="Google Shape;228;g3b986b90749_1_14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6175944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b986b90749_1_155"/>
          <p:cNvSpPr txBox="1">
            <a:spLocks noGrp="1"/>
          </p:cNvSpPr>
          <p:nvPr>
            <p:ph type="title"/>
          </p:nvPr>
        </p:nvSpPr>
        <p:spPr>
          <a:xfrm>
            <a:off x="1259682" y="685800"/>
            <a:ext cx="589815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31" name="Google Shape;231;g3b986b90749_1_155"/>
          <p:cNvSpPr>
            <a:spLocks noGrp="1"/>
          </p:cNvSpPr>
          <p:nvPr>
            <p:ph type="pic" idx="2"/>
          </p:nvPr>
        </p:nvSpPr>
        <p:spPr>
          <a:xfrm>
            <a:off x="7774782" y="1481138"/>
            <a:ext cx="9258300" cy="731025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g3b986b90749_1_155"/>
          <p:cNvSpPr txBox="1">
            <a:spLocks noGrp="1"/>
          </p:cNvSpPr>
          <p:nvPr>
            <p:ph type="body" idx="1"/>
          </p:nvPr>
        </p:nvSpPr>
        <p:spPr>
          <a:xfrm>
            <a:off x="1259682" y="3086100"/>
            <a:ext cx="5898150" cy="571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3" name="Google Shape;233;g3b986b90749_1_155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4" name="Google Shape;234;g3b986b90749_1_155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5" name="Google Shape;235;g3b986b90749_1_155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254884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b986b90749_1_162"/>
          <p:cNvSpPr txBox="1">
            <a:spLocks noGrp="1"/>
          </p:cNvSpPr>
          <p:nvPr>
            <p:ph type="title"/>
          </p:nvPr>
        </p:nvSpPr>
        <p:spPr>
          <a:xfrm>
            <a:off x="1257300" y="547687"/>
            <a:ext cx="15773400" cy="1988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38" name="Google Shape;238;g3b986b90749_1_162"/>
          <p:cNvSpPr txBox="1">
            <a:spLocks noGrp="1"/>
          </p:cNvSpPr>
          <p:nvPr>
            <p:ph type="body" idx="1"/>
          </p:nvPr>
        </p:nvSpPr>
        <p:spPr>
          <a:xfrm rot="5400000">
            <a:off x="5880600" y="-1884863"/>
            <a:ext cx="6526800" cy="15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g3b986b90749_1_162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0" name="Google Shape;240;g3b986b90749_1_162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1" name="Google Shape;241;g3b986b90749_1_162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461107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b986b90749_1_168"/>
          <p:cNvSpPr txBox="1">
            <a:spLocks noGrp="1"/>
          </p:cNvSpPr>
          <p:nvPr>
            <p:ph type="title"/>
          </p:nvPr>
        </p:nvSpPr>
        <p:spPr>
          <a:xfrm rot="5400000">
            <a:off x="10700100" y="2934938"/>
            <a:ext cx="8717850" cy="3943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700"/>
            </a:lvl9pPr>
          </a:lstStyle>
          <a:p>
            <a:endParaRPr/>
          </a:p>
        </p:txBody>
      </p:sp>
      <p:sp>
        <p:nvSpPr>
          <p:cNvPr id="244" name="Google Shape;244;g3b986b90749_1_168"/>
          <p:cNvSpPr txBox="1">
            <a:spLocks noGrp="1"/>
          </p:cNvSpPr>
          <p:nvPr>
            <p:ph type="body" idx="1"/>
          </p:nvPr>
        </p:nvSpPr>
        <p:spPr>
          <a:xfrm rot="5400000">
            <a:off x="2699100" y="-894113"/>
            <a:ext cx="8717850" cy="1160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85800" marR="0" lvl="0" indent="-6096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4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371600" marR="0" lvl="1" indent="-5715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2057400" marR="0" lvl="2" indent="-533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743200" marR="0" lvl="3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429000" marR="0" lvl="4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114800" marR="0" lvl="5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800600" marR="0" lvl="6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5486400" marR="0" lvl="7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6172200" marR="0" lvl="8" indent="-51435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g3b986b90749_1_168"/>
          <p:cNvSpPr txBox="1">
            <a:spLocks noGrp="1"/>
          </p:cNvSpPr>
          <p:nvPr>
            <p:ph type="dt" idx="10"/>
          </p:nvPr>
        </p:nvSpPr>
        <p:spPr>
          <a:xfrm>
            <a:off x="12573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g3b986b90749_1_168"/>
          <p:cNvSpPr txBox="1">
            <a:spLocks noGrp="1"/>
          </p:cNvSpPr>
          <p:nvPr>
            <p:ph type="ftr" idx="11"/>
          </p:nvPr>
        </p:nvSpPr>
        <p:spPr>
          <a:xfrm>
            <a:off x="6057900" y="9534525"/>
            <a:ext cx="61722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27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7" name="Google Shape;247;g3b986b90749_1_168"/>
          <p:cNvSpPr txBox="1">
            <a:spLocks noGrp="1"/>
          </p:cNvSpPr>
          <p:nvPr>
            <p:ph type="sldNum" idx="12"/>
          </p:nvPr>
        </p:nvSpPr>
        <p:spPr>
          <a:xfrm>
            <a:off x="12915900" y="9534525"/>
            <a:ext cx="4114800" cy="5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2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5102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18" Type="http://schemas.openxmlformats.org/officeDocument/2006/relationships/image" Target="../media/image6.jp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Relationship Id="rId22" Type="http://schemas.openxmlformats.org/officeDocument/2006/relationships/image" Target="../media/image10.jp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10.jpg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6.jp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5.png"/><Relationship Id="rId20" Type="http://schemas.openxmlformats.org/officeDocument/2006/relationships/image" Target="../media/image9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8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3b986b90749_1_266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64826" y="9690667"/>
            <a:ext cx="2399309" cy="535316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b986b90749_1_266"/>
          <p:cNvSpPr/>
          <p:nvPr/>
        </p:nvSpPr>
        <p:spPr>
          <a:xfrm>
            <a:off x="0" y="9297915"/>
            <a:ext cx="18288000" cy="989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g3b986b90749_1_266"/>
          <p:cNvPicPr preferRelativeResize="0"/>
          <p:nvPr/>
        </p:nvPicPr>
        <p:blipFill rotWithShape="1">
          <a:blip r:embed="rId14">
            <a:alphaModFix/>
          </a:blip>
          <a:srcRect l="12263" t="25282" r="12728" b="10823"/>
          <a:stretch/>
        </p:blipFill>
        <p:spPr>
          <a:xfrm>
            <a:off x="5626745" y="5844564"/>
            <a:ext cx="6614319" cy="306035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g3b986b90749_1_266"/>
          <p:cNvGrpSpPr/>
          <p:nvPr/>
        </p:nvGrpSpPr>
        <p:grpSpPr>
          <a:xfrm>
            <a:off x="6199998" y="4004887"/>
            <a:ext cx="5789046" cy="1692527"/>
            <a:chOff x="1776089" y="3084863"/>
            <a:chExt cx="6690992" cy="1956226"/>
          </a:xfrm>
        </p:grpSpPr>
        <p:pic>
          <p:nvPicPr>
            <p:cNvPr id="253" name="Google Shape;253;g3b986b90749_1_266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776089" y="3084863"/>
              <a:ext cx="994868" cy="7158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g3b986b90749_1_266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5112217" y="3155893"/>
              <a:ext cx="1642014" cy="57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g3b986b90749_1_266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6498805" y="4168412"/>
              <a:ext cx="849317" cy="626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" name="Google Shape;256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7244444" y="3239684"/>
              <a:ext cx="1222637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g3b986b90749_1_266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g3b986b90749_1_266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2690954" y="4226976"/>
              <a:ext cx="1776438" cy="5301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0" name="Google Shape;260;g3b986b90749_1_266"/>
          <p:cNvSpPr/>
          <p:nvPr/>
        </p:nvSpPr>
        <p:spPr>
          <a:xfrm>
            <a:off x="-21806" y="-35075"/>
            <a:ext cx="18296100" cy="26307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g3b986b90749_1_266"/>
          <p:cNvSpPr txBox="1"/>
          <p:nvPr/>
        </p:nvSpPr>
        <p:spPr>
          <a:xfrm>
            <a:off x="2821491" y="9432967"/>
            <a:ext cx="14929200" cy="854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137138" rIns="137138" bIns="137138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500" i="1">
                <a:solidFill>
                  <a:schemeClr val="lt1"/>
                </a:solidFill>
              </a:rPr>
              <a:t>Financirano s strani Evropske unije. Izražena stališča in mnenja so izključno stališča in mnenja avtorja(-ev) in ne odražajo nujno stališč in mnenj Evropske unije ali OeAD-GmbH. Niti Evropska unija niti organ, ki dodeljuje sredstva, ne odgovarjata zanje.</a:t>
            </a:r>
            <a:endParaRPr lang="sl-SI"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Slika 1" descr="Slika, ki vsebuje besede besedilo, pisava, električno modra, posnetek zaslona&#10;&#10;Vsebina, ustvarjena z UI, morda ni pravilna.">
            <a:extLst>
              <a:ext uri="{FF2B5EF4-FFF2-40B4-BE49-F238E27FC236}">
                <a16:creationId xmlns:a16="http://schemas.microsoft.com/office/drawing/2014/main" id="{E9D63DD2-1459-3DA0-2A26-B2EAC2CBC714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170187" y="9585338"/>
            <a:ext cx="2494398" cy="52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77173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b986b90749_1_91"/>
          <p:cNvSpPr/>
          <p:nvPr/>
        </p:nvSpPr>
        <p:spPr>
          <a:xfrm>
            <a:off x="-2066" y="5784666"/>
            <a:ext cx="18288000" cy="4578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37138" tIns="68550" rIns="137138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b986b90749_1_91"/>
          <p:cNvSpPr txBox="1"/>
          <p:nvPr/>
        </p:nvSpPr>
        <p:spPr>
          <a:xfrm>
            <a:off x="2929034" y="9493352"/>
            <a:ext cx="15358950" cy="71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500" i="1">
                <a:solidFill>
                  <a:schemeClr val="lt1"/>
                </a:solidFill>
              </a:rPr>
              <a:t>Financirano s strani Evropske unije. Izražena stališča in mnenja so izključno stališča in mnenja avtorja(-ev) in ne odražajo nujno stališč in mnenj Evropske unije ali OeAD-GmbH. Niti Evropska unija niti organ, ki dodeljuje sredstva, ne odgovarjata zanje.</a:t>
            </a: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8" name="Google Shape;168;g3b986b90749_1_91"/>
          <p:cNvPicPr preferRelativeResize="0"/>
          <p:nvPr/>
        </p:nvPicPr>
        <p:blipFill rotWithShape="1">
          <a:blip r:embed="rId13">
            <a:alphaModFix/>
          </a:blip>
          <a:srcRect l="12263" t="25282" r="12728" b="10823"/>
          <a:stretch/>
        </p:blipFill>
        <p:spPr>
          <a:xfrm>
            <a:off x="3841013" y="1085843"/>
            <a:ext cx="10605975" cy="49072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9" name="Google Shape;169;g3b986b90749_1_91"/>
          <p:cNvGrpSpPr/>
          <p:nvPr/>
        </p:nvGrpSpPr>
        <p:grpSpPr>
          <a:xfrm>
            <a:off x="5014217" y="6"/>
            <a:ext cx="8259891" cy="727431"/>
            <a:chOff x="176550" y="139236"/>
            <a:chExt cx="7041680" cy="620146"/>
          </a:xfrm>
        </p:grpSpPr>
        <p:pic>
          <p:nvPicPr>
            <p:cNvPr id="170" name="Google Shape;170;g3b986b90749_1_91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76550" y="242873"/>
              <a:ext cx="573820" cy="41287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g3b986b90749_1_91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2167290" y="283841"/>
              <a:ext cx="947077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g3b986b90749_1_91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728365" y="268747"/>
              <a:ext cx="489865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g3b986b90749_1_91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430379" y="332170"/>
              <a:ext cx="705188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g3b986b90749_1_91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g3b986b90749_1_91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6" name="Google Shape;176;g3b986b90749_1_91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4451582" y="296419"/>
              <a:ext cx="1024613" cy="3057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Slika 2" descr="Slika, ki vsebuje besede besedilo, pisava, električno modra, posnetek zaslona&#10;&#10;Vsebina, ustvarjena z UI, morda ni pravilna.">
            <a:extLst>
              <a:ext uri="{FF2B5EF4-FFF2-40B4-BE49-F238E27FC236}">
                <a16:creationId xmlns:a16="http://schemas.microsoft.com/office/drawing/2014/main" id="{65D115EC-F9DA-B514-F79B-F0EB2F027C8F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70187" y="9585338"/>
            <a:ext cx="2494398" cy="52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27741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1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b986b90749_1_87"/>
          <p:cNvSpPr txBox="1"/>
          <p:nvPr/>
        </p:nvSpPr>
        <p:spPr>
          <a:xfrm>
            <a:off x="457200" y="5981700"/>
            <a:ext cx="17373600" cy="3277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 defTabSz="1371600">
              <a:buClr>
                <a:srgbClr val="000000"/>
              </a:buClr>
            </a:pPr>
            <a:r>
              <a:rPr lang="sl-SI" sz="6000" b="1" kern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ANALIZA REZULTATOV SPLETNEGA ORODJA ZA PREPOZNAVANJE POTENICALOV</a:t>
            </a:r>
            <a:endParaRPr sz="21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defTabSz="1371600">
              <a:buClr>
                <a:srgbClr val="000000"/>
              </a:buClr>
            </a:pPr>
            <a:endParaRPr sz="4200" b="1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defTabSz="1371600">
              <a:buClr>
                <a:srgbClr val="000000"/>
              </a:buClr>
            </a:pPr>
            <a:r>
              <a:rPr lang="sl-SI" sz="4200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dan 4. učna enota</a:t>
            </a:r>
            <a:endParaRPr sz="4200" b="1" kern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5B09CD20-BA35-6F7F-3239-DC19553188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8" y="9555563"/>
            <a:ext cx="18288001" cy="75506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37910" y="2781300"/>
            <a:ext cx="14777850" cy="43515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sl-SI" sz="4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Vsebina</a:t>
            </a:r>
            <a:endParaRPr lang="en-US" sz="4200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Uvod in cilji te</a:t>
            </a:r>
            <a:r>
              <a:rPr lang="sl-SI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učne enote</a:t>
            </a: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Pregled spletnega orodja za prepoznavanje potenciala</a:t>
            </a: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Metodologija spletnega orodja za prepoznavanje potenciala</a:t>
            </a: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Interpretacija rezultatov spletnega orodja za prepoznavanje potenciala</a:t>
            </a:r>
            <a:endParaRPr lang="sl-SI" sz="3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47700" lvl="1" indent="-323850" algn="l">
              <a:lnSpc>
                <a:spcPts val="5400"/>
              </a:lnSpc>
              <a:buFont typeface="Arial"/>
              <a:buChar char="•"/>
            </a:pPr>
            <a:r>
              <a:rPr lang="en-US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Skupinska razprava, odprta vprašanja in povratne informacije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464000" y="1212621"/>
            <a:ext cx="5280186" cy="4851171"/>
          </a:xfrm>
          <a:custGeom>
            <a:avLst/>
            <a:gdLst/>
            <a:ahLst/>
            <a:cxnLst/>
            <a:rect l="l" t="t" r="r" b="b"/>
            <a:pathLst>
              <a:path w="5280186" h="4851171">
                <a:moveTo>
                  <a:pt x="0" y="0"/>
                </a:moveTo>
                <a:lnTo>
                  <a:pt x="5280185" y="0"/>
                </a:lnTo>
                <a:lnTo>
                  <a:pt x="5280185" y="4851171"/>
                </a:lnTo>
                <a:lnTo>
                  <a:pt x="0" y="48511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Uvod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59069" y="1147485"/>
            <a:ext cx="13962242" cy="1060310"/>
            <a:chOff x="0" y="0"/>
            <a:chExt cx="18616322" cy="1413747"/>
          </a:xfrm>
        </p:grpSpPr>
        <p:grpSp>
          <p:nvGrpSpPr>
            <p:cNvPr id="12" name="Group 12"/>
            <p:cNvGrpSpPr/>
            <p:nvPr/>
          </p:nvGrpSpPr>
          <p:grpSpPr>
            <a:xfrm>
              <a:off x="561455" y="0"/>
              <a:ext cx="18054867" cy="1413747"/>
              <a:chOff x="0" y="0"/>
              <a:chExt cx="812800" cy="6364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812800" cy="63645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63645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63645"/>
                    </a:lnTo>
                    <a:lnTo>
                      <a:pt x="0" y="63645"/>
                    </a:lnTo>
                    <a:close/>
                  </a:path>
                </a:pathLst>
              </a:custGeom>
              <a:solidFill>
                <a:srgbClr val="FF9525"/>
              </a:solidFill>
            </p:spPr>
            <p:txBody>
              <a:bodyPr/>
              <a:lstStyle/>
              <a:p>
                <a:endParaRPr lang="de-AT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52400"/>
                <a:ext cx="812800" cy="21604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19"/>
                  </a:lnSpc>
                </a:pPr>
                <a:endParaRPr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0" y="422393"/>
              <a:ext cx="18054866" cy="5471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0"/>
                </a:lnSpc>
                <a:spcBef>
                  <a:spcPct val="0"/>
                </a:spcBef>
              </a:pPr>
              <a:r>
                <a:rPr lang="sl-SI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Danes smo tukaj, da</a:t>
              </a:r>
              <a:r>
                <a:rPr lang="en-US" sz="3000" b="1">
                  <a:solidFill>
                    <a:srgbClr val="000000"/>
                  </a:solidFill>
                  <a:latin typeface="Arial Bold"/>
                  <a:ea typeface="Arial Bold"/>
                  <a:cs typeface="Arial Bold"/>
                  <a:sym typeface="Arial Bold"/>
                </a:rPr>
                <a:t>: 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387995" y="1028700"/>
            <a:ext cx="2036118" cy="1558556"/>
          </a:xfrm>
          <a:custGeom>
            <a:avLst/>
            <a:gdLst/>
            <a:ahLst/>
            <a:cxnLst/>
            <a:rect l="l" t="t" r="r" b="b"/>
            <a:pathLst>
              <a:path w="2036118" h="1558556">
                <a:moveTo>
                  <a:pt x="0" y="0"/>
                </a:moveTo>
                <a:lnTo>
                  <a:pt x="2036118" y="0"/>
                </a:lnTo>
                <a:lnTo>
                  <a:pt x="2036118" y="1558556"/>
                </a:lnTo>
                <a:lnTo>
                  <a:pt x="0" y="15585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7" name="TextBox 17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Uvod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AE2730C5-9C8E-6425-5A04-D38477911915}"/>
              </a:ext>
            </a:extLst>
          </p:cNvPr>
          <p:cNvSpPr txBox="1"/>
          <p:nvPr/>
        </p:nvSpPr>
        <p:spPr>
          <a:xfrm>
            <a:off x="2198871" y="2643375"/>
            <a:ext cx="14503727" cy="5829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razumemo, kaj merimo s spletnim orodjem za prepoznavanje potenciala,</a:t>
            </a:r>
          </a:p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 preprost in pregleden način spoznamo metodologijo orodja,</a:t>
            </a:r>
          </a:p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naučimo brati in interpretirati lastne rezultate,</a:t>
            </a:r>
          </a:p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prepoznamo, da gre za posnetek stanja v določenem trenutku,</a:t>
            </a:r>
          </a:p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zmanjšamo negotovost ali strah z jasnim sporočilom, da orodje ni ocenjevanje, temveč razvojna podpora,</a:t>
            </a:r>
          </a:p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prepoznamo osebne prednosti, skriti potencial in priložnosti za rast,</a:t>
            </a:r>
          </a:p>
          <a:p>
            <a:pPr marL="1095375" marR="0" lvl="2" indent="-190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000"/>
              <a:buFont typeface="Arial"/>
              <a:buChar char="•"/>
            </a:pPr>
            <a:r>
              <a:rPr lang="sl-SI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uporabimo vpoglede za usmerjanje prihodnjih korakov pri učenju, razvoju in nadgradnji znanj.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634FB-A6C7-6ECA-8592-EB2F2D6B3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76FC25E-E2F2-1B5A-F75E-33DE2A5C69C2}"/>
              </a:ext>
            </a:extLst>
          </p:cNvPr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>
              <a:extLst>
                <a:ext uri="{FF2B5EF4-FFF2-40B4-BE49-F238E27FC236}">
                  <a16:creationId xmlns:a16="http://schemas.microsoft.com/office/drawing/2014/main" id="{600FE400-C2EC-74C4-3157-151A14DAECD9}"/>
                </a:ext>
              </a:extLst>
            </p:cNvPr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383F395C-314C-5D2B-0803-33A01D00C357}"/>
              </a:ext>
            </a:extLst>
          </p:cNvPr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>
              <a:extLst>
                <a:ext uri="{FF2B5EF4-FFF2-40B4-BE49-F238E27FC236}">
                  <a16:creationId xmlns:a16="http://schemas.microsoft.com/office/drawing/2014/main" id="{69C659AA-6329-86C1-FDA3-4FE83175C47E}"/>
                </a:ext>
              </a:extLst>
            </p:cNvPr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A6455883-259F-3173-132D-8159E3D8BEF3}"/>
              </a:ext>
            </a:extLst>
          </p:cNvPr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F5D1299-5A49-842F-3DE1-90FC65449771}"/>
                </a:ext>
              </a:extLst>
            </p:cNvPr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>
            <a:extLst>
              <a:ext uri="{FF2B5EF4-FFF2-40B4-BE49-F238E27FC236}">
                <a16:creationId xmlns:a16="http://schemas.microsoft.com/office/drawing/2014/main" id="{29EB31B3-E926-A568-5C3B-3229940E0F62}"/>
              </a:ext>
            </a:extLst>
          </p:cNvPr>
          <p:cNvGrpSpPr/>
          <p:nvPr/>
        </p:nvGrpSpPr>
        <p:grpSpPr>
          <a:xfrm>
            <a:off x="1239462" y="1161024"/>
            <a:ext cx="16011645" cy="8796823"/>
            <a:chOff x="0" y="-51125"/>
            <a:chExt cx="2105018" cy="545808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EAF28F04-FCC9-1F98-8BA2-382513C3D38A}"/>
                </a:ext>
              </a:extLst>
            </p:cNvPr>
            <p:cNvSpPr/>
            <p:nvPr/>
          </p:nvSpPr>
          <p:spPr>
            <a:xfrm>
              <a:off x="0" y="0"/>
              <a:ext cx="2050997" cy="458886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B2C3E49C-672C-EA8B-6B81-3958FD27AB60}"/>
                </a:ext>
              </a:extLst>
            </p:cNvPr>
            <p:cNvSpPr txBox="1"/>
            <p:nvPr/>
          </p:nvSpPr>
          <p:spPr>
            <a:xfrm>
              <a:off x="54021" y="-51125"/>
              <a:ext cx="2050997" cy="54580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457200" indent="-457200">
                <a:lnSpc>
                  <a:spcPts val="4899"/>
                </a:lnSpc>
                <a:buFont typeface="Arial" panose="020B0604020202020204" pitchFamily="34" charset="0"/>
                <a:buChar char="•"/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Orodje temelji na vnaprej določenih kriterijih.</a:t>
              </a:r>
            </a:p>
            <a:p>
              <a:pPr marL="457200" indent="-457200">
                <a:lnSpc>
                  <a:spcPts val="4899"/>
                </a:lnSpc>
                <a:buFont typeface="Arial" panose="020B0604020202020204" pitchFamily="34" charset="0"/>
                <a:buChar char="•"/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Odgovori so na lestvici od 1 do 4 (1 = sploh ne, 4 = v celoti).</a:t>
              </a:r>
            </a:p>
            <a:p>
              <a:pPr marL="457200" indent="-457200">
                <a:lnSpc>
                  <a:spcPts val="4899"/>
                </a:lnSpc>
                <a:buFont typeface="Arial" panose="020B0604020202020204" pitchFamily="34" charset="0"/>
                <a:buChar char="•"/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Končna ocena je vsota točk ob upoštevanju obtežitve posameznih kriterijev.</a:t>
              </a:r>
            </a:p>
            <a:p>
              <a:pPr marL="457200" indent="-457200">
                <a:lnSpc>
                  <a:spcPts val="4899"/>
                </a:lnSpc>
                <a:buFont typeface="Arial" panose="020B0604020202020204" pitchFamily="34" charset="0"/>
                <a:buChar char="•"/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Za vsako ciljno skupino je mogoče doseči največ 20 točk.</a:t>
              </a:r>
            </a:p>
            <a:p>
              <a:pPr marL="457200" indent="-457200">
                <a:lnSpc>
                  <a:spcPts val="4899"/>
                </a:lnSpc>
                <a:buFont typeface="Arial" panose="020B0604020202020204" pitchFamily="34" charset="0"/>
                <a:buChar char="•"/>
              </a:pPr>
              <a:r>
                <a:rPr lang="sl-SI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Orodje p</a:t>
              </a: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osamezne kriterije preverja z naborom vprašanj.</a:t>
              </a:r>
            </a:p>
            <a:p>
              <a:pPr marL="457200" indent="-457200">
                <a:lnSpc>
                  <a:spcPts val="4899"/>
                </a:lnSpc>
                <a:buFont typeface="Arial" panose="020B0604020202020204" pitchFamily="34" charset="0"/>
                <a:buChar char="•"/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Vsak kriterij ima relativno težo glede na druge kriterije.</a:t>
              </a:r>
            </a:p>
            <a:p>
              <a:pPr marL="457200" indent="-457200">
                <a:lnSpc>
                  <a:spcPts val="4899"/>
                </a:lnSpc>
                <a:buFont typeface="Arial" panose="020B0604020202020204" pitchFamily="34" charset="0"/>
                <a:buChar char="•"/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Rezultati prikazujejo odstopanja od najvišje možne ocene na petih ravneh.</a:t>
              </a:r>
            </a:p>
            <a:p>
              <a:pPr marL="457200" indent="-457200">
                <a:lnSpc>
                  <a:spcPts val="4899"/>
                </a:lnSpc>
                <a:buFont typeface="Arial" panose="020B0604020202020204" pitchFamily="34" charset="0"/>
                <a:buChar char="•"/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Pri posameznem vprašanju je mogoče doseči največ dve točki.</a:t>
              </a:r>
            </a:p>
          </p:txBody>
        </p:sp>
      </p:grpSp>
      <p:sp>
        <p:nvSpPr>
          <p:cNvPr id="28" name="TextBox 28">
            <a:extLst>
              <a:ext uri="{FF2B5EF4-FFF2-40B4-BE49-F238E27FC236}">
                <a16:creationId xmlns:a16="http://schemas.microsoft.com/office/drawing/2014/main" id="{A4361443-41F4-F65A-A018-ABCAD42C3FB2}"/>
              </a:ext>
            </a:extLst>
          </p:cNvPr>
          <p:cNvSpPr txBox="1"/>
          <p:nvPr/>
        </p:nvSpPr>
        <p:spPr>
          <a:xfrm>
            <a:off x="1239462" y="886800"/>
            <a:ext cx="14777850" cy="853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sl-SI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Metodologija orodja</a:t>
            </a:r>
            <a:r>
              <a:rPr lang="en-US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 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36419951-5BF7-05CD-C4DA-48929ED9875C}"/>
              </a:ext>
            </a:extLst>
          </p:cNvPr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Metodologija</a:t>
            </a:r>
          </a:p>
        </p:txBody>
      </p:sp>
    </p:spTree>
    <p:extLst>
      <p:ext uri="{BB962C8B-B14F-4D97-AF65-F5344CB8AC3E}">
        <p14:creationId xmlns:p14="http://schemas.microsoft.com/office/powerpoint/2010/main" val="3718362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39462" y="2264010"/>
            <a:ext cx="6950575" cy="1517760"/>
            <a:chOff x="0" y="0"/>
            <a:chExt cx="1830604" cy="39973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/>
              <a:r>
                <a:rPr lang="en-US" sz="3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Rezultati so posnetek trenutnega stanja, ne trajna oznaka.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836265" y="4794028"/>
            <a:ext cx="6423035" cy="1517760"/>
            <a:chOff x="0" y="0"/>
            <a:chExt cx="1691664" cy="39973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Rezultate uporabite kot izhodišče za razmislek</a:t>
              </a:r>
              <a:r>
                <a:rPr lang="sl-SI" sz="3200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.</a:t>
              </a:r>
              <a:endParaRPr lang="en-US" sz="3200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836265" y="2264010"/>
            <a:ext cx="6423035" cy="1517760"/>
            <a:chOff x="0" y="0"/>
            <a:chExt cx="1691664" cy="39973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sl-SI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Pri razlagi upoštevajte kontekst</a:t>
              </a:r>
              <a:endParaRPr lang="en-US" sz="349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39462" y="4794028"/>
            <a:ext cx="6950575" cy="1467695"/>
            <a:chOff x="0" y="0"/>
            <a:chExt cx="1830604" cy="38655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830604" cy="386553"/>
            </a:xfrm>
            <a:custGeom>
              <a:avLst/>
              <a:gdLst/>
              <a:ahLst/>
              <a:cxnLst/>
              <a:rect l="l" t="t" r="r" b="b"/>
              <a:pathLst>
                <a:path w="1830604" h="386553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53138"/>
                  </a:lnTo>
                  <a:cubicBezTo>
                    <a:pt x="1830604" y="371593"/>
                    <a:pt x="1815643" y="386553"/>
                    <a:pt x="1797189" y="386553"/>
                  </a:cubicBezTo>
                  <a:lnTo>
                    <a:pt x="33416" y="386553"/>
                  </a:lnTo>
                  <a:cubicBezTo>
                    <a:pt x="14961" y="386553"/>
                    <a:pt x="0" y="371593"/>
                    <a:pt x="0" y="353138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1830604" cy="4722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Prepoznajte močna področja in priložnosti za razvoj.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836265" y="6995951"/>
            <a:ext cx="6423035" cy="1843247"/>
            <a:chOff x="0" y="-85725"/>
            <a:chExt cx="1691664" cy="48546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691664" cy="399739"/>
            </a:xfrm>
            <a:custGeom>
              <a:avLst/>
              <a:gdLst/>
              <a:ahLst/>
              <a:cxnLst/>
              <a:rect l="l" t="t" r="r" b="b"/>
              <a:pathLst>
                <a:path w="1691664" h="399739">
                  <a:moveTo>
                    <a:pt x="36160" y="0"/>
                  </a:moveTo>
                  <a:lnTo>
                    <a:pt x="1655504" y="0"/>
                  </a:lnTo>
                  <a:cubicBezTo>
                    <a:pt x="1675474" y="0"/>
                    <a:pt x="1691664" y="16189"/>
                    <a:pt x="1691664" y="36160"/>
                  </a:cubicBezTo>
                  <a:lnTo>
                    <a:pt x="1691664" y="363579"/>
                  </a:lnTo>
                  <a:cubicBezTo>
                    <a:pt x="1691664" y="383550"/>
                    <a:pt x="1675474" y="399739"/>
                    <a:pt x="1655504" y="399739"/>
                  </a:cubicBezTo>
                  <a:lnTo>
                    <a:pt x="36160" y="399739"/>
                  </a:lnTo>
                  <a:cubicBezTo>
                    <a:pt x="16189" y="399739"/>
                    <a:pt x="0" y="383550"/>
                    <a:pt x="0" y="363579"/>
                  </a:cubicBezTo>
                  <a:lnTo>
                    <a:pt x="0" y="36160"/>
                  </a:lnTo>
                  <a:cubicBezTo>
                    <a:pt x="0" y="16189"/>
                    <a:pt x="16189" y="0"/>
                    <a:pt x="36160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85725"/>
              <a:ext cx="169166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nl-NL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Ugotovitve naj vodijo</a:t>
              </a:r>
              <a:r>
                <a:rPr lang="sl-SI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vaše </a:t>
              </a:r>
              <a:r>
                <a:rPr lang="nl-NL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 nadaljnje korake in cilje.</a:t>
              </a:r>
              <a:endParaRPr lang="en-US" sz="349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39462" y="7321438"/>
            <a:ext cx="6950575" cy="1517760"/>
            <a:chOff x="0" y="0"/>
            <a:chExt cx="1830604" cy="399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Opazite kaj vas preseneti in to povežite s prakso.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7734697" y="1895062"/>
            <a:ext cx="3432076" cy="368948"/>
          </a:xfrm>
          <a:custGeom>
            <a:avLst/>
            <a:gdLst/>
            <a:ahLst/>
            <a:cxnLst/>
            <a:rect l="l" t="t" r="r" b="b"/>
            <a:pathLst>
              <a:path w="3432076" h="368948">
                <a:moveTo>
                  <a:pt x="0" y="0"/>
                </a:moveTo>
                <a:lnTo>
                  <a:pt x="3432076" y="0"/>
                </a:lnTo>
                <a:lnTo>
                  <a:pt x="3432076" y="368948"/>
                </a:lnTo>
                <a:lnTo>
                  <a:pt x="0" y="3689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29" name="Freeform 29"/>
          <p:cNvSpPr/>
          <p:nvPr/>
        </p:nvSpPr>
        <p:spPr>
          <a:xfrm flipV="1">
            <a:off x="7734697" y="8889352"/>
            <a:ext cx="3432076" cy="368948"/>
          </a:xfrm>
          <a:custGeom>
            <a:avLst/>
            <a:gdLst/>
            <a:ahLst/>
            <a:cxnLst/>
            <a:rect l="l" t="t" r="r" b="b"/>
            <a:pathLst>
              <a:path w="3432076" h="368948">
                <a:moveTo>
                  <a:pt x="0" y="368948"/>
                </a:moveTo>
                <a:lnTo>
                  <a:pt x="3432076" y="368948"/>
                </a:lnTo>
                <a:lnTo>
                  <a:pt x="3432076" y="0"/>
                </a:lnTo>
                <a:lnTo>
                  <a:pt x="0" y="0"/>
                </a:lnTo>
                <a:lnTo>
                  <a:pt x="0" y="368948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30" name="TextBox 30"/>
          <p:cNvSpPr txBox="1"/>
          <p:nvPr/>
        </p:nvSpPr>
        <p:spPr>
          <a:xfrm>
            <a:off x="1239462" y="771525"/>
            <a:ext cx="14777850" cy="853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sl-SI" sz="4200" b="1">
                <a:solidFill>
                  <a:srgbClr val="FF6D25"/>
                </a:solidFill>
                <a:latin typeface="Arial Bold"/>
                <a:ea typeface="Arial Bold"/>
                <a:cs typeface="Arial Bold"/>
                <a:sym typeface="Arial Bold"/>
              </a:rPr>
              <a:t>Interpretacija rezultatov</a:t>
            </a:r>
            <a:endParaRPr lang="en-US" sz="4200" b="1">
              <a:solidFill>
                <a:srgbClr val="FF6D25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Interpretacija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46330" y="3523729"/>
            <a:ext cx="16699157" cy="43702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pl-PL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Izberite 2 podkategoriji (vprašanji) z </a:t>
            </a:r>
            <a:r>
              <a:rPr lang="en-US" sz="3200" b="1">
                <a:solidFill>
                  <a:srgbClr val="7ED957"/>
                </a:solidFill>
                <a:latin typeface="Arial Bold"/>
                <a:ea typeface="Arial Bold"/>
                <a:cs typeface="Arial Bold"/>
                <a:sym typeface="Arial Bold"/>
              </a:rPr>
              <a:t>z nepričakovano visokimi rezultati</a:t>
            </a:r>
            <a:r>
              <a:rPr lang="sl-SI" sz="3200" b="1">
                <a:solidFill>
                  <a:srgbClr val="7ED957"/>
                </a:solidFill>
                <a:latin typeface="Arial Bold"/>
                <a:ea typeface="Arial Bold"/>
                <a:cs typeface="Arial Bold"/>
                <a:sym typeface="Arial Bold"/>
              </a:rPr>
              <a:t>.</a:t>
            </a:r>
            <a:endParaRPr lang="en-US" sz="3200" b="1">
              <a:solidFill>
                <a:srgbClr val="7ED957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pl-PL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Izberite 2 podkategoriji (vprašanji) z </a:t>
            </a:r>
            <a:r>
              <a:rPr lang="en-US" sz="3200" b="1">
                <a:solidFill>
                  <a:srgbClr val="FF3131"/>
                </a:solidFill>
                <a:latin typeface="Arial Bold"/>
                <a:ea typeface="Arial Bold"/>
                <a:cs typeface="Arial Bold"/>
                <a:sym typeface="Arial Bold"/>
              </a:rPr>
              <a:t>nepričakovano nizkimi rezultati.</a:t>
            </a: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sl-SI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Izberite 2 podkategoriji (vprašanji) </a:t>
            </a:r>
            <a:r>
              <a:rPr lang="sl-SI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 </a:t>
            </a:r>
            <a:r>
              <a:rPr lang="en-US" sz="3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pričakovanimi rezultati.</a:t>
            </a: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sl-SI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Izbrane podkategorije zapišite v ustrezna polja na delovnem listu </a:t>
            </a:r>
            <a:r>
              <a:rPr lang="en-US" sz="32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Zemljevid rezultatov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en-US" sz="3200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  <a:p>
            <a:pPr marL="690881" lvl="1" indent="-345440" algn="l">
              <a:lnSpc>
                <a:spcPts val="5760"/>
              </a:lnSpc>
              <a:buAutoNum type="arabicPeriod"/>
            </a:pPr>
            <a:r>
              <a:rPr lang="sl-SI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Razmislite o </a:t>
            </a: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različnih ravneh rezultatov (strukturn</a:t>
            </a:r>
            <a:r>
              <a:rPr lang="sl-SI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/formaln</a:t>
            </a:r>
            <a:r>
              <a:rPr lang="sl-SI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praktičn</a:t>
            </a:r>
            <a:r>
              <a:rPr lang="sl-SI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osebn</a:t>
            </a:r>
            <a:r>
              <a:rPr lang="sl-SI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/kulturn</a:t>
            </a:r>
            <a:r>
              <a:rPr lang="sl-SI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drugo)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jih zapišite na delovni list.</a:t>
            </a:r>
            <a:endParaRPr lang="en-US" sz="3200" b="1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14583719" y="1028700"/>
            <a:ext cx="3182238" cy="1591119"/>
          </a:xfrm>
          <a:custGeom>
            <a:avLst/>
            <a:gdLst/>
            <a:ahLst/>
            <a:cxnLst/>
            <a:rect l="l" t="t" r="r" b="b"/>
            <a:pathLst>
              <a:path w="3182238" h="1591119">
                <a:moveTo>
                  <a:pt x="0" y="0"/>
                </a:moveTo>
                <a:lnTo>
                  <a:pt x="3182237" y="0"/>
                </a:lnTo>
                <a:lnTo>
                  <a:pt x="3182237" y="1591119"/>
                </a:lnTo>
                <a:lnTo>
                  <a:pt x="0" y="15911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1464499" y="1847248"/>
            <a:ext cx="8531938" cy="853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sl-SI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Aktivnost: Zemljevid rezultatov</a:t>
            </a:r>
            <a:endParaRPr lang="en-US" sz="4200" b="1">
              <a:solidFill>
                <a:srgbClr val="FF9525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Aktivnost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619005" y="1405084"/>
            <a:ext cx="7663459" cy="8710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sl-SI" sz="48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Različne ravni  rezultatov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Aktivnost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759072" y="3522813"/>
            <a:ext cx="6950575" cy="1517760"/>
            <a:chOff x="0" y="0"/>
            <a:chExt cx="1830604" cy="39973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sl-SI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strukturna</a:t>
              </a: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/formal</a:t>
              </a:r>
              <a:r>
                <a:rPr lang="sl-SI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na</a:t>
              </a:r>
              <a:endParaRPr lang="en-US" sz="349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645383" y="3547388"/>
            <a:ext cx="6950575" cy="1517760"/>
            <a:chOff x="0" y="0"/>
            <a:chExt cx="1830604" cy="39973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sl-SI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osebna</a:t>
              </a: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/</a:t>
              </a:r>
              <a:r>
                <a:rPr lang="sl-SI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kulturna</a:t>
              </a:r>
              <a:endParaRPr lang="en-US" sz="349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645383" y="6211231"/>
            <a:ext cx="6950575" cy="1517760"/>
            <a:chOff x="0" y="0"/>
            <a:chExt cx="1830604" cy="39973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sl-SI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Drugo </a:t>
              </a:r>
              <a:r>
                <a:rPr lang="en-US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...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759072" y="6224516"/>
            <a:ext cx="6950575" cy="1517760"/>
            <a:chOff x="0" y="0"/>
            <a:chExt cx="1830604" cy="39973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30604" cy="399739"/>
            </a:xfrm>
            <a:custGeom>
              <a:avLst/>
              <a:gdLst/>
              <a:ahLst/>
              <a:cxnLst/>
              <a:rect l="l" t="t" r="r" b="b"/>
              <a:pathLst>
                <a:path w="1830604" h="399739">
                  <a:moveTo>
                    <a:pt x="33416" y="0"/>
                  </a:moveTo>
                  <a:lnTo>
                    <a:pt x="1797189" y="0"/>
                  </a:lnTo>
                  <a:cubicBezTo>
                    <a:pt x="1806051" y="0"/>
                    <a:pt x="1814550" y="3521"/>
                    <a:pt x="1820817" y="9787"/>
                  </a:cubicBezTo>
                  <a:cubicBezTo>
                    <a:pt x="1827084" y="16054"/>
                    <a:pt x="1830604" y="24553"/>
                    <a:pt x="1830604" y="33416"/>
                  </a:cubicBezTo>
                  <a:lnTo>
                    <a:pt x="1830604" y="366324"/>
                  </a:lnTo>
                  <a:cubicBezTo>
                    <a:pt x="1830604" y="384779"/>
                    <a:pt x="1815643" y="399739"/>
                    <a:pt x="1797189" y="399739"/>
                  </a:cubicBezTo>
                  <a:lnTo>
                    <a:pt x="33416" y="399739"/>
                  </a:lnTo>
                  <a:cubicBezTo>
                    <a:pt x="14961" y="399739"/>
                    <a:pt x="0" y="384779"/>
                    <a:pt x="0" y="366324"/>
                  </a:cubicBezTo>
                  <a:lnTo>
                    <a:pt x="0" y="33416"/>
                  </a:lnTo>
                  <a:cubicBezTo>
                    <a:pt x="0" y="14961"/>
                    <a:pt x="14961" y="0"/>
                    <a:pt x="33416" y="0"/>
                  </a:cubicBez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85725"/>
              <a:ext cx="1830604" cy="4854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899"/>
                </a:lnSpc>
              </a:pPr>
              <a:r>
                <a:rPr lang="sl-SI" sz="3499" b="1">
                  <a:solidFill>
                    <a:srgbClr val="FFFFFF"/>
                  </a:solidFill>
                  <a:latin typeface="Arial Bold"/>
                  <a:ea typeface="Arial Bold"/>
                  <a:cs typeface="Arial Bold"/>
                  <a:sym typeface="Arial Bold"/>
                </a:rPr>
                <a:t>praktična</a:t>
              </a:r>
              <a:endParaRPr lang="en-US" sz="3499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759071" y="5128001"/>
            <a:ext cx="6950575" cy="853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sl-SI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Npr. pomanjkanje pravilnikov</a:t>
            </a:r>
            <a:endParaRPr lang="en-US" sz="4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606429" y="5193231"/>
            <a:ext cx="8646628" cy="853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sl-SI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Npr. pomanjkanje podpore vodstva</a:t>
            </a:r>
            <a:endParaRPr lang="en-US" sz="4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759071" y="7907162"/>
            <a:ext cx="7314168" cy="1292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sl-SI" sz="4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Npr. pravila se ne upoštevajo v življenju podjetja</a:t>
            </a:r>
            <a:endParaRPr lang="en-US" sz="4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62372" y="2656685"/>
            <a:ext cx="16544970" cy="5688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90881" lvl="1" indent="-345440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Zagotavljanje otroškega varstva med počitnicami</a:t>
            </a:r>
            <a:r>
              <a:rPr lang="sl-SI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lang="pl-PL" sz="3200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rezultat je višji od pričakovanega</a:t>
            </a:r>
            <a:r>
              <a:rPr lang="en-US" sz="3200">
                <a:solidFill>
                  <a:srgbClr val="7ED957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  <a:p>
            <a:pPr marL="690881" lvl="1" indent="-345440" algn="l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Fizično nasilje in nadlegovanje</a:t>
            </a:r>
            <a:r>
              <a:rPr lang="sl-SI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→ </a:t>
            </a:r>
            <a:r>
              <a:rPr lang="pl-PL" sz="3200">
                <a:solidFill>
                  <a:srgbClr val="FF3131"/>
                </a:solidFill>
                <a:latin typeface="Arial"/>
                <a:ea typeface="Arial"/>
                <a:cs typeface="Arial"/>
                <a:sym typeface="Arial"/>
              </a:rPr>
              <a:t>rezultat je nižji od pričakovanega</a:t>
            </a:r>
            <a:endParaRPr lang="en-US" sz="3200">
              <a:solidFill>
                <a:srgbClr val="FF313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690881" lvl="1" indent="-345440" algn="l">
              <a:lnSpc>
                <a:spcPts val="5760"/>
              </a:lnSpc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Vzorni primeri za karierni razvoj žensk → </a:t>
            </a:r>
            <a:r>
              <a:rPr lang="pl-PL" sz="3200">
                <a:solidFill>
                  <a:srgbClr val="FF9525"/>
                </a:solidFill>
                <a:latin typeface="Arial"/>
                <a:ea typeface="Arial"/>
                <a:cs typeface="Arial"/>
                <a:sym typeface="Arial"/>
              </a:rPr>
              <a:t>rezultat je v skladu s pričakovanji</a:t>
            </a:r>
            <a:endParaRPr lang="en-US" sz="3200">
              <a:solidFill>
                <a:srgbClr val="FF9525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760"/>
              </a:lnSpc>
            </a:pPr>
            <a:endParaRPr lang="sl-SI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5760"/>
              </a:lnSpc>
            </a:pPr>
            <a:r>
              <a:rPr lang="sl-SI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</a:t>
            </a:r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azmislek o </a:t>
            </a:r>
            <a:r>
              <a:rPr lang="sl-SI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ravneh</a:t>
            </a:r>
            <a:r>
              <a:rPr lang="en-US" sz="32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rezultatov</a:t>
            </a:r>
            <a:r>
              <a:rPr lang="en-US" sz="3200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: </a:t>
            </a:r>
          </a:p>
          <a:p>
            <a:pPr algn="l"/>
            <a:r>
              <a:rPr lang="en-US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Ob razmisleku ugotovite, da organizacija že več let sofinancira počitniško varstvo za otroke zaposlenih oziroma sodeluje z lokalnimi izvajalci poletnih in zimskih programov. Vodstvo to področje prepoznava kot pomemben ukrep za lažje usklajevanje poklicnega in družinskega življenja.</a:t>
            </a:r>
            <a:r>
              <a:rPr lang="en-US" sz="3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 ⟶ strukturna / organizacijska plast (obstoječi ukrepi in dogovorjene prakse)  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583719" y="1028700"/>
            <a:ext cx="3182238" cy="1591119"/>
          </a:xfrm>
          <a:custGeom>
            <a:avLst/>
            <a:gdLst/>
            <a:ahLst/>
            <a:cxnLst/>
            <a:rect l="l" t="t" r="r" b="b"/>
            <a:pathLst>
              <a:path w="3182238" h="1591119">
                <a:moveTo>
                  <a:pt x="0" y="0"/>
                </a:moveTo>
                <a:lnTo>
                  <a:pt x="3182237" y="0"/>
                </a:lnTo>
                <a:lnTo>
                  <a:pt x="3182237" y="1591119"/>
                </a:lnTo>
                <a:lnTo>
                  <a:pt x="0" y="15911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1755062" y="1066800"/>
            <a:ext cx="8379538" cy="853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560"/>
              </a:lnSpc>
            </a:pPr>
            <a:r>
              <a:rPr lang="sl-SI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Zemljevid rezultatov: primeri</a:t>
            </a:r>
            <a:endParaRPr lang="en-US" sz="4200" b="1">
              <a:solidFill>
                <a:srgbClr val="FF9525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sl-SI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Aktivnost</a:t>
            </a:r>
            <a:endParaRPr lang="en-US" sz="3000" b="1">
              <a:solidFill>
                <a:srgbClr val="FFFFFF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4825" y="9690666"/>
            <a:ext cx="2399309" cy="535316"/>
            <a:chOff x="0" y="0"/>
            <a:chExt cx="3199078" cy="713754"/>
          </a:xfrm>
        </p:grpSpPr>
        <p:sp>
          <p:nvSpPr>
            <p:cNvPr id="3" name="Freeform 3" descr="Uma imagem com texto, Tipo de letra, captura de ecrã, Gráficos  Descrição gerada automaticamente"/>
            <p:cNvSpPr/>
            <p:nvPr/>
          </p:nvSpPr>
          <p:spPr>
            <a:xfrm>
              <a:off x="0" y="0"/>
              <a:ext cx="3199130" cy="713740"/>
            </a:xfrm>
            <a:custGeom>
              <a:avLst/>
              <a:gdLst/>
              <a:ahLst/>
              <a:cxnLst/>
              <a:rect l="l" t="t" r="r" b="b"/>
              <a:pathLst>
                <a:path w="3199130" h="713740">
                  <a:moveTo>
                    <a:pt x="0" y="0"/>
                  </a:moveTo>
                  <a:lnTo>
                    <a:pt x="3199130" y="0"/>
                  </a:lnTo>
                  <a:lnTo>
                    <a:pt x="3199130" y="713740"/>
                  </a:lnTo>
                  <a:lnTo>
                    <a:pt x="0" y="7137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41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34349" y="181676"/>
            <a:ext cx="2393418" cy="605411"/>
            <a:chOff x="0" y="0"/>
            <a:chExt cx="3191224" cy="807214"/>
          </a:xfrm>
        </p:grpSpPr>
        <p:sp>
          <p:nvSpPr>
            <p:cNvPr id="7" name="Freeform 7" descr="Uma imagem com Tipo de letra, Gráficos, logótipo, captura de ecrã  Descrição gerada automaticamente"/>
            <p:cNvSpPr/>
            <p:nvPr/>
          </p:nvSpPr>
          <p:spPr>
            <a:xfrm>
              <a:off x="0" y="0"/>
              <a:ext cx="3191256" cy="807212"/>
            </a:xfrm>
            <a:custGeom>
              <a:avLst/>
              <a:gdLst/>
              <a:ahLst/>
              <a:cxnLst/>
              <a:rect l="l" t="t" r="r" b="b"/>
              <a:pathLst>
                <a:path w="3191256" h="807212">
                  <a:moveTo>
                    <a:pt x="0" y="0"/>
                  </a:moveTo>
                  <a:lnTo>
                    <a:pt x="3191256" y="0"/>
                  </a:lnTo>
                  <a:lnTo>
                    <a:pt x="3191256" y="807212"/>
                  </a:lnTo>
                  <a:lnTo>
                    <a:pt x="0" y="807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49538" r="1" b="-65203"/>
              </a:stretch>
            </a:blipFill>
          </p:spPr>
          <p:txBody>
            <a:bodyPr/>
            <a:lstStyle/>
            <a:p>
              <a:endParaRPr lang="de-AT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136567" y="0"/>
            <a:ext cx="16151433" cy="707339"/>
            <a:chOff x="0" y="0"/>
            <a:chExt cx="21535244" cy="9431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535262" cy="943102"/>
            </a:xfrm>
            <a:custGeom>
              <a:avLst/>
              <a:gdLst/>
              <a:ahLst/>
              <a:cxnLst/>
              <a:rect l="l" t="t" r="r" b="b"/>
              <a:pathLst>
                <a:path w="21535262" h="943102">
                  <a:moveTo>
                    <a:pt x="0" y="0"/>
                  </a:moveTo>
                  <a:lnTo>
                    <a:pt x="21535262" y="0"/>
                  </a:lnTo>
                  <a:lnTo>
                    <a:pt x="21535262" y="943102"/>
                  </a:lnTo>
                  <a:lnTo>
                    <a:pt x="0" y="943102"/>
                  </a:lnTo>
                  <a:close/>
                </a:path>
              </a:pathLst>
            </a:custGeom>
            <a:solidFill>
              <a:srgbClr val="FF9525"/>
            </a:solidFill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5530727" y="4114455"/>
            <a:ext cx="7840015" cy="5576211"/>
          </a:xfrm>
          <a:custGeom>
            <a:avLst/>
            <a:gdLst/>
            <a:ahLst/>
            <a:cxnLst/>
            <a:rect l="l" t="t" r="r" b="b"/>
            <a:pathLst>
              <a:path w="7840015" h="5576211">
                <a:moveTo>
                  <a:pt x="0" y="0"/>
                </a:moveTo>
                <a:lnTo>
                  <a:pt x="7840015" y="0"/>
                </a:lnTo>
                <a:lnTo>
                  <a:pt x="7840015" y="5576211"/>
                </a:lnTo>
                <a:lnTo>
                  <a:pt x="0" y="55762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1" name="Freeform 11"/>
          <p:cNvSpPr/>
          <p:nvPr/>
        </p:nvSpPr>
        <p:spPr>
          <a:xfrm>
            <a:off x="12039600" y="2913978"/>
            <a:ext cx="1923130" cy="1576967"/>
          </a:xfrm>
          <a:custGeom>
            <a:avLst/>
            <a:gdLst/>
            <a:ahLst/>
            <a:cxnLst/>
            <a:rect l="l" t="t" r="r" b="b"/>
            <a:pathLst>
              <a:path w="1923130" h="1576967">
                <a:moveTo>
                  <a:pt x="0" y="0"/>
                </a:moveTo>
                <a:lnTo>
                  <a:pt x="1923130" y="0"/>
                </a:lnTo>
                <a:lnTo>
                  <a:pt x="1923130" y="1576967"/>
                </a:lnTo>
                <a:lnTo>
                  <a:pt x="0" y="157696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  <p:sp>
        <p:nvSpPr>
          <p:cNvPr id="12" name="TextBox 12"/>
          <p:cNvSpPr txBox="1"/>
          <p:nvPr/>
        </p:nvSpPr>
        <p:spPr>
          <a:xfrm>
            <a:off x="2327266" y="1383869"/>
            <a:ext cx="14246938" cy="8535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sl-SI" sz="4200" b="1">
                <a:solidFill>
                  <a:srgbClr val="FF9525"/>
                </a:solidFill>
                <a:latin typeface="Arial Bold"/>
                <a:ea typeface="Arial Bold"/>
                <a:cs typeface="Arial Bold"/>
                <a:sym typeface="Arial Bold"/>
              </a:rPr>
              <a:t>Skupinska razprava, vprašanja in povrentne informacije</a:t>
            </a:r>
            <a:endParaRPr lang="en-US" sz="4200" b="1">
              <a:solidFill>
                <a:srgbClr val="FF9525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9450735" y="166676"/>
            <a:ext cx="8315222" cy="494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40"/>
              </a:lnSpc>
            </a:pPr>
            <a:r>
              <a:rPr lang="en-US" sz="3000" b="1">
                <a:solidFill>
                  <a:srgbClr val="FFFFFF"/>
                </a:solidFill>
                <a:latin typeface="Arial Bold"/>
                <a:ea typeface="Arial Bold"/>
                <a:cs typeface="Arial Bold"/>
                <a:sym typeface="Arial Bold"/>
              </a:rPr>
              <a:t>WP5</a:t>
            </a:r>
          </a:p>
        </p:txBody>
      </p:sp>
      <p:sp>
        <p:nvSpPr>
          <p:cNvPr id="14" name="Freeform 14"/>
          <p:cNvSpPr/>
          <p:nvPr/>
        </p:nvSpPr>
        <p:spPr>
          <a:xfrm flipH="1">
            <a:off x="2790858" y="3594453"/>
            <a:ext cx="2828951" cy="2319740"/>
          </a:xfrm>
          <a:custGeom>
            <a:avLst/>
            <a:gdLst/>
            <a:ahLst/>
            <a:cxnLst/>
            <a:rect l="l" t="t" r="r" b="b"/>
            <a:pathLst>
              <a:path w="2828951" h="2319740">
                <a:moveTo>
                  <a:pt x="2828952" y="0"/>
                </a:moveTo>
                <a:lnTo>
                  <a:pt x="0" y="0"/>
                </a:lnTo>
                <a:lnTo>
                  <a:pt x="0" y="2319740"/>
                </a:lnTo>
                <a:lnTo>
                  <a:pt x="2828952" y="2319740"/>
                </a:lnTo>
                <a:lnTo>
                  <a:pt x="2828952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A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b986b90749_1_262"/>
          <p:cNvSpPr txBox="1"/>
          <p:nvPr/>
        </p:nvSpPr>
        <p:spPr>
          <a:xfrm>
            <a:off x="4525071" y="564572"/>
            <a:ext cx="9146700" cy="166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38" tIns="68550" rIns="137138" bIns="68550" anchor="t" anchorCtr="0">
            <a:spAutoFit/>
          </a:bodyPr>
          <a:lstStyle/>
          <a:p>
            <a:pPr algn="ctr" defTabSz="1371600">
              <a:buClr>
                <a:srgbClr val="000000"/>
              </a:buClr>
            </a:pPr>
            <a:r>
              <a:rPr lang="sl-SI" sz="9900" b="1" ker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HVALA</a:t>
            </a:r>
            <a:endParaRPr sz="9900"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Slika 1">
            <a:extLst>
              <a:ext uri="{FF2B5EF4-FFF2-40B4-BE49-F238E27FC236}">
                <a16:creationId xmlns:a16="http://schemas.microsoft.com/office/drawing/2014/main" id="{E682DABF-D37A-E3C9-5466-0B29380A2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8" y="9555563"/>
            <a:ext cx="18288001" cy="7550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3cdf61-9bdb-4ab1-bf99-aabb6c694d24" xsi:nil="true"/>
    <lcf76f155ced4ddcb4097134ff3c332f xmlns="46ec6cd7-db6c-433c-85d6-fd3b9157ed4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EE02D61A174946B13DE67B83BE39AF" ma:contentTypeVersion="16" ma:contentTypeDescription="Ustvari nov dokument." ma:contentTypeScope="" ma:versionID="dcc1cac21543ebf2510d3d971cec7104">
  <xsd:schema xmlns:xsd="http://www.w3.org/2001/XMLSchema" xmlns:xs="http://www.w3.org/2001/XMLSchema" xmlns:p="http://schemas.microsoft.com/office/2006/metadata/properties" xmlns:ns2="46ec6cd7-db6c-433c-85d6-fd3b9157ed4d" xmlns:ns3="703cdf61-9bdb-4ab1-bf99-aabb6c694d24" targetNamespace="http://schemas.microsoft.com/office/2006/metadata/properties" ma:root="true" ma:fieldsID="20b15b3a6fc2690952f9ce637cfff3fd" ns2:_="" ns3:_="">
    <xsd:import namespace="46ec6cd7-db6c-433c-85d6-fd3b9157ed4d"/>
    <xsd:import namespace="703cdf61-9bdb-4ab1-bf99-aabb6c694d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c6cd7-db6c-433c-85d6-fd3b9157ed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Oznake slike" ma:readOnly="false" ma:fieldId="{5cf76f15-5ced-4ddc-b409-7134ff3c332f}" ma:taxonomyMulti="true" ma:sspId="74e670e0-036f-40c5-a94b-014558db02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cdf61-9bdb-4ab1-bf99-aabb6c694d2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045dbe8-36ce-414e-b890-92d4d91653f2}" ma:internalName="TaxCatchAll" ma:showField="CatchAllData" ma:web="703cdf61-9bdb-4ab1-bf99-aabb6c694d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6EC0A12-0235-4302-A3B9-36B2B8618DE4}">
  <ds:schemaRefs>
    <ds:schemaRef ds:uri="http://schemas.microsoft.com/office/2006/metadata/properties"/>
    <ds:schemaRef ds:uri="http://schemas.microsoft.com/office/infopath/2007/PartnerControls"/>
    <ds:schemaRef ds:uri="703cdf61-9bdb-4ab1-bf99-aabb6c694d24"/>
    <ds:schemaRef ds:uri="46ec6cd7-db6c-433c-85d6-fd3b9157ed4d"/>
  </ds:schemaRefs>
</ds:datastoreItem>
</file>

<file path=customXml/itemProps2.xml><?xml version="1.0" encoding="utf-8"?>
<ds:datastoreItem xmlns:ds="http://schemas.openxmlformats.org/officeDocument/2006/customXml" ds:itemID="{8F92DBEB-2A02-49A1-A6CC-FE13D4A1C74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844EC5-3EC6-4B32-95F1-A1E8597919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ec6cd7-db6c-433c-85d6-fd3b9157ed4d"/>
    <ds:schemaRef ds:uri="703cdf61-9bdb-4ab1-bf99-aabb6c694d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648</Words>
  <Application>Microsoft Office PowerPoint</Application>
  <PresentationFormat>Po meri</PresentationFormat>
  <Paragraphs>82</Paragraphs>
  <Slides>10</Slides>
  <Notes>4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3</vt:i4>
      </vt:variant>
      <vt:variant>
        <vt:lpstr>Naslovi diapozitivov</vt:lpstr>
      </vt:variant>
      <vt:variant>
        <vt:i4>10</vt:i4>
      </vt:variant>
    </vt:vector>
  </HeadingPairs>
  <TitlesOfParts>
    <vt:vector size="16" baseType="lpstr">
      <vt:lpstr>Arial</vt:lpstr>
      <vt:lpstr>Calibri</vt:lpstr>
      <vt:lpstr>Arial Bold</vt:lpstr>
      <vt:lpstr>Office Theme</vt:lpstr>
      <vt:lpstr>2_Office Theme</vt:lpstr>
      <vt:lpstr>1_Office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the Potential Scanner Results_day1</dc:title>
  <dc:creator>Salkic Jasmina | WKSTMK Room 466</dc:creator>
  <cp:lastModifiedBy>Tjaša Jerman Kuželički</cp:lastModifiedBy>
  <cp:revision>1</cp:revision>
  <dcterms:created xsi:type="dcterms:W3CDTF">2006-08-16T00:00:00Z</dcterms:created>
  <dcterms:modified xsi:type="dcterms:W3CDTF">2026-03-27T10:35:03Z</dcterms:modified>
  <dc:identifier>DAG5Izdt7vg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0x010100CFEE02D61A174946B13DE67B83BE39AF</vt:lpwstr>
  </property>
  <property fmtid="{D5CDD505-2E9C-101B-9397-08002B2CF9AE}" pid="3" name="MediaServiceImageTags">
    <vt:lpwstr/>
  </property>
</Properties>
</file>