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D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93" name="Google Shape;193;p6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Which results surprised me most – and why?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Where are we stronger than expected?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Which scores feel unexpectedly high or low?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What could be possible underlying reasons for these results?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Which results seem interconnected?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Are these outcomes mainly structural, cultural, or communication-related?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Which aspects of good integration are already important in your daily work, but are not integrated in the scanner?</a:t>
            </a:r>
            <a:endParaRPr/>
          </a:p>
        </p:txBody>
      </p:sp>
      <p:sp>
        <p:nvSpPr>
          <p:cNvPr id="195" name="Google Shape;195;p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34" name="Google Shape;234;p8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Which results surprised me most – and why?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Where are we stronger than expected?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Which scores feel unexpectedly high or low?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What could be possible underlying reasons for these results?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Which results seem interconnected?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Are these outcomes mainly structural, cultural, or communication-related?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Which aspects of good integration are already important in your daily work, but are not integrated in the scanner?</a:t>
            </a:r>
            <a:endParaRPr/>
          </a:p>
        </p:txBody>
      </p:sp>
      <p:sp>
        <p:nvSpPr>
          <p:cNvPr id="236" name="Google Shape;236;p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11" Type="http://schemas.openxmlformats.org/officeDocument/2006/relationships/image" Target="../media/image12.jpg"/><Relationship Id="rId10" Type="http://schemas.openxmlformats.org/officeDocument/2006/relationships/image" Target="../media/image4.png"/><Relationship Id="rId9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6.png"/><Relationship Id="rId7" Type="http://schemas.openxmlformats.org/officeDocument/2006/relationships/image" Target="../media/image11.jp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5" Type="http://schemas.openxmlformats.org/officeDocument/2006/relationships/image" Target="../media/image1.png"/><Relationship Id="rId6" Type="http://schemas.openxmlformats.org/officeDocument/2006/relationships/image" Target="../media/image3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5" Type="http://schemas.openxmlformats.org/officeDocument/2006/relationships/image" Target="../media/image1.png"/><Relationship Id="rId6" Type="http://schemas.openxmlformats.org/officeDocument/2006/relationships/image" Target="../media/image2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5" Type="http://schemas.openxmlformats.org/officeDocument/2006/relationships/image" Target="../media/image1.png"/><Relationship Id="rId6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5" Type="http://schemas.openxmlformats.org/officeDocument/2006/relationships/image" Target="../media/image1.png"/><Relationship Id="rId6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5" Type="http://schemas.openxmlformats.org/officeDocument/2006/relationships/image" Target="../media/image1.png"/><Relationship Id="rId6" Type="http://schemas.openxmlformats.org/officeDocument/2006/relationships/image" Target="../media/image25.png"/><Relationship Id="rId7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11" Type="http://schemas.openxmlformats.org/officeDocument/2006/relationships/image" Target="../media/image4.png"/><Relationship Id="rId10" Type="http://schemas.openxmlformats.org/officeDocument/2006/relationships/image" Target="../media/image10.png"/><Relationship Id="rId12" Type="http://schemas.openxmlformats.org/officeDocument/2006/relationships/image" Target="../media/image12.jpg"/><Relationship Id="rId9" Type="http://schemas.openxmlformats.org/officeDocument/2006/relationships/image" Target="../media/image5.png"/><Relationship Id="rId5" Type="http://schemas.openxmlformats.org/officeDocument/2006/relationships/image" Target="../media/image13.png"/><Relationship Id="rId6" Type="http://schemas.openxmlformats.org/officeDocument/2006/relationships/image" Target="../media/image8.png"/><Relationship Id="rId7" Type="http://schemas.openxmlformats.org/officeDocument/2006/relationships/image" Target="../media/image6.png"/><Relationship Id="rId8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-2066" y="5784666"/>
            <a:ext cx="18288000" cy="4578953"/>
          </a:xfrm>
          <a:custGeom>
            <a:rect b="b" l="l" r="r" t="t"/>
            <a:pathLst>
              <a:path extrusionOk="0" h="6105271" w="24384000">
                <a:moveTo>
                  <a:pt x="0" y="0"/>
                </a:moveTo>
                <a:lnTo>
                  <a:pt x="24384000" y="0"/>
                </a:lnTo>
                <a:lnTo>
                  <a:pt x="24384000" y="6105271"/>
                </a:lnTo>
                <a:lnTo>
                  <a:pt x="0" y="6105271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3841012" y="1085843"/>
            <a:ext cx="10605992" cy="4907281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37" l="-16344" r="-16971" t="-395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90" name="Google Shape;90;p13"/>
          <p:cNvSpPr/>
          <p:nvPr/>
        </p:nvSpPr>
        <p:spPr>
          <a:xfrm>
            <a:off x="5014209" y="121562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 l="0" r="-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91" name="Google Shape;91;p13"/>
          <p:cNvSpPr/>
          <p:nvPr/>
        </p:nvSpPr>
        <p:spPr>
          <a:xfrm>
            <a:off x="7349260" y="169615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7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92" name="Google Shape;92;p13"/>
          <p:cNvSpPr/>
          <p:nvPr/>
        </p:nvSpPr>
        <p:spPr>
          <a:xfrm>
            <a:off x="12699201" y="151911"/>
            <a:ext cx="574548" cy="423577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" l="0" r="-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93" name="Google Shape;93;p13"/>
          <p:cNvSpPr/>
          <p:nvPr/>
        </p:nvSpPr>
        <p:spPr>
          <a:xfrm>
            <a:off x="8830808" y="226303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94" name="Google Shape;94;p13"/>
          <p:cNvSpPr/>
          <p:nvPr/>
        </p:nvSpPr>
        <p:spPr>
          <a:xfrm>
            <a:off x="11601128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2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95" name="Google Shape;95;p13"/>
          <p:cNvSpPr/>
          <p:nvPr/>
        </p:nvSpPr>
        <p:spPr>
          <a:xfrm>
            <a:off x="6057943" y="182450"/>
            <a:ext cx="920686" cy="362521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4" l="0" r="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10028634" y="184369"/>
            <a:ext cx="1201865" cy="358711"/>
          </a:xfrm>
          <a:custGeom>
            <a:rect b="b" l="l" r="r" t="t"/>
            <a:pathLst>
              <a:path extrusionOk="0" h="478282" w="1602486">
                <a:moveTo>
                  <a:pt x="0" y="0"/>
                </a:moveTo>
                <a:lnTo>
                  <a:pt x="1602486" y="0"/>
                </a:lnTo>
                <a:lnTo>
                  <a:pt x="1602486" y="478282"/>
                </a:lnTo>
                <a:lnTo>
                  <a:pt x="0" y="478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12" l="0" r="-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1704647" y="6035473"/>
            <a:ext cx="15079477" cy="27699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Verständnis der ELEVATE Potenzial Scanner-Ergebnisse: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Gemeinsame Interpretation und Analyse</a:t>
            </a:r>
            <a:endParaRPr/>
          </a:p>
        </p:txBody>
      </p:sp>
      <p:pic>
        <p:nvPicPr>
          <p:cNvPr id="98" name="Google Shape;98;p13" title="DE-DE (1)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9536903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03" name="Google Shape;103;p14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05" name="Google Shape;105;p14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808502" y="1890164"/>
            <a:ext cx="14777850" cy="57266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Inhalt</a:t>
            </a:r>
            <a:endParaRPr/>
          </a:p>
          <a:p>
            <a:pPr indent="-571500" lvl="0" marL="5715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•"/>
            </a:pPr>
            <a:r>
              <a:rPr lang="de-DE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Einführung und Ziele </a:t>
            </a:r>
            <a:br>
              <a:rPr lang="de-DE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DE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Überblick ELEVATE Potenzial Scanner </a:t>
            </a:r>
            <a:br>
              <a:rPr lang="de-DE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DE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Methodik des Potenzial Scanners </a:t>
            </a:r>
            <a:br>
              <a:rPr lang="de-DE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DE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Interpretation der Potenzial Scanner-Ergebnisse </a:t>
            </a:r>
            <a:br>
              <a:rPr lang="de-DE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DE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Gruppendiskussion, offene Fragen und Feedback</a:t>
            </a:r>
            <a:endParaRPr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12199312" y="4839495"/>
            <a:ext cx="5280186" cy="4851171"/>
          </a:xfrm>
          <a:custGeom>
            <a:rect b="b" l="l" r="r" t="t"/>
            <a:pathLst>
              <a:path extrusionOk="0" h="4851171" w="5280186">
                <a:moveTo>
                  <a:pt x="0" y="0"/>
                </a:moveTo>
                <a:lnTo>
                  <a:pt x="5280185" y="0"/>
                </a:lnTo>
                <a:lnTo>
                  <a:pt x="5280185" y="4851171"/>
                </a:lnTo>
                <a:lnTo>
                  <a:pt x="0" y="48511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14" name="Google Shape;114;p15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16" name="Google Shape;116;p15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533400" y="2666319"/>
            <a:ext cx="17512010" cy="61468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Verstehen, was der „Potenzial Scanner“ misst.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Die Methodik hinter dem Tool auf einfache und transparente Weise erkunden.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Lernen, wie Sie Ihre individuellen Ergebnisse lesen und interpretieren.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Erkennen, dass der Scan eine Momentaufnahme der aktuellen Situation darstellt.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Unsicherheit oder Vorbehalte abbauen, indem klargestellt wird, dass das Tool keine Bewertung, sondern eine Entwicklungshilfe ist.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Persönliche Stärken, verborgene Potenziale und Wachstumschancen identifizieren.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1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Die gewonnenen Erkenntnisse nutzen, um zukünftige Schritte in den Bereichen Lernen, Entwicklung und Weiterbildung (Upskilling) zu planen.</a:t>
            </a:r>
            <a:endParaRPr/>
          </a:p>
        </p:txBody>
      </p:sp>
      <p:grpSp>
        <p:nvGrpSpPr>
          <p:cNvPr id="119" name="Google Shape;119;p15"/>
          <p:cNvGrpSpPr/>
          <p:nvPr/>
        </p:nvGrpSpPr>
        <p:grpSpPr>
          <a:xfrm>
            <a:off x="2259069" y="-1391461"/>
            <a:ext cx="13962242" cy="3599256"/>
            <a:chOff x="0" y="-3385263"/>
            <a:chExt cx="18616322" cy="4799010"/>
          </a:xfrm>
        </p:grpSpPr>
        <p:grpSp>
          <p:nvGrpSpPr>
            <p:cNvPr id="120" name="Google Shape;120;p15"/>
            <p:cNvGrpSpPr/>
            <p:nvPr/>
          </p:nvGrpSpPr>
          <p:grpSpPr>
            <a:xfrm>
              <a:off x="561455" y="-3385263"/>
              <a:ext cx="18054867" cy="4799010"/>
              <a:chOff x="0" y="-152400"/>
              <a:chExt cx="812800" cy="216045"/>
            </a:xfrm>
          </p:grpSpPr>
          <p:sp>
            <p:nvSpPr>
              <p:cNvPr id="121" name="Google Shape;121;p15"/>
              <p:cNvSpPr/>
              <p:nvPr/>
            </p:nvSpPr>
            <p:spPr>
              <a:xfrm>
                <a:off x="0" y="0"/>
                <a:ext cx="812800" cy="63645"/>
              </a:xfrm>
              <a:custGeom>
                <a:rect b="b" l="l" r="r" t="t"/>
                <a:pathLst>
                  <a:path extrusionOk="0" h="63645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63645"/>
                    </a:lnTo>
                    <a:lnTo>
                      <a:pt x="0" y="63645"/>
                    </a:ln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15"/>
              <p:cNvSpPr txBox="1"/>
              <p:nvPr/>
            </p:nvSpPr>
            <p:spPr>
              <a:xfrm>
                <a:off x="0" y="-152400"/>
                <a:ext cx="812800" cy="2160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3" name="Google Shape;123;p15"/>
            <p:cNvSpPr txBox="1"/>
            <p:nvPr/>
          </p:nvSpPr>
          <p:spPr>
            <a:xfrm>
              <a:off x="0" y="422393"/>
              <a:ext cx="18054866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Wir sind heute hier, um:</a:t>
              </a:r>
              <a:endParaRPr b="1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" name="Google Shape;124;p15"/>
          <p:cNvSpPr/>
          <p:nvPr/>
        </p:nvSpPr>
        <p:spPr>
          <a:xfrm>
            <a:off x="387995" y="1028700"/>
            <a:ext cx="2036118" cy="1558556"/>
          </a:xfrm>
          <a:custGeom>
            <a:rect b="b" l="l" r="r" t="t"/>
            <a:pathLst>
              <a:path extrusionOk="0" h="1558556" w="2036118">
                <a:moveTo>
                  <a:pt x="0" y="0"/>
                </a:moveTo>
                <a:lnTo>
                  <a:pt x="2036118" y="0"/>
                </a:lnTo>
                <a:lnTo>
                  <a:pt x="2036118" y="1558556"/>
                </a:lnTo>
                <a:lnTo>
                  <a:pt x="0" y="1558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30" name="Google Shape;130;p16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6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32" name="Google Shape;132;p16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4" name="Google Shape;134;p16"/>
          <p:cNvGrpSpPr/>
          <p:nvPr/>
        </p:nvGrpSpPr>
        <p:grpSpPr>
          <a:xfrm>
            <a:off x="1239462" y="1659523"/>
            <a:ext cx="6950575" cy="1843247"/>
            <a:chOff x="0" y="-85725"/>
            <a:chExt cx="1830604" cy="485464"/>
          </a:xfrm>
        </p:grpSpPr>
        <p:sp>
          <p:nvSpPr>
            <p:cNvPr id="135" name="Google Shape;135;p16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6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309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Basierend auf vordefinierten Kriterien</a:t>
              </a:r>
              <a:endParaRPr b="1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" name="Google Shape;137;p16"/>
          <p:cNvGrpSpPr/>
          <p:nvPr/>
        </p:nvGrpSpPr>
        <p:grpSpPr>
          <a:xfrm>
            <a:off x="10836265" y="3303098"/>
            <a:ext cx="6423035" cy="2558640"/>
            <a:chOff x="0" y="-85725"/>
            <a:chExt cx="1691664" cy="485464"/>
          </a:xfrm>
        </p:grpSpPr>
        <p:sp>
          <p:nvSpPr>
            <p:cNvPr id="138" name="Google Shape;138;p16"/>
            <p:cNvSpPr/>
            <p:nvPr/>
          </p:nvSpPr>
          <p:spPr>
            <a:xfrm>
              <a:off x="0" y="0"/>
              <a:ext cx="1691664" cy="399739"/>
            </a:xfrm>
            <a:custGeom>
              <a:rect b="b" l="l" r="r" t="t"/>
              <a:pathLst>
                <a:path extrusionOk="0" h="399739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6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Jedes Kriterium hat eine relative Gewichtung im Verhältnis zu den anderen.</a:t>
              </a:r>
              <a:endParaRPr b="1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" name="Google Shape;140;p16"/>
          <p:cNvGrpSpPr/>
          <p:nvPr/>
        </p:nvGrpSpPr>
        <p:grpSpPr>
          <a:xfrm>
            <a:off x="10836265" y="1659523"/>
            <a:ext cx="6423035" cy="1843247"/>
            <a:chOff x="0" y="-85725"/>
            <a:chExt cx="1691664" cy="485464"/>
          </a:xfrm>
        </p:grpSpPr>
        <p:sp>
          <p:nvSpPr>
            <p:cNvPr id="141" name="Google Shape;141;p16"/>
            <p:cNvSpPr/>
            <p:nvPr/>
          </p:nvSpPr>
          <p:spPr>
            <a:xfrm>
              <a:off x="0" y="0"/>
              <a:ext cx="1691664" cy="399739"/>
            </a:xfrm>
            <a:custGeom>
              <a:rect b="b" l="l" r="r" t="t"/>
              <a:pathLst>
                <a:path extrusionOk="0" h="399739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6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309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Die Kriterien werden durch die Fragen abgedeckt.</a:t>
              </a:r>
              <a:endParaRPr b="1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3" name="Google Shape;143;p16"/>
          <p:cNvGrpSpPr/>
          <p:nvPr/>
        </p:nvGrpSpPr>
        <p:grpSpPr>
          <a:xfrm>
            <a:off x="1239462" y="3501133"/>
            <a:ext cx="6950575" cy="2362242"/>
            <a:chOff x="0" y="-85725"/>
            <a:chExt cx="1830604" cy="622154"/>
          </a:xfrm>
        </p:grpSpPr>
        <p:sp>
          <p:nvSpPr>
            <p:cNvPr id="144" name="Google Shape;144;p16"/>
            <p:cNvSpPr/>
            <p:nvPr/>
          </p:nvSpPr>
          <p:spPr>
            <a:xfrm>
              <a:off x="0" y="0"/>
              <a:ext cx="1830604" cy="536429"/>
            </a:xfrm>
            <a:custGeom>
              <a:rect b="b" l="l" r="r" t="t"/>
              <a:pathLst>
                <a:path extrusionOk="0" h="53642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503014"/>
                  </a:lnTo>
                  <a:cubicBezTo>
                    <a:pt x="1830604" y="521469"/>
                    <a:pt x="1815643" y="536429"/>
                    <a:pt x="1797189" y="536429"/>
                  </a:cubicBezTo>
                  <a:lnTo>
                    <a:pt x="33416" y="536429"/>
                  </a:lnTo>
                  <a:cubicBezTo>
                    <a:pt x="14961" y="536429"/>
                    <a:pt x="0" y="521469"/>
                    <a:pt x="0" y="50301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6"/>
            <p:cNvSpPr txBox="1"/>
            <p:nvPr/>
          </p:nvSpPr>
          <p:spPr>
            <a:xfrm>
              <a:off x="0" y="-85725"/>
              <a:ext cx="1830604" cy="6221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309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Antwortmöglichkeiten </a:t>
              </a:r>
              <a:br>
                <a:rPr b="1" lang="de-DE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lang="de-DE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von 1 bis 4 (1 = trifft gar nicht zu ... 4 = trifft voll zu)</a:t>
              </a:r>
              <a:endParaRPr b="1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6" name="Google Shape;146;p16"/>
          <p:cNvGrpSpPr/>
          <p:nvPr/>
        </p:nvGrpSpPr>
        <p:grpSpPr>
          <a:xfrm>
            <a:off x="10831502" y="5965883"/>
            <a:ext cx="6423035" cy="1843247"/>
            <a:chOff x="0" y="-57865"/>
            <a:chExt cx="1691664" cy="485464"/>
          </a:xfrm>
        </p:grpSpPr>
        <p:sp>
          <p:nvSpPr>
            <p:cNvPr id="147" name="Google Shape;147;p16"/>
            <p:cNvSpPr/>
            <p:nvPr/>
          </p:nvSpPr>
          <p:spPr>
            <a:xfrm>
              <a:off x="0" y="0"/>
              <a:ext cx="1691664" cy="399739"/>
            </a:xfrm>
            <a:custGeom>
              <a:rect b="b" l="l" r="r" t="t"/>
              <a:pathLst>
                <a:path extrusionOk="0" h="399739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6"/>
            <p:cNvSpPr txBox="1"/>
            <p:nvPr/>
          </p:nvSpPr>
          <p:spPr>
            <a:xfrm>
              <a:off x="0" y="-57865"/>
              <a:ext cx="169166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2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Die Ergebnisse zeigen Abweichungen vom Maximalwert auf 5 Ebenen an</a:t>
              </a: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b="1" sz="34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" name="Google Shape;149;p16"/>
          <p:cNvGrpSpPr/>
          <p:nvPr/>
        </p:nvGrpSpPr>
        <p:grpSpPr>
          <a:xfrm>
            <a:off x="1239461" y="5962021"/>
            <a:ext cx="6950575" cy="1843247"/>
            <a:chOff x="0" y="-59313"/>
            <a:chExt cx="1830604" cy="485464"/>
          </a:xfrm>
        </p:grpSpPr>
        <p:sp>
          <p:nvSpPr>
            <p:cNvPr id="150" name="Google Shape;150;p16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6"/>
            <p:cNvSpPr txBox="1"/>
            <p:nvPr/>
          </p:nvSpPr>
          <p:spPr>
            <a:xfrm>
              <a:off x="0" y="-59313"/>
              <a:ext cx="183060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2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Die Endergebnisse ergeben sich aus der Summe der Punkte und der individuellen Gewichtung der Kriterien.</a:t>
              </a:r>
              <a:endParaRPr b="1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2" name="Google Shape;152;p16"/>
          <p:cNvSpPr txBox="1"/>
          <p:nvPr/>
        </p:nvSpPr>
        <p:spPr>
          <a:xfrm>
            <a:off x="1239461" y="771525"/>
            <a:ext cx="14777851" cy="853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 u="sng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Methodik</a:t>
            </a:r>
            <a:endParaRPr/>
          </a:p>
        </p:txBody>
      </p:sp>
      <p:sp>
        <p:nvSpPr>
          <p:cNvPr id="153" name="Google Shape;153;p16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grpSp>
        <p:nvGrpSpPr>
          <p:cNvPr id="154" name="Google Shape;154;p16"/>
          <p:cNvGrpSpPr/>
          <p:nvPr/>
        </p:nvGrpSpPr>
        <p:grpSpPr>
          <a:xfrm>
            <a:off x="1239462" y="7703349"/>
            <a:ext cx="6950575" cy="1843247"/>
            <a:chOff x="0" y="-85725"/>
            <a:chExt cx="1830604" cy="485464"/>
          </a:xfrm>
        </p:grpSpPr>
        <p:sp>
          <p:nvSpPr>
            <p:cNvPr id="155" name="Google Shape;155;p16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6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309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Pro Zielgruppe können maximal 20 Punkte erreicht werden.</a:t>
              </a:r>
              <a:endParaRPr b="1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7" name="Google Shape;157;p16"/>
          <p:cNvGrpSpPr/>
          <p:nvPr/>
        </p:nvGrpSpPr>
        <p:grpSpPr>
          <a:xfrm>
            <a:off x="10836265" y="7703349"/>
            <a:ext cx="6423035" cy="1843247"/>
            <a:chOff x="0" y="-85725"/>
            <a:chExt cx="1691664" cy="485464"/>
          </a:xfrm>
        </p:grpSpPr>
        <p:sp>
          <p:nvSpPr>
            <p:cNvPr id="158" name="Google Shape;158;p16"/>
            <p:cNvSpPr/>
            <p:nvPr/>
          </p:nvSpPr>
          <p:spPr>
            <a:xfrm>
              <a:off x="0" y="0"/>
              <a:ext cx="1691664" cy="399739"/>
            </a:xfrm>
            <a:custGeom>
              <a:rect b="b" l="l" r="r" t="t"/>
              <a:pathLst>
                <a:path extrusionOk="0" h="399739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6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309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Pro Frage können maximal 2 Punkte erreicht werden</a:t>
              </a:r>
              <a:endParaRPr b="1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64" name="Google Shape;164;p17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7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66" name="Google Shape;166;p17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7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8" name="Google Shape;168;p17"/>
          <p:cNvGrpSpPr/>
          <p:nvPr/>
        </p:nvGrpSpPr>
        <p:grpSpPr>
          <a:xfrm>
            <a:off x="1239462" y="2107037"/>
            <a:ext cx="6950575" cy="1843247"/>
            <a:chOff x="0" y="-53946"/>
            <a:chExt cx="1830604" cy="485464"/>
          </a:xfrm>
        </p:grpSpPr>
        <p:sp>
          <p:nvSpPr>
            <p:cNvPr id="169" name="Google Shape;169;p17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17"/>
            <p:cNvSpPr txBox="1"/>
            <p:nvPr/>
          </p:nvSpPr>
          <p:spPr>
            <a:xfrm>
              <a:off x="0" y="-53946"/>
              <a:ext cx="183060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Betrachten Sie die Ergebnisse als Momentaufnahme, nicht als festgeschriebenes Urteil.</a:t>
              </a:r>
              <a:endParaRPr/>
            </a:p>
          </p:txBody>
        </p:sp>
      </p:grpSp>
      <p:grpSp>
        <p:nvGrpSpPr>
          <p:cNvPr id="171" name="Google Shape;171;p17"/>
          <p:cNvGrpSpPr/>
          <p:nvPr/>
        </p:nvGrpSpPr>
        <p:grpSpPr>
          <a:xfrm>
            <a:off x="10836265" y="4646804"/>
            <a:ext cx="6423035" cy="1843247"/>
            <a:chOff x="0" y="-38775"/>
            <a:chExt cx="1691664" cy="485464"/>
          </a:xfrm>
        </p:grpSpPr>
        <p:sp>
          <p:nvSpPr>
            <p:cNvPr id="172" name="Google Shape;172;p17"/>
            <p:cNvSpPr/>
            <p:nvPr/>
          </p:nvSpPr>
          <p:spPr>
            <a:xfrm>
              <a:off x="0" y="0"/>
              <a:ext cx="1691664" cy="399739"/>
            </a:xfrm>
            <a:custGeom>
              <a:rect b="b" l="l" r="r" t="t"/>
              <a:pathLst>
                <a:path extrusionOk="0" h="399739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7"/>
            <p:cNvSpPr txBox="1"/>
            <p:nvPr/>
          </p:nvSpPr>
          <p:spPr>
            <a:xfrm>
              <a:off x="0" y="-38775"/>
              <a:ext cx="169166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Nutzen Sie die Ergebnisse als Ausgangspunkt für Reflexion.</a:t>
              </a:r>
              <a:endParaRPr b="1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4" name="Google Shape;174;p17"/>
          <p:cNvGrpSpPr/>
          <p:nvPr/>
        </p:nvGrpSpPr>
        <p:grpSpPr>
          <a:xfrm>
            <a:off x="10836265" y="2100471"/>
            <a:ext cx="6423035" cy="1843247"/>
            <a:chOff x="0" y="-43072"/>
            <a:chExt cx="1691664" cy="485464"/>
          </a:xfrm>
        </p:grpSpPr>
        <p:sp>
          <p:nvSpPr>
            <p:cNvPr id="175" name="Google Shape;175;p17"/>
            <p:cNvSpPr/>
            <p:nvPr/>
          </p:nvSpPr>
          <p:spPr>
            <a:xfrm>
              <a:off x="0" y="0"/>
              <a:ext cx="1691664" cy="399739"/>
            </a:xfrm>
            <a:custGeom>
              <a:rect b="b" l="l" r="r" t="t"/>
              <a:pathLst>
                <a:path extrusionOk="0" h="399739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7"/>
            <p:cNvSpPr txBox="1"/>
            <p:nvPr/>
          </p:nvSpPr>
          <p:spPr>
            <a:xfrm>
              <a:off x="0" y="-43072"/>
              <a:ext cx="169166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Berücksichtigen Sie bei der Interpretation der Ergebnisse den jeweiligen Kontext.</a:t>
              </a:r>
              <a:endParaRPr b="1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7" name="Google Shape;177;p17"/>
          <p:cNvGrpSpPr/>
          <p:nvPr/>
        </p:nvGrpSpPr>
        <p:grpSpPr>
          <a:xfrm>
            <a:off x="1206125" y="4646804"/>
            <a:ext cx="6983912" cy="1793182"/>
            <a:chOff x="-8780" y="-38775"/>
            <a:chExt cx="1839384" cy="472278"/>
          </a:xfrm>
        </p:grpSpPr>
        <p:sp>
          <p:nvSpPr>
            <p:cNvPr id="178" name="Google Shape;178;p17"/>
            <p:cNvSpPr/>
            <p:nvPr/>
          </p:nvSpPr>
          <p:spPr>
            <a:xfrm>
              <a:off x="0" y="0"/>
              <a:ext cx="1830604" cy="386553"/>
            </a:xfrm>
            <a:custGeom>
              <a:rect b="b" l="l" r="r" t="t"/>
              <a:pathLst>
                <a:path extrusionOk="0" h="386553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53138"/>
                  </a:lnTo>
                  <a:cubicBezTo>
                    <a:pt x="1830604" y="371593"/>
                    <a:pt x="1815643" y="386553"/>
                    <a:pt x="1797189" y="386553"/>
                  </a:cubicBezTo>
                  <a:lnTo>
                    <a:pt x="33416" y="386553"/>
                  </a:lnTo>
                  <a:cubicBezTo>
                    <a:pt x="14961" y="386553"/>
                    <a:pt x="0" y="371593"/>
                    <a:pt x="0" y="353138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7"/>
            <p:cNvSpPr txBox="1"/>
            <p:nvPr/>
          </p:nvSpPr>
          <p:spPr>
            <a:xfrm>
              <a:off x="-8780" y="-38775"/>
              <a:ext cx="1830604" cy="4722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Identifizieren Sie sowohl Stärken als auch Entwicklungschancen.</a:t>
              </a:r>
              <a:endParaRPr b="1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" name="Google Shape;180;p17"/>
          <p:cNvGrpSpPr/>
          <p:nvPr/>
        </p:nvGrpSpPr>
        <p:grpSpPr>
          <a:xfrm>
            <a:off x="10836265" y="7117420"/>
            <a:ext cx="6423035" cy="1843247"/>
            <a:chOff x="0" y="-53733"/>
            <a:chExt cx="1691664" cy="485464"/>
          </a:xfrm>
        </p:grpSpPr>
        <p:sp>
          <p:nvSpPr>
            <p:cNvPr id="181" name="Google Shape;181;p17"/>
            <p:cNvSpPr/>
            <p:nvPr/>
          </p:nvSpPr>
          <p:spPr>
            <a:xfrm>
              <a:off x="0" y="0"/>
              <a:ext cx="1691664" cy="399739"/>
            </a:xfrm>
            <a:custGeom>
              <a:rect b="b" l="l" r="r" t="t"/>
              <a:pathLst>
                <a:path extrusionOk="0" h="399739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7"/>
            <p:cNvSpPr txBox="1"/>
            <p:nvPr/>
          </p:nvSpPr>
          <p:spPr>
            <a:xfrm>
              <a:off x="0" y="-53733"/>
              <a:ext cx="169166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Nutzen Sie die gewonnenen Erkenntnisse, um nächste Schritte und Ziele festzulegen.</a:t>
              </a:r>
              <a:endParaRPr/>
            </a:p>
          </p:txBody>
        </p:sp>
      </p:grpSp>
      <p:grpSp>
        <p:nvGrpSpPr>
          <p:cNvPr id="183" name="Google Shape;183;p17"/>
          <p:cNvGrpSpPr/>
          <p:nvPr/>
        </p:nvGrpSpPr>
        <p:grpSpPr>
          <a:xfrm>
            <a:off x="1239462" y="7188733"/>
            <a:ext cx="6950575" cy="1843247"/>
            <a:chOff x="0" y="-34951"/>
            <a:chExt cx="1830604" cy="485464"/>
          </a:xfrm>
        </p:grpSpPr>
        <p:sp>
          <p:nvSpPr>
            <p:cNvPr id="184" name="Google Shape;184;p17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7"/>
            <p:cNvSpPr txBox="1"/>
            <p:nvPr/>
          </p:nvSpPr>
          <p:spPr>
            <a:xfrm>
              <a:off x="0" y="-34951"/>
              <a:ext cx="183060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Notieren Sie, was Sie überrascht, und stellen Sie einen Bezug zu Ihrem Arbeitsalltag her.</a:t>
              </a:r>
              <a:endParaRPr b="1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6" name="Google Shape;186;p17"/>
          <p:cNvSpPr/>
          <p:nvPr/>
        </p:nvSpPr>
        <p:spPr>
          <a:xfrm>
            <a:off x="7734697" y="1895062"/>
            <a:ext cx="3432076" cy="368948"/>
          </a:xfrm>
          <a:custGeom>
            <a:rect b="b" l="l" r="r" t="t"/>
            <a:pathLst>
              <a:path extrusionOk="0" h="368948" w="3432076">
                <a:moveTo>
                  <a:pt x="0" y="0"/>
                </a:moveTo>
                <a:lnTo>
                  <a:pt x="3432076" y="0"/>
                </a:lnTo>
                <a:lnTo>
                  <a:pt x="3432076" y="368948"/>
                </a:lnTo>
                <a:lnTo>
                  <a:pt x="0" y="3689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7"/>
          <p:cNvSpPr/>
          <p:nvPr/>
        </p:nvSpPr>
        <p:spPr>
          <a:xfrm flipH="1" rot="10800000">
            <a:off x="7734697" y="8889352"/>
            <a:ext cx="3432076" cy="368948"/>
          </a:xfrm>
          <a:custGeom>
            <a:rect b="b" l="l" r="r" t="t"/>
            <a:pathLst>
              <a:path extrusionOk="0" h="368948" w="3432076">
                <a:moveTo>
                  <a:pt x="0" y="368948"/>
                </a:moveTo>
                <a:lnTo>
                  <a:pt x="3432076" y="368948"/>
                </a:lnTo>
                <a:lnTo>
                  <a:pt x="3432076" y="0"/>
                </a:lnTo>
                <a:lnTo>
                  <a:pt x="0" y="0"/>
                </a:lnTo>
                <a:lnTo>
                  <a:pt x="0" y="368948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7"/>
          <p:cNvSpPr txBox="1"/>
          <p:nvPr/>
        </p:nvSpPr>
        <p:spPr>
          <a:xfrm>
            <a:off x="1239462" y="771525"/>
            <a:ext cx="14777850" cy="853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Interpretation der ELEVATE Potenzial Scanner Ergebnisse</a:t>
            </a:r>
            <a:endParaRPr/>
          </a:p>
        </p:txBody>
      </p:sp>
      <p:sp>
        <p:nvSpPr>
          <p:cNvPr id="189" name="Google Shape;189;p17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98" name="Google Shape;198;p18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00" name="Google Shape;200;p18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8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8"/>
          <p:cNvSpPr txBox="1"/>
          <p:nvPr/>
        </p:nvSpPr>
        <p:spPr>
          <a:xfrm>
            <a:off x="914400" y="2337535"/>
            <a:ext cx="16010895" cy="73454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5440" lvl="1" marL="69088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AutoNum type="arabicPeriod"/>
            </a:pPr>
            <a:r>
              <a:rPr b="0" i="0" lang="de-DE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Wählen Sie 2 Unterkategorien (Fragen) aus den Scanner-Ergebnissen aus, bei denen die Punktzahl unerwartet hoch erscheint.</a:t>
            </a:r>
            <a:endParaRPr/>
          </a:p>
          <a:p>
            <a:pPr indent="-345440" lvl="1" marL="69088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AutoNum type="arabicPeriod"/>
            </a:pPr>
            <a:r>
              <a:rPr b="0" i="0" lang="de-DE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Wählen Sie 2 Unterkategorien (Fragen) aus den Scanner-Ergebnissen aus, bei denen die Punktzahl unerwartet niedrig erscheint.</a:t>
            </a:r>
            <a:endParaRPr/>
          </a:p>
          <a:p>
            <a:pPr indent="-345440" lvl="1" marL="69088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AutoNum type="arabicPeriod"/>
            </a:pPr>
            <a:r>
              <a:rPr b="0" i="0" lang="de-DE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Wählen Sie 2 Unterkategorien (Fragen) aus den Scanner-Ergebnissen aus, bei denen die Punktzahl wie erwartet ausfällt.</a:t>
            </a:r>
            <a:endParaRPr/>
          </a:p>
          <a:p>
            <a:pPr indent="-345440" lvl="1" marL="69088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AutoNum type="arabicPeriod"/>
            </a:pPr>
            <a:r>
              <a:rPr b="0" i="0" lang="de-DE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Tragen Sie diese Unterkategorien (Fragen) in die entsprechenden Felder auf dem Arbeitsblatt „Results Map“ ein.</a:t>
            </a:r>
            <a:endParaRPr/>
          </a:p>
          <a:p>
            <a:pPr indent="-345440" lvl="1" marL="69088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AutoNum type="arabicPeriod"/>
            </a:pPr>
            <a:r>
              <a:rPr b="0" i="0" lang="de-DE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Reflektieren Sie nun über die Hintergründe der Ergebnisse (strukturell/formal, praktisch, persönlich/kulturell, sonstiges) und notieren Sie diese auf dem Arbeitsblatt.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8"/>
          <p:cNvSpPr/>
          <p:nvPr/>
        </p:nvSpPr>
        <p:spPr>
          <a:xfrm>
            <a:off x="14583719" y="802565"/>
            <a:ext cx="3182238" cy="1591119"/>
          </a:xfrm>
          <a:custGeom>
            <a:rect b="b" l="l" r="r" t="t"/>
            <a:pathLst>
              <a:path extrusionOk="0" h="1591119" w="3182238">
                <a:moveTo>
                  <a:pt x="0" y="0"/>
                </a:moveTo>
                <a:lnTo>
                  <a:pt x="3182237" y="0"/>
                </a:lnTo>
                <a:lnTo>
                  <a:pt x="3182237" y="1591119"/>
                </a:lnTo>
                <a:lnTo>
                  <a:pt x="0" y="15911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8"/>
          <p:cNvSpPr txBox="1"/>
          <p:nvPr/>
        </p:nvSpPr>
        <p:spPr>
          <a:xfrm>
            <a:off x="1239474" y="1171842"/>
            <a:ext cx="14777850" cy="853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Übung: Arbeitsblat “Results Map”</a:t>
            </a:r>
            <a:endParaRPr/>
          </a:p>
        </p:txBody>
      </p:sp>
      <p:sp>
        <p:nvSpPr>
          <p:cNvPr id="205" name="Google Shape;205;p18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10" name="Google Shape;210;p19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9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12" name="Google Shape;212;p19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9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9"/>
          <p:cNvSpPr txBox="1"/>
          <p:nvPr/>
        </p:nvSpPr>
        <p:spPr>
          <a:xfrm>
            <a:off x="1755062" y="1420465"/>
            <a:ext cx="14777850" cy="853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Übung „Results Map“: Hintergründe der Ergebnisse</a:t>
            </a:r>
            <a:endParaRPr b="1" sz="4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9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grpSp>
        <p:nvGrpSpPr>
          <p:cNvPr id="216" name="Google Shape;216;p19"/>
          <p:cNvGrpSpPr/>
          <p:nvPr/>
        </p:nvGrpSpPr>
        <p:grpSpPr>
          <a:xfrm>
            <a:off x="1755062" y="2666691"/>
            <a:ext cx="6950575" cy="1843247"/>
            <a:chOff x="0" y="-85725"/>
            <a:chExt cx="1830604" cy="485464"/>
          </a:xfrm>
        </p:grpSpPr>
        <p:sp>
          <p:nvSpPr>
            <p:cNvPr id="217" name="Google Shape;217;p19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9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Strukturell/Formal</a:t>
              </a:r>
              <a:endParaRPr/>
            </a:p>
          </p:txBody>
        </p:sp>
      </p:grpSp>
      <p:grpSp>
        <p:nvGrpSpPr>
          <p:cNvPr id="219" name="Google Shape;219;p19"/>
          <p:cNvGrpSpPr/>
          <p:nvPr/>
        </p:nvGrpSpPr>
        <p:grpSpPr>
          <a:xfrm>
            <a:off x="10133058" y="2666691"/>
            <a:ext cx="6950575" cy="1843247"/>
            <a:chOff x="0" y="-85725"/>
            <a:chExt cx="1830604" cy="485464"/>
          </a:xfrm>
        </p:grpSpPr>
        <p:sp>
          <p:nvSpPr>
            <p:cNvPr id="220" name="Google Shape;220;p19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9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Persönlich / Kulturell </a:t>
              </a:r>
              <a:b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Von Einzelpersonen getrieben</a:t>
              </a:r>
              <a:endParaRPr b="1" sz="34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2" name="Google Shape;222;p19"/>
          <p:cNvGrpSpPr/>
          <p:nvPr/>
        </p:nvGrpSpPr>
        <p:grpSpPr>
          <a:xfrm>
            <a:off x="10212284" y="5930169"/>
            <a:ext cx="6950575" cy="1843247"/>
            <a:chOff x="0" y="-85725"/>
            <a:chExt cx="1830604" cy="485464"/>
          </a:xfrm>
        </p:grpSpPr>
        <p:sp>
          <p:nvSpPr>
            <p:cNvPr id="223" name="Google Shape;223;p19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9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andere...</a:t>
              </a:r>
              <a:endParaRPr/>
            </a:p>
          </p:txBody>
        </p:sp>
      </p:grpSp>
      <p:grpSp>
        <p:nvGrpSpPr>
          <p:cNvPr id="225" name="Google Shape;225;p19"/>
          <p:cNvGrpSpPr/>
          <p:nvPr/>
        </p:nvGrpSpPr>
        <p:grpSpPr>
          <a:xfrm>
            <a:off x="1755062" y="5930169"/>
            <a:ext cx="6950575" cy="1843247"/>
            <a:chOff x="0" y="-85725"/>
            <a:chExt cx="1830604" cy="485464"/>
          </a:xfrm>
        </p:grpSpPr>
        <p:sp>
          <p:nvSpPr>
            <p:cNvPr id="226" name="Google Shape;226;p19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9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Praktisch </a:t>
              </a:r>
              <a:b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Im Arbeitsalltag gelebt</a:t>
              </a:r>
              <a:endParaRPr b="1" sz="34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8" name="Google Shape;228;p19"/>
          <p:cNvSpPr txBox="1"/>
          <p:nvPr/>
        </p:nvSpPr>
        <p:spPr>
          <a:xfrm>
            <a:off x="1905000" y="4422291"/>
            <a:ext cx="5893212" cy="8127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z. B. keine Richtlinien vorhanden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9"/>
          <p:cNvSpPr txBox="1"/>
          <p:nvPr/>
        </p:nvSpPr>
        <p:spPr>
          <a:xfrm>
            <a:off x="10212284" y="4712613"/>
            <a:ext cx="7042192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z. B. mangelnde Unterstützung durch Führungskräfte)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9"/>
          <p:cNvSpPr txBox="1"/>
          <p:nvPr/>
        </p:nvSpPr>
        <p:spPr>
          <a:xfrm>
            <a:off x="1905000" y="7870267"/>
            <a:ext cx="5893212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z. B. Richtlinien werden im Alltag nicht umgesetzt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39" name="Google Shape;239;p20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0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41" name="Google Shape;241;p20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0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0"/>
          <p:cNvSpPr txBox="1"/>
          <p:nvPr/>
        </p:nvSpPr>
        <p:spPr>
          <a:xfrm>
            <a:off x="1061003" y="2081110"/>
            <a:ext cx="15113835" cy="73337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Beispiele:</a:t>
            </a:r>
            <a:endParaRPr/>
          </a:p>
          <a:p>
            <a:pPr indent="-457200" lvl="0" marL="457200" marR="0" rtl="0" algn="l">
              <a:lnSpc>
                <a:spcPct val="2057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de-D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Bereitstellung von Kinderbetreuungseinrichtungen → Ergebnis ist </a:t>
            </a:r>
            <a:r>
              <a:rPr b="1" lang="de-D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besser als erwartet</a:t>
            </a:r>
            <a:endParaRPr/>
          </a:p>
          <a:p>
            <a:pPr indent="-457200" lvl="0" marL="457200" marR="0" rtl="0" algn="l">
              <a:lnSpc>
                <a:spcPct val="2057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de-D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Physische Gewalt und Belästigung → Ergebnis ist </a:t>
            </a:r>
            <a:r>
              <a:rPr b="1" lang="de-D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niedriger als erwartet</a:t>
            </a:r>
            <a:endParaRPr/>
          </a:p>
          <a:p>
            <a:pPr indent="-457200" lvl="0" marL="457200" marR="0" rtl="0" algn="l">
              <a:lnSpc>
                <a:spcPct val="2057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de-D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Vorbilder für die Karriereentwicklung von Frauen → Ergebnis ist </a:t>
            </a:r>
            <a:r>
              <a:rPr b="1" lang="de-D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wie erwartet</a:t>
            </a:r>
            <a:endParaRPr/>
          </a:p>
          <a:p>
            <a:pPr indent="0" lvl="0" marL="0" marR="0" rtl="0" algn="l">
              <a:lnSpc>
                <a:spcPct val="20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Beispiel für die Hintergründe (Ebenen) der Ergebnisse:</a:t>
            </a:r>
            <a:endParaRPr/>
          </a:p>
          <a:p>
            <a:pPr indent="-457200" lvl="0" marL="457200" marR="0" rtl="0" algn="l">
              <a:lnSpc>
                <a:spcPct val="2057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de-D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Bereitstellung von Kinderbetreuungseinrichtungen → Ergebnis ist </a:t>
            </a:r>
            <a:r>
              <a:rPr b="1" lang="de-D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besser als erwartet</a:t>
            </a:r>
            <a:endParaRPr/>
          </a:p>
          <a:p>
            <a:pPr indent="0" lvl="0" marL="0" marR="0" rtl="0" algn="l">
              <a:lnSpc>
                <a:spcPct val="205714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1" lang="de-D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DE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Nach dem Reflektieren bemerken Sie, dass Ihre Führungskraft großen Wert auf Kinderbetreuung legt und hervorragende Bedingungen sowie Möglichkeiten ausgehandelt hat ⟶ Persönliche Ebene (Motivation der Führungskraft)</a:t>
            </a:r>
            <a:endParaRPr/>
          </a:p>
        </p:txBody>
      </p:sp>
      <p:sp>
        <p:nvSpPr>
          <p:cNvPr id="244" name="Google Shape;244;p20"/>
          <p:cNvSpPr/>
          <p:nvPr/>
        </p:nvSpPr>
        <p:spPr>
          <a:xfrm>
            <a:off x="14583719" y="1028700"/>
            <a:ext cx="3182238" cy="1591119"/>
          </a:xfrm>
          <a:custGeom>
            <a:rect b="b" l="l" r="r" t="t"/>
            <a:pathLst>
              <a:path extrusionOk="0" h="1591119" w="3182238">
                <a:moveTo>
                  <a:pt x="0" y="0"/>
                </a:moveTo>
                <a:lnTo>
                  <a:pt x="3182237" y="0"/>
                </a:lnTo>
                <a:lnTo>
                  <a:pt x="3182237" y="1591119"/>
                </a:lnTo>
                <a:lnTo>
                  <a:pt x="0" y="15911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0"/>
          <p:cNvSpPr txBox="1"/>
          <p:nvPr/>
        </p:nvSpPr>
        <p:spPr>
          <a:xfrm>
            <a:off x="1061003" y="872151"/>
            <a:ext cx="14777850" cy="853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Arbeitsblatt Results Map (Ergebniskarte)</a:t>
            </a:r>
            <a:endParaRPr/>
          </a:p>
        </p:txBody>
      </p:sp>
      <p:sp>
        <p:nvSpPr>
          <p:cNvPr id="246" name="Google Shape;246;p20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51" name="Google Shape;251;p21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1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53" name="Google Shape;253;p21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1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1"/>
          <p:cNvSpPr/>
          <p:nvPr/>
        </p:nvSpPr>
        <p:spPr>
          <a:xfrm>
            <a:off x="5411735" y="4739096"/>
            <a:ext cx="7840015" cy="5576211"/>
          </a:xfrm>
          <a:custGeom>
            <a:rect b="b" l="l" r="r" t="t"/>
            <a:pathLst>
              <a:path extrusionOk="0" h="5576211" w="7840015">
                <a:moveTo>
                  <a:pt x="0" y="0"/>
                </a:moveTo>
                <a:lnTo>
                  <a:pt x="7840015" y="0"/>
                </a:lnTo>
                <a:lnTo>
                  <a:pt x="7840015" y="5576211"/>
                </a:lnTo>
                <a:lnTo>
                  <a:pt x="0" y="5576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1"/>
          <p:cNvSpPr/>
          <p:nvPr/>
        </p:nvSpPr>
        <p:spPr>
          <a:xfrm>
            <a:off x="11941556" y="3767546"/>
            <a:ext cx="1923130" cy="1576967"/>
          </a:xfrm>
          <a:custGeom>
            <a:rect b="b" l="l" r="r" t="t"/>
            <a:pathLst>
              <a:path extrusionOk="0" h="1576967" w="1923130">
                <a:moveTo>
                  <a:pt x="0" y="0"/>
                </a:moveTo>
                <a:lnTo>
                  <a:pt x="1923130" y="0"/>
                </a:lnTo>
                <a:lnTo>
                  <a:pt x="1923130" y="1576967"/>
                </a:lnTo>
                <a:lnTo>
                  <a:pt x="0" y="1576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1"/>
          <p:cNvSpPr txBox="1"/>
          <p:nvPr/>
        </p:nvSpPr>
        <p:spPr>
          <a:xfrm>
            <a:off x="1755062" y="1420465"/>
            <a:ext cx="14777850" cy="853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Gruppendiskussion, offene Fragen und Feedback</a:t>
            </a:r>
            <a:endParaRPr b="1" sz="4200">
              <a:solidFill>
                <a:srgbClr val="FF95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1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259" name="Google Shape;259;p21"/>
          <p:cNvSpPr/>
          <p:nvPr/>
        </p:nvSpPr>
        <p:spPr>
          <a:xfrm flipH="1">
            <a:off x="3997259" y="3418952"/>
            <a:ext cx="2828951" cy="2319740"/>
          </a:xfrm>
          <a:custGeom>
            <a:rect b="b" l="l" r="r" t="t"/>
            <a:pathLst>
              <a:path extrusionOk="0" h="2319740" w="2828951">
                <a:moveTo>
                  <a:pt x="2828952" y="0"/>
                </a:moveTo>
                <a:lnTo>
                  <a:pt x="0" y="0"/>
                </a:lnTo>
                <a:lnTo>
                  <a:pt x="0" y="2319740"/>
                </a:lnTo>
                <a:lnTo>
                  <a:pt x="2828952" y="2319740"/>
                </a:lnTo>
                <a:lnTo>
                  <a:pt x="2828952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64" name="Google Shape;264;p22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2"/>
          <p:cNvSpPr/>
          <p:nvPr/>
        </p:nvSpPr>
        <p:spPr>
          <a:xfrm>
            <a:off x="0" y="9297915"/>
            <a:ext cx="18288000" cy="989076"/>
          </a:xfrm>
          <a:custGeom>
            <a:rect b="b" l="l" r="r" t="t"/>
            <a:pathLst>
              <a:path extrusionOk="0" h="1318768" w="24384000">
                <a:moveTo>
                  <a:pt x="0" y="0"/>
                </a:moveTo>
                <a:lnTo>
                  <a:pt x="24384000" y="0"/>
                </a:lnTo>
                <a:lnTo>
                  <a:pt x="24384000" y="1318768"/>
                </a:lnTo>
                <a:lnTo>
                  <a:pt x="0" y="1318768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2"/>
          <p:cNvSpPr/>
          <p:nvPr/>
        </p:nvSpPr>
        <p:spPr>
          <a:xfrm>
            <a:off x="5626744" y="5844564"/>
            <a:ext cx="6614351" cy="3060382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4" r="-16971" t="-395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267" name="Google Shape;267;p22"/>
          <p:cNvSpPr/>
          <p:nvPr/>
        </p:nvSpPr>
        <p:spPr>
          <a:xfrm>
            <a:off x="6199938" y="4004781"/>
            <a:ext cx="860775" cy="619315"/>
          </a:xfrm>
          <a:custGeom>
            <a:rect b="b" l="l" r="r" t="t"/>
            <a:pathLst>
              <a:path extrusionOk="0" h="825754" w="1147699">
                <a:moveTo>
                  <a:pt x="0" y="0"/>
                </a:moveTo>
                <a:lnTo>
                  <a:pt x="1147699" y="0"/>
                </a:lnTo>
                <a:lnTo>
                  <a:pt x="1147699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268" name="Google Shape;268;p22"/>
          <p:cNvSpPr/>
          <p:nvPr/>
        </p:nvSpPr>
        <p:spPr>
          <a:xfrm>
            <a:off x="9086243" y="4066234"/>
            <a:ext cx="1420654" cy="496444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7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269" name="Google Shape;269;p22"/>
          <p:cNvSpPr/>
          <p:nvPr/>
        </p:nvSpPr>
        <p:spPr>
          <a:xfrm>
            <a:off x="10285871" y="4942231"/>
            <a:ext cx="734759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-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270" name="Google Shape;270;p22"/>
          <p:cNvSpPr/>
          <p:nvPr/>
        </p:nvSpPr>
        <p:spPr>
          <a:xfrm>
            <a:off x="10930973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1" l="0" r="-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271" name="Google Shape;271;p22"/>
          <p:cNvSpPr/>
          <p:nvPr/>
        </p:nvSpPr>
        <p:spPr>
          <a:xfrm>
            <a:off x="8942008" y="4767022"/>
            <a:ext cx="930212" cy="930212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272" name="Google Shape;272;p22"/>
          <p:cNvSpPr/>
          <p:nvPr/>
        </p:nvSpPr>
        <p:spPr>
          <a:xfrm>
            <a:off x="7484784" y="4082648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2"/>
          <p:cNvSpPr/>
          <p:nvPr/>
        </p:nvSpPr>
        <p:spPr>
          <a:xfrm>
            <a:off x="6991448" y="4992898"/>
            <a:ext cx="1536954" cy="458628"/>
          </a:xfrm>
          <a:custGeom>
            <a:rect b="b" l="l" r="r" t="t"/>
            <a:pathLst>
              <a:path extrusionOk="0" h="611505" w="2049272">
                <a:moveTo>
                  <a:pt x="0" y="0"/>
                </a:moveTo>
                <a:lnTo>
                  <a:pt x="2049272" y="0"/>
                </a:lnTo>
                <a:lnTo>
                  <a:pt x="2049272" y="611505"/>
                </a:lnTo>
                <a:lnTo>
                  <a:pt x="0" y="6115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9" l="0" r="-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2"/>
          <p:cNvSpPr/>
          <p:nvPr/>
        </p:nvSpPr>
        <p:spPr>
          <a:xfrm>
            <a:off x="-21805" y="-35074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2"/>
          <p:cNvSpPr txBox="1"/>
          <p:nvPr/>
        </p:nvSpPr>
        <p:spPr>
          <a:xfrm>
            <a:off x="4616496" y="562647"/>
            <a:ext cx="8963808" cy="14335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9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Vielen Dank!</a:t>
            </a:r>
            <a:endParaRPr/>
          </a:p>
        </p:txBody>
      </p:sp>
      <p:pic>
        <p:nvPicPr>
          <p:cNvPr id="276" name="Google Shape;276;p22" title="DE-DE (1)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2400" y="9488386"/>
            <a:ext cx="17983201" cy="737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