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72" r:id="rId5"/>
    <p:sldMasterId id="2147483684" r:id="rId6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hdCGcZ9ka2t48a5cdkl75/MZZr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27283-B232-4A2E-8DE4-B36F15C675FD}" v="7" dt="2026-03-27T10:30:55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97" d="100"/>
          <a:sy n="97" d="100"/>
        </p:scale>
        <p:origin x="15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customschemas.google.com/relationships/presentationmetadata" Target="meta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aša Jerman Kuželički" userId="d36f0443-1c0a-491c-85d4-8f812b92884e" providerId="ADAL" clId="{CDE9C83A-F55A-4087-8119-095EAE5BA22F}"/>
    <pc:docChg chg="undo custSel modSld modMainMaster">
      <pc:chgData name="Tjaša Jerman Kuželički" userId="d36f0443-1c0a-491c-85d4-8f812b92884e" providerId="ADAL" clId="{CDE9C83A-F55A-4087-8119-095EAE5BA22F}" dt="2026-03-27T10:32:08.202" v="2532" actId="20577"/>
      <pc:docMkLst>
        <pc:docMk/>
      </pc:docMkLst>
      <pc:sldChg chg="addSp delSp modSp mod">
        <pc:chgData name="Tjaša Jerman Kuželički" userId="d36f0443-1c0a-491c-85d4-8f812b92884e" providerId="ADAL" clId="{CDE9C83A-F55A-4087-8119-095EAE5BA22F}" dt="2026-03-27T10:32:08.202" v="2532" actId="20577"/>
        <pc:sldMkLst>
          <pc:docMk/>
          <pc:sldMk cId="0" sldId="256"/>
        </pc:sldMkLst>
        <pc:spChg chg="mod">
          <ac:chgData name="Tjaša Jerman Kuželički" userId="d36f0443-1c0a-491c-85d4-8f812b92884e" providerId="ADAL" clId="{CDE9C83A-F55A-4087-8119-095EAE5BA22F}" dt="2026-03-27T10:32:08.202" v="2532" actId="20577"/>
          <ac:spMkLst>
            <pc:docMk/>
            <pc:sldMk cId="0" sldId="256"/>
            <ac:spMk id="336" creationId="{00000000-0000-0000-0000-000000000000}"/>
          </ac:spMkLst>
        </pc:spChg>
        <pc:picChg chg="add mod">
          <ac:chgData name="Tjaša Jerman Kuželički" userId="d36f0443-1c0a-491c-85d4-8f812b92884e" providerId="ADAL" clId="{CDE9C83A-F55A-4087-8119-095EAE5BA22F}" dt="2026-03-27T10:29:33.325" v="2508" actId="1076"/>
          <ac:picMkLst>
            <pc:docMk/>
            <pc:sldMk cId="0" sldId="256"/>
            <ac:picMk id="2" creationId="{CDE1402D-60AC-AE2D-179A-8F5C97B6A98F}"/>
          </ac:picMkLst>
        </pc:picChg>
        <pc:picChg chg="add mod">
          <ac:chgData name="Tjaša Jerman Kuželički" userId="d36f0443-1c0a-491c-85d4-8f812b92884e" providerId="ADAL" clId="{CDE9C83A-F55A-4087-8119-095EAE5BA22F}" dt="2026-03-27T10:29:49.667" v="2509"/>
          <ac:picMkLst>
            <pc:docMk/>
            <pc:sldMk cId="0" sldId="256"/>
            <ac:picMk id="3" creationId="{779EB96A-A9F9-A21D-35E3-F37D153CA9CA}"/>
          </ac:picMkLst>
        </pc:picChg>
        <pc:picChg chg="add del mod">
          <ac:chgData name="Tjaša Jerman Kuželički" userId="d36f0443-1c0a-491c-85d4-8f812b92884e" providerId="ADAL" clId="{CDE9C83A-F55A-4087-8119-095EAE5BA22F}" dt="2026-03-27T10:30:29.580" v="2521" actId="478"/>
          <ac:picMkLst>
            <pc:docMk/>
            <pc:sldMk cId="0" sldId="256"/>
            <ac:picMk id="4" creationId="{72BF3DB0-49F4-00C8-298A-949C63383F00}"/>
          </ac:picMkLst>
        </pc:picChg>
      </pc:sldChg>
      <pc:sldChg chg="addSp modSp mod">
        <pc:chgData name="Tjaša Jerman Kuželički" userId="d36f0443-1c0a-491c-85d4-8f812b92884e" providerId="ADAL" clId="{CDE9C83A-F55A-4087-8119-095EAE5BA22F}" dt="2026-03-12T09:24:02.470" v="2497" actId="108"/>
        <pc:sldMkLst>
          <pc:docMk/>
          <pc:sldMk cId="0" sldId="257"/>
        </pc:sldMkLst>
        <pc:spChg chg="mod">
          <ac:chgData name="Tjaša Jerman Kuželički" userId="d36f0443-1c0a-491c-85d4-8f812b92884e" providerId="ADAL" clId="{CDE9C83A-F55A-4087-8119-095EAE5BA22F}" dt="2026-03-12T09:24:02.470" v="2497" actId="108"/>
          <ac:spMkLst>
            <pc:docMk/>
            <pc:sldMk cId="0" sldId="257"/>
            <ac:spMk id="341" creationId="{00000000-0000-0000-0000-000000000000}"/>
          </ac:spMkLst>
        </pc:spChg>
      </pc:sldChg>
      <pc:sldChg chg="addSp modSp mod">
        <pc:chgData name="Tjaša Jerman Kuželički" userId="d36f0443-1c0a-491c-85d4-8f812b92884e" providerId="ADAL" clId="{CDE9C83A-F55A-4087-8119-095EAE5BA22F}" dt="2026-03-27T10:31:29.332" v="2529" actId="1076"/>
        <pc:sldMkLst>
          <pc:docMk/>
          <pc:sldMk cId="0" sldId="283"/>
        </pc:sldMkLst>
        <pc:picChg chg="add mod">
          <ac:chgData name="Tjaša Jerman Kuželički" userId="d36f0443-1c0a-491c-85d4-8f812b92884e" providerId="ADAL" clId="{CDE9C83A-F55A-4087-8119-095EAE5BA22F}" dt="2026-03-27T10:31:29.332" v="2529" actId="1076"/>
          <ac:picMkLst>
            <pc:docMk/>
            <pc:sldMk cId="0" sldId="283"/>
            <ac:picMk id="3" creationId="{5F44206A-2EAC-EABF-842F-5E952B7EC342}"/>
          </ac:picMkLst>
        </pc:picChg>
      </pc:sldChg>
      <pc:sldMasterChg chg="addSp delSp mod">
        <pc:chgData name="Tjaša Jerman Kuželički" userId="d36f0443-1c0a-491c-85d4-8f812b92884e" providerId="ADAL" clId="{CDE9C83A-F55A-4087-8119-095EAE5BA22F}" dt="2026-03-27T10:31:11.956" v="2526" actId="478"/>
        <pc:sldMasterMkLst>
          <pc:docMk/>
          <pc:sldMasterMk cId="0" sldId="2147483660"/>
        </pc:sldMasterMkLst>
        <pc:picChg chg="add del">
          <ac:chgData name="Tjaša Jerman Kuželički" userId="d36f0443-1c0a-491c-85d4-8f812b92884e" providerId="ADAL" clId="{CDE9C83A-F55A-4087-8119-095EAE5BA22F}" dt="2026-03-27T10:31:11.956" v="2526" actId="478"/>
          <ac:picMkLst>
            <pc:docMk/>
            <pc:sldMasterMk cId="0" sldId="2147483660"/>
            <ac:picMk id="4" creationId="{F4BBA364-CF0C-0CAC-A8DA-DFE2ABFB3EDC}"/>
          </ac:picMkLst>
        </pc:picChg>
      </pc:sldMasterChg>
      <pc:sldMasterChg chg="addSp delSp modSp mod modSldLayout">
        <pc:chgData name="Tjaša Jerman Kuželički" userId="d36f0443-1c0a-491c-85d4-8f812b92884e" providerId="ADAL" clId="{CDE9C83A-F55A-4087-8119-095EAE5BA22F}" dt="2026-03-27T10:31:52.063" v="2531" actId="478"/>
        <pc:sldMasterMkLst>
          <pc:docMk/>
          <pc:sldMasterMk cId="0" sldId="2147483672"/>
        </pc:sldMasterMkLst>
        <pc:spChg chg="add del">
          <ac:chgData name="Tjaša Jerman Kuželički" userId="d36f0443-1c0a-491c-85d4-8f812b92884e" providerId="ADAL" clId="{CDE9C83A-F55A-4087-8119-095EAE5BA22F}" dt="2026-03-27T10:29:06.009" v="2501" actId="478"/>
          <ac:spMkLst>
            <pc:docMk/>
            <pc:sldMasterMk cId="0" sldId="2147483672"/>
            <ac:spMk id="166" creationId="{00000000-0000-0000-0000-000000000000}"/>
          </ac:spMkLst>
        </pc:spChg>
        <pc:spChg chg="add del mod">
          <ac:chgData name="Tjaša Jerman Kuželički" userId="d36f0443-1c0a-491c-85d4-8f812b92884e" providerId="ADAL" clId="{CDE9C83A-F55A-4087-8119-095EAE5BA22F}" dt="2026-03-27T10:30:04.218" v="2514" actId="6549"/>
          <ac:spMkLst>
            <pc:docMk/>
            <pc:sldMasterMk cId="0" sldId="2147483672"/>
            <ac:spMk id="167" creationId="{00000000-0000-0000-0000-000000000000}"/>
          </ac:spMkLst>
        </pc:spChg>
        <pc:picChg chg="add mod">
          <ac:chgData name="Tjaša Jerman Kuželički" userId="d36f0443-1c0a-491c-85d4-8f812b92884e" providerId="ADAL" clId="{CDE9C83A-F55A-4087-8119-095EAE5BA22F}" dt="2026-03-27T10:30:51.387" v="2522"/>
          <ac:picMkLst>
            <pc:docMk/>
            <pc:sldMasterMk cId="0" sldId="2147483672"/>
            <ac:picMk id="2" creationId="{85B76C17-A19F-1576-DF14-FCAF90A0F7FE}"/>
          </ac:picMkLst>
        </pc:picChg>
        <pc:picChg chg="add del">
          <ac:chgData name="Tjaša Jerman Kuželički" userId="d36f0443-1c0a-491c-85d4-8f812b92884e" providerId="ADAL" clId="{CDE9C83A-F55A-4087-8119-095EAE5BA22F}" dt="2026-03-27T10:30:04.869" v="2515" actId="478"/>
          <ac:picMkLst>
            <pc:docMk/>
            <pc:sldMasterMk cId="0" sldId="2147483672"/>
            <ac:picMk id="3" creationId="{65D115EC-F9DA-B514-F79B-F0EB2F027C8F}"/>
          </ac:picMkLst>
        </pc:picChg>
        <pc:picChg chg="add mod">
          <ac:chgData name="Tjaša Jerman Kuželički" userId="d36f0443-1c0a-491c-85d4-8f812b92884e" providerId="ADAL" clId="{CDE9C83A-F55A-4087-8119-095EAE5BA22F}" dt="2026-03-27T10:31:42.761" v="2530" actId="1076"/>
          <ac:picMkLst>
            <pc:docMk/>
            <pc:sldMasterMk cId="0" sldId="2147483672"/>
            <ac:picMk id="5" creationId="{806D0759-D953-04C4-8F99-04DD2CF124FB}"/>
          </ac:picMkLst>
        </pc:picChg>
        <pc:sldLayoutChg chg="delSp mod">
          <pc:chgData name="Tjaša Jerman Kuželički" userId="d36f0443-1c0a-491c-85d4-8f812b92884e" providerId="ADAL" clId="{CDE9C83A-F55A-4087-8119-095EAE5BA22F}" dt="2026-03-27T10:31:52.063" v="2531" actId="478"/>
          <pc:sldLayoutMkLst>
            <pc:docMk/>
            <pc:sldMasterMk cId="0" sldId="2147483672"/>
            <pc:sldLayoutMk cId="0" sldId="2147483673"/>
          </pc:sldLayoutMkLst>
          <pc:picChg chg="del">
            <ac:chgData name="Tjaša Jerman Kuželički" userId="d36f0443-1c0a-491c-85d4-8f812b92884e" providerId="ADAL" clId="{CDE9C83A-F55A-4087-8119-095EAE5BA22F}" dt="2026-03-27T10:31:52.063" v="2531" actId="478"/>
            <ac:picMkLst>
              <pc:docMk/>
              <pc:sldMasterMk cId="0" sldId="2147483672"/>
              <pc:sldLayoutMk cId="0" sldId="2147483673"/>
              <ac:picMk id="182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l-SI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products-eurostat-news/w/edn-20250305-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c.europa.eu/eurostat/web/lfs/database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lfs/databas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lfs/database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lfs/databas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products-eurostat-news/w/edn-20250305-1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ige.europa.eu/newsroom/economic-benefits-gender-equality?language_content_entity=en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d.org/blog/management/gender-bias/%EE%88%80cite%EE%88%82turn41search40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cogentinfo.com/resources/15-issues-women-face-at-the-workplace-and-how-to-combat-them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lfs/database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nglobalcompact.org/academy/case-library/how-caixabank-increased-women-leadership-43-and-gained-global-recogntion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unglobalcompact.org/take-action/target-gender-equality/interviews-with-female-leaders/calik_denim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unglobalcompact.org/take-action/target-gender-equality/interviews-with-female-leaders/starlight-media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unglobalcompact.org/take-action/target-gender-equality/interviews-with-female-leaders/starlight-media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unglobalcompact.org/take-action/target-gender-equality/interviews-with-female-leaders/starlight-media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986b90749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b986b90749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9" name="Google Shape;3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b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Eurostat. (2025, March 5).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3.7 million women held managerial positions in 2023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https://ec.europa.eu/eurostat/web/products-eurostat-news/w/edn-20250305-1</a:t>
            </a:r>
            <a:b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Eurostat. (n.d.).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Employment and unemployment (Labour Force Survey)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https://ec.europa.eu/eurostat/web/lfs/database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6" name="Google Shape;34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Eurostat (n.d.).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Employment and unemployment (Labour Force Survey)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https://ec.europa.eu/eurostat/web/lfs/database</a:t>
            </a:r>
            <a:endParaRPr/>
          </a:p>
        </p:txBody>
      </p:sp>
      <p:sp>
        <p:nvSpPr>
          <p:cNvPr id="365" name="Google Shape;36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2" name="Google Shape;37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Eurostat (n.d.).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Employment and unemployment (Labour Force Survey)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https://ec.europa.eu/eurostat/web/lfs/database</a:t>
            </a:r>
            <a:endParaRPr/>
          </a:p>
        </p:txBody>
      </p:sp>
      <p:sp>
        <p:nvSpPr>
          <p:cNvPr id="379" name="Google Shape;37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Eurostat (n.d.).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Employment and unemployment (Labour Force Survey)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https://ec.europa.eu/eurostat/web/lfs/database</a:t>
            </a:r>
            <a:endParaRPr/>
          </a:p>
        </p:txBody>
      </p:sp>
      <p:sp>
        <p:nvSpPr>
          <p:cNvPr id="386" name="Google Shape;38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Eurostat (2025).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3.7 million women held managerial positions in 2023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https://ec.europa.eu/eurostat/web/products-eurostat-news/w/edn-20250305-1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3" name="Google Shape;39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European Institute for Gender Equality (2017).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Economic benefits of gender equality in the European Union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https://eige.europa.eu/newsroom/economic-benefits-gender-equality?language_content_entity=en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0" name="Google Shape;40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IMD. (2024).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Understanding gender bias: Key issues and strategies for change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https://www.imd.org/blog/management/gender-bias/citeturn41search40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Cogent Infotech. (2024).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issues women face at the workplace and how to combat them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https://www.cogentinfo.com/resources/15-issues-women-face-at-the-workplace-and-how-to-combat-them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7" name="Google Shape;40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4" name="Google Shape;41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1" name="Google Shape;421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8" name="Google Shape;42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5" name="Google Shape;43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" name="Google Shape;44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Eurostat (n.d.).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Employment and unemployment (Labour Force Survey)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https://ec.europa.eu/eurostat/web/lfs/database</a:t>
            </a:r>
            <a:endParaRPr/>
          </a:p>
        </p:txBody>
      </p:sp>
      <p:sp>
        <p:nvSpPr>
          <p:cNvPr id="442" name="Google Shape;442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3" name="Google Shape;46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0" name="Google Shape;470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" name="Google Shape;47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7" name="Google Shape;477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" name="Google Shape;48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United Nations Global Compact. (2024).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CaixaBank increased women leadership to 43% and gained global recognition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https://unglobalcompact.org/academy/case-library/how-caixabank-increased-women-leadership-43-and-gained-global-recogntion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4" name="Google Shape;48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0" name="Google Shape;49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United Nations Global Compact. (2024).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Calik Denim: Advancing gender equality in manufacturing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https://unglobalcompact.org/take-action/target-gender-equality/interviews-with-female-leaders/calik_denim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1" name="Google Shape;491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 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United Nations Global Compact. (2024).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Starlight Media: Internal and external gender equality actions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https://unglobalcompact.org/take-action/target-gender-equality/interviews-with-female-leaders/starlight-media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8" name="Google Shape;498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 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United Nations Global Compact. (2024).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Starlight Media: Internal and external gender equality actions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https://unglobalcompact.org/take-action/target-gender-equality/interviews-with-female-leaders/starlight-media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5" name="Google Shape;50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1" name="Google Shape;51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sl-SI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 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United Nations Global Compact. (2024). </a:t>
            </a:r>
            <a:r>
              <a:rPr lang="sl-SI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Starlight Media: Internal and external gender equality actions</a:t>
            </a:r>
            <a:r>
              <a:rPr lang="sl-S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Retrieved from </a:t>
            </a:r>
            <a:r>
              <a:rPr lang="sl-SI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https://unglobalcompact.org/take-action/target-gender-equality/interviews-with-female-leaders/starlight-media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2" name="Google Shape;512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l-SI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986b90749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b986b90749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Google Shape;141;p5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5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Google Shape;148;p5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5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Google Shape;155;p5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Google Shape;161;p5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986b90749_1_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g3b986b90749_1_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g3b986b90749_1_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986b90749_1_10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5" name="Google Shape;185;g3b986b90749_1_10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g3b986b90749_1_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g3b986b90749_1_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g3b986b90749_1_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b986b90749_1_1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1" name="Google Shape;191;g3b986b90749_1_1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g3b986b90749_1_1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g3b986b90749_1_1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g3b986b90749_1_1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b986b90749_1_1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7" name="Google Shape;197;g3b986b90749_1_1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g3b986b90749_1_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g3b986b90749_1_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g3b986b90749_1_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b986b90749_1_1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3" name="Google Shape;203;g3b986b90749_1_1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g3b986b90749_1_1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g3b986b90749_1_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g3b986b90749_1_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g3b986b90749_1_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b986b90749_1_1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0" name="Google Shape;210;g3b986b90749_1_1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g3b986b90749_1_1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g3b986b90749_1_1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g3b986b90749_1_1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g3b986b90749_1_1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g3b986b90749_1_1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g3b986b90749_1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b986b90749_1_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9" name="Google Shape;219;g3b986b90749_1_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g3b986b90749_1_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g3b986b90749_1_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986b90749_1_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4" name="Google Shape;224;g3b986b90749_1_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g3b986b90749_1_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g3b986b90749_1_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g3b986b90749_1_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g3b986b90749_1_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b986b90749_1_1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1" name="Google Shape;231;g3b986b90749_1_15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g3b986b90749_1_15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g3b986b90749_1_1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g3b986b90749_1_1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g3b986b90749_1_1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b986b90749_1_1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8" name="Google Shape;238;g3b986b90749_1_162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g3b986b90749_1_1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g3b986b90749_1_1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g3b986b90749_1_1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986b90749_1_168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4" name="Google Shape;244;g3b986b90749_1_168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g3b986b90749_1_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g3b986b90749_1_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g3b986b90749_1_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986b90749_1_2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3b986b90749_1_2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g3b986b90749_1_2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986b90749_1_28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9" name="Google Shape;269;g3b986b90749_1_28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g3b986b90749_1_2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g3b986b90749_1_2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3b986b90749_1_2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986b90749_1_2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5" name="Google Shape;275;g3b986b90749_1_29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g3b986b90749_1_2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g3b986b90749_1_2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g3b986b90749_1_2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986b90749_1_29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1" name="Google Shape;281;g3b986b90749_1_29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g3b986b90749_1_2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g3b986b90749_1_2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g3b986b90749_1_2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986b90749_1_3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7" name="Google Shape;287;g3b986b90749_1_3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g3b986b90749_1_30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g3b986b90749_1_3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g3b986b90749_1_3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g3b986b90749_1_3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986b90749_1_3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4" name="Google Shape;294;g3b986b90749_1_3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3b986b90749_1_3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3b986b90749_1_3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3b986b90749_1_3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Google Shape;298;g3b986b90749_1_3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g3b986b90749_1_3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g3b986b90749_1_3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986b90749_1_3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3" name="Google Shape;303;g3b986b90749_1_3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g3b986b90749_1_3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g3b986b90749_1_3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986b90749_1_3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8" name="Google Shape;308;g3b986b90749_1_3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g3b986b90749_1_3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g3b986b90749_1_3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g3b986b90749_1_3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g3b986b90749_1_3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986b90749_1_3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5" name="Google Shape;315;g3b986b90749_1_3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b986b90749_1_3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g3b986b90749_1_3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g3b986b90749_1_3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g3b986b90749_1_3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986b90749_1_3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2" name="Google Shape;322;g3b986b90749_1_33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g3b986b90749_1_3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g3b986b90749_1_3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g3b986b90749_1_3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986b90749_1_34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8" name="Google Shape;328;g3b986b90749_1_34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g3b986b90749_1_3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g3b986b90749_1_3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g3b986b90749_1_3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0.jp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Relationship Id="rId22" Type="http://schemas.openxmlformats.org/officeDocument/2006/relationships/image" Target="../media/image1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jp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Relationship Id="rId22" Type="http://schemas.openxmlformats.org/officeDocument/2006/relationships/image" Target="../media/image10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31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1" descr="Uma imagem com Tipo de letra, Gráficos, logótipo, captura de ecrã&#10;&#10;Descrição gerada automaticamente"/>
          <p:cNvPicPr preferRelativeResize="0"/>
          <p:nvPr/>
        </p:nvPicPr>
        <p:blipFill rotWithShape="1">
          <a:blip r:embed="rId14">
            <a:alphaModFix/>
          </a:blip>
          <a:srcRect t="23069" b="30316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1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b986b90749_1_91"/>
          <p:cNvSpPr/>
          <p:nvPr userDrawn="1"/>
        </p:nvSpPr>
        <p:spPr>
          <a:xfrm>
            <a:off x="-1377" y="3856444"/>
            <a:ext cx="12192000" cy="30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b986b90749_1_91"/>
          <p:cNvSpPr txBox="1"/>
          <p:nvPr userDrawn="1"/>
        </p:nvSpPr>
        <p:spPr>
          <a:xfrm>
            <a:off x="1952689" y="6328901"/>
            <a:ext cx="102393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0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3b986b90749_1_91"/>
          <p:cNvPicPr preferRelativeResize="0"/>
          <p:nvPr/>
        </p:nvPicPr>
        <p:blipFill rotWithShape="1">
          <a:blip r:embed="rId13">
            <a:alphaModFix/>
          </a:blip>
          <a:srcRect l="12263" t="25282" r="12728" b="10823"/>
          <a:stretch/>
        </p:blipFill>
        <p:spPr>
          <a:xfrm>
            <a:off x="2560675" y="723895"/>
            <a:ext cx="7070650" cy="3271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g3b986b90749_1_91"/>
          <p:cNvGrpSpPr/>
          <p:nvPr/>
        </p:nvGrpSpPr>
        <p:grpSpPr>
          <a:xfrm>
            <a:off x="3342811" y="4"/>
            <a:ext cx="5506594" cy="484954"/>
            <a:chOff x="176550" y="139236"/>
            <a:chExt cx="7041680" cy="620146"/>
          </a:xfrm>
        </p:grpSpPr>
        <p:pic>
          <p:nvPicPr>
            <p:cNvPr id="170" name="Google Shape;170;g3b986b90749_1_91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76550" y="242873"/>
              <a:ext cx="573820" cy="412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g3b986b90749_1_91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67290" y="283841"/>
              <a:ext cx="947077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g3b986b90749_1_91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28365" y="268747"/>
              <a:ext cx="489865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30379" y="332170"/>
              <a:ext cx="705188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g3b986b90749_1_91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g3b986b90749_1_91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451582" y="296419"/>
              <a:ext cx="1024613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Slika 2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65D115EC-F9DA-B514-F79B-F0EB2F027C8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13458" y="6390225"/>
            <a:ext cx="1662932" cy="34887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06D0759-D953-04C4-8F99-04DD2CF124FB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-1377" y="6358124"/>
            <a:ext cx="12192000" cy="49987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b986b90749_1_266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b986b90749_1_266"/>
          <p:cNvSpPr/>
          <p:nvPr/>
        </p:nvSpPr>
        <p:spPr>
          <a:xfrm>
            <a:off x="0" y="6198610"/>
            <a:ext cx="12192000" cy="6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b986b90749_1_266"/>
          <p:cNvPicPr preferRelativeResize="0"/>
          <p:nvPr/>
        </p:nvPicPr>
        <p:blipFill rotWithShape="1">
          <a:blip r:embed="rId14">
            <a:alphaModFix/>
          </a:blip>
          <a:srcRect l="12263" t="25282" r="12728" b="10823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g3b986b90749_1_266"/>
          <p:cNvGrpSpPr/>
          <p:nvPr/>
        </p:nvGrpSpPr>
        <p:grpSpPr>
          <a:xfrm>
            <a:off x="4133332" y="2669924"/>
            <a:ext cx="3859364" cy="1128351"/>
            <a:chOff x="1776089" y="3084863"/>
            <a:chExt cx="6690992" cy="1956226"/>
          </a:xfrm>
        </p:grpSpPr>
        <p:pic>
          <p:nvPicPr>
            <p:cNvPr id="253" name="Google Shape;253;g3b986b90749_1_266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68" cy="715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g3b986b90749_1_266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4" cy="57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g3b986b90749_1_266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7" cy="626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7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3b986b90749_1_266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g3b986b90749_1_26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38" cy="530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g3b986b90749_1_266"/>
          <p:cNvSpPr/>
          <p:nvPr/>
        </p:nvSpPr>
        <p:spPr>
          <a:xfrm>
            <a:off x="-14537" y="-23383"/>
            <a:ext cx="12197400" cy="1753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b986b90749_1_266"/>
          <p:cNvSpPr txBox="1"/>
          <p:nvPr/>
        </p:nvSpPr>
        <p:spPr>
          <a:xfrm>
            <a:off x="1880994" y="6288644"/>
            <a:ext cx="9952800" cy="569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0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lang="sl-SI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ka 1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E9D63DD2-1459-3DA0-2A26-B2EAC2CBC714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13458" y="6390225"/>
            <a:ext cx="1662932" cy="34887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986b90749_1_87"/>
          <p:cNvSpPr txBox="1"/>
          <p:nvPr/>
        </p:nvSpPr>
        <p:spPr>
          <a:xfrm>
            <a:off x="2274900" y="4381646"/>
            <a:ext cx="76422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000" b="1">
                <a:solidFill>
                  <a:srgbClr val="FFFFFF"/>
                </a:solidFill>
              </a:rPr>
              <a:t>ŽENSKE NA TRGU DELA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dan 3. učna enota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"/>
          <p:cNvSpPr txBox="1"/>
          <p:nvPr/>
        </p:nvSpPr>
        <p:spPr>
          <a:xfrm>
            <a:off x="795815" y="1020668"/>
            <a:ext cx="9596882" cy="4354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Dobrodošlica in osnovna pravila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Trajanje:</a:t>
            </a:r>
            <a:r>
              <a:rPr lang="sl-SI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45 minut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Format:</a:t>
            </a:r>
            <a:r>
              <a:rPr lang="sl-SI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kratka predstavitev + razprava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Osnovna pravila:</a:t>
            </a:r>
            <a:r>
              <a:rPr lang="sl-SI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Spštujte odprt dialog</a:t>
            </a:r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000">
                <a:solidFill>
                  <a:schemeClr val="dk1"/>
                </a:solidFill>
              </a:rPr>
              <a:t>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elite svoje izkušnje, vsak pogled šteje</a:t>
            </a:r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Razmišljajte, kako se vsebina nanaša na vašo organizacijo</a:t>
            </a:r>
          </a:p>
          <a:p>
            <a:pPr marL="1095375" marR="0" lvl="2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pl-PL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Osredotočite se na konkretne in uporabne ideje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marR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sl-SI" sz="2000">
              <a:solidFill>
                <a:schemeClr val="dk1"/>
              </a:solidFill>
            </a:endParaRPr>
          </a:p>
          <a:p>
            <a:pPr marL="1828800" indent="457200">
              <a:lnSpc>
                <a:spcPct val="150000"/>
              </a:lnSpc>
              <a:buSzPts val="2000"/>
            </a:pPr>
            <a:r>
              <a:rPr lang="sl-SI" sz="2000" b="1">
                <a:solidFill>
                  <a:schemeClr val="accent1"/>
                </a:solidFill>
              </a:rPr>
              <a:t>Ključno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sporočilo: </a:t>
            </a:r>
            <a:r>
              <a:rPr lang="pl-PL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Vaša udeležba tej delavnici daje vrednost</a:t>
            </a:r>
            <a:r>
              <a:rPr lang="sl-SI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342" name="Google Shape;342;p2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Dobrodošlica in osnovna pravila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"/>
          <p:cNvSpPr txBox="1"/>
          <p:nvPr/>
        </p:nvSpPr>
        <p:spPr>
          <a:xfrm>
            <a:off x="744450" y="1352550"/>
            <a:ext cx="10346337" cy="402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Vrednost ženskega talenta v podjetjih?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predstavljajo polovica razpoložljivega talenta, a številna podjetja njihovih znanj in perspektiv še vedno ne izkoristijo.</a:t>
            </a:r>
          </a:p>
          <a:p>
            <a:pPr marL="638175" marR="0" lvl="1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Spolna raznolikost neposredno vpliva na kakovost odločanja, inovativnost in uspešnost podjetja.</a:t>
            </a:r>
          </a:p>
          <a:p>
            <a:pPr marL="638175" marR="0" lvl="1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Uravnotežene ekipe ustvarjajo boljše rezultate – tako pri razvoju rešitev kot v finančni uspešnosti.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638175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lvl="0">
              <a:lnSpc>
                <a:spcPct val="115000"/>
              </a:lnSpc>
              <a:buSzPts val="2000"/>
            </a:pPr>
            <a:r>
              <a:rPr lang="sl-SI" sz="2000" b="1">
                <a:solidFill>
                  <a:schemeClr val="accent1"/>
                </a:solidFill>
              </a:rPr>
              <a:t>Ključno sporočilo 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 izpustimo ženski talent, izpustimo del svojega potenciala za rast.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Uvod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"/>
          <p:cNvSpPr txBox="1"/>
          <p:nvPr/>
        </p:nvSpPr>
        <p:spPr>
          <a:xfrm>
            <a:off x="954282" y="933892"/>
            <a:ext cx="9779400" cy="4736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Kje smo danes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so v številnih sektorjih in na vodilnih položajih še vedno premalo zastopane. Mnoga podjetja se še vedno soočajo z izzivi pri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privabljanju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zadržanju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napredovanju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žensk – kljub temu, da so koristi dobro dokumentirane.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Podatki za EU</a:t>
            </a:r>
            <a:r>
              <a:rPr lang="sl-SI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sl-SI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predstavljajo skoraj polovico prebivalstva, vendar zasedajo le 34,8 % vodstvenih mest.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Zaposlitvena vrzel ostaja: zaposlenih je 70,8 % žensk v primerjavi z 80,8 % moških.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Plačna vrzel: ženske v povprečju zaslužijo 13 % manj za enako delo.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sl-SI" sz="12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>
                <a:solidFill>
                  <a:schemeClr val="dk1"/>
                </a:solidFill>
              </a:rPr>
              <a:t>V</a:t>
            </a:r>
            <a:r>
              <a:rPr lang="it-IT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rzel je resnična in ima visoko ceno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Uvod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"/>
          <p:cNvSpPr txBox="1"/>
          <p:nvPr/>
        </p:nvSpPr>
        <p:spPr>
          <a:xfrm>
            <a:off x="1147300" y="872400"/>
            <a:ext cx="9205800" cy="444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Neizkoriščen </a:t>
            </a:r>
            <a:r>
              <a:rPr lang="sl-SI" sz="2800" b="1">
                <a:solidFill>
                  <a:schemeClr val="accent1"/>
                </a:solidFill>
              </a:rPr>
              <a:t>p</a:t>
            </a: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otencial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Zapiranje spolnih vrzeli bi lahko svetovnemu gospodarstvu prineslo več bilijonov dodatne vrednosti (McKinsey ocenjuje kar 12 bilijonov USD do leta 2025).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</a:pPr>
            <a:endParaRPr lang="sl-SI"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Raznolike ekipe so bolj ustvarjalne,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hitreje rešujejo zapletene izzive in dosegajo višjo dobičkonosnost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fi-F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Podjetja, ki ne ukrepajo, </a:t>
            </a:r>
            <a:r>
              <a:rPr lang="fi-F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tvegajo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pomanjkanje talentov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nižjo konkurenčnost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slabši ugled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 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Vključevanje ni izbira – je strateška prednost.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5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Uvod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"/>
          <p:cNvSpPr txBox="1"/>
          <p:nvPr/>
        </p:nvSpPr>
        <p:spPr>
          <a:xfrm>
            <a:off x="811255" y="1386153"/>
            <a:ext cx="9935403" cy="408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Delo s skrajšanim delovnim časom – predvsem ženska realnost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EU s skrajšanim delovnim časom dela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28 % zaposlenih žensk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le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8 % moških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 ženskah z otroki delež naraste na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31,7 %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(Eurostat).</a:t>
            </a: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nekaterih državah so razlike izjemno velike – npr. na Nizozemskem: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63 % žensk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proti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23 % moških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Skrajšan delovni čas je najpogostejši v sektorjih, kjer prevladujejo ženske: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skrbstvu, vzgoji in izobraževanju ter storitvah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Skrajšan delovni čas ni le osebna odločitev – je strukturni izziv za podjetja.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6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Delo s skrajšanim delovnim časom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7"/>
          <p:cNvSpPr txBox="1"/>
          <p:nvPr/>
        </p:nvSpPr>
        <p:spPr>
          <a:xfrm>
            <a:off x="848833" y="1285488"/>
            <a:ext cx="10049400" cy="4498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Posledice za podjetja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Ženske, ki delajo s skrajšanim delovnim časom, imajo manj priložnosti za napredovanje in prevzem zahtevnejših vlog.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Podjetja se zaradi tega pogosteje soočajo s pomanjkanjem izkušenega kadra za višje položaje.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Prevelika odvisnost od skrajšanih zaposlitev lahko razdrobi ekipe in zmanjšuje kontinuiteto dela, kar vpliva na produktivnost.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lvl="1" indent="-180975">
              <a:lnSpc>
                <a:spcPct val="115000"/>
              </a:lnSpc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Podjetja morajo uravnotežiti fleksibilnost in možnosti za polno zaposlitev, če želijo izkoristiti potencial žensk.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47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638175" marR="0" lvl="1" indent="-47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Vprašanje za razmislek: </a:t>
            </a:r>
            <a:r>
              <a:rPr lang="sl-SI" sz="1800" b="1" i="0" u="none" strike="noStrike" cap="none">
                <a:solidFill>
                  <a:schemeClr val="dk1"/>
                </a:solidFill>
              </a:rPr>
              <a:t>Kako vaša organizacija usklajuje fleksibilnost in možnosti napredovanja za ženske?</a:t>
            </a:r>
            <a:endParaRPr sz="18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375" name="Google Shape;375;p7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Delo s skrajšanim delovnim časom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8"/>
          <p:cNvSpPr txBox="1"/>
          <p:nvPr/>
        </p:nvSpPr>
        <p:spPr>
          <a:xfrm>
            <a:off x="703102" y="1136609"/>
            <a:ext cx="9286472" cy="449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Privabljanje in ohranjanje ženskega talenta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Fleksibilne oblike dela – tudi delo s skrajšanim delovnim časom – podjetja naredijo privlačnejša za ženske, še posebej za tiste, ki usklajujejo službo in družinske obveznosti.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Fleksibilnost neposredno vpliva na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zadovoljstvo zaposlenih, njihovo dolgoročno zadržanje in ugled delodajalca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Podjetja, ki ne ponujajo fleksibilnih možnosti, tvegajo izgubo izkušenih strokovnjakinj, ki bodo izbrale bolj prilagodljive delodajalce.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Fleksibilnost je strateško orodje za privabljanje in zadržanje talenta.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8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Delo s skrajšanim delovnim časom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9"/>
          <p:cNvSpPr txBox="1"/>
          <p:nvPr/>
        </p:nvSpPr>
        <p:spPr>
          <a:xfrm>
            <a:off x="703102" y="1136609"/>
            <a:ext cx="9929400" cy="475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Onkraj fleksibilnosti – kako izkoristiti celoten potencial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Fleksibilnost je ključna, vendar morajo podjetja ženskam ponuditi tudi priložnosti za prehod na polni delovni čas, ko so na to pripravljene.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Polna vključenost omogoča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napredovanje, razvoj vodstvenih kompetenc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večji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prispevek k rasti podjetja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temu prehodu podjetjem pomaga izkoristiti poln potencial ženskega talenta, krepiti prihodnji vodstveni kader ter ohranjati konkurenčnost.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Fleksibilnost mora biti povezana z možnostmi kariernega napredovanja – le tako lahko izkoristite ves potencial ženskih zaposlenih.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9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Delo s skrajšanim delovnim časom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0"/>
          <p:cNvSpPr txBox="1"/>
          <p:nvPr/>
        </p:nvSpPr>
        <p:spPr>
          <a:xfrm>
            <a:off x="1263541" y="1051446"/>
            <a:ext cx="9178317" cy="4755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Vodstvena vrzel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predstavljajo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46,4 % delovne sile v EU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vendar zasedajo le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34,8 % vodstvenih položajev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38175" marR="0" lvl="1" indent="-180975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najvišjih izvršnih ravneh so razlike še večje – ženske zasedajo le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12 % vodilnih mest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38175" marR="0" lvl="1" indent="-180975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Razlike med državami so velike: od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43,7 % na Švedskem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22,2 % v Luksemburgu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38175" marR="0" lvl="1" indent="-180975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 današnjim tempom bo enakomerna zastopanost spolov v vodstvu dosežena šele čez več desetletij.</a:t>
            </a:r>
          </a:p>
          <a:p>
            <a:pPr marL="638175" marR="0" lvl="1" indent="-180975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endParaRPr lang="sl-SI" sz="1800">
              <a:solidFill>
                <a:schemeClr val="dk1"/>
              </a:solidFill>
            </a:endParaRPr>
          </a:p>
          <a:p>
            <a:pPr marL="638175" marR="0" lvl="1" indent="-180975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endParaRPr sz="1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Vodstvena vrzel je resnična – in podjetjem prinaša visoke stroške v obliki manjše rasti.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0"/>
          <p:cNvSpPr txBox="1"/>
          <p:nvPr/>
        </p:nvSpPr>
        <p:spPr>
          <a:xfrm>
            <a:off x="5181600" y="67951"/>
            <a:ext cx="672332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pl-PL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Raznolikost na vodstvenih položajih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1"/>
          <p:cNvSpPr txBox="1"/>
          <p:nvPr/>
        </p:nvSpPr>
        <p:spPr>
          <a:xfrm>
            <a:off x="865828" y="1225099"/>
            <a:ext cx="10773621" cy="4201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l-PL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Zakaj je raznoliko vodstvo pomembno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Podjetja z raznolikimi vodstvenimi ekipami dosegajo 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višjo dobičkonosnost 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več inovaci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j.</a:t>
            </a:r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 je v vodstvu premalo žensk, se zmanjša raznolikost pogledov, kar vpliva na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kakovost odločanja, upravljanje tveganj in ustvarjalnost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Spolno neuravnoteženo vodstvo oslabi ugled delodajalca in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oteži privabljanje najboljših kadrov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Zapiranje spolnih vrzeli v vodstvu bi lahko do leta 2050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povečalo BDP EU za 3,15 bilijona EUR.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Vprašanje za razmislek: </a:t>
            </a:r>
            <a:r>
              <a:rPr lang="sl-SI" sz="1800" b="1" i="0" u="none" strike="noStrike" cap="none">
                <a:solidFill>
                  <a:schemeClr val="dk1"/>
                </a:solidFill>
              </a:rPr>
              <a:t>Katere korake lahko vaša organizacija naredi, da okrepi vodstveni potencial žensk?</a:t>
            </a:r>
            <a:endParaRPr sz="18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403" name="Google Shape;403;p11"/>
          <p:cNvSpPr txBox="1"/>
          <p:nvPr/>
        </p:nvSpPr>
        <p:spPr>
          <a:xfrm>
            <a:off x="5643716" y="67951"/>
            <a:ext cx="6261205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pl-PL" sz="2000" b="1">
                <a:solidFill>
                  <a:schemeClr val="lt1"/>
                </a:solidFill>
              </a:rPr>
              <a:t>Raznolikost na vodstvenih položajih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2"/>
          <p:cNvSpPr txBox="1"/>
          <p:nvPr/>
        </p:nvSpPr>
        <p:spPr>
          <a:xfrm>
            <a:off x="1048800" y="860112"/>
            <a:ext cx="100944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Uvod v izzive na delovnem mestu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se srečujejo z različnimi ovirami, ki vplivajo na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zadržanje, napredovanje in angažiranost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 ovire niso osebne – pogosto so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sistemske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vplivajo na uspeh celotne organizacije.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sl-SI"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Osredotočili se bomo na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 ključnih področij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sl-SI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p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ristranskosti in vedenjski vzorci</a:t>
            </a:r>
          </a:p>
          <a:p>
            <a:pPr marL="1095375" marR="0" lvl="2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u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sklajevanje poklicnega in zasebnega življenja ter fleksibilnost</a:t>
            </a:r>
          </a:p>
          <a:p>
            <a:pPr marL="1095375" marR="0" lvl="2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o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vire pri kariernem razvoju</a:t>
            </a:r>
          </a:p>
          <a:p>
            <a:pPr marL="1095375" marR="0" lvl="2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o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rganizacijska kultura</a:t>
            </a:r>
          </a:p>
          <a:p>
            <a:pPr marL="1095375" marR="0" lvl="2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p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lačne razlike in zastopanost</a:t>
            </a:r>
          </a:p>
          <a:p>
            <a:pPr marL="1095375" marR="0" lvl="2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Uvid: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Razumevanje teh izzivov je prvi korak k ustvarjanju sprememb.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2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Izzivi za ženske na delovnem mestu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3"/>
          <p:cNvSpPr txBox="1"/>
          <p:nvPr/>
        </p:nvSpPr>
        <p:spPr>
          <a:xfrm>
            <a:off x="1011000" y="736744"/>
            <a:ext cx="10170000" cy="570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Pristranskosti in vedenjski vzorci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Spolni stereotipi in predsodki</a:t>
            </a:r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Predsodki o tem, kaj naj bi počeli moški in kaj ženske, vplivajo na ocene kompetentnosti. Ženske so pogosto obravnavane kot manj primerne za vodstvene vloge – ne glede na rezultate.</a:t>
            </a:r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Mikroagresije in nezavedne pristranskosti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Navidez nedolžni komentarji (npr. “Preveč si čustvena!”) znižujejo samozavest in ustvarjajo neprijetno delovno okolje..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Dvojna merila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Odločni moški so “voditelji”, odločne ženske pa “agresivne”. Napake žensk se presoja po strožjih merilih.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Nadlegovanje in diskriminacija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>
                <a:solidFill>
                  <a:schemeClr val="dk1"/>
                </a:solidFill>
              </a:rPr>
              <a:t>Še vedno prisotno v mnogih organizacijah in vpliva na občutek varnosti, duševno zdravje in uspehe na delovnem mestu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47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2000"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2000" b="1">
                <a:solidFill>
                  <a:schemeClr val="accent1"/>
                </a:solidFill>
              </a:rPr>
              <a:t>Uvid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Pristranskost ni namerna, a njen vpliv je resničen – omejuje talent in inovacije.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3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pl-PL" sz="2000" b="1">
                <a:solidFill>
                  <a:schemeClr val="lt1"/>
                </a:solidFill>
              </a:rPr>
              <a:t>Izzivi za ženske na delovnem mestu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4"/>
          <p:cNvSpPr txBox="1"/>
          <p:nvPr/>
        </p:nvSpPr>
        <p:spPr>
          <a:xfrm>
            <a:off x="1110075" y="774803"/>
            <a:ext cx="9971849" cy="5476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Usklajevanje poklicnega in zasebnega življenja ter fleksibilnost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Delo, družina in skrbstvene obveznosti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še vedno prevzemajo večino skrbstvenih odgovornosti. Ko organizacija ne ponudi podpore pri usklajevanju teh obveznosti, to povzroča stres, nižjo vključenost in izgubo talentov.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Porodniški dopust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Evropi je porodniški dopust sicer zagotovljen, vendar se številne ženske po vrnitvi še vedno srečajo s »kaznijo za materinstvo«: manj priložnosti za napredovanje, manj vidnosti in izključevanje iz pomembnih projektov.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Pomanjkanje fleksibilnih oblik dela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 so hibridno delo ali prilagodljivi urniki omejeni, ženske težje usklajujejo poklicne in osebne obveznosti — pogosto na račun karierne rasti.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47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638175" marR="0" lvl="1" indent="-47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lvl="0">
              <a:lnSpc>
                <a:spcPct val="115000"/>
              </a:lnSpc>
              <a:buSzPts val="2000"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2000" b="1">
                <a:solidFill>
                  <a:schemeClr val="accent1"/>
                </a:solidFill>
              </a:rPr>
              <a:t>Uvid: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 izzivi niso vprašanje osebne izbire, temveč odraz organizacijskih praks, ki kaznujejo fleksibilnost. Podjetja, ki to prezrejo, izgubljajo izkušene strokovnjakinje in koristi raznolikosti.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4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pl-PL" sz="2000" b="1">
                <a:solidFill>
                  <a:schemeClr val="lt1"/>
                </a:solidFill>
              </a:rPr>
              <a:t>Izzivi za ženske na delovnem mestu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5"/>
          <p:cNvSpPr txBox="1"/>
          <p:nvPr/>
        </p:nvSpPr>
        <p:spPr>
          <a:xfrm>
            <a:off x="1193276" y="767152"/>
            <a:ext cx="9805448" cy="5525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Ovire pri kariernem razvoju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Napredovanje in dostop do vodstvenih vlog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pogosto naletijo na strukturne ovire pri prvem napredovanju – manj zgodnjih priložnosti za napredovanje, kar jim pozneje zapira pot v vodstvo.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Pomanjkanje mentorstva in sponzorstva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Brez mentoric / mentorjev in sponzorjev ženske težje pridejo do usmerjanja, podpore in zagovorništva, ki so ključni za napredovanje.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Omejen dostop do mreženja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Izključenost iz neformalnih omrežij (npr. druženja po službi) zmanjšuje vidnost in omejuje dostop do informacij ter priložnosti.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Neenako plačilo in ugodnosti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Ženske za enako delo pogosto prejmejo nižje plačilo, kar vpliva na finančno varnost, motivacijo in dolgoročne karierne odločitve.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47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lvl="0">
              <a:lnSpc>
                <a:spcPct val="115000"/>
              </a:lnSpc>
              <a:buSzPts val="2000"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2000" b="1">
                <a:solidFill>
                  <a:schemeClr val="accent1"/>
                </a:solidFill>
              </a:rPr>
              <a:t>Uvid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Karierni razvoj ni odvisen samo od znanj – temelji tudi na dostopu do omrežij, zagovorništva in poštenega nagrajevanja.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5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pl-PL" sz="2000" b="1">
                <a:solidFill>
                  <a:schemeClr val="lt1"/>
                </a:solidFill>
              </a:rPr>
              <a:t>Izzivi za ženske na delovnem mestu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6"/>
          <p:cNvSpPr txBox="1"/>
          <p:nvPr/>
        </p:nvSpPr>
        <p:spPr>
          <a:xfrm>
            <a:off x="734104" y="659031"/>
            <a:ext cx="11010871" cy="5539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Organizacijska kultura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Vsaka organizacija ima svojo kulturo in ta ni vedno prijazna do žensk. Nekateri elementi delovnega okolja ženskam otežujejo občutek vključenosti in vplivajo na to, ali ostanejo v organizaciji: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Dolgi delovniki in pričakovana stalna prisotnost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Kulture, ki to nagrajujejo, postavljajo v slabši položaj ženske z več skrbstvenimi obveznostmi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»Fantovski klubi« in izključujoče mreže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Neformalna druženja in zaprti moški krogi zmanjšujejo dostop žensk do pomembnih informacij, povezav in vpliva, zlasti ko so iz teh krogov izključene.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it-IT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Seksistične šale in moški normativi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1800"/>
            </a:pPr>
            <a:r>
              <a:rPr lang="sl-SI" sz="1800">
                <a:solidFill>
                  <a:schemeClr val="dk1"/>
                </a:solidFill>
              </a:rPr>
              <a:t>Komentarji, ki temeljijo na spolnih stereotipih, ter obravnavanje moške perspektive kot privzete ustvarjajo neprijetno okolje za ženske in spodkopavajo vključevanje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Pomanjkanje raznolikosti in vključevanja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močno moških okoljih se ženske pogosto počutijo, da morajo »ustrezati« pričakovanjem, spreminjati svoje vedenje ali skrivati dele svoje identitete. Pomanjkanje zastopanosti poglablja izolacijo in zmanjšuje občutek pripadnosti.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47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000"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2000" b="1">
                <a:solidFill>
                  <a:schemeClr val="accent1"/>
                </a:solidFill>
              </a:rPr>
              <a:t>Uvid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Organizacijska kultura ni nevtralna — določa, kdo napreduje in kdo odhaja. Podjetja, ki dopuščajo izključujoče norme, izgubljajo talent in škodujejo svojemu ugledu.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6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pl-PL" sz="2000" b="1">
                <a:solidFill>
                  <a:schemeClr val="lt1"/>
                </a:solidFill>
              </a:rPr>
              <a:t>Izzivi za ženske na delovnem mestu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7"/>
          <p:cNvSpPr txBox="1"/>
          <p:nvPr/>
        </p:nvSpPr>
        <p:spPr>
          <a:xfrm>
            <a:off x="1099350" y="1183020"/>
            <a:ext cx="9993300" cy="449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Od izzivov k rešitvam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prejšnjem delu smo pogledali glavne izzive, s katerimi se ženske srečujejo na delovnem mestu.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 izzivi so resnični in sistemski in jih je mogoče nasloviti s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premišljenimi ukrepi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Zdaj pogled usmerjamo v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vključujoče vodenje in upravljanje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ki spodbuja raznolikost in podpira ženske v organizaciji.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nadaljevanju bomo raziskali,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kaj lahko organizacije naredijo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da postane vključevanje realnost, ne le načelo.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Razumevanje problema je šele prvi korak. Naslednji korak je ustvariti rešitve, ki dejansko delujejo.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7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Od izzivov k rešitvam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8"/>
          <p:cNvSpPr txBox="1"/>
          <p:nvPr/>
        </p:nvSpPr>
        <p:spPr>
          <a:xfrm>
            <a:off x="1242437" y="997585"/>
            <a:ext cx="9707125" cy="486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Zaveza vodstva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Vidna podpora vodstva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Najvišje vodstvo ima ključno vlogo pri oblikovanju organizacijske kulture. Ko vodje aktivno podpirajo raznolikost, jasno sporočajo, da je vključevanje prednostna naloga.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Odgovornost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Jasni cilji in redno spremljanje napredka zagotavljajo, da raznolikost ni le načelo, ampak konkretna zaveza z merljivimi rezultati.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Usposabljanje za vodstveno osebje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Izobraževanja o spolni občutljivosti in pristranskostih pomagajo vodjem sprejemati pravične odločitve ter graditi vključujoče ekipe.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47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47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000"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2000" b="1">
                <a:solidFill>
                  <a:schemeClr val="accent1"/>
                </a:solidFill>
              </a:rPr>
              <a:t>Uvid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Zavezanost vodstva je temelj trajnih sprememb.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8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Od izzivov k rešitvam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9"/>
          <p:cNvSpPr txBox="1"/>
          <p:nvPr/>
        </p:nvSpPr>
        <p:spPr>
          <a:xfrm>
            <a:off x="1001547" y="966807"/>
            <a:ext cx="10188906" cy="509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Družinam prijazne ureditve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sl-SI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Družinam prijazna ureditev dela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Prilagodljivi urniki in možnost hibridnega dela zaposlenim omogočajo lažje usklajevanje poklicnih in družinskih obveznosti brez upočasnitve kariere.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Starševski dopust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Enakomerno razdeljen starševski dopust spodbuja delitev skrbstvenih obveznosti in zmanjšuje negativne karierne posledice za ženske.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Vrnitev na delovno mesto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Jasne in poštene možnosti za vračanje po starševskem dopustu omogočajo nadaljevanje karierne poti.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47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Uvid: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Družini prijazne politike niso ugodnost — so nujne za privabljanje in ohranjanje usposobljenih zaposlenih.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9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Od izzivov k rešitvam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0"/>
          <p:cNvSpPr txBox="1"/>
          <p:nvPr/>
        </p:nvSpPr>
        <p:spPr>
          <a:xfrm>
            <a:off x="1415474" y="1159168"/>
            <a:ext cx="9648132" cy="4539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Varno in spoštljivo delovno okolje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Ničelna toleranca do nadlegovanja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Jasna pravila proti vsakršnim oblikam nasilja in nadlegovanja zaščitijo zaposlene in gradijo zaupanje v organizaciji.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Spoštljiva komunikacija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Nadziranje diskriminatornega jezika, šal in neprimernih nalog ustvarja profesionalno okolje, v katerem se vsi počutijo cenjene.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Psihološka varnost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Spodbujanje odprtega dialoga brez strahu pred povračilnimi ukrepi krepi inovativnost, pripadnost in angažiranost.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476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000"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2000" b="1">
                <a:solidFill>
                  <a:schemeClr val="accent1"/>
                </a:solidFill>
              </a:rPr>
              <a:t>Uvid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Varno in spoštljivo okolje je temelj vključevanja.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20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Od izzivov k rešitvam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1"/>
          <p:cNvSpPr txBox="1"/>
          <p:nvPr/>
        </p:nvSpPr>
        <p:spPr>
          <a:xfrm>
            <a:off x="1113475" y="743669"/>
            <a:ext cx="10252129" cy="5370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Pošteni postopki zaposlovanja in napredovanja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Strukturirana selekcija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tandardizirani razgovori in jasna merila zmanjšajo pristranskost pri zaposlovanju.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Raznolike izbirne komisije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Vključevanje žensk in drugih premalo zastopanih skupin v komisije na zaposlitvenih razgovorih zagotavlja bolj uravnotežene odločitve.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Pregledna merila za napredovanje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Jasna pravila in kriteriji preprečujejo subjektivne ocene ter spodbujajo pravičnost.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Vključujoči zaposlitveni oglasi</a:t>
            </a: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>
                <a:solidFill>
                  <a:schemeClr val="dk1"/>
                </a:solidFill>
              </a:rPr>
              <a:t>Spolno n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evtralni jezik in poudarek na fleksibilnosti sporočata, da so priložnosti odprte za vse, kar pomaga pridobiti raznolike prijave.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000"/>
            </a:pP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2000" b="1">
                <a:solidFill>
                  <a:schemeClr val="accent1"/>
                </a:solidFill>
              </a:rPr>
              <a:t>Uvid</a:t>
            </a:r>
            <a:r>
              <a:rPr lang="sl-SI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Pravični postopki gradijo zaupanje in pomagajo organizacijam privabiti ter ohraniti raznolike talente.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21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Od izzivov k rešitvam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2"/>
          <p:cNvSpPr txBox="1"/>
          <p:nvPr/>
        </p:nvSpPr>
        <p:spPr>
          <a:xfrm>
            <a:off x="1610080" y="1263042"/>
            <a:ext cx="8971840" cy="4331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Učenje iz primerov dobrih praks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Pogledali smo izzive in strategije, ki podpirajo ženske na delovnem mestu.</a:t>
            </a: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Zdaj se usmerjamo v 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konkretne primere organizacij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ki so uspešno uvedle vključujoče prakse.</a:t>
            </a:r>
          </a:p>
          <a:p>
            <a:pPr marL="638175" marR="0" lvl="1" indent="-180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 primeri pokažejo, kako lahko različna okolja (od korporacij do industrije in medijev) razvijejo praktične rešitve, ki delujejo v realnem svetu.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Dobre prakse navdihujejo spremembe in pomagajo prepoznati, kaj lahko deluje tudi v vaši organizaciji.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22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Primeri dobrih praks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3"/>
          <p:cNvSpPr txBox="1"/>
          <p:nvPr/>
        </p:nvSpPr>
        <p:spPr>
          <a:xfrm>
            <a:off x="1131300" y="914608"/>
            <a:ext cx="9929400" cy="5348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CaixaBank (Španija)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Organizacija: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velika evropska finančna institucija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Ključni ukrepi: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Wengage: mentorstvo, mreženje in pospeševanje razvoja ženskega talenta.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Pregledna plačna politika ter sprejet Načrt enakosti spolov.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Cilj: do leta 2027 doseči 45 % žensk na vodstvenih položajih.</a:t>
            </a:r>
            <a:endParaRPr lang="sl-SI" sz="1800">
              <a:solidFill>
                <a:schemeClr val="dk1"/>
              </a:solidFill>
            </a:endParaRPr>
          </a:p>
          <a:p>
            <a:pPr marL="914400"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</a:pPr>
            <a:endParaRPr lang="sl-SI"/>
          </a:p>
          <a:p>
            <a:pPr marL="914400">
              <a:lnSpc>
                <a:spcPct val="115000"/>
              </a:lnSpc>
              <a:buClr>
                <a:schemeClr val="accent6"/>
              </a:buClr>
              <a:buSzPts val="2700"/>
            </a:pPr>
            <a:r>
              <a:rPr lang="sl-SI" sz="1800" b="1">
                <a:solidFill>
                  <a:schemeClr val="dk1"/>
                </a:solidFill>
              </a:rPr>
              <a:t>Rezultati:</a:t>
            </a:r>
            <a:endParaRPr sz="1800" b="1">
              <a:solidFill>
                <a:schemeClr val="dk1"/>
              </a:solidFill>
            </a:endParaRP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mentorske programe je vključenih 900 žensk.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43 % žensk v vodstvu — cilj dosežen pred predvidenim rokom.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buSzPts val="1800"/>
            </a:pP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1800" b="1">
                <a:solidFill>
                  <a:schemeClr val="accent1"/>
                </a:solidFill>
              </a:rPr>
              <a:t>Uvid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Merljiv napredek je mogoč, ko se združita jasna zaveza vodstva in strukturne spremembe.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3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Primeri dobrih praks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4"/>
          <p:cNvSpPr txBox="1"/>
          <p:nvPr/>
        </p:nvSpPr>
        <p:spPr>
          <a:xfrm>
            <a:off x="1131300" y="1197255"/>
            <a:ext cx="9929400" cy="4463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Calik Denim (Turčija)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Organisation: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vodilni tekstilni proizvajalec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Ključni ukrepi: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Ločene garderobe in sanitarije za ženske.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Prilagodljivi delovni turnusi, ki omogočajo boljše usklajevanje družinskih obveznosti.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Programi za nadgradnjo znanj žensk v tehničnih poklicih..</a:t>
            </a:r>
            <a:endParaRPr lang="sl-SI"/>
          </a:p>
          <a:p>
            <a:pPr marL="914400"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Rezultati: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Povečana udeležba žensk in večja dolgoročna zadržanost v podjetju.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buSzPts val="1800"/>
            </a:pP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1800" b="1">
                <a:solidFill>
                  <a:schemeClr val="accent1"/>
                </a:solidFill>
              </a:rPr>
              <a:t>Uvid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Tudi fizične prilagoditve lahko bistveno izboljšajo vključenost.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4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Primeri dobrih praks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5"/>
          <p:cNvSpPr txBox="1"/>
          <p:nvPr/>
        </p:nvSpPr>
        <p:spPr>
          <a:xfrm>
            <a:off x="1489682" y="1037981"/>
            <a:ext cx="8322911" cy="4782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Starlight Media (Ukrajina)</a:t>
            </a:r>
            <a:endParaRPr sz="12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Organisation:</a:t>
            </a:r>
            <a: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medijsko podjetje</a:t>
            </a:r>
            <a:endParaRPr sz="1400" b="0" i="0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sl-SI" sz="1800" b="1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Ključni ukrepi:</a:t>
            </a:r>
            <a:endParaRPr sz="1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53 % žensk v podjetju in 56 % žensk v najvišjem vodstvu. 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P</a:t>
            </a:r>
            <a: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lačna vrzel odpravljena.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Programi za starše obeh spolov.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Kongres MediaForShe in kampanje za odpravljanje stereotipov.</a:t>
            </a:r>
            <a:endParaRPr sz="1400" b="0" i="0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</a:pPr>
            <a:r>
              <a:rPr lang="sl-SI" sz="1800" b="1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Rezultati:</a:t>
            </a:r>
            <a:r>
              <a:rPr lang="sl-SI" b="1"/>
              <a:t> </a:t>
            </a:r>
          </a:p>
          <a:p>
            <a:pPr marL="1095375" marR="0" lvl="2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</a:rPr>
              <a:t>Indeks enakosti spolov se je v dveh letih dvignil z 11 % na 72 %</a:t>
            </a:r>
            <a:r>
              <a:rPr lang="sl-SI" sz="180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i="0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None/>
            </a:pPr>
            <a:endParaRPr sz="1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None/>
            </a:pPr>
            <a:endParaRPr sz="9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buSzPts val="1800"/>
            </a:pPr>
            <a:r>
              <a:rPr lang="sl-SI" sz="1800" b="1" i="0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sl-SI" sz="1800" b="1">
                <a:solidFill>
                  <a:schemeClr val="accent1"/>
                </a:solidFill>
              </a:rPr>
              <a:t>Uvid</a:t>
            </a:r>
            <a:r>
              <a:rPr lang="sl-SI" sz="1800" b="1" i="0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sl-SI" sz="1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Combining internal policies with external advocacy amplifies impact.</a:t>
            </a:r>
            <a:endParaRPr sz="1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5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Primeri dobrih praks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6"/>
          <p:cNvSpPr txBox="1"/>
          <p:nvPr/>
        </p:nvSpPr>
        <p:spPr>
          <a:xfrm>
            <a:off x="1632450" y="1515804"/>
            <a:ext cx="8927100" cy="3826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l-PL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Uporaba dobrih praks v vašem okolju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Pogledale smo primere organizacij, ki so uspešno uvedle strategije za enakost spolov.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Zdaj je čas za razmislek o tem, kaj bi lahko delovalo v vašem okolju: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Katere elemente dobrih praks bi lahko prenesle v svojo organizacijo?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Kaj bi lahko uvedli hitro in brez večjih sprememb?</a:t>
            </a:r>
          </a:p>
          <a:p>
            <a:pPr marL="638175" marR="0" lvl="1" indent="-180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Char char="•"/>
            </a:pP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Kateri ukrepi bi zahtevali več prilagoditev?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7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💡 Vprašanje za diskusijo: </a:t>
            </a:r>
            <a:r>
              <a:rPr lang="it-IT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Delite svoje misli in ideje z ostalimi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6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sl-SI" sz="2000" b="1">
                <a:solidFill>
                  <a:schemeClr val="lt1"/>
                </a:solidFill>
              </a:rPr>
              <a:t>Primeri dobrih praks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7"/>
          <p:cNvSpPr txBox="1"/>
          <p:nvPr/>
        </p:nvSpPr>
        <p:spPr>
          <a:xfrm>
            <a:off x="2107581" y="1447688"/>
            <a:ext cx="8263917" cy="3962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l-SI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Razmislek in ključne ugotovitve</a:t>
            </a:r>
            <a:endParaRPr sz="28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Vprašanje za razmislek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Kaj na tej delavnici me je spodbudilo k drugačnemu razmišljanju in mi odprlo nove poglede na podporo ženskam v organizaciji?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2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2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5375" marR="0" lvl="2" indent="-95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1800"/>
            </a:pPr>
            <a:r>
              <a:rPr lang="sl-SI" sz="1800" b="1">
                <a:solidFill>
                  <a:schemeClr val="accent1"/>
                </a:solidFill>
              </a:rPr>
              <a:t>Ključno sporočilo </a:t>
            </a:r>
            <a:r>
              <a:rPr lang="sl-SI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pl-PL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Razmislek spremeni nova spoznanja v konkretne korake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27"/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Zaključek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986b90749_1_262"/>
          <p:cNvSpPr txBox="1"/>
          <p:nvPr/>
        </p:nvSpPr>
        <p:spPr>
          <a:xfrm>
            <a:off x="3016714" y="376381"/>
            <a:ext cx="6097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6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HVALA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F44206A-2EAC-EABF-842F-5E952B7EC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8128"/>
            <a:ext cx="12192000" cy="4998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ova tema">
  <a:themeElements>
    <a:clrScheme name="Pisarna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EE02D61A174946B13DE67B83BE39AF" ma:contentTypeVersion="16" ma:contentTypeDescription="Ustvari nov dokument." ma:contentTypeScope="" ma:versionID="dcc1cac21543ebf2510d3d971cec7104">
  <xsd:schema xmlns:xsd="http://www.w3.org/2001/XMLSchema" xmlns:xs="http://www.w3.org/2001/XMLSchema" xmlns:p="http://schemas.microsoft.com/office/2006/metadata/properties" xmlns:ns2="46ec6cd7-db6c-433c-85d6-fd3b9157ed4d" xmlns:ns3="703cdf61-9bdb-4ab1-bf99-aabb6c694d24" targetNamespace="http://schemas.microsoft.com/office/2006/metadata/properties" ma:root="true" ma:fieldsID="20b15b3a6fc2690952f9ce637cfff3fd" ns2:_="" ns3:_="">
    <xsd:import namespace="46ec6cd7-db6c-433c-85d6-fd3b9157ed4d"/>
    <xsd:import namespace="703cdf61-9bdb-4ab1-bf99-aabb6c694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6cd7-db6c-433c-85d6-fd3b9157e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Oznake slike" ma:readOnly="false" ma:fieldId="{5cf76f15-5ced-4ddc-b409-7134ff3c332f}" ma:taxonomyMulti="true" ma:sspId="74e670e0-036f-40c5-a94b-014558db02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cdf61-9bdb-4ab1-bf99-aabb6c694d2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045dbe8-36ce-414e-b890-92d4d91653f2}" ma:internalName="TaxCatchAll" ma:showField="CatchAllData" ma:web="703cdf61-9bdb-4ab1-bf99-aabb6c694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ec6cd7-db6c-433c-85d6-fd3b9157ed4d">
      <Terms xmlns="http://schemas.microsoft.com/office/infopath/2007/PartnerControls"/>
    </lcf76f155ced4ddcb4097134ff3c332f>
    <TaxCatchAll xmlns="703cdf61-9bdb-4ab1-bf99-aabb6c694d2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61BB5E-B533-4CF0-A348-9CDC5D8825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ec6cd7-db6c-433c-85d6-fd3b9157ed4d"/>
    <ds:schemaRef ds:uri="703cdf61-9bdb-4ab1-bf99-aabb6c694d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597570-E839-427A-AB35-A02FED0F2438}">
  <ds:schemaRefs>
    <ds:schemaRef ds:uri="http://schemas.microsoft.com/office/2006/metadata/properties"/>
    <ds:schemaRef ds:uri="http://schemas.microsoft.com/office/infopath/2007/PartnerControls"/>
    <ds:schemaRef ds:uri="46ec6cd7-db6c-433c-85d6-fd3b9157ed4d"/>
    <ds:schemaRef ds:uri="703cdf61-9bdb-4ab1-bf99-aabb6c694d24"/>
  </ds:schemaRefs>
</ds:datastoreItem>
</file>

<file path=customXml/itemProps3.xml><?xml version="1.0" encoding="utf-8"?>
<ds:datastoreItem xmlns:ds="http://schemas.openxmlformats.org/officeDocument/2006/customXml" ds:itemID="{FBC327A3-E3A7-4C3C-91A1-49E3EC0923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2990</Words>
  <Application>Microsoft Office PowerPoint</Application>
  <PresentationFormat>Širokozaslonsko</PresentationFormat>
  <Paragraphs>349</Paragraphs>
  <Slides>28</Slides>
  <Notes>28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3</vt:i4>
      </vt:variant>
      <vt:variant>
        <vt:lpstr>Naslovi diapozitivov</vt:lpstr>
      </vt:variant>
      <vt:variant>
        <vt:i4>28</vt:i4>
      </vt:variant>
    </vt:vector>
  </HeadingPairs>
  <TitlesOfParts>
    <vt:vector size="33" baseType="lpstr">
      <vt:lpstr>Arial</vt:lpstr>
      <vt:lpstr>Calibri</vt:lpstr>
      <vt:lpstr>1_Office Theme</vt:lpstr>
      <vt:lpstr>Office Theme</vt:lpstr>
      <vt:lpstr>2_Office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Carina Posch</dc:creator>
  <cp:lastModifiedBy>Tjaša Jerman Kuželički</cp:lastModifiedBy>
  <cp:revision>1</cp:revision>
  <dcterms:created xsi:type="dcterms:W3CDTF">2023-12-14T11:07:21Z</dcterms:created>
  <dcterms:modified xsi:type="dcterms:W3CDTF">2026-03-27T10:32:10Z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0x010100CFEE02D61A174946B13DE67B83BE39AF</vt:lpwstr>
  </property>
  <property fmtid="{D5CDD505-2E9C-101B-9397-08002B2CF9AE}" pid="3" name="MediaServiceImageTags">
    <vt:lpwstr/>
  </property>
</Properties>
</file>