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92" r:id="rId3"/>
    <p:sldMasterId id="2147483693" r:id="rId4"/>
    <p:sldMasterId id="2147483694" r:id="rId5"/>
    <p:sldMasterId id="214748369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3.xml"/><Relationship Id="rId6" Type="http://schemas.openxmlformats.org/officeDocument/2006/relationships/slideMaster" Target="slideMasters/slideMaster4.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de-DE"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products-eurostat-news/w/edn-20250305-1" TargetMode="External"/><Relationship Id="rId3" Type="http://schemas.openxmlformats.org/officeDocument/2006/relationships/hyperlink" Target="https://ec.europa.eu/eurostat/web/lfs/database"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lfs/database"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lfs/database"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lfs/database"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products-eurostat-news/w/edn-20250305-1"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ige.europa.eu/newsroom/economic-benefits-gender-equality?language_content_entity=en"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imd.org/blog/management/gender-bias/%EE%88%80cite%EE%88%82turn41search40" TargetMode="External"/><Relationship Id="rId3" Type="http://schemas.openxmlformats.org/officeDocument/2006/relationships/hyperlink" Target="https://www.cogentinfo.com/resources/15-issues-women-face-at-the-workplace-and-how-to-combat-them"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lfs/database"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nglobalcompact.org/academy/case-library/how-caixabank-increased-women-leadership-43-and-gained-global-recogntion"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nglobalcompact.org/take-action/target-gender-equality/interviews-with-female-leaders/calik_denim"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nglobalcompact.org/take-action/target-gender-equality/interviews-with-female-leaders/starlight-media"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nglobalcompact.org/take-action/target-gender-equality/interviews-with-female-leaders/starlight-media"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nglobalcompact.org/take-action/target-gender-equality/interviews-with-female-leaders/starlight-media"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4" name="Google Shape;33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0" name="Google Shape;34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6" name="Google Shape;34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de-DE" sz="1200">
                <a:solidFill>
                  <a:schemeClr val="dk1"/>
                </a:solidFill>
                <a:latin typeface="Arial"/>
                <a:ea typeface="Arial"/>
                <a:cs typeface="Arial"/>
                <a:sym typeface="Arial"/>
              </a:rPr>
              <a:t>Source:</a:t>
            </a:r>
            <a:br>
              <a:rPr lang="de-DE" sz="1200">
                <a:solidFill>
                  <a:schemeClr val="dk1"/>
                </a:solidFill>
                <a:latin typeface="Arial"/>
                <a:ea typeface="Arial"/>
                <a:cs typeface="Arial"/>
                <a:sym typeface="Arial"/>
              </a:rPr>
            </a:br>
            <a:r>
              <a:rPr lang="de-DE" sz="1200">
                <a:solidFill>
                  <a:schemeClr val="dk1"/>
                </a:solidFill>
                <a:latin typeface="Arial"/>
                <a:ea typeface="Arial"/>
                <a:cs typeface="Arial"/>
                <a:sym typeface="Arial"/>
              </a:rPr>
              <a:t>Eurostat. (2025, March 5). </a:t>
            </a:r>
            <a:r>
              <a:rPr i="1" lang="de-DE" sz="1200">
                <a:solidFill>
                  <a:schemeClr val="dk1"/>
                </a:solidFill>
                <a:latin typeface="Arial"/>
                <a:ea typeface="Arial"/>
                <a:cs typeface="Arial"/>
                <a:sym typeface="Arial"/>
              </a:rPr>
              <a:t>3.7 million women held managerial positions in 2023</a:t>
            </a:r>
            <a:r>
              <a:rPr lang="de-DE" sz="1200">
                <a:solidFill>
                  <a:schemeClr val="dk1"/>
                </a:solidFill>
                <a:latin typeface="Arial"/>
                <a:ea typeface="Arial"/>
                <a:cs typeface="Arial"/>
                <a:sym typeface="Arial"/>
              </a:rPr>
              <a:t>. Retrieved from </a:t>
            </a:r>
            <a:r>
              <a:rPr lang="de-DE" sz="1200" u="sng">
                <a:solidFill>
                  <a:schemeClr val="hlink"/>
                </a:solidFill>
                <a:latin typeface="Arial"/>
                <a:ea typeface="Arial"/>
                <a:cs typeface="Arial"/>
                <a:sym typeface="Arial"/>
                <a:hlinkClick r:id="rId2"/>
              </a:rPr>
              <a:t>https://ec.europa.eu/eurostat/web/products-eurostat-news/w/edn-20250305-1</a:t>
            </a:r>
            <a:br>
              <a:rPr lang="de-DE" sz="1200">
                <a:solidFill>
                  <a:schemeClr val="dk1"/>
                </a:solidFill>
                <a:latin typeface="Arial"/>
                <a:ea typeface="Arial"/>
                <a:cs typeface="Arial"/>
                <a:sym typeface="Arial"/>
              </a:rPr>
            </a:br>
            <a:r>
              <a:rPr lang="de-DE" sz="1200">
                <a:solidFill>
                  <a:schemeClr val="dk1"/>
                </a:solidFill>
                <a:latin typeface="Arial"/>
                <a:ea typeface="Arial"/>
                <a:cs typeface="Arial"/>
                <a:sym typeface="Arial"/>
              </a:rPr>
              <a:t>Eurostat. (n.d.). </a:t>
            </a:r>
            <a:r>
              <a:rPr i="1" lang="de-DE" sz="1200">
                <a:solidFill>
                  <a:schemeClr val="dk1"/>
                </a:solidFill>
                <a:latin typeface="Arial"/>
                <a:ea typeface="Arial"/>
                <a:cs typeface="Arial"/>
                <a:sym typeface="Arial"/>
              </a:rPr>
              <a:t>Employment and unemployment (Labour Force Survey)</a:t>
            </a:r>
            <a:r>
              <a:rPr lang="de-DE" sz="1200">
                <a:solidFill>
                  <a:schemeClr val="dk1"/>
                </a:solidFill>
                <a:latin typeface="Arial"/>
                <a:ea typeface="Arial"/>
                <a:cs typeface="Arial"/>
                <a:sym typeface="Arial"/>
              </a:rPr>
              <a:t>. Retrieved from </a:t>
            </a:r>
            <a:r>
              <a:rPr lang="de-DE" sz="1200" u="sng">
                <a:solidFill>
                  <a:schemeClr val="hlink"/>
                </a:solidFill>
                <a:latin typeface="Arial"/>
                <a:ea typeface="Arial"/>
                <a:cs typeface="Arial"/>
                <a:sym typeface="Arial"/>
                <a:hlinkClick r:id="rId3"/>
              </a:rPr>
              <a:t>https://ec.europa.eu/eurostat/web/lfs/database</a:t>
            </a:r>
            <a:r>
              <a:rPr lang="de-DE" sz="1200">
                <a:solidFill>
                  <a:schemeClr val="dk1"/>
                </a:solidFill>
                <a:latin typeface="Arial"/>
                <a:ea typeface="Arial"/>
                <a:cs typeface="Arial"/>
                <a:sym typeface="Arial"/>
              </a:rPr>
              <a:t> </a:t>
            </a:r>
            <a:endParaRPr/>
          </a:p>
          <a:p>
            <a:pPr indent="0" lvl="0" marL="0" rtl="0" algn="l">
              <a:lnSpc>
                <a:spcPct val="100000"/>
              </a:lnSpc>
              <a:spcBef>
                <a:spcPts val="0"/>
              </a:spcBef>
              <a:spcAft>
                <a:spcPts val="0"/>
              </a:spcAft>
              <a:buSzPts val="1400"/>
              <a:buNone/>
            </a:pPr>
            <a:r>
              <a:t/>
            </a:r>
            <a:endParaRPr/>
          </a:p>
        </p:txBody>
      </p:sp>
      <p:sp>
        <p:nvSpPr>
          <p:cNvPr id="347" name="Google Shape;34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3" name="Google Shape;35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0" name="Google Shape;36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6" name="Google Shape;36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de-DE" sz="1200">
                <a:solidFill>
                  <a:schemeClr val="dk1"/>
                </a:solidFill>
                <a:latin typeface="Arial"/>
                <a:ea typeface="Arial"/>
                <a:cs typeface="Arial"/>
                <a:sym typeface="Arial"/>
              </a:rPr>
              <a:t>Source:</a:t>
            </a:r>
            <a:r>
              <a:rPr lang="de-DE" sz="1200">
                <a:solidFill>
                  <a:schemeClr val="dk1"/>
                </a:solidFill>
                <a:latin typeface="Arial"/>
                <a:ea typeface="Arial"/>
                <a:cs typeface="Arial"/>
                <a:sym typeface="Arial"/>
              </a:rPr>
              <a:t> Eurostat (n.d.). </a:t>
            </a:r>
            <a:r>
              <a:rPr i="1" lang="de-DE" sz="1200">
                <a:solidFill>
                  <a:schemeClr val="dk1"/>
                </a:solidFill>
                <a:latin typeface="Arial"/>
                <a:ea typeface="Arial"/>
                <a:cs typeface="Arial"/>
                <a:sym typeface="Arial"/>
              </a:rPr>
              <a:t>Employment and unemployment (Labour Force Survey)</a:t>
            </a:r>
            <a:r>
              <a:rPr lang="de-DE" sz="1200">
                <a:solidFill>
                  <a:schemeClr val="dk1"/>
                </a:solidFill>
                <a:latin typeface="Arial"/>
                <a:ea typeface="Arial"/>
                <a:cs typeface="Arial"/>
                <a:sym typeface="Arial"/>
              </a:rPr>
              <a:t>. Retrieved from </a:t>
            </a:r>
            <a:r>
              <a:rPr lang="de-DE" sz="1200" u="sng">
                <a:solidFill>
                  <a:schemeClr val="hlink"/>
                </a:solidFill>
                <a:latin typeface="Arial"/>
                <a:ea typeface="Arial"/>
                <a:cs typeface="Arial"/>
                <a:sym typeface="Arial"/>
                <a:hlinkClick r:id="rId2"/>
              </a:rPr>
              <a:t>https://ec.europa.eu/eurostat/web/lfs/database</a:t>
            </a:r>
            <a:endParaRPr/>
          </a:p>
        </p:txBody>
      </p:sp>
      <p:sp>
        <p:nvSpPr>
          <p:cNvPr id="367" name="Google Shape;36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3" name="Google Shape;37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4" name="Google Shape;37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0" name="Google Shape;38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de-DE" sz="1200">
                <a:solidFill>
                  <a:schemeClr val="dk1"/>
                </a:solidFill>
                <a:latin typeface="Arial"/>
                <a:ea typeface="Arial"/>
                <a:cs typeface="Arial"/>
                <a:sym typeface="Arial"/>
              </a:rPr>
              <a:t>Source:</a:t>
            </a:r>
            <a:r>
              <a:rPr lang="de-DE" sz="1200">
                <a:solidFill>
                  <a:schemeClr val="dk1"/>
                </a:solidFill>
                <a:latin typeface="Arial"/>
                <a:ea typeface="Arial"/>
                <a:cs typeface="Arial"/>
                <a:sym typeface="Arial"/>
              </a:rPr>
              <a:t> Eurostat (n.d.). </a:t>
            </a:r>
            <a:r>
              <a:rPr i="1" lang="de-DE" sz="1200">
                <a:solidFill>
                  <a:schemeClr val="dk1"/>
                </a:solidFill>
                <a:latin typeface="Arial"/>
                <a:ea typeface="Arial"/>
                <a:cs typeface="Arial"/>
                <a:sym typeface="Arial"/>
              </a:rPr>
              <a:t>Employment and unemployment (Labour Force Survey)</a:t>
            </a:r>
            <a:r>
              <a:rPr lang="de-DE" sz="1200">
                <a:solidFill>
                  <a:schemeClr val="dk1"/>
                </a:solidFill>
                <a:latin typeface="Arial"/>
                <a:ea typeface="Arial"/>
                <a:cs typeface="Arial"/>
                <a:sym typeface="Arial"/>
              </a:rPr>
              <a:t>. Retrieved from </a:t>
            </a:r>
            <a:r>
              <a:rPr lang="de-DE" sz="1200" u="sng">
                <a:solidFill>
                  <a:schemeClr val="hlink"/>
                </a:solidFill>
                <a:latin typeface="Arial"/>
                <a:ea typeface="Arial"/>
                <a:cs typeface="Arial"/>
                <a:sym typeface="Arial"/>
                <a:hlinkClick r:id="rId2"/>
              </a:rPr>
              <a:t>https://ec.europa.eu/eurostat/web/lfs/database</a:t>
            </a:r>
            <a:endParaRPr/>
          </a:p>
        </p:txBody>
      </p:sp>
      <p:sp>
        <p:nvSpPr>
          <p:cNvPr id="381" name="Google Shape;381;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 name="Google Shape;38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de-DE" sz="1200">
                <a:solidFill>
                  <a:schemeClr val="dk1"/>
                </a:solidFill>
                <a:latin typeface="Arial"/>
                <a:ea typeface="Arial"/>
                <a:cs typeface="Arial"/>
                <a:sym typeface="Arial"/>
              </a:rPr>
              <a:t>Source:</a:t>
            </a:r>
            <a:r>
              <a:rPr lang="de-DE" sz="1200">
                <a:solidFill>
                  <a:schemeClr val="dk1"/>
                </a:solidFill>
                <a:latin typeface="Arial"/>
                <a:ea typeface="Arial"/>
                <a:cs typeface="Arial"/>
                <a:sym typeface="Arial"/>
              </a:rPr>
              <a:t> Eurostat (n.d.). </a:t>
            </a:r>
            <a:r>
              <a:rPr i="1" lang="de-DE" sz="1200">
                <a:solidFill>
                  <a:schemeClr val="dk1"/>
                </a:solidFill>
                <a:latin typeface="Arial"/>
                <a:ea typeface="Arial"/>
                <a:cs typeface="Arial"/>
                <a:sym typeface="Arial"/>
              </a:rPr>
              <a:t>Employment and unemployment (Labour Force Survey)</a:t>
            </a:r>
            <a:r>
              <a:rPr lang="de-DE" sz="1200">
                <a:solidFill>
                  <a:schemeClr val="dk1"/>
                </a:solidFill>
                <a:latin typeface="Arial"/>
                <a:ea typeface="Arial"/>
                <a:cs typeface="Arial"/>
                <a:sym typeface="Arial"/>
              </a:rPr>
              <a:t>. Retrieved from </a:t>
            </a:r>
            <a:r>
              <a:rPr lang="de-DE" sz="1200" u="sng">
                <a:solidFill>
                  <a:schemeClr val="hlink"/>
                </a:solidFill>
                <a:latin typeface="Arial"/>
                <a:ea typeface="Arial"/>
                <a:cs typeface="Arial"/>
                <a:sym typeface="Arial"/>
                <a:hlinkClick r:id="rId2"/>
              </a:rPr>
              <a:t>https://ec.europa.eu/eurostat/web/lfs/database</a:t>
            </a:r>
            <a:endParaRPr/>
          </a:p>
        </p:txBody>
      </p:sp>
      <p:sp>
        <p:nvSpPr>
          <p:cNvPr id="388" name="Google Shape;38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4" name="Google Shape;394;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de-DE" sz="1200">
                <a:solidFill>
                  <a:schemeClr val="dk1"/>
                </a:solidFill>
                <a:latin typeface="Arial"/>
                <a:ea typeface="Arial"/>
                <a:cs typeface="Arial"/>
                <a:sym typeface="Arial"/>
              </a:rPr>
              <a:t>Source:</a:t>
            </a:r>
            <a:r>
              <a:rPr lang="de-DE" sz="1200">
                <a:solidFill>
                  <a:schemeClr val="dk1"/>
                </a:solidFill>
                <a:latin typeface="Arial"/>
                <a:ea typeface="Arial"/>
                <a:cs typeface="Arial"/>
                <a:sym typeface="Arial"/>
              </a:rPr>
              <a:t> Eurostat (2025). </a:t>
            </a:r>
            <a:r>
              <a:rPr i="1" lang="de-DE" sz="1200">
                <a:solidFill>
                  <a:schemeClr val="dk1"/>
                </a:solidFill>
                <a:latin typeface="Arial"/>
                <a:ea typeface="Arial"/>
                <a:cs typeface="Arial"/>
                <a:sym typeface="Arial"/>
              </a:rPr>
              <a:t>3.7 million women held managerial positions in 2023</a:t>
            </a:r>
            <a:r>
              <a:rPr lang="de-DE" sz="1200">
                <a:solidFill>
                  <a:schemeClr val="dk1"/>
                </a:solidFill>
                <a:latin typeface="Arial"/>
                <a:ea typeface="Arial"/>
                <a:cs typeface="Arial"/>
                <a:sym typeface="Arial"/>
              </a:rPr>
              <a:t>. Retrieved from </a:t>
            </a:r>
            <a:r>
              <a:rPr lang="de-DE" sz="1200" u="sng">
                <a:solidFill>
                  <a:schemeClr val="hlink"/>
                </a:solidFill>
                <a:latin typeface="Arial"/>
                <a:ea typeface="Arial"/>
                <a:cs typeface="Arial"/>
                <a:sym typeface="Arial"/>
                <a:hlinkClick r:id="rId2"/>
              </a:rPr>
              <a:t>https://ec.europa.eu/eurostat/web/products-eurostat-news/w/edn-20250305-1</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395" name="Google Shape;395;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 name="Google Shape;40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de-DE" sz="1200">
                <a:solidFill>
                  <a:schemeClr val="dk1"/>
                </a:solidFill>
                <a:latin typeface="Arial"/>
                <a:ea typeface="Arial"/>
                <a:cs typeface="Arial"/>
                <a:sym typeface="Arial"/>
              </a:rPr>
              <a:t>Source:</a:t>
            </a:r>
            <a:r>
              <a:rPr lang="de-DE" sz="1200">
                <a:solidFill>
                  <a:schemeClr val="dk1"/>
                </a:solidFill>
                <a:latin typeface="Arial"/>
                <a:ea typeface="Arial"/>
                <a:cs typeface="Arial"/>
                <a:sym typeface="Arial"/>
              </a:rPr>
              <a:t> European Institute for Gender Equality (2017). </a:t>
            </a:r>
            <a:r>
              <a:rPr i="1" lang="de-DE" sz="1200">
                <a:solidFill>
                  <a:schemeClr val="dk1"/>
                </a:solidFill>
                <a:latin typeface="Arial"/>
                <a:ea typeface="Arial"/>
                <a:cs typeface="Arial"/>
                <a:sym typeface="Arial"/>
              </a:rPr>
              <a:t>Economic benefits of gender equality in the European Union</a:t>
            </a:r>
            <a:r>
              <a:rPr lang="de-DE" sz="1200">
                <a:solidFill>
                  <a:schemeClr val="dk1"/>
                </a:solidFill>
                <a:latin typeface="Arial"/>
                <a:ea typeface="Arial"/>
                <a:cs typeface="Arial"/>
                <a:sym typeface="Arial"/>
              </a:rPr>
              <a:t>. Retrieved from </a:t>
            </a:r>
            <a:r>
              <a:rPr lang="de-DE" sz="1200" u="sng">
                <a:solidFill>
                  <a:schemeClr val="hlink"/>
                </a:solidFill>
                <a:latin typeface="Arial"/>
                <a:ea typeface="Arial"/>
                <a:cs typeface="Arial"/>
                <a:sym typeface="Arial"/>
                <a:hlinkClick r:id="rId2"/>
              </a:rPr>
              <a:t>https://eige.europa.eu/newsroom/economic-benefits-gender-equality?language_content_entity=en</a:t>
            </a:r>
            <a:r>
              <a:rPr lang="de-DE" sz="1200">
                <a:solidFill>
                  <a:schemeClr val="dk1"/>
                </a:solidFill>
                <a:latin typeface="Arial"/>
                <a:ea typeface="Arial"/>
                <a:cs typeface="Arial"/>
                <a:sym typeface="Arial"/>
              </a:rPr>
              <a:t> </a:t>
            </a:r>
            <a:endParaRPr/>
          </a:p>
          <a:p>
            <a:pPr indent="0" lvl="0" marL="0" rtl="0" algn="l">
              <a:lnSpc>
                <a:spcPct val="100000"/>
              </a:lnSpc>
              <a:spcBef>
                <a:spcPts val="0"/>
              </a:spcBef>
              <a:spcAft>
                <a:spcPts val="0"/>
              </a:spcAft>
              <a:buSzPts val="1400"/>
              <a:buNone/>
            </a:pPr>
            <a:r>
              <a:t/>
            </a:r>
            <a:endParaRPr/>
          </a:p>
        </p:txBody>
      </p:sp>
      <p:sp>
        <p:nvSpPr>
          <p:cNvPr id="402" name="Google Shape;40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8" name="Google Shape;40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de-DE" sz="1200">
                <a:solidFill>
                  <a:schemeClr val="dk1"/>
                </a:solidFill>
                <a:latin typeface="Arial"/>
                <a:ea typeface="Arial"/>
                <a:cs typeface="Arial"/>
                <a:sym typeface="Arial"/>
              </a:rPr>
              <a:t>Source:</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de-DE" sz="1200">
                <a:solidFill>
                  <a:schemeClr val="dk1"/>
                </a:solidFill>
                <a:latin typeface="Arial"/>
                <a:ea typeface="Arial"/>
                <a:cs typeface="Arial"/>
                <a:sym typeface="Arial"/>
              </a:rPr>
              <a:t>IMD. (2024). </a:t>
            </a:r>
            <a:r>
              <a:rPr i="1" lang="de-DE" sz="1200">
                <a:solidFill>
                  <a:schemeClr val="dk1"/>
                </a:solidFill>
                <a:latin typeface="Arial"/>
                <a:ea typeface="Arial"/>
                <a:cs typeface="Arial"/>
                <a:sym typeface="Arial"/>
              </a:rPr>
              <a:t>Understanding gender bias: Key issues and strategies for change</a:t>
            </a:r>
            <a:r>
              <a:rPr lang="de-DE" sz="1200">
                <a:solidFill>
                  <a:schemeClr val="dk1"/>
                </a:solidFill>
                <a:latin typeface="Arial"/>
                <a:ea typeface="Arial"/>
                <a:cs typeface="Arial"/>
                <a:sym typeface="Arial"/>
              </a:rPr>
              <a:t>. Retrieved from </a:t>
            </a:r>
            <a:r>
              <a:rPr lang="de-DE" sz="1200" u="sng">
                <a:solidFill>
                  <a:schemeClr val="hlink"/>
                </a:solidFill>
                <a:latin typeface="Arial"/>
                <a:ea typeface="Arial"/>
                <a:cs typeface="Arial"/>
                <a:sym typeface="Arial"/>
                <a:hlinkClick r:id="rId2"/>
              </a:rPr>
              <a:t>https://www.imd.org/blog/management/gender-bias/citeturn41search40</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de-DE" sz="1200">
                <a:solidFill>
                  <a:schemeClr val="dk1"/>
                </a:solidFill>
                <a:latin typeface="Arial"/>
                <a:ea typeface="Arial"/>
                <a:cs typeface="Arial"/>
                <a:sym typeface="Arial"/>
              </a:rPr>
              <a:t>Cogent Infotech. (2024). </a:t>
            </a:r>
            <a:r>
              <a:rPr i="1" lang="de-DE" sz="1200">
                <a:solidFill>
                  <a:schemeClr val="dk1"/>
                </a:solidFill>
                <a:latin typeface="Arial"/>
                <a:ea typeface="Arial"/>
                <a:cs typeface="Arial"/>
                <a:sym typeface="Arial"/>
              </a:rPr>
              <a:t>15 issues women face at the workplace and how to combat them</a:t>
            </a:r>
            <a:r>
              <a:rPr lang="de-DE" sz="1200">
                <a:solidFill>
                  <a:schemeClr val="dk1"/>
                </a:solidFill>
                <a:latin typeface="Arial"/>
                <a:ea typeface="Arial"/>
                <a:cs typeface="Arial"/>
                <a:sym typeface="Arial"/>
              </a:rPr>
              <a:t>. Retrieved from </a:t>
            </a:r>
            <a:r>
              <a:rPr lang="de-DE" sz="1200" u="sng">
                <a:solidFill>
                  <a:schemeClr val="hlink"/>
                </a:solidFill>
                <a:latin typeface="Arial"/>
                <a:ea typeface="Arial"/>
                <a:cs typeface="Arial"/>
                <a:sym typeface="Arial"/>
                <a:hlinkClick r:id="rId3"/>
              </a:rPr>
              <a:t>https://www.cogentinfo.com/resources/15-issues-women-face-at-the-workplace-and-how-to-combat-them</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409" name="Google Shape;40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5" name="Google Shape;41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6" name="Google Shape;416;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2" name="Google Shape;422;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3" name="Google Shape;423;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9" name="Google Shape;42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0" name="Google Shape;430;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6" name="Google Shape;436;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7" name="Google Shape;437;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3" name="Google Shape;44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de-DE" sz="1200">
                <a:solidFill>
                  <a:schemeClr val="dk1"/>
                </a:solidFill>
                <a:latin typeface="Arial"/>
                <a:ea typeface="Arial"/>
                <a:cs typeface="Arial"/>
                <a:sym typeface="Arial"/>
              </a:rPr>
              <a:t>Source:</a:t>
            </a:r>
            <a:r>
              <a:rPr lang="de-DE" sz="1200">
                <a:solidFill>
                  <a:schemeClr val="dk1"/>
                </a:solidFill>
                <a:latin typeface="Arial"/>
                <a:ea typeface="Arial"/>
                <a:cs typeface="Arial"/>
                <a:sym typeface="Arial"/>
              </a:rPr>
              <a:t> Eurostat (n.d.). </a:t>
            </a:r>
            <a:r>
              <a:rPr i="1" lang="de-DE" sz="1200">
                <a:solidFill>
                  <a:schemeClr val="dk1"/>
                </a:solidFill>
                <a:latin typeface="Arial"/>
                <a:ea typeface="Arial"/>
                <a:cs typeface="Arial"/>
                <a:sym typeface="Arial"/>
              </a:rPr>
              <a:t>Employment and unemployment (Labour Force Survey)</a:t>
            </a:r>
            <a:r>
              <a:rPr lang="de-DE" sz="1200">
                <a:solidFill>
                  <a:schemeClr val="dk1"/>
                </a:solidFill>
                <a:latin typeface="Arial"/>
                <a:ea typeface="Arial"/>
                <a:cs typeface="Arial"/>
                <a:sym typeface="Arial"/>
              </a:rPr>
              <a:t>. Retrieved from </a:t>
            </a:r>
            <a:r>
              <a:rPr lang="de-DE" sz="1200" u="sng">
                <a:solidFill>
                  <a:schemeClr val="hlink"/>
                </a:solidFill>
                <a:latin typeface="Arial"/>
                <a:ea typeface="Arial"/>
                <a:cs typeface="Arial"/>
                <a:sym typeface="Arial"/>
                <a:hlinkClick r:id="rId2"/>
              </a:rPr>
              <a:t>https://ec.europa.eu/eurostat/web/lfs/database</a:t>
            </a:r>
            <a:endParaRPr/>
          </a:p>
        </p:txBody>
      </p:sp>
      <p:sp>
        <p:nvSpPr>
          <p:cNvPr id="444" name="Google Shape;444;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0" name="Google Shape;450;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1" name="Google Shape;451;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7" name="Google Shape;45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8" name="Google Shape;458;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4" name="Google Shape;464;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5" name="Google Shape;465;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1" name="Google Shape;47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2" name="Google Shape;472;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8" name="Google Shape;478;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9" name="Google Shape;479;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de-DE" sz="1200">
                <a:solidFill>
                  <a:schemeClr val="dk1"/>
                </a:solidFill>
                <a:latin typeface="Arial"/>
                <a:ea typeface="Arial"/>
                <a:cs typeface="Arial"/>
                <a:sym typeface="Arial"/>
              </a:rPr>
              <a:t>Source:</a:t>
            </a:r>
            <a:r>
              <a:rPr lang="de-DE" sz="1200">
                <a:solidFill>
                  <a:schemeClr val="dk1"/>
                </a:solidFill>
                <a:latin typeface="Arial"/>
                <a:ea typeface="Arial"/>
                <a:cs typeface="Arial"/>
                <a:sym typeface="Arial"/>
              </a:rPr>
              <a:t> United Nations Global Compact. (2024). </a:t>
            </a:r>
            <a:r>
              <a:rPr i="1" lang="de-DE" sz="1200">
                <a:solidFill>
                  <a:schemeClr val="dk1"/>
                </a:solidFill>
                <a:latin typeface="Arial"/>
                <a:ea typeface="Arial"/>
                <a:cs typeface="Arial"/>
                <a:sym typeface="Arial"/>
              </a:rPr>
              <a:t>How CaixaBank increased women leadership to 43% and gained global recognition</a:t>
            </a:r>
            <a:r>
              <a:rPr lang="de-DE" sz="1200">
                <a:solidFill>
                  <a:schemeClr val="dk1"/>
                </a:solidFill>
                <a:latin typeface="Arial"/>
                <a:ea typeface="Arial"/>
                <a:cs typeface="Arial"/>
                <a:sym typeface="Arial"/>
              </a:rPr>
              <a:t>. Retrieved from </a:t>
            </a:r>
            <a:r>
              <a:rPr lang="de-DE" sz="1200" u="sng">
                <a:solidFill>
                  <a:schemeClr val="hlink"/>
                </a:solidFill>
                <a:latin typeface="Arial"/>
                <a:ea typeface="Arial"/>
                <a:cs typeface="Arial"/>
                <a:sym typeface="Arial"/>
                <a:hlinkClick r:id="rId2"/>
              </a:rPr>
              <a:t>https://unglobalcompact.org/academy/case-library/how-caixabank-increased-women-leadership-43-and-gained-global-recogntion</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486" name="Google Shape;486;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2" name="Google Shape;492;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de-DE" sz="1200">
                <a:solidFill>
                  <a:schemeClr val="dk1"/>
                </a:solidFill>
                <a:latin typeface="Arial"/>
                <a:ea typeface="Arial"/>
                <a:cs typeface="Arial"/>
                <a:sym typeface="Arial"/>
              </a:rPr>
              <a:t>Source:</a:t>
            </a:r>
            <a:r>
              <a:rPr lang="de-DE" sz="1200">
                <a:solidFill>
                  <a:schemeClr val="dk1"/>
                </a:solidFill>
                <a:latin typeface="Arial"/>
                <a:ea typeface="Arial"/>
                <a:cs typeface="Arial"/>
                <a:sym typeface="Arial"/>
              </a:rPr>
              <a:t> United Nations Global Compact. (2024). </a:t>
            </a:r>
            <a:r>
              <a:rPr i="1" lang="de-DE" sz="1200">
                <a:solidFill>
                  <a:schemeClr val="dk1"/>
                </a:solidFill>
                <a:latin typeface="Arial"/>
                <a:ea typeface="Arial"/>
                <a:cs typeface="Arial"/>
                <a:sym typeface="Arial"/>
              </a:rPr>
              <a:t>Calik Denim: Advancing gender equality in manufacturing</a:t>
            </a:r>
            <a:r>
              <a:rPr lang="de-DE" sz="1200">
                <a:solidFill>
                  <a:schemeClr val="dk1"/>
                </a:solidFill>
                <a:latin typeface="Arial"/>
                <a:ea typeface="Arial"/>
                <a:cs typeface="Arial"/>
                <a:sym typeface="Arial"/>
              </a:rPr>
              <a:t>. Retrieved from </a:t>
            </a:r>
            <a:r>
              <a:rPr lang="de-DE" sz="1200" u="sng">
                <a:solidFill>
                  <a:schemeClr val="hlink"/>
                </a:solidFill>
                <a:latin typeface="Arial"/>
                <a:ea typeface="Arial"/>
                <a:cs typeface="Arial"/>
                <a:sym typeface="Arial"/>
                <a:hlinkClick r:id="rId2"/>
              </a:rPr>
              <a:t>https://unglobalcompact.org/take-action/target-gender-equality/interviews-with-female-leaders/calik_denim</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493" name="Google Shape;493;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9" name="Google Shape;499;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de-DE" sz="1200">
                <a:solidFill>
                  <a:schemeClr val="dk1"/>
                </a:solidFill>
                <a:latin typeface="Arial"/>
                <a:ea typeface="Arial"/>
                <a:cs typeface="Arial"/>
                <a:sym typeface="Arial"/>
              </a:rPr>
              <a:t>Source: </a:t>
            </a:r>
            <a:r>
              <a:rPr lang="de-DE" sz="1200">
                <a:solidFill>
                  <a:schemeClr val="dk1"/>
                </a:solidFill>
                <a:latin typeface="Arial"/>
                <a:ea typeface="Arial"/>
                <a:cs typeface="Arial"/>
                <a:sym typeface="Arial"/>
              </a:rPr>
              <a:t>United Nations Global Compact. (2024). </a:t>
            </a:r>
            <a:r>
              <a:rPr i="1" lang="de-DE" sz="1200">
                <a:solidFill>
                  <a:schemeClr val="dk1"/>
                </a:solidFill>
                <a:latin typeface="Arial"/>
                <a:ea typeface="Arial"/>
                <a:cs typeface="Arial"/>
                <a:sym typeface="Arial"/>
              </a:rPr>
              <a:t>Starlight Media: Internal and external gender equality actions</a:t>
            </a:r>
            <a:r>
              <a:rPr lang="de-DE" sz="1200">
                <a:solidFill>
                  <a:schemeClr val="dk1"/>
                </a:solidFill>
                <a:latin typeface="Arial"/>
                <a:ea typeface="Arial"/>
                <a:cs typeface="Arial"/>
                <a:sym typeface="Arial"/>
              </a:rPr>
              <a:t>. Retrieved from </a:t>
            </a:r>
            <a:r>
              <a:rPr lang="de-DE" sz="1200" u="sng">
                <a:solidFill>
                  <a:schemeClr val="hlink"/>
                </a:solidFill>
                <a:latin typeface="Arial"/>
                <a:ea typeface="Arial"/>
                <a:cs typeface="Arial"/>
                <a:sym typeface="Arial"/>
                <a:hlinkClick r:id="rId2"/>
              </a:rPr>
              <a:t>https://unglobalcompact.org/take-action/target-gender-equality/interviews-with-female-leaders/starlight-media</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500" name="Google Shape;500;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6" name="Google Shape;506;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de-DE" sz="1200">
                <a:solidFill>
                  <a:schemeClr val="dk1"/>
                </a:solidFill>
                <a:latin typeface="Arial"/>
                <a:ea typeface="Arial"/>
                <a:cs typeface="Arial"/>
                <a:sym typeface="Arial"/>
              </a:rPr>
              <a:t>Source: </a:t>
            </a:r>
            <a:r>
              <a:rPr lang="de-DE" sz="1200">
                <a:solidFill>
                  <a:schemeClr val="dk1"/>
                </a:solidFill>
                <a:latin typeface="Arial"/>
                <a:ea typeface="Arial"/>
                <a:cs typeface="Arial"/>
                <a:sym typeface="Arial"/>
              </a:rPr>
              <a:t>United Nations Global Compact. (2024). </a:t>
            </a:r>
            <a:r>
              <a:rPr i="1" lang="de-DE" sz="1200">
                <a:solidFill>
                  <a:schemeClr val="dk1"/>
                </a:solidFill>
                <a:latin typeface="Arial"/>
                <a:ea typeface="Arial"/>
                <a:cs typeface="Arial"/>
                <a:sym typeface="Arial"/>
              </a:rPr>
              <a:t>Starlight Media: Internal and external gender equality actions</a:t>
            </a:r>
            <a:r>
              <a:rPr lang="de-DE" sz="1200">
                <a:solidFill>
                  <a:schemeClr val="dk1"/>
                </a:solidFill>
                <a:latin typeface="Arial"/>
                <a:ea typeface="Arial"/>
                <a:cs typeface="Arial"/>
                <a:sym typeface="Arial"/>
              </a:rPr>
              <a:t>. Retrieved from </a:t>
            </a:r>
            <a:r>
              <a:rPr lang="de-DE" sz="1200" u="sng">
                <a:solidFill>
                  <a:schemeClr val="hlink"/>
                </a:solidFill>
                <a:latin typeface="Arial"/>
                <a:ea typeface="Arial"/>
                <a:cs typeface="Arial"/>
                <a:sym typeface="Arial"/>
                <a:hlinkClick r:id="rId2"/>
              </a:rPr>
              <a:t>https://unglobalcompact.org/take-action/target-gender-equality/interviews-with-female-leaders/starlight-media</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507" name="Google Shape;507;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3" name="Google Shape;513;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de-DE" sz="1200">
                <a:solidFill>
                  <a:schemeClr val="dk1"/>
                </a:solidFill>
                <a:latin typeface="Arial"/>
                <a:ea typeface="Arial"/>
                <a:cs typeface="Arial"/>
                <a:sym typeface="Arial"/>
              </a:rPr>
              <a:t>Source: </a:t>
            </a:r>
            <a:r>
              <a:rPr lang="de-DE" sz="1200">
                <a:solidFill>
                  <a:schemeClr val="dk1"/>
                </a:solidFill>
                <a:latin typeface="Arial"/>
                <a:ea typeface="Arial"/>
                <a:cs typeface="Arial"/>
                <a:sym typeface="Arial"/>
              </a:rPr>
              <a:t>United Nations Global Compact. (2024). </a:t>
            </a:r>
            <a:r>
              <a:rPr i="1" lang="de-DE" sz="1200">
                <a:solidFill>
                  <a:schemeClr val="dk1"/>
                </a:solidFill>
                <a:latin typeface="Arial"/>
                <a:ea typeface="Arial"/>
                <a:cs typeface="Arial"/>
                <a:sym typeface="Arial"/>
              </a:rPr>
              <a:t>Starlight Media: Internal and external gender equality actions</a:t>
            </a:r>
            <a:r>
              <a:rPr lang="de-DE" sz="1200">
                <a:solidFill>
                  <a:schemeClr val="dk1"/>
                </a:solidFill>
                <a:latin typeface="Arial"/>
                <a:ea typeface="Arial"/>
                <a:cs typeface="Arial"/>
                <a:sym typeface="Arial"/>
              </a:rPr>
              <a:t>. Retrieved from </a:t>
            </a:r>
            <a:r>
              <a:rPr lang="de-DE" sz="1200" u="sng">
                <a:solidFill>
                  <a:schemeClr val="hlink"/>
                </a:solidFill>
                <a:latin typeface="Arial"/>
                <a:ea typeface="Arial"/>
                <a:cs typeface="Arial"/>
                <a:sym typeface="Arial"/>
                <a:hlinkClick r:id="rId2"/>
              </a:rPr>
              <a:t>https://unglobalcompact.org/take-action/target-gender-equality/interviews-with-female-leaders/starlight-media</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514" name="Google Shape;514;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DE"/>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0" name="Google Shape;520;p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 name="Shape 22"/>
        <p:cNvGrpSpPr/>
        <p:nvPr/>
      </p:nvGrpSpPr>
      <p:grpSpPr>
        <a:xfrm>
          <a:off x="0" y="0"/>
          <a:ext cx="0" cy="0"/>
          <a:chOff x="0" y="0"/>
          <a:chExt cx="0" cy="0"/>
        </a:xfrm>
      </p:grpSpPr>
      <p:sp>
        <p:nvSpPr>
          <p:cNvPr id="23" name="Google Shape;23;p2"/>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 name="Google Shape;24;p2"/>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5" name="Google Shape;25;p2"/>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pic>
        <p:nvPicPr>
          <p:cNvPr id="26" name="Google Shape;26;p2" title="CC.png"/>
          <p:cNvPicPr preferRelativeResize="0"/>
          <p:nvPr/>
        </p:nvPicPr>
        <p:blipFill rotWithShape="1">
          <a:blip r:embed="rId2">
            <a:alphaModFix/>
          </a:blip>
          <a:srcRect b="0" l="0" r="0" t="0"/>
          <a:stretch/>
        </p:blipFill>
        <p:spPr>
          <a:xfrm>
            <a:off x="11449175" y="6461475"/>
            <a:ext cx="742825" cy="25999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7" name="Shape 27"/>
        <p:cNvGrpSpPr/>
        <p:nvPr/>
      </p:nvGrpSpPr>
      <p:grpSpPr>
        <a:xfrm>
          <a:off x="0" y="0"/>
          <a:ext cx="0" cy="0"/>
          <a:chOff x="0" y="0"/>
          <a:chExt cx="0" cy="0"/>
        </a:xfrm>
      </p:grpSpPr>
      <p:sp>
        <p:nvSpPr>
          <p:cNvPr id="28" name="Google Shape;28;p3"/>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9" name="Google Shape;29;p3"/>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30" name="Google Shape;30;p3"/>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1" name="Google Shape;31;p3"/>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2" name="Google Shape;32;p3"/>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 name="Shape 33"/>
        <p:cNvGrpSpPr/>
        <p:nvPr/>
      </p:nvGrpSpPr>
      <p:grpSpPr>
        <a:xfrm>
          <a:off x="0" y="0"/>
          <a:ext cx="0" cy="0"/>
          <a:chOff x="0" y="0"/>
          <a:chExt cx="0" cy="0"/>
        </a:xfrm>
      </p:grpSpPr>
      <p:sp>
        <p:nvSpPr>
          <p:cNvPr id="34" name="Google Shape;34;p4"/>
          <p:cNvSpPr txBox="1"/>
          <p:nvPr>
            <p:ph type="title"/>
          </p:nvPr>
        </p:nvSpPr>
        <p:spPr>
          <a:xfrm>
            <a:off x="838200" y="365125"/>
            <a:ext cx="10515600" cy="13257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5" name="Google Shape;35;p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Google Shape;36;p4"/>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7" name="Google Shape;37;p4"/>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8" name="Google Shape;38;p4"/>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9" name="Shape 39"/>
        <p:cNvGrpSpPr/>
        <p:nvPr/>
      </p:nvGrpSpPr>
      <p:grpSpPr>
        <a:xfrm>
          <a:off x="0" y="0"/>
          <a:ext cx="0" cy="0"/>
          <a:chOff x="0" y="0"/>
          <a:chExt cx="0" cy="0"/>
        </a:xfrm>
      </p:grpSpPr>
      <p:sp>
        <p:nvSpPr>
          <p:cNvPr id="40" name="Google Shape;40;p5"/>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1" name="Google Shape;41;p5"/>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42" name="Google Shape;42;p5"/>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3" name="Google Shape;43;p5"/>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4" name="Google Shape;44;p5"/>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5" name="Shape 45"/>
        <p:cNvGrpSpPr/>
        <p:nvPr/>
      </p:nvGrpSpPr>
      <p:grpSpPr>
        <a:xfrm>
          <a:off x="0" y="0"/>
          <a:ext cx="0" cy="0"/>
          <a:chOff x="0" y="0"/>
          <a:chExt cx="0" cy="0"/>
        </a:xfrm>
      </p:grpSpPr>
      <p:sp>
        <p:nvSpPr>
          <p:cNvPr id="46" name="Google Shape;46;p6"/>
          <p:cNvSpPr txBox="1"/>
          <p:nvPr>
            <p:ph type="title"/>
          </p:nvPr>
        </p:nvSpPr>
        <p:spPr>
          <a:xfrm>
            <a:off x="838200" y="365125"/>
            <a:ext cx="10515600" cy="13257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7" name="Google Shape;47;p6"/>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8" name="Google Shape;48;p6"/>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9" name="Google Shape;49;p6"/>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0" name="Google Shape;50;p6"/>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1" name="Google Shape;51;p6"/>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7"/>
          <p:cNvSpPr txBox="1"/>
          <p:nvPr>
            <p:ph type="title"/>
          </p:nvPr>
        </p:nvSpPr>
        <p:spPr>
          <a:xfrm>
            <a:off x="839788" y="365125"/>
            <a:ext cx="10515600" cy="13257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4" name="Google Shape;54;p7"/>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55" name="Google Shape;55;p7"/>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6" name="Google Shape;56;p7"/>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57" name="Google Shape;57;p7"/>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8" name="Google Shape;58;p7"/>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9" name="Google Shape;59;p7"/>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0" name="Google Shape;60;p7"/>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1" name="Shape 61"/>
        <p:cNvGrpSpPr/>
        <p:nvPr/>
      </p:nvGrpSpPr>
      <p:grpSpPr>
        <a:xfrm>
          <a:off x="0" y="0"/>
          <a:ext cx="0" cy="0"/>
          <a:chOff x="0" y="0"/>
          <a:chExt cx="0" cy="0"/>
        </a:xfrm>
      </p:grpSpPr>
      <p:sp>
        <p:nvSpPr>
          <p:cNvPr id="62" name="Google Shape;62;p8"/>
          <p:cNvSpPr txBox="1"/>
          <p:nvPr>
            <p:ph type="title"/>
          </p:nvPr>
        </p:nvSpPr>
        <p:spPr>
          <a:xfrm>
            <a:off x="838200" y="365125"/>
            <a:ext cx="10515600" cy="13257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3" name="Google Shape;63;p8"/>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4" name="Google Shape;64;p8"/>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5" name="Google Shape;65;p8"/>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6" name="Shape 66"/>
        <p:cNvGrpSpPr/>
        <p:nvPr/>
      </p:nvGrpSpPr>
      <p:grpSpPr>
        <a:xfrm>
          <a:off x="0" y="0"/>
          <a:ext cx="0" cy="0"/>
          <a:chOff x="0" y="0"/>
          <a:chExt cx="0" cy="0"/>
        </a:xfrm>
      </p:grpSpPr>
      <p:sp>
        <p:nvSpPr>
          <p:cNvPr id="67" name="Google Shape;67;p9"/>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8" name="Google Shape;68;p9"/>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9" name="Google Shape;69;p9"/>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70" name="Google Shape;70;p9"/>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1" name="Google Shape;71;p9"/>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2" name="Google Shape;72;p9"/>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3" name="Shape 73"/>
        <p:cNvGrpSpPr/>
        <p:nvPr/>
      </p:nvGrpSpPr>
      <p:grpSpPr>
        <a:xfrm>
          <a:off x="0" y="0"/>
          <a:ext cx="0" cy="0"/>
          <a:chOff x="0" y="0"/>
          <a:chExt cx="0" cy="0"/>
        </a:xfrm>
      </p:grpSpPr>
      <p:sp>
        <p:nvSpPr>
          <p:cNvPr id="74" name="Google Shape;74;p10"/>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5" name="Google Shape;75;p10"/>
          <p:cNvSpPr/>
          <p:nvPr>
            <p:ph idx="2" type="pic"/>
          </p:nvPr>
        </p:nvSpPr>
        <p:spPr>
          <a:xfrm>
            <a:off x="5183188" y="987425"/>
            <a:ext cx="6172200" cy="4873500"/>
          </a:xfrm>
          <a:prstGeom prst="rect">
            <a:avLst/>
          </a:prstGeom>
          <a:noFill/>
          <a:ln>
            <a:noFill/>
          </a:ln>
        </p:spPr>
      </p:sp>
      <p:sp>
        <p:nvSpPr>
          <p:cNvPr id="76" name="Google Shape;76;p10"/>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77" name="Google Shape;77;p10"/>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8" name="Google Shape;78;p10"/>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9" name="Google Shape;79;p10"/>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0" name="Shape 80"/>
        <p:cNvGrpSpPr/>
        <p:nvPr/>
      </p:nvGrpSpPr>
      <p:grpSpPr>
        <a:xfrm>
          <a:off x="0" y="0"/>
          <a:ext cx="0" cy="0"/>
          <a:chOff x="0" y="0"/>
          <a:chExt cx="0" cy="0"/>
        </a:xfrm>
      </p:grpSpPr>
      <p:sp>
        <p:nvSpPr>
          <p:cNvPr id="81" name="Google Shape;81;p11"/>
          <p:cNvSpPr txBox="1"/>
          <p:nvPr>
            <p:ph type="title"/>
          </p:nvPr>
        </p:nvSpPr>
        <p:spPr>
          <a:xfrm>
            <a:off x="838200" y="365125"/>
            <a:ext cx="10515600" cy="13257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2" name="Google Shape;82;p11"/>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3" name="Google Shape;83;p11"/>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4" name="Google Shape;84;p11"/>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5" name="Google Shape;85;p11"/>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6" name="Shape 86"/>
        <p:cNvGrpSpPr/>
        <p:nvPr/>
      </p:nvGrpSpPr>
      <p:grpSpPr>
        <a:xfrm>
          <a:off x="0" y="0"/>
          <a:ext cx="0" cy="0"/>
          <a:chOff x="0" y="0"/>
          <a:chExt cx="0" cy="0"/>
        </a:xfrm>
      </p:grpSpPr>
      <p:sp>
        <p:nvSpPr>
          <p:cNvPr id="87" name="Google Shape;87;p12"/>
          <p:cNvSpPr txBox="1"/>
          <p:nvPr>
            <p:ph type="title"/>
          </p:nvPr>
        </p:nvSpPr>
        <p:spPr>
          <a:xfrm rot="5400000">
            <a:off x="7133400" y="1956625"/>
            <a:ext cx="5811900"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8" name="Google Shape;88;p12"/>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9" name="Google Shape;89;p12"/>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0" name="Google Shape;90;p12"/>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1" name="Google Shape;91;p12"/>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7" name="Shape 97"/>
        <p:cNvGrpSpPr/>
        <p:nvPr/>
      </p:nvGrpSpPr>
      <p:grpSpPr>
        <a:xfrm>
          <a:off x="0" y="0"/>
          <a:ext cx="0" cy="0"/>
          <a:chOff x="0" y="0"/>
          <a:chExt cx="0" cy="0"/>
        </a:xfrm>
      </p:grpSpPr>
      <p:sp>
        <p:nvSpPr>
          <p:cNvPr id="98" name="Google Shape;98;p1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9" name="Google Shape;99;p1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00" name="Google Shape;100;p1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1" name="Google Shape;101;p1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2" name="Google Shape;102;p1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3" name="Shape 103"/>
        <p:cNvGrpSpPr/>
        <p:nvPr/>
      </p:nvGrpSpPr>
      <p:grpSpPr>
        <a:xfrm>
          <a:off x="0" y="0"/>
          <a:ext cx="0" cy="0"/>
          <a:chOff x="0" y="0"/>
          <a:chExt cx="0" cy="0"/>
        </a:xfrm>
      </p:grpSpPr>
      <p:sp>
        <p:nvSpPr>
          <p:cNvPr id="104" name="Google Shape;104;p1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5" name="Google Shape;105;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6" name="Google Shape;106;p1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7" name="Google Shape;107;p1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8" name="Google Shape;108;p1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9" name="Shape 109"/>
        <p:cNvGrpSpPr/>
        <p:nvPr/>
      </p:nvGrpSpPr>
      <p:grpSpPr>
        <a:xfrm>
          <a:off x="0" y="0"/>
          <a:ext cx="0" cy="0"/>
          <a:chOff x="0" y="0"/>
          <a:chExt cx="0" cy="0"/>
        </a:xfrm>
      </p:grpSpPr>
      <p:sp>
        <p:nvSpPr>
          <p:cNvPr id="110" name="Google Shape;110;p1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1" name="Google Shape;111;p1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112" name="Google Shape;112;p1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3" name="Google Shape;113;p1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4" name="Google Shape;114;p1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5" name="Shape 115"/>
        <p:cNvGrpSpPr/>
        <p:nvPr/>
      </p:nvGrpSpPr>
      <p:grpSpPr>
        <a:xfrm>
          <a:off x="0" y="0"/>
          <a:ext cx="0" cy="0"/>
          <a:chOff x="0" y="0"/>
          <a:chExt cx="0" cy="0"/>
        </a:xfrm>
      </p:grpSpPr>
      <p:sp>
        <p:nvSpPr>
          <p:cNvPr id="116" name="Google Shape;116;p1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7" name="Google Shape;117;p1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8" name="Google Shape;118;p1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9" name="Google Shape;119;p1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0" name="Google Shape;120;p1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1" name="Google Shape;121;p1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2" name="Shape 122"/>
        <p:cNvGrpSpPr/>
        <p:nvPr/>
      </p:nvGrpSpPr>
      <p:grpSpPr>
        <a:xfrm>
          <a:off x="0" y="0"/>
          <a:ext cx="0" cy="0"/>
          <a:chOff x="0" y="0"/>
          <a:chExt cx="0" cy="0"/>
        </a:xfrm>
      </p:grpSpPr>
      <p:sp>
        <p:nvSpPr>
          <p:cNvPr id="123" name="Google Shape;123;p18"/>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4" name="Google Shape;124;p1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25" name="Google Shape;125;p1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6" name="Google Shape;126;p1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27" name="Google Shape;127;p1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8" name="Google Shape;128;p1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9" name="Google Shape;129;p1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0" name="Google Shape;130;p1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1" name="Shape 131"/>
        <p:cNvGrpSpPr/>
        <p:nvPr/>
      </p:nvGrpSpPr>
      <p:grpSpPr>
        <a:xfrm>
          <a:off x="0" y="0"/>
          <a:ext cx="0" cy="0"/>
          <a:chOff x="0" y="0"/>
          <a:chExt cx="0" cy="0"/>
        </a:xfrm>
      </p:grpSpPr>
      <p:sp>
        <p:nvSpPr>
          <p:cNvPr id="132" name="Google Shape;132;p1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3" name="Google Shape;133;p1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4" name="Google Shape;134;p1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5" name="Google Shape;135;p1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6" name="Shape 136"/>
        <p:cNvGrpSpPr/>
        <p:nvPr/>
      </p:nvGrpSpPr>
      <p:grpSpPr>
        <a:xfrm>
          <a:off x="0" y="0"/>
          <a:ext cx="0" cy="0"/>
          <a:chOff x="0" y="0"/>
          <a:chExt cx="0" cy="0"/>
        </a:xfrm>
      </p:grpSpPr>
      <p:sp>
        <p:nvSpPr>
          <p:cNvPr id="137" name="Google Shape;137;p2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8" name="Google Shape;138;p2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9" name="Google Shape;139;p2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40" name="Shape 140"/>
        <p:cNvGrpSpPr/>
        <p:nvPr/>
      </p:nvGrpSpPr>
      <p:grpSpPr>
        <a:xfrm>
          <a:off x="0" y="0"/>
          <a:ext cx="0" cy="0"/>
          <a:chOff x="0" y="0"/>
          <a:chExt cx="0" cy="0"/>
        </a:xfrm>
      </p:grpSpPr>
      <p:sp>
        <p:nvSpPr>
          <p:cNvPr id="141" name="Google Shape;141;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2" name="Google Shape;142;p2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3" name="Google Shape;143;p2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144" name="Google Shape;144;p2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5" name="Google Shape;145;p2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6" name="Google Shape;146;p2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7" name="Shape 147"/>
        <p:cNvGrpSpPr/>
        <p:nvPr/>
      </p:nvGrpSpPr>
      <p:grpSpPr>
        <a:xfrm>
          <a:off x="0" y="0"/>
          <a:ext cx="0" cy="0"/>
          <a:chOff x="0" y="0"/>
          <a:chExt cx="0" cy="0"/>
        </a:xfrm>
      </p:grpSpPr>
      <p:sp>
        <p:nvSpPr>
          <p:cNvPr id="148" name="Google Shape;148;p2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9" name="Google Shape;149;p22"/>
          <p:cNvSpPr/>
          <p:nvPr>
            <p:ph idx="2" type="pic"/>
          </p:nvPr>
        </p:nvSpPr>
        <p:spPr>
          <a:xfrm>
            <a:off x="5183188" y="987425"/>
            <a:ext cx="6172200" cy="4873625"/>
          </a:xfrm>
          <a:prstGeom prst="rect">
            <a:avLst/>
          </a:prstGeom>
          <a:noFill/>
          <a:ln>
            <a:noFill/>
          </a:ln>
        </p:spPr>
      </p:sp>
      <p:sp>
        <p:nvSpPr>
          <p:cNvPr id="150" name="Google Shape;150;p2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151" name="Google Shape;151;p2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2" name="Google Shape;152;p2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3" name="Google Shape;153;p2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4" name="Shape 154"/>
        <p:cNvGrpSpPr/>
        <p:nvPr/>
      </p:nvGrpSpPr>
      <p:grpSpPr>
        <a:xfrm>
          <a:off x="0" y="0"/>
          <a:ext cx="0" cy="0"/>
          <a:chOff x="0" y="0"/>
          <a:chExt cx="0" cy="0"/>
        </a:xfrm>
      </p:grpSpPr>
      <p:sp>
        <p:nvSpPr>
          <p:cNvPr id="155" name="Google Shape;155;p23"/>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6" name="Google Shape;156;p2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7" name="Google Shape;157;p2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8" name="Google Shape;158;p2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9" name="Google Shape;159;p2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60" name="Shape 160"/>
        <p:cNvGrpSpPr/>
        <p:nvPr/>
      </p:nvGrpSpPr>
      <p:grpSpPr>
        <a:xfrm>
          <a:off x="0" y="0"/>
          <a:ext cx="0" cy="0"/>
          <a:chOff x="0" y="0"/>
          <a:chExt cx="0" cy="0"/>
        </a:xfrm>
      </p:grpSpPr>
      <p:sp>
        <p:nvSpPr>
          <p:cNvPr id="161" name="Google Shape;161;p24"/>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62" name="Google Shape;162;p2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3" name="Google Shape;163;p2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4" name="Google Shape;164;p2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5" name="Google Shape;165;p2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1" name="Shape 181"/>
        <p:cNvGrpSpPr/>
        <p:nvPr/>
      </p:nvGrpSpPr>
      <p:grpSpPr>
        <a:xfrm>
          <a:off x="0" y="0"/>
          <a:ext cx="0" cy="0"/>
          <a:chOff x="0" y="0"/>
          <a:chExt cx="0" cy="0"/>
        </a:xfrm>
      </p:grpSpPr>
      <p:sp>
        <p:nvSpPr>
          <p:cNvPr id="182" name="Google Shape;182;p26"/>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3" name="Google Shape;183;p26"/>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4" name="Google Shape;184;p26"/>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85" name="Shape 185"/>
        <p:cNvGrpSpPr/>
        <p:nvPr/>
      </p:nvGrpSpPr>
      <p:grpSpPr>
        <a:xfrm>
          <a:off x="0" y="0"/>
          <a:ext cx="0" cy="0"/>
          <a:chOff x="0" y="0"/>
          <a:chExt cx="0" cy="0"/>
        </a:xfrm>
      </p:grpSpPr>
      <p:sp>
        <p:nvSpPr>
          <p:cNvPr id="186" name="Google Shape;186;p27"/>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7" name="Google Shape;187;p27"/>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88" name="Google Shape;188;p27"/>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9" name="Google Shape;189;p27"/>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0" name="Google Shape;190;p27"/>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1" name="Shape 191"/>
        <p:cNvGrpSpPr/>
        <p:nvPr/>
      </p:nvGrpSpPr>
      <p:grpSpPr>
        <a:xfrm>
          <a:off x="0" y="0"/>
          <a:ext cx="0" cy="0"/>
          <a:chOff x="0" y="0"/>
          <a:chExt cx="0" cy="0"/>
        </a:xfrm>
      </p:grpSpPr>
      <p:sp>
        <p:nvSpPr>
          <p:cNvPr id="192" name="Google Shape;192;p28"/>
          <p:cNvSpPr txBox="1"/>
          <p:nvPr>
            <p:ph type="title"/>
          </p:nvPr>
        </p:nvSpPr>
        <p:spPr>
          <a:xfrm>
            <a:off x="838200" y="365125"/>
            <a:ext cx="10515600" cy="13257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3" name="Google Shape;193;p2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4" name="Google Shape;194;p28"/>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5" name="Google Shape;195;p28"/>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6" name="Google Shape;196;p28"/>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7" name="Shape 197"/>
        <p:cNvGrpSpPr/>
        <p:nvPr/>
      </p:nvGrpSpPr>
      <p:grpSpPr>
        <a:xfrm>
          <a:off x="0" y="0"/>
          <a:ext cx="0" cy="0"/>
          <a:chOff x="0" y="0"/>
          <a:chExt cx="0" cy="0"/>
        </a:xfrm>
      </p:grpSpPr>
      <p:sp>
        <p:nvSpPr>
          <p:cNvPr id="198" name="Google Shape;198;p29"/>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9" name="Google Shape;199;p29"/>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200" name="Google Shape;200;p29"/>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1" name="Google Shape;201;p29"/>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2" name="Google Shape;202;p29"/>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03" name="Shape 203"/>
        <p:cNvGrpSpPr/>
        <p:nvPr/>
      </p:nvGrpSpPr>
      <p:grpSpPr>
        <a:xfrm>
          <a:off x="0" y="0"/>
          <a:ext cx="0" cy="0"/>
          <a:chOff x="0" y="0"/>
          <a:chExt cx="0" cy="0"/>
        </a:xfrm>
      </p:grpSpPr>
      <p:sp>
        <p:nvSpPr>
          <p:cNvPr id="204" name="Google Shape;204;p30"/>
          <p:cNvSpPr txBox="1"/>
          <p:nvPr>
            <p:ph type="title"/>
          </p:nvPr>
        </p:nvSpPr>
        <p:spPr>
          <a:xfrm>
            <a:off x="838200" y="365125"/>
            <a:ext cx="10515600" cy="13257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5" name="Google Shape;205;p30"/>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6" name="Google Shape;206;p30"/>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7" name="Google Shape;207;p30"/>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8" name="Google Shape;208;p30"/>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9" name="Google Shape;209;p30"/>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10" name="Shape 210"/>
        <p:cNvGrpSpPr/>
        <p:nvPr/>
      </p:nvGrpSpPr>
      <p:grpSpPr>
        <a:xfrm>
          <a:off x="0" y="0"/>
          <a:ext cx="0" cy="0"/>
          <a:chOff x="0" y="0"/>
          <a:chExt cx="0" cy="0"/>
        </a:xfrm>
      </p:grpSpPr>
      <p:sp>
        <p:nvSpPr>
          <p:cNvPr id="211" name="Google Shape;211;p31"/>
          <p:cNvSpPr txBox="1"/>
          <p:nvPr>
            <p:ph type="title"/>
          </p:nvPr>
        </p:nvSpPr>
        <p:spPr>
          <a:xfrm>
            <a:off x="839788" y="365125"/>
            <a:ext cx="10515600" cy="13257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2" name="Google Shape;212;p31"/>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13" name="Google Shape;213;p31"/>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4" name="Google Shape;214;p31"/>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15" name="Google Shape;215;p31"/>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6" name="Google Shape;216;p31"/>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7" name="Google Shape;217;p31"/>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8" name="Google Shape;218;p31"/>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9" name="Shape 219"/>
        <p:cNvGrpSpPr/>
        <p:nvPr/>
      </p:nvGrpSpPr>
      <p:grpSpPr>
        <a:xfrm>
          <a:off x="0" y="0"/>
          <a:ext cx="0" cy="0"/>
          <a:chOff x="0" y="0"/>
          <a:chExt cx="0" cy="0"/>
        </a:xfrm>
      </p:grpSpPr>
      <p:sp>
        <p:nvSpPr>
          <p:cNvPr id="220" name="Google Shape;220;p32"/>
          <p:cNvSpPr txBox="1"/>
          <p:nvPr>
            <p:ph type="title"/>
          </p:nvPr>
        </p:nvSpPr>
        <p:spPr>
          <a:xfrm>
            <a:off x="838200" y="365125"/>
            <a:ext cx="10515600" cy="13257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21" name="Google Shape;221;p32"/>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22" name="Google Shape;222;p32"/>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23" name="Google Shape;223;p32"/>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24" name="Shape 224"/>
        <p:cNvGrpSpPr/>
        <p:nvPr/>
      </p:nvGrpSpPr>
      <p:grpSpPr>
        <a:xfrm>
          <a:off x="0" y="0"/>
          <a:ext cx="0" cy="0"/>
          <a:chOff x="0" y="0"/>
          <a:chExt cx="0" cy="0"/>
        </a:xfrm>
      </p:grpSpPr>
      <p:sp>
        <p:nvSpPr>
          <p:cNvPr id="225" name="Google Shape;225;p33"/>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26" name="Google Shape;226;p33"/>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27" name="Google Shape;227;p33"/>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228" name="Google Shape;228;p33"/>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29" name="Google Shape;229;p33"/>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30" name="Google Shape;230;p33"/>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31" name="Shape 231"/>
        <p:cNvGrpSpPr/>
        <p:nvPr/>
      </p:nvGrpSpPr>
      <p:grpSpPr>
        <a:xfrm>
          <a:off x="0" y="0"/>
          <a:ext cx="0" cy="0"/>
          <a:chOff x="0" y="0"/>
          <a:chExt cx="0" cy="0"/>
        </a:xfrm>
      </p:grpSpPr>
      <p:sp>
        <p:nvSpPr>
          <p:cNvPr id="232" name="Google Shape;232;p34"/>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33" name="Google Shape;233;p34"/>
          <p:cNvSpPr/>
          <p:nvPr>
            <p:ph idx="2" type="pic"/>
          </p:nvPr>
        </p:nvSpPr>
        <p:spPr>
          <a:xfrm>
            <a:off x="5183188" y="987425"/>
            <a:ext cx="6172200" cy="4873500"/>
          </a:xfrm>
          <a:prstGeom prst="rect">
            <a:avLst/>
          </a:prstGeom>
          <a:noFill/>
          <a:ln>
            <a:noFill/>
          </a:ln>
        </p:spPr>
      </p:sp>
      <p:sp>
        <p:nvSpPr>
          <p:cNvPr id="234" name="Google Shape;234;p34"/>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235" name="Google Shape;235;p34"/>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36" name="Google Shape;236;p34"/>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37" name="Google Shape;237;p34"/>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38" name="Shape 238"/>
        <p:cNvGrpSpPr/>
        <p:nvPr/>
      </p:nvGrpSpPr>
      <p:grpSpPr>
        <a:xfrm>
          <a:off x="0" y="0"/>
          <a:ext cx="0" cy="0"/>
          <a:chOff x="0" y="0"/>
          <a:chExt cx="0" cy="0"/>
        </a:xfrm>
      </p:grpSpPr>
      <p:sp>
        <p:nvSpPr>
          <p:cNvPr id="239" name="Google Shape;239;p35"/>
          <p:cNvSpPr txBox="1"/>
          <p:nvPr>
            <p:ph type="title"/>
          </p:nvPr>
        </p:nvSpPr>
        <p:spPr>
          <a:xfrm>
            <a:off x="838200" y="365125"/>
            <a:ext cx="10515600" cy="13257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40" name="Google Shape;240;p35"/>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1" name="Google Shape;241;p35"/>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2" name="Google Shape;242;p35"/>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3" name="Google Shape;243;p35"/>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44" name="Shape 244"/>
        <p:cNvGrpSpPr/>
        <p:nvPr/>
      </p:nvGrpSpPr>
      <p:grpSpPr>
        <a:xfrm>
          <a:off x="0" y="0"/>
          <a:ext cx="0" cy="0"/>
          <a:chOff x="0" y="0"/>
          <a:chExt cx="0" cy="0"/>
        </a:xfrm>
      </p:grpSpPr>
      <p:sp>
        <p:nvSpPr>
          <p:cNvPr id="245" name="Google Shape;245;p36"/>
          <p:cNvSpPr txBox="1"/>
          <p:nvPr>
            <p:ph type="title"/>
          </p:nvPr>
        </p:nvSpPr>
        <p:spPr>
          <a:xfrm rot="5400000">
            <a:off x="7133400" y="1956625"/>
            <a:ext cx="5811900"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46" name="Google Shape;246;p36"/>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7" name="Google Shape;247;p36"/>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8" name="Google Shape;248;p36"/>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9" name="Google Shape;249;p36"/>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3" name="Shape 263"/>
        <p:cNvGrpSpPr/>
        <p:nvPr/>
      </p:nvGrpSpPr>
      <p:grpSpPr>
        <a:xfrm>
          <a:off x="0" y="0"/>
          <a:ext cx="0" cy="0"/>
          <a:chOff x="0" y="0"/>
          <a:chExt cx="0" cy="0"/>
        </a:xfrm>
      </p:grpSpPr>
      <p:sp>
        <p:nvSpPr>
          <p:cNvPr id="264" name="Google Shape;264;p3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65" name="Google Shape;265;p3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66" name="Google Shape;266;p3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67" name="Shape 267"/>
        <p:cNvGrpSpPr/>
        <p:nvPr/>
      </p:nvGrpSpPr>
      <p:grpSpPr>
        <a:xfrm>
          <a:off x="0" y="0"/>
          <a:ext cx="0" cy="0"/>
          <a:chOff x="0" y="0"/>
          <a:chExt cx="0" cy="0"/>
        </a:xfrm>
      </p:grpSpPr>
      <p:sp>
        <p:nvSpPr>
          <p:cNvPr id="268" name="Google Shape;268;p3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69" name="Google Shape;269;p3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270" name="Google Shape;270;p3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71" name="Google Shape;271;p3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72" name="Google Shape;272;p3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3" name="Shape 273"/>
        <p:cNvGrpSpPr/>
        <p:nvPr/>
      </p:nvGrpSpPr>
      <p:grpSpPr>
        <a:xfrm>
          <a:off x="0" y="0"/>
          <a:ext cx="0" cy="0"/>
          <a:chOff x="0" y="0"/>
          <a:chExt cx="0" cy="0"/>
        </a:xfrm>
      </p:grpSpPr>
      <p:sp>
        <p:nvSpPr>
          <p:cNvPr id="274" name="Google Shape;274;p4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75" name="Google Shape;275;p4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6" name="Google Shape;276;p4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77" name="Google Shape;277;p4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78" name="Google Shape;278;p4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9" name="Shape 279"/>
        <p:cNvGrpSpPr/>
        <p:nvPr/>
      </p:nvGrpSpPr>
      <p:grpSpPr>
        <a:xfrm>
          <a:off x="0" y="0"/>
          <a:ext cx="0" cy="0"/>
          <a:chOff x="0" y="0"/>
          <a:chExt cx="0" cy="0"/>
        </a:xfrm>
      </p:grpSpPr>
      <p:sp>
        <p:nvSpPr>
          <p:cNvPr id="280" name="Google Shape;280;p4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81" name="Google Shape;281;p4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282" name="Google Shape;282;p4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83" name="Google Shape;283;p4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84" name="Google Shape;284;p4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85" name="Shape 285"/>
        <p:cNvGrpSpPr/>
        <p:nvPr/>
      </p:nvGrpSpPr>
      <p:grpSpPr>
        <a:xfrm>
          <a:off x="0" y="0"/>
          <a:ext cx="0" cy="0"/>
          <a:chOff x="0" y="0"/>
          <a:chExt cx="0" cy="0"/>
        </a:xfrm>
      </p:grpSpPr>
      <p:sp>
        <p:nvSpPr>
          <p:cNvPr id="286" name="Google Shape;286;p4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87" name="Google Shape;287;p4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8" name="Google Shape;288;p4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9" name="Google Shape;289;p4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90" name="Google Shape;290;p4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91" name="Google Shape;291;p4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92" name="Shape 292"/>
        <p:cNvGrpSpPr/>
        <p:nvPr/>
      </p:nvGrpSpPr>
      <p:grpSpPr>
        <a:xfrm>
          <a:off x="0" y="0"/>
          <a:ext cx="0" cy="0"/>
          <a:chOff x="0" y="0"/>
          <a:chExt cx="0" cy="0"/>
        </a:xfrm>
      </p:grpSpPr>
      <p:sp>
        <p:nvSpPr>
          <p:cNvPr id="293" name="Google Shape;293;p43"/>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94" name="Google Shape;294;p4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95" name="Google Shape;295;p4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6" name="Google Shape;296;p4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97" name="Google Shape;297;p4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8" name="Google Shape;298;p4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99" name="Google Shape;299;p4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00" name="Google Shape;300;p4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1" name="Shape 301"/>
        <p:cNvGrpSpPr/>
        <p:nvPr/>
      </p:nvGrpSpPr>
      <p:grpSpPr>
        <a:xfrm>
          <a:off x="0" y="0"/>
          <a:ext cx="0" cy="0"/>
          <a:chOff x="0" y="0"/>
          <a:chExt cx="0" cy="0"/>
        </a:xfrm>
      </p:grpSpPr>
      <p:sp>
        <p:nvSpPr>
          <p:cNvPr id="302" name="Google Shape;302;p4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3" name="Google Shape;303;p4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04" name="Google Shape;304;p4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05" name="Google Shape;305;p4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06" name="Shape 306"/>
        <p:cNvGrpSpPr/>
        <p:nvPr/>
      </p:nvGrpSpPr>
      <p:grpSpPr>
        <a:xfrm>
          <a:off x="0" y="0"/>
          <a:ext cx="0" cy="0"/>
          <a:chOff x="0" y="0"/>
          <a:chExt cx="0" cy="0"/>
        </a:xfrm>
      </p:grpSpPr>
      <p:sp>
        <p:nvSpPr>
          <p:cNvPr id="307" name="Google Shape;307;p4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8" name="Google Shape;308;p4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09" name="Google Shape;309;p4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310" name="Google Shape;310;p4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11" name="Google Shape;311;p4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12" name="Google Shape;312;p4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13" name="Shape 313"/>
        <p:cNvGrpSpPr/>
        <p:nvPr/>
      </p:nvGrpSpPr>
      <p:grpSpPr>
        <a:xfrm>
          <a:off x="0" y="0"/>
          <a:ext cx="0" cy="0"/>
          <a:chOff x="0" y="0"/>
          <a:chExt cx="0" cy="0"/>
        </a:xfrm>
      </p:grpSpPr>
      <p:sp>
        <p:nvSpPr>
          <p:cNvPr id="314" name="Google Shape;314;p4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15" name="Google Shape;315;p46"/>
          <p:cNvSpPr/>
          <p:nvPr>
            <p:ph idx="2" type="pic"/>
          </p:nvPr>
        </p:nvSpPr>
        <p:spPr>
          <a:xfrm>
            <a:off x="5183188" y="987425"/>
            <a:ext cx="6172200" cy="4873625"/>
          </a:xfrm>
          <a:prstGeom prst="rect">
            <a:avLst/>
          </a:prstGeom>
          <a:noFill/>
          <a:ln>
            <a:noFill/>
          </a:ln>
        </p:spPr>
      </p:sp>
      <p:sp>
        <p:nvSpPr>
          <p:cNvPr id="316" name="Google Shape;316;p4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317" name="Google Shape;317;p4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18" name="Google Shape;318;p4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19" name="Google Shape;319;p4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20" name="Shape 320"/>
        <p:cNvGrpSpPr/>
        <p:nvPr/>
      </p:nvGrpSpPr>
      <p:grpSpPr>
        <a:xfrm>
          <a:off x="0" y="0"/>
          <a:ext cx="0" cy="0"/>
          <a:chOff x="0" y="0"/>
          <a:chExt cx="0" cy="0"/>
        </a:xfrm>
      </p:grpSpPr>
      <p:sp>
        <p:nvSpPr>
          <p:cNvPr id="321" name="Google Shape;321;p4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22" name="Google Shape;322;p4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3" name="Google Shape;323;p4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24" name="Google Shape;324;p4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25" name="Google Shape;325;p4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26" name="Shape 326"/>
        <p:cNvGrpSpPr/>
        <p:nvPr/>
      </p:nvGrpSpPr>
      <p:grpSpPr>
        <a:xfrm>
          <a:off x="0" y="0"/>
          <a:ext cx="0" cy="0"/>
          <a:chOff x="0" y="0"/>
          <a:chExt cx="0" cy="0"/>
        </a:xfrm>
      </p:grpSpPr>
      <p:sp>
        <p:nvSpPr>
          <p:cNvPr id="327" name="Google Shape;327;p48"/>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28" name="Google Shape;328;p4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9" name="Google Shape;329;p4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30" name="Google Shape;330;p4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31" name="Google Shape;331;p4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de-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1.xml"/><Relationship Id="rId11" Type="http://schemas.openxmlformats.org/officeDocument/2006/relationships/slideLayout" Target="../slideLayouts/slideLayout2.xml"/><Relationship Id="rId10" Type="http://schemas.openxmlformats.org/officeDocument/2006/relationships/slideLayout" Target="../slideLayouts/slideLayout1.xml"/><Relationship Id="rId21" Type="http://schemas.openxmlformats.org/officeDocument/2006/relationships/theme" Target="../theme/theme2.xml"/><Relationship Id="rId13" Type="http://schemas.openxmlformats.org/officeDocument/2006/relationships/slideLayout" Target="../slideLayouts/slideLayout4.xml"/><Relationship Id="rId12" Type="http://schemas.openxmlformats.org/officeDocument/2006/relationships/slideLayout" Target="../slideLayouts/slideLayout3.xml"/><Relationship Id="rId1" Type="http://schemas.openxmlformats.org/officeDocument/2006/relationships/image" Target="../media/image3.png"/><Relationship Id="rId2" Type="http://schemas.openxmlformats.org/officeDocument/2006/relationships/image" Target="../media/image6.png"/><Relationship Id="rId3" Type="http://schemas.openxmlformats.org/officeDocument/2006/relationships/image" Target="../media/image23.png"/><Relationship Id="rId4" Type="http://schemas.openxmlformats.org/officeDocument/2006/relationships/image" Target="../media/image10.png"/><Relationship Id="rId9" Type="http://schemas.openxmlformats.org/officeDocument/2006/relationships/image" Target="../media/image1.jpg"/><Relationship Id="rId15" Type="http://schemas.openxmlformats.org/officeDocument/2006/relationships/slideLayout" Target="../slideLayouts/slideLayout6.xml"/><Relationship Id="rId14" Type="http://schemas.openxmlformats.org/officeDocument/2006/relationships/slideLayout" Target="../slideLayouts/slideLayout5.xml"/><Relationship Id="rId17" Type="http://schemas.openxmlformats.org/officeDocument/2006/relationships/slideLayout" Target="../slideLayouts/slideLayout8.xml"/><Relationship Id="rId16" Type="http://schemas.openxmlformats.org/officeDocument/2006/relationships/slideLayout" Target="../slideLayouts/slideLayout7.xml"/><Relationship Id="rId5" Type="http://schemas.openxmlformats.org/officeDocument/2006/relationships/image" Target="../media/image2.jpg"/><Relationship Id="rId19" Type="http://schemas.openxmlformats.org/officeDocument/2006/relationships/slideLayout" Target="../slideLayouts/slideLayout10.xml"/><Relationship Id="rId6" Type="http://schemas.openxmlformats.org/officeDocument/2006/relationships/image" Target="../media/image11.png"/><Relationship Id="rId18" Type="http://schemas.openxmlformats.org/officeDocument/2006/relationships/slideLayout" Target="../slideLayouts/slideLayout9.xml"/><Relationship Id="rId7" Type="http://schemas.openxmlformats.org/officeDocument/2006/relationships/image" Target="../media/image7.png"/><Relationship Id="rId8" Type="http://schemas.openxmlformats.org/officeDocument/2006/relationships/image" Target="../media/image20.png"/></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9.xml"/><Relationship Id="rId10" Type="http://schemas.openxmlformats.org/officeDocument/2006/relationships/slideLayout" Target="../slideLayouts/slideLayout18.xml"/><Relationship Id="rId13" Type="http://schemas.openxmlformats.org/officeDocument/2006/relationships/slideLayout" Target="../slideLayouts/slideLayout21.xml"/><Relationship Id="rId12" Type="http://schemas.openxmlformats.org/officeDocument/2006/relationships/slideLayout" Target="../slideLayouts/slideLayout20.xml"/><Relationship Id="rId1" Type="http://schemas.openxmlformats.org/officeDocument/2006/relationships/image" Target="../media/image24.png"/><Relationship Id="rId2" Type="http://schemas.openxmlformats.org/officeDocument/2006/relationships/image" Target="../media/image19.png"/><Relationship Id="rId3" Type="http://schemas.openxmlformats.org/officeDocument/2006/relationships/image" Target="../media/image3.png"/><Relationship Id="rId4" Type="http://schemas.openxmlformats.org/officeDocument/2006/relationships/slideLayout" Target="../slideLayouts/slideLayout12.xml"/><Relationship Id="rId9" Type="http://schemas.openxmlformats.org/officeDocument/2006/relationships/slideLayout" Target="../slideLayouts/slideLayout17.xml"/><Relationship Id="rId15" Type="http://schemas.openxmlformats.org/officeDocument/2006/relationships/theme" Target="../theme/theme3.xml"/><Relationship Id="rId14" Type="http://schemas.openxmlformats.org/officeDocument/2006/relationships/slideLayout" Target="../slideLayouts/slideLayout22.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32.xml"/><Relationship Id="rId11" Type="http://schemas.openxmlformats.org/officeDocument/2006/relationships/slideLayout" Target="../slideLayouts/slideLayout23.xml"/><Relationship Id="rId22" Type="http://schemas.openxmlformats.org/officeDocument/2006/relationships/theme" Target="../theme/theme5.xml"/><Relationship Id="rId10" Type="http://schemas.openxmlformats.org/officeDocument/2006/relationships/image" Target="../media/image1.jpg"/><Relationship Id="rId21" Type="http://schemas.openxmlformats.org/officeDocument/2006/relationships/slideLayout" Target="../slideLayouts/slideLayout33.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image" Target="../media/image24.png"/><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23.png"/><Relationship Id="rId9" Type="http://schemas.openxmlformats.org/officeDocument/2006/relationships/image" Target="../media/image20.png"/><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5" Type="http://schemas.openxmlformats.org/officeDocument/2006/relationships/image" Target="../media/image10.png"/><Relationship Id="rId19" Type="http://schemas.openxmlformats.org/officeDocument/2006/relationships/slideLayout" Target="../slideLayouts/slideLayout31.xml"/><Relationship Id="rId6" Type="http://schemas.openxmlformats.org/officeDocument/2006/relationships/image" Target="../media/image2.jpg"/><Relationship Id="rId18" Type="http://schemas.openxmlformats.org/officeDocument/2006/relationships/slideLayout" Target="../slideLayouts/slideLayout30.xml"/><Relationship Id="rId7" Type="http://schemas.openxmlformats.org/officeDocument/2006/relationships/image" Target="../media/image11.png"/><Relationship Id="rId8" Type="http://schemas.openxmlformats.org/officeDocument/2006/relationships/image" Target="../media/image7.png"/></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44.xml"/><Relationship Id="rId11" Type="http://schemas.openxmlformats.org/officeDocument/2006/relationships/slideLayout" Target="../slideLayouts/slideLayout35.xml"/><Relationship Id="rId10" Type="http://schemas.openxmlformats.org/officeDocument/2006/relationships/slideLayout" Target="../slideLayouts/slideLayout34.xml"/><Relationship Id="rId21" Type="http://schemas.openxmlformats.org/officeDocument/2006/relationships/theme" Target="../theme/theme1.xml"/><Relationship Id="rId13" Type="http://schemas.openxmlformats.org/officeDocument/2006/relationships/slideLayout" Target="../slideLayouts/slideLayout37.xml"/><Relationship Id="rId12" Type="http://schemas.openxmlformats.org/officeDocument/2006/relationships/slideLayout" Target="../slideLayouts/slideLayout36.xml"/><Relationship Id="rId1" Type="http://schemas.openxmlformats.org/officeDocument/2006/relationships/image" Target="../media/image24.png"/><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23.png"/><Relationship Id="rId9" Type="http://schemas.openxmlformats.org/officeDocument/2006/relationships/image" Target="../media/image18.png"/><Relationship Id="rId15" Type="http://schemas.openxmlformats.org/officeDocument/2006/relationships/slideLayout" Target="../slideLayouts/slideLayout39.xml"/><Relationship Id="rId14" Type="http://schemas.openxmlformats.org/officeDocument/2006/relationships/slideLayout" Target="../slideLayouts/slideLayout38.xml"/><Relationship Id="rId17" Type="http://schemas.openxmlformats.org/officeDocument/2006/relationships/slideLayout" Target="../slideLayouts/slideLayout41.xml"/><Relationship Id="rId16" Type="http://schemas.openxmlformats.org/officeDocument/2006/relationships/slideLayout" Target="../slideLayouts/slideLayout40.xml"/><Relationship Id="rId5" Type="http://schemas.openxmlformats.org/officeDocument/2006/relationships/image" Target="../media/image10.png"/><Relationship Id="rId19" Type="http://schemas.openxmlformats.org/officeDocument/2006/relationships/slideLayout" Target="../slideLayouts/slideLayout43.xml"/><Relationship Id="rId6" Type="http://schemas.openxmlformats.org/officeDocument/2006/relationships/image" Target="../media/image2.jpg"/><Relationship Id="rId18" Type="http://schemas.openxmlformats.org/officeDocument/2006/relationships/slideLayout" Target="../slideLayouts/slideLayout42.xml"/><Relationship Id="rId7" Type="http://schemas.openxmlformats.org/officeDocument/2006/relationships/image" Target="../media/image11.png"/><Relationship Id="rId8"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p:nvPr/>
        </p:nvSpPr>
        <p:spPr>
          <a:xfrm>
            <a:off x="-1377" y="3856444"/>
            <a:ext cx="12192000" cy="30525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 name="Google Shape;11;p1"/>
          <p:cNvSpPr txBox="1"/>
          <p:nvPr/>
        </p:nvSpPr>
        <p:spPr>
          <a:xfrm>
            <a:off x="1952689" y="6328901"/>
            <a:ext cx="10239300" cy="438600"/>
          </a:xfrm>
          <a:prstGeom prst="rect">
            <a:avLst/>
          </a:prstGeom>
          <a:noFill/>
          <a:ln>
            <a:noFill/>
          </a:ln>
        </p:spPr>
        <p:txBody>
          <a:bodyPr anchorCtr="0" anchor="t" bIns="45700" lIns="91425" spcFirstLastPara="1" rIns="91425" wrap="square" tIns="45700">
            <a:spAutoFit/>
          </a:bodyPr>
          <a:lstStyle/>
          <a:p>
            <a:pPr indent="0" lvl="0" marL="0" marR="0" rtl="0" algn="l">
              <a:lnSpc>
                <a:spcPct val="125000"/>
              </a:lnSpc>
              <a:spcBef>
                <a:spcPts val="0"/>
              </a:spcBef>
              <a:spcAft>
                <a:spcPts val="0"/>
              </a:spcAft>
              <a:buClr>
                <a:srgbClr val="000000"/>
              </a:buClr>
              <a:buSzPts val="1000"/>
              <a:buFont typeface="Arial"/>
              <a:buNone/>
            </a:pPr>
            <a:r>
              <a:rPr b="0" i="1" lang="de-DE" sz="10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OeAD-GmbH. Neither the European Union nor the granting authority can be held responsible for them.</a:t>
            </a:r>
            <a:endParaRPr b="0" i="0" sz="1000" u="none" cap="none" strike="noStrike">
              <a:solidFill>
                <a:schemeClr val="lt1"/>
              </a:solidFill>
              <a:latin typeface="Arial"/>
              <a:ea typeface="Arial"/>
              <a:cs typeface="Arial"/>
              <a:sym typeface="Arial"/>
            </a:endParaRPr>
          </a:p>
        </p:txBody>
      </p:sp>
      <p:pic>
        <p:nvPicPr>
          <p:cNvPr id="12" name="Google Shape;12;p1"/>
          <p:cNvPicPr preferRelativeResize="0"/>
          <p:nvPr/>
        </p:nvPicPr>
        <p:blipFill rotWithShape="1">
          <a:blip r:embed="rId1">
            <a:alphaModFix/>
          </a:blip>
          <a:srcRect b="10823" l="12263" r="12728" t="25282"/>
          <a:stretch/>
        </p:blipFill>
        <p:spPr>
          <a:xfrm>
            <a:off x="2560675" y="723895"/>
            <a:ext cx="7070650" cy="3271496"/>
          </a:xfrm>
          <a:prstGeom prst="rect">
            <a:avLst/>
          </a:prstGeom>
          <a:noFill/>
          <a:ln>
            <a:noFill/>
          </a:ln>
        </p:spPr>
      </p:pic>
      <p:grpSp>
        <p:nvGrpSpPr>
          <p:cNvPr id="13" name="Google Shape;13;p1"/>
          <p:cNvGrpSpPr/>
          <p:nvPr/>
        </p:nvGrpSpPr>
        <p:grpSpPr>
          <a:xfrm>
            <a:off x="3342811" y="4"/>
            <a:ext cx="5506594" cy="484954"/>
            <a:chOff x="176550" y="139236"/>
            <a:chExt cx="7041680" cy="620146"/>
          </a:xfrm>
        </p:grpSpPr>
        <p:pic>
          <p:nvPicPr>
            <p:cNvPr descr="Uma imagem com estrela, Tipo de letra, Gráficos, símbolo&#10;&#10;Descrição gerada automaticamente" id="14" name="Google Shape;14;p1"/>
            <p:cNvPicPr preferRelativeResize="0"/>
            <p:nvPr/>
          </p:nvPicPr>
          <p:blipFill rotWithShape="1">
            <a:blip r:embed="rId2">
              <a:alphaModFix/>
            </a:blip>
            <a:srcRect b="0" l="0" r="0" t="0"/>
            <a:stretch/>
          </p:blipFill>
          <p:spPr>
            <a:xfrm>
              <a:off x="176550" y="242873"/>
              <a:ext cx="573820" cy="412874"/>
            </a:xfrm>
            <a:prstGeom prst="rect">
              <a:avLst/>
            </a:prstGeom>
            <a:noFill/>
            <a:ln>
              <a:noFill/>
            </a:ln>
          </p:spPr>
        </p:pic>
        <p:pic>
          <p:nvPicPr>
            <p:cNvPr descr="Uma imagem com Tipo de letra, Gráficos, texto, design gráfico&#10;&#10;Descrição gerada automaticamente" id="15" name="Google Shape;15;p1"/>
            <p:cNvPicPr preferRelativeResize="0"/>
            <p:nvPr/>
          </p:nvPicPr>
          <p:blipFill rotWithShape="1">
            <a:blip r:embed="rId3">
              <a:alphaModFix/>
            </a:blip>
            <a:srcRect b="0" l="0" r="0" t="0"/>
            <a:stretch/>
          </p:blipFill>
          <p:spPr>
            <a:xfrm>
              <a:off x="2167290" y="283841"/>
              <a:ext cx="947077" cy="330937"/>
            </a:xfrm>
            <a:prstGeom prst="rect">
              <a:avLst/>
            </a:prstGeom>
            <a:noFill/>
            <a:ln>
              <a:noFill/>
            </a:ln>
          </p:spPr>
        </p:pic>
        <p:pic>
          <p:nvPicPr>
            <p:cNvPr descr="Uma imagem com texto, Tipo de letra, símbolo, captura de ecrã&#10;&#10;Descrição gerada automaticamente" id="16" name="Google Shape;16;p1"/>
            <p:cNvPicPr preferRelativeResize="0"/>
            <p:nvPr/>
          </p:nvPicPr>
          <p:blipFill rotWithShape="1">
            <a:blip r:embed="rId4">
              <a:alphaModFix/>
            </a:blip>
            <a:srcRect b="0" l="0" r="0" t="0"/>
            <a:stretch/>
          </p:blipFill>
          <p:spPr>
            <a:xfrm>
              <a:off x="6728365" y="268747"/>
              <a:ext cx="489865" cy="361124"/>
            </a:xfrm>
            <a:prstGeom prst="rect">
              <a:avLst/>
            </a:prstGeom>
            <a:noFill/>
            <a:ln>
              <a:noFill/>
            </a:ln>
          </p:spPr>
        </p:pic>
        <p:pic>
          <p:nvPicPr>
            <p:cNvPr descr="Uma imagem com texto, Tipo de letra, logótipo, Gráficos&#10;&#10;Descrição gerada automaticamente" id="17" name="Google Shape;17;p1"/>
            <p:cNvPicPr preferRelativeResize="0"/>
            <p:nvPr/>
          </p:nvPicPr>
          <p:blipFill rotWithShape="1">
            <a:blip r:embed="rId5">
              <a:alphaModFix/>
            </a:blip>
            <a:srcRect b="0" l="0" r="0" t="0"/>
            <a:stretch/>
          </p:blipFill>
          <p:spPr>
            <a:xfrm>
              <a:off x="3430379" y="332170"/>
              <a:ext cx="705188" cy="234279"/>
            </a:xfrm>
            <a:prstGeom prst="rect">
              <a:avLst/>
            </a:prstGeom>
            <a:noFill/>
            <a:ln>
              <a:noFill/>
            </a:ln>
          </p:spPr>
        </p:pic>
        <p:pic>
          <p:nvPicPr>
            <p:cNvPr descr="Uma imagem com Tipo de letra, Gráficos, captura de ecrã, texto&#10;&#10;Descrição gerada automaticamente" id="18" name="Google Shape;18;p1"/>
            <p:cNvPicPr preferRelativeResize="0"/>
            <p:nvPr/>
          </p:nvPicPr>
          <p:blipFill rotWithShape="1">
            <a:blip r:embed="rId6">
              <a:alphaModFix/>
            </a:blip>
            <a:srcRect b="0" l="0" r="0" t="0"/>
            <a:stretch/>
          </p:blipFill>
          <p:spPr>
            <a:xfrm>
              <a:off x="5792206" y="139236"/>
              <a:ext cx="620146" cy="620146"/>
            </a:xfrm>
            <a:prstGeom prst="rect">
              <a:avLst/>
            </a:prstGeom>
            <a:noFill/>
            <a:ln>
              <a:noFill/>
            </a:ln>
          </p:spPr>
        </p:pic>
        <p:pic>
          <p:nvPicPr>
            <p:cNvPr descr="Uma imagem com texto, Tipo de letra, logótipo, Gráficos&#10;&#10;Descrição gerada automaticamente" id="19" name="Google Shape;19;p1"/>
            <p:cNvPicPr preferRelativeResize="0"/>
            <p:nvPr/>
          </p:nvPicPr>
          <p:blipFill rotWithShape="1">
            <a:blip r:embed="rId7">
              <a:alphaModFix/>
            </a:blip>
            <a:srcRect b="0" l="0" r="0" t="0"/>
            <a:stretch/>
          </p:blipFill>
          <p:spPr>
            <a:xfrm>
              <a:off x="1066382" y="294783"/>
              <a:ext cx="784894" cy="309052"/>
            </a:xfrm>
            <a:prstGeom prst="rect">
              <a:avLst/>
            </a:prstGeom>
            <a:noFill/>
            <a:ln>
              <a:noFill/>
            </a:ln>
          </p:spPr>
        </p:pic>
        <p:pic>
          <p:nvPicPr>
            <p:cNvPr id="20" name="Google Shape;20;p1"/>
            <p:cNvPicPr preferRelativeResize="0"/>
            <p:nvPr/>
          </p:nvPicPr>
          <p:blipFill rotWithShape="1">
            <a:blip r:embed="rId8">
              <a:alphaModFix/>
            </a:blip>
            <a:srcRect b="0" l="0" r="0" t="0"/>
            <a:stretch/>
          </p:blipFill>
          <p:spPr>
            <a:xfrm>
              <a:off x="4451582" y="296419"/>
              <a:ext cx="1024613" cy="305780"/>
            </a:xfrm>
            <a:prstGeom prst="rect">
              <a:avLst/>
            </a:prstGeom>
            <a:noFill/>
            <a:ln>
              <a:noFill/>
            </a:ln>
          </p:spPr>
        </p:pic>
      </p:grpSp>
      <p:pic>
        <p:nvPicPr>
          <p:cNvPr id="21" name="Google Shape;21;p1"/>
          <p:cNvPicPr preferRelativeResize="0"/>
          <p:nvPr/>
        </p:nvPicPr>
        <p:blipFill rotWithShape="1">
          <a:blip r:embed="rId9">
            <a:alphaModFix/>
          </a:blip>
          <a:srcRect b="0" l="0" r="0" t="0"/>
          <a:stretch/>
        </p:blipFill>
        <p:spPr>
          <a:xfrm>
            <a:off x="79275" y="6368549"/>
            <a:ext cx="1661619" cy="348875"/>
          </a:xfrm>
          <a:prstGeom prst="rect">
            <a:avLst/>
          </a:prstGeom>
          <a:solidFill>
            <a:schemeClr val="accent1"/>
          </a:solidFill>
          <a:ln>
            <a:noFill/>
          </a:ln>
        </p:spPr>
      </p:pic>
    </p:spTree>
  </p:cSld>
  <p:clrMap accent1="accent1" accent2="accent2" accent3="accent3" accent4="accent4" accent5="accent5" accent6="accent6" bg1="lt1" bg2="dk2" tx1="dk1" tx2="lt2" folHlink="folHlink" hlink="hlink"/>
  <p:sldLayoutIdLst>
    <p:sldLayoutId id="2147483648" r:id="rId10"/>
    <p:sldLayoutId id="2147483649" r:id="rId11"/>
    <p:sldLayoutId id="2147483650" r:id="rId12"/>
    <p:sldLayoutId id="2147483651" r:id="rId13"/>
    <p:sldLayoutId id="2147483652" r:id="rId14"/>
    <p:sldLayoutId id="2147483653" r:id="rId15"/>
    <p:sldLayoutId id="2147483654" r:id="rId16"/>
    <p:sldLayoutId id="2147483655" r:id="rId17"/>
    <p:sldLayoutId id="2147483656" r:id="rId18"/>
    <p:sldLayoutId id="2147483657" r:id="rId19"/>
    <p:sldLayoutId id="2147483658"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2" name="Shape 92"/>
        <p:cNvGrpSpPr/>
        <p:nvPr/>
      </p:nvGrpSpPr>
      <p:grpSpPr>
        <a:xfrm>
          <a:off x="0" y="0"/>
          <a:ext cx="0" cy="0"/>
          <a:chOff x="0" y="0"/>
          <a:chExt cx="0" cy="0"/>
        </a:xfrm>
      </p:grpSpPr>
      <p:pic>
        <p:nvPicPr>
          <p:cNvPr descr="Uma imagem com texto, Tipo de letra, captura de ecrã, Gráficos&#10;&#10;Descrição gerada automaticamente" id="93" name="Google Shape;93;p13"/>
          <p:cNvPicPr preferRelativeResize="0"/>
          <p:nvPr/>
        </p:nvPicPr>
        <p:blipFill rotWithShape="1">
          <a:blip r:embed="rId1">
            <a:alphaModFix/>
          </a:blip>
          <a:srcRect b="0" l="0" r="0" t="0"/>
          <a:stretch/>
        </p:blipFill>
        <p:spPr>
          <a:xfrm>
            <a:off x="176550" y="6460444"/>
            <a:ext cx="1599539" cy="356877"/>
          </a:xfrm>
          <a:prstGeom prst="rect">
            <a:avLst/>
          </a:prstGeom>
          <a:noFill/>
          <a:ln>
            <a:noFill/>
          </a:ln>
        </p:spPr>
      </p:pic>
      <p:pic>
        <p:nvPicPr>
          <p:cNvPr id="94" name="Google Shape;94;p13"/>
          <p:cNvPicPr preferRelativeResize="0"/>
          <p:nvPr/>
        </p:nvPicPr>
        <p:blipFill rotWithShape="1">
          <a:blip r:embed="rId2">
            <a:alphaModFix/>
          </a:blip>
          <a:srcRect b="0" l="0" r="0" t="0"/>
          <a:stretch/>
        </p:blipFill>
        <p:spPr>
          <a:xfrm>
            <a:off x="28502" y="6455296"/>
            <a:ext cx="1595612" cy="334752"/>
          </a:xfrm>
          <a:prstGeom prst="rect">
            <a:avLst/>
          </a:prstGeom>
          <a:noFill/>
          <a:ln>
            <a:noFill/>
          </a:ln>
        </p:spPr>
      </p:pic>
      <p:pic>
        <p:nvPicPr>
          <p:cNvPr descr="Uma imagem com Tipo de letra, Gráficos, logótipo, captura de ecrã&#10;&#10;Descrição gerada automaticamente" id="95" name="Google Shape;95;p13"/>
          <p:cNvPicPr preferRelativeResize="0"/>
          <p:nvPr/>
        </p:nvPicPr>
        <p:blipFill rotWithShape="1">
          <a:blip r:embed="rId3">
            <a:alphaModFix/>
          </a:blip>
          <a:srcRect b="30316" l="0" r="0" t="23069"/>
          <a:stretch/>
        </p:blipFill>
        <p:spPr>
          <a:xfrm>
            <a:off x="-89566" y="121117"/>
            <a:ext cx="1595612" cy="403607"/>
          </a:xfrm>
          <a:prstGeom prst="rect">
            <a:avLst/>
          </a:prstGeom>
          <a:noFill/>
          <a:ln>
            <a:noFill/>
          </a:ln>
        </p:spPr>
      </p:pic>
      <p:sp>
        <p:nvSpPr>
          <p:cNvPr id="96" name="Google Shape;96;p13"/>
          <p:cNvSpPr/>
          <p:nvPr/>
        </p:nvSpPr>
        <p:spPr>
          <a:xfrm>
            <a:off x="1424378" y="0"/>
            <a:ext cx="10767622" cy="471559"/>
          </a:xfrm>
          <a:prstGeom prst="rect">
            <a:avLst/>
          </a:prstGeom>
          <a:solidFill>
            <a:srgbClr val="FF952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6" name="Shape 166"/>
        <p:cNvGrpSpPr/>
        <p:nvPr/>
      </p:nvGrpSpPr>
      <p:grpSpPr>
        <a:xfrm>
          <a:off x="0" y="0"/>
          <a:ext cx="0" cy="0"/>
          <a:chOff x="0" y="0"/>
          <a:chExt cx="0" cy="0"/>
        </a:xfrm>
      </p:grpSpPr>
      <p:pic>
        <p:nvPicPr>
          <p:cNvPr descr="Uma imagem com texto, Tipo de letra, captura de ecrã, Gráficos&#10;&#10;Descrição gerada automaticamente" id="167" name="Google Shape;167;p25"/>
          <p:cNvPicPr preferRelativeResize="0"/>
          <p:nvPr/>
        </p:nvPicPr>
        <p:blipFill rotWithShape="1">
          <a:blip r:embed="rId1">
            <a:alphaModFix/>
          </a:blip>
          <a:srcRect b="0" l="0" r="0" t="0"/>
          <a:stretch/>
        </p:blipFill>
        <p:spPr>
          <a:xfrm>
            <a:off x="176550" y="6460444"/>
            <a:ext cx="1599539" cy="356877"/>
          </a:xfrm>
          <a:prstGeom prst="rect">
            <a:avLst/>
          </a:prstGeom>
          <a:noFill/>
          <a:ln>
            <a:noFill/>
          </a:ln>
        </p:spPr>
      </p:pic>
      <p:sp>
        <p:nvSpPr>
          <p:cNvPr id="168" name="Google Shape;168;p25"/>
          <p:cNvSpPr/>
          <p:nvPr/>
        </p:nvSpPr>
        <p:spPr>
          <a:xfrm>
            <a:off x="0" y="6198610"/>
            <a:ext cx="12192000" cy="659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69" name="Google Shape;169;p25"/>
          <p:cNvPicPr preferRelativeResize="0"/>
          <p:nvPr/>
        </p:nvPicPr>
        <p:blipFill rotWithShape="1">
          <a:blip r:embed="rId2">
            <a:alphaModFix/>
          </a:blip>
          <a:srcRect b="10823" l="12263" r="12728" t="25282"/>
          <a:stretch/>
        </p:blipFill>
        <p:spPr>
          <a:xfrm>
            <a:off x="3751163" y="3896376"/>
            <a:ext cx="4409546" cy="2040238"/>
          </a:xfrm>
          <a:prstGeom prst="rect">
            <a:avLst/>
          </a:prstGeom>
          <a:noFill/>
          <a:ln>
            <a:noFill/>
          </a:ln>
        </p:spPr>
      </p:pic>
      <p:grpSp>
        <p:nvGrpSpPr>
          <p:cNvPr id="170" name="Google Shape;170;p25"/>
          <p:cNvGrpSpPr/>
          <p:nvPr/>
        </p:nvGrpSpPr>
        <p:grpSpPr>
          <a:xfrm>
            <a:off x="4133332" y="2669924"/>
            <a:ext cx="3859364" cy="1128351"/>
            <a:chOff x="1776089" y="3084863"/>
            <a:chExt cx="6690992" cy="1956226"/>
          </a:xfrm>
        </p:grpSpPr>
        <p:pic>
          <p:nvPicPr>
            <p:cNvPr descr="Uma imagem com estrela, Tipo de letra, Gráficos, símbolo&#10;&#10;Descrição gerada automaticamente" id="171" name="Google Shape;171;p25"/>
            <p:cNvPicPr preferRelativeResize="0"/>
            <p:nvPr/>
          </p:nvPicPr>
          <p:blipFill rotWithShape="1">
            <a:blip r:embed="rId3">
              <a:alphaModFix/>
            </a:blip>
            <a:srcRect b="0" l="0" r="0" t="0"/>
            <a:stretch/>
          </p:blipFill>
          <p:spPr>
            <a:xfrm>
              <a:off x="1776089" y="3084863"/>
              <a:ext cx="994868" cy="715827"/>
            </a:xfrm>
            <a:prstGeom prst="rect">
              <a:avLst/>
            </a:prstGeom>
            <a:noFill/>
            <a:ln>
              <a:noFill/>
            </a:ln>
          </p:spPr>
        </p:pic>
        <p:pic>
          <p:nvPicPr>
            <p:cNvPr descr="Uma imagem com Tipo de letra, Gráficos, texto, design gráfico&#10;&#10;Descrição gerada automaticamente" id="172" name="Google Shape;172;p25"/>
            <p:cNvPicPr preferRelativeResize="0"/>
            <p:nvPr/>
          </p:nvPicPr>
          <p:blipFill rotWithShape="1">
            <a:blip r:embed="rId4">
              <a:alphaModFix/>
            </a:blip>
            <a:srcRect b="0" l="0" r="0" t="0"/>
            <a:stretch/>
          </p:blipFill>
          <p:spPr>
            <a:xfrm>
              <a:off x="5112217" y="3155893"/>
              <a:ext cx="1642014" cy="573770"/>
            </a:xfrm>
            <a:prstGeom prst="rect">
              <a:avLst/>
            </a:prstGeom>
            <a:noFill/>
            <a:ln>
              <a:noFill/>
            </a:ln>
          </p:spPr>
        </p:pic>
        <p:pic>
          <p:nvPicPr>
            <p:cNvPr descr="Uma imagem com texto, Tipo de letra, símbolo, captura de ecrã&#10;&#10;Descrição gerada automaticamente" id="173" name="Google Shape;173;p25"/>
            <p:cNvPicPr preferRelativeResize="0"/>
            <p:nvPr/>
          </p:nvPicPr>
          <p:blipFill rotWithShape="1">
            <a:blip r:embed="rId5">
              <a:alphaModFix/>
            </a:blip>
            <a:srcRect b="0" l="0" r="0" t="0"/>
            <a:stretch/>
          </p:blipFill>
          <p:spPr>
            <a:xfrm>
              <a:off x="6498805" y="4168412"/>
              <a:ext cx="849317" cy="626106"/>
            </a:xfrm>
            <a:prstGeom prst="rect">
              <a:avLst/>
            </a:prstGeom>
            <a:noFill/>
            <a:ln>
              <a:noFill/>
            </a:ln>
          </p:spPr>
        </p:pic>
        <p:pic>
          <p:nvPicPr>
            <p:cNvPr descr="Uma imagem com texto, Tipo de letra, logótipo, Gráficos&#10;&#10;Descrição gerada automaticamente" id="174" name="Google Shape;174;p25"/>
            <p:cNvPicPr preferRelativeResize="0"/>
            <p:nvPr/>
          </p:nvPicPr>
          <p:blipFill rotWithShape="1">
            <a:blip r:embed="rId6">
              <a:alphaModFix/>
            </a:blip>
            <a:srcRect b="0" l="0" r="0" t="0"/>
            <a:stretch/>
          </p:blipFill>
          <p:spPr>
            <a:xfrm>
              <a:off x="7244444" y="3239684"/>
              <a:ext cx="1222637" cy="406187"/>
            </a:xfrm>
            <a:prstGeom prst="rect">
              <a:avLst/>
            </a:prstGeom>
            <a:noFill/>
            <a:ln>
              <a:noFill/>
            </a:ln>
          </p:spPr>
        </p:pic>
        <p:pic>
          <p:nvPicPr>
            <p:cNvPr descr="Uma imagem com Tipo de letra, Gráficos, captura de ecrã, texto&#10;&#10;Descrição gerada automaticamente" id="175" name="Google Shape;175;p25"/>
            <p:cNvPicPr preferRelativeResize="0"/>
            <p:nvPr/>
          </p:nvPicPr>
          <p:blipFill rotWithShape="1">
            <a:blip r:embed="rId7">
              <a:alphaModFix/>
            </a:blip>
            <a:srcRect b="0" l="0" r="0" t="0"/>
            <a:stretch/>
          </p:blipFill>
          <p:spPr>
            <a:xfrm>
              <a:off x="4945504" y="3965897"/>
              <a:ext cx="1075192" cy="1075192"/>
            </a:xfrm>
            <a:prstGeom prst="rect">
              <a:avLst/>
            </a:prstGeom>
            <a:noFill/>
            <a:ln>
              <a:noFill/>
            </a:ln>
          </p:spPr>
        </p:pic>
        <p:pic>
          <p:nvPicPr>
            <p:cNvPr descr="Uma imagem com texto, Tipo de letra, logótipo, Gráficos&#10;&#10;Descrição gerada automaticamente" id="176" name="Google Shape;176;p25"/>
            <p:cNvPicPr preferRelativeResize="0"/>
            <p:nvPr/>
          </p:nvPicPr>
          <p:blipFill rotWithShape="1">
            <a:blip r:embed="rId8">
              <a:alphaModFix/>
            </a:blip>
            <a:srcRect b="0" l="0" r="0" t="0"/>
            <a:stretch/>
          </p:blipFill>
          <p:spPr>
            <a:xfrm>
              <a:off x="3261175" y="3174865"/>
              <a:ext cx="1360826" cy="535825"/>
            </a:xfrm>
            <a:prstGeom prst="rect">
              <a:avLst/>
            </a:prstGeom>
            <a:noFill/>
            <a:ln>
              <a:noFill/>
            </a:ln>
          </p:spPr>
        </p:pic>
        <p:pic>
          <p:nvPicPr>
            <p:cNvPr id="177" name="Google Shape;177;p25"/>
            <p:cNvPicPr preferRelativeResize="0"/>
            <p:nvPr/>
          </p:nvPicPr>
          <p:blipFill rotWithShape="1">
            <a:blip r:embed="rId9">
              <a:alphaModFix/>
            </a:blip>
            <a:srcRect b="0" l="0" r="0" t="0"/>
            <a:stretch/>
          </p:blipFill>
          <p:spPr>
            <a:xfrm>
              <a:off x="2690954" y="4226976"/>
              <a:ext cx="1776438" cy="530152"/>
            </a:xfrm>
            <a:prstGeom prst="rect">
              <a:avLst/>
            </a:prstGeom>
            <a:noFill/>
            <a:ln>
              <a:noFill/>
            </a:ln>
          </p:spPr>
        </p:pic>
      </p:grpSp>
      <p:sp>
        <p:nvSpPr>
          <p:cNvPr id="178" name="Google Shape;178;p25"/>
          <p:cNvSpPr/>
          <p:nvPr/>
        </p:nvSpPr>
        <p:spPr>
          <a:xfrm>
            <a:off x="-14537" y="-23383"/>
            <a:ext cx="12197400" cy="17538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9" name="Google Shape;179;p25"/>
          <p:cNvSpPr txBox="1"/>
          <p:nvPr/>
        </p:nvSpPr>
        <p:spPr>
          <a:xfrm>
            <a:off x="1889575" y="6307988"/>
            <a:ext cx="99528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1" lang="de-DE" sz="10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OeAD-GmbH. Neither the European Union nor the granting authority can be held responsible for them.</a:t>
            </a:r>
            <a:endParaRPr b="0" i="0" sz="1400" u="none" cap="none" strike="noStrike">
              <a:solidFill>
                <a:schemeClr val="lt1"/>
              </a:solidFill>
              <a:latin typeface="Arial"/>
              <a:ea typeface="Arial"/>
              <a:cs typeface="Arial"/>
              <a:sym typeface="Arial"/>
            </a:endParaRPr>
          </a:p>
        </p:txBody>
      </p:sp>
      <p:pic>
        <p:nvPicPr>
          <p:cNvPr id="180" name="Google Shape;180;p25"/>
          <p:cNvPicPr preferRelativeResize="0"/>
          <p:nvPr/>
        </p:nvPicPr>
        <p:blipFill rotWithShape="1">
          <a:blip r:embed="rId10">
            <a:alphaModFix/>
          </a:blip>
          <a:srcRect b="0" l="0" r="0" t="0"/>
          <a:stretch/>
        </p:blipFill>
        <p:spPr>
          <a:xfrm>
            <a:off x="126463" y="6349860"/>
            <a:ext cx="1699717" cy="3568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0" name="Shape 250"/>
        <p:cNvGrpSpPr/>
        <p:nvPr/>
      </p:nvGrpSpPr>
      <p:grpSpPr>
        <a:xfrm>
          <a:off x="0" y="0"/>
          <a:ext cx="0" cy="0"/>
          <a:chOff x="0" y="0"/>
          <a:chExt cx="0" cy="0"/>
        </a:xfrm>
      </p:grpSpPr>
      <p:sp>
        <p:nvSpPr>
          <p:cNvPr id="251" name="Google Shape;251;p37"/>
          <p:cNvSpPr/>
          <p:nvPr/>
        </p:nvSpPr>
        <p:spPr>
          <a:xfrm>
            <a:off x="-1377" y="3856444"/>
            <a:ext cx="12192000" cy="305263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52" name="Google Shape;252;p37"/>
          <p:cNvSpPr txBox="1"/>
          <p:nvPr/>
        </p:nvSpPr>
        <p:spPr>
          <a:xfrm>
            <a:off x="1952639" y="6468443"/>
            <a:ext cx="10239361" cy="348878"/>
          </a:xfrm>
          <a:prstGeom prst="rect">
            <a:avLst/>
          </a:prstGeom>
          <a:noFill/>
          <a:ln>
            <a:noFill/>
          </a:ln>
        </p:spPr>
        <p:txBody>
          <a:bodyPr anchorCtr="0" anchor="t" bIns="45700" lIns="91425" spcFirstLastPara="1" rIns="91425" wrap="square" tIns="45700">
            <a:spAutoFit/>
          </a:bodyPr>
          <a:lstStyle/>
          <a:p>
            <a:pPr indent="0" lvl="0" marL="0" marR="0" rtl="0" algn="l">
              <a:lnSpc>
                <a:spcPct val="125000"/>
              </a:lnSpc>
              <a:spcBef>
                <a:spcPts val="0"/>
              </a:spcBef>
              <a:spcAft>
                <a:spcPts val="0"/>
              </a:spcAft>
              <a:buClr>
                <a:srgbClr val="000000"/>
              </a:buClr>
              <a:buSzPts val="700"/>
              <a:buFont typeface="Arial"/>
              <a:buNone/>
            </a:pPr>
            <a:r>
              <a:rPr b="0" i="0" lang="de-DE" sz="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 2023-1-AT01-KA220-VET-000152934</a:t>
            </a:r>
            <a:endParaRPr b="0" i="0" sz="1100" u="none" cap="none" strike="noStrike">
              <a:solidFill>
                <a:schemeClr val="lt1"/>
              </a:solidFill>
              <a:latin typeface="Arial"/>
              <a:ea typeface="Arial"/>
              <a:cs typeface="Arial"/>
              <a:sym typeface="Arial"/>
            </a:endParaRPr>
          </a:p>
        </p:txBody>
      </p:sp>
      <p:pic>
        <p:nvPicPr>
          <p:cNvPr descr="Uma imagem com texto, Tipo de letra, captura de ecrã, Gráficos&#10;&#10;Descrição gerada automaticamente" id="253" name="Google Shape;253;p37"/>
          <p:cNvPicPr preferRelativeResize="0"/>
          <p:nvPr/>
        </p:nvPicPr>
        <p:blipFill rotWithShape="1">
          <a:blip r:embed="rId1">
            <a:alphaModFix/>
          </a:blip>
          <a:srcRect b="0" l="0" r="0" t="0"/>
          <a:stretch/>
        </p:blipFill>
        <p:spPr>
          <a:xfrm>
            <a:off x="176550" y="6460444"/>
            <a:ext cx="1599539" cy="356877"/>
          </a:xfrm>
          <a:prstGeom prst="rect">
            <a:avLst/>
          </a:prstGeom>
          <a:noFill/>
          <a:ln>
            <a:noFill/>
          </a:ln>
        </p:spPr>
      </p:pic>
      <p:pic>
        <p:nvPicPr>
          <p:cNvPr id="254" name="Google Shape;254;p37"/>
          <p:cNvPicPr preferRelativeResize="0"/>
          <p:nvPr/>
        </p:nvPicPr>
        <p:blipFill rotWithShape="1">
          <a:blip r:embed="rId2">
            <a:alphaModFix/>
          </a:blip>
          <a:srcRect b="10823" l="12260" r="12728" t="25284"/>
          <a:stretch/>
        </p:blipFill>
        <p:spPr>
          <a:xfrm>
            <a:off x="2560675" y="723895"/>
            <a:ext cx="7070651" cy="3271495"/>
          </a:xfrm>
          <a:prstGeom prst="rect">
            <a:avLst/>
          </a:prstGeom>
          <a:noFill/>
          <a:ln>
            <a:noFill/>
          </a:ln>
        </p:spPr>
      </p:pic>
      <p:grpSp>
        <p:nvGrpSpPr>
          <p:cNvPr id="255" name="Google Shape;255;p37"/>
          <p:cNvGrpSpPr/>
          <p:nvPr/>
        </p:nvGrpSpPr>
        <p:grpSpPr>
          <a:xfrm>
            <a:off x="3342806" y="0"/>
            <a:ext cx="5506389" cy="484936"/>
            <a:chOff x="176550" y="139236"/>
            <a:chExt cx="7041681" cy="620146"/>
          </a:xfrm>
        </p:grpSpPr>
        <p:pic>
          <p:nvPicPr>
            <p:cNvPr descr="Uma imagem com estrela, Tipo de letra, Gráficos, símbolo&#10;&#10;Descrição gerada automaticamente" id="256" name="Google Shape;256;p37"/>
            <p:cNvPicPr preferRelativeResize="0"/>
            <p:nvPr/>
          </p:nvPicPr>
          <p:blipFill rotWithShape="1">
            <a:blip r:embed="rId3">
              <a:alphaModFix/>
            </a:blip>
            <a:srcRect b="0" l="0" r="0" t="0"/>
            <a:stretch/>
          </p:blipFill>
          <p:spPr>
            <a:xfrm>
              <a:off x="176550" y="242873"/>
              <a:ext cx="573818" cy="412873"/>
            </a:xfrm>
            <a:prstGeom prst="rect">
              <a:avLst/>
            </a:prstGeom>
            <a:noFill/>
            <a:ln>
              <a:noFill/>
            </a:ln>
          </p:spPr>
        </p:pic>
        <p:pic>
          <p:nvPicPr>
            <p:cNvPr descr="Uma imagem com Tipo de letra, Gráficos, texto, design gráfico&#10;&#10;Descrição gerada automaticamente" id="257" name="Google Shape;257;p37"/>
            <p:cNvPicPr preferRelativeResize="0"/>
            <p:nvPr/>
          </p:nvPicPr>
          <p:blipFill rotWithShape="1">
            <a:blip r:embed="rId4">
              <a:alphaModFix/>
            </a:blip>
            <a:srcRect b="0" l="0" r="0" t="0"/>
            <a:stretch/>
          </p:blipFill>
          <p:spPr>
            <a:xfrm>
              <a:off x="2167290" y="283841"/>
              <a:ext cx="947075" cy="330937"/>
            </a:xfrm>
            <a:prstGeom prst="rect">
              <a:avLst/>
            </a:prstGeom>
            <a:noFill/>
            <a:ln>
              <a:noFill/>
            </a:ln>
          </p:spPr>
        </p:pic>
        <p:pic>
          <p:nvPicPr>
            <p:cNvPr descr="Uma imagem com texto, Tipo de letra, símbolo, captura de ecrã&#10;&#10;Descrição gerada automaticamente" id="258" name="Google Shape;258;p37"/>
            <p:cNvPicPr preferRelativeResize="0"/>
            <p:nvPr/>
          </p:nvPicPr>
          <p:blipFill rotWithShape="1">
            <a:blip r:embed="rId5">
              <a:alphaModFix/>
            </a:blip>
            <a:srcRect b="0" l="0" r="0" t="0"/>
            <a:stretch/>
          </p:blipFill>
          <p:spPr>
            <a:xfrm>
              <a:off x="6728365" y="268747"/>
              <a:ext cx="489866" cy="361124"/>
            </a:xfrm>
            <a:prstGeom prst="rect">
              <a:avLst/>
            </a:prstGeom>
            <a:noFill/>
            <a:ln>
              <a:noFill/>
            </a:ln>
          </p:spPr>
        </p:pic>
        <p:pic>
          <p:nvPicPr>
            <p:cNvPr descr="Uma imagem com texto, Tipo de letra, logótipo, Gráficos&#10;&#10;Descrição gerada automaticamente" id="259" name="Google Shape;259;p37"/>
            <p:cNvPicPr preferRelativeResize="0"/>
            <p:nvPr/>
          </p:nvPicPr>
          <p:blipFill rotWithShape="1">
            <a:blip r:embed="rId6">
              <a:alphaModFix/>
            </a:blip>
            <a:srcRect b="0" l="0" r="0" t="0"/>
            <a:stretch/>
          </p:blipFill>
          <p:spPr>
            <a:xfrm>
              <a:off x="3430379" y="332170"/>
              <a:ext cx="705189" cy="234279"/>
            </a:xfrm>
            <a:prstGeom prst="rect">
              <a:avLst/>
            </a:prstGeom>
            <a:noFill/>
            <a:ln>
              <a:noFill/>
            </a:ln>
          </p:spPr>
        </p:pic>
        <p:pic>
          <p:nvPicPr>
            <p:cNvPr descr="Uma imagem com Tipo de letra, Gráficos, captura de ecrã, texto&#10;&#10;Descrição gerada automaticamente" id="260" name="Google Shape;260;p37"/>
            <p:cNvPicPr preferRelativeResize="0"/>
            <p:nvPr/>
          </p:nvPicPr>
          <p:blipFill rotWithShape="1">
            <a:blip r:embed="rId7">
              <a:alphaModFix/>
            </a:blip>
            <a:srcRect b="0" l="0" r="0" t="0"/>
            <a:stretch/>
          </p:blipFill>
          <p:spPr>
            <a:xfrm>
              <a:off x="5792206" y="139236"/>
              <a:ext cx="620146" cy="620146"/>
            </a:xfrm>
            <a:prstGeom prst="rect">
              <a:avLst/>
            </a:prstGeom>
            <a:noFill/>
            <a:ln>
              <a:noFill/>
            </a:ln>
          </p:spPr>
        </p:pic>
        <p:pic>
          <p:nvPicPr>
            <p:cNvPr descr="Uma imagem com texto, Tipo de letra, logótipo, Gráficos&#10;&#10;Descrição gerada automaticamente" id="261" name="Google Shape;261;p37"/>
            <p:cNvPicPr preferRelativeResize="0"/>
            <p:nvPr/>
          </p:nvPicPr>
          <p:blipFill rotWithShape="1">
            <a:blip r:embed="rId8">
              <a:alphaModFix/>
            </a:blip>
            <a:srcRect b="0" l="0" r="0" t="0"/>
            <a:stretch/>
          </p:blipFill>
          <p:spPr>
            <a:xfrm>
              <a:off x="1066382" y="294783"/>
              <a:ext cx="784894" cy="309052"/>
            </a:xfrm>
            <a:prstGeom prst="rect">
              <a:avLst/>
            </a:prstGeom>
            <a:noFill/>
            <a:ln>
              <a:noFill/>
            </a:ln>
          </p:spPr>
        </p:pic>
        <p:pic>
          <p:nvPicPr>
            <p:cNvPr id="262" name="Google Shape;262;p37"/>
            <p:cNvPicPr preferRelativeResize="0"/>
            <p:nvPr/>
          </p:nvPicPr>
          <p:blipFill rotWithShape="1">
            <a:blip r:embed="rId9">
              <a:alphaModFix/>
            </a:blip>
            <a:srcRect b="0" l="0" r="0" t="0"/>
            <a:stretch/>
          </p:blipFill>
          <p:spPr>
            <a:xfrm>
              <a:off x="4451582" y="296419"/>
              <a:ext cx="1024610" cy="305780"/>
            </a:xfrm>
            <a:prstGeom prst="rect">
              <a:avLst/>
            </a:prstGeom>
            <a:noFill/>
            <a:ln>
              <a:noFill/>
            </a:ln>
          </p:spPr>
        </p:pic>
      </p:grpSp>
    </p:spTree>
  </p:cSld>
  <p:clrMap accent1="accent1" accent2="accent2" accent3="accent3" accent4="accent4" accent5="accent5" accent6="accent6" bg1="lt1" bg2="dk2" tx1="dk1" tx2="lt2" folHlink="folHlink" hlink="hlink"/>
  <p:sldLayoutIdLst>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8.xml"/><Relationship Id="rId3"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9"/>
          <p:cNvSpPr txBox="1"/>
          <p:nvPr/>
        </p:nvSpPr>
        <p:spPr>
          <a:xfrm>
            <a:off x="1959949" y="4276775"/>
            <a:ext cx="8626800" cy="70784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1" i="0" lang="de-DE" sz="4000" u="none" cap="none" strike="noStrike">
                <a:solidFill>
                  <a:srgbClr val="FFFFFF"/>
                </a:solidFill>
                <a:latin typeface="Arial"/>
                <a:ea typeface="Arial"/>
                <a:cs typeface="Arial"/>
                <a:sym typeface="Arial"/>
              </a:rPr>
              <a:t>Frauen am Arbeitsmarkt</a:t>
            </a:r>
            <a:endParaRPr b="1" i="0" sz="2800" u="none" cap="none" strike="noStrike">
              <a:solidFill>
                <a:srgbClr val="FFFFFF"/>
              </a:solidFill>
              <a:latin typeface="Arial"/>
              <a:ea typeface="Arial"/>
              <a:cs typeface="Arial"/>
              <a:sym typeface="Arial"/>
            </a:endParaRPr>
          </a:p>
        </p:txBody>
      </p:sp>
      <p:pic>
        <p:nvPicPr>
          <p:cNvPr id="337" name="Google Shape;337;p49" title="DE-DE (1).jpg"/>
          <p:cNvPicPr preferRelativeResize="0"/>
          <p:nvPr/>
        </p:nvPicPr>
        <p:blipFill>
          <a:blip r:embed="rId3">
            <a:alphaModFix/>
          </a:blip>
          <a:stretch>
            <a:fillRect/>
          </a:stretch>
        </p:blipFill>
        <p:spPr>
          <a:xfrm>
            <a:off x="0" y="6357943"/>
            <a:ext cx="12192000" cy="50005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50"/>
          <p:cNvSpPr txBox="1"/>
          <p:nvPr/>
        </p:nvSpPr>
        <p:spPr>
          <a:xfrm>
            <a:off x="1399747" y="657141"/>
            <a:ext cx="9973800" cy="535527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de-DE" sz="3200" u="none" cap="none" strike="noStrike">
                <a:solidFill>
                  <a:schemeClr val="accent1"/>
                </a:solidFill>
                <a:latin typeface="Arial"/>
                <a:ea typeface="Arial"/>
                <a:cs typeface="Arial"/>
                <a:sym typeface="Arial"/>
              </a:rPr>
              <a:t>Begrüßung &amp; Grundregeln</a:t>
            </a:r>
            <a:br>
              <a:rPr b="1" i="0" lang="de-DE" sz="2800" u="none" cap="none" strike="noStrike">
                <a:solidFill>
                  <a:schemeClr val="accent1"/>
                </a:solidFill>
                <a:latin typeface="Arial"/>
                <a:ea typeface="Arial"/>
                <a:cs typeface="Arial"/>
                <a:sym typeface="Arial"/>
              </a:rPr>
            </a:br>
            <a:br>
              <a:rPr b="1" i="0" lang="de-DE" sz="2800" u="none" cap="none" strike="noStrike">
                <a:solidFill>
                  <a:schemeClr val="accent1"/>
                </a:solidFill>
                <a:latin typeface="Arial"/>
                <a:ea typeface="Arial"/>
                <a:cs typeface="Arial"/>
                <a:sym typeface="Arial"/>
              </a:rPr>
            </a:br>
            <a:r>
              <a:rPr b="0" i="0" lang="de-DE" sz="1800" u="none" cap="none" strike="noStrike">
                <a:solidFill>
                  <a:schemeClr val="dk1"/>
                </a:solidFill>
                <a:latin typeface="Arial"/>
                <a:ea typeface="Arial"/>
                <a:cs typeface="Arial"/>
                <a:sym typeface="Arial"/>
              </a:rPr>
              <a:t>Dauer: 45 Minuten</a:t>
            </a:r>
            <a:br>
              <a:rPr b="0" i="0" lang="de-DE" sz="1800" u="none" cap="none" strike="noStrike">
                <a:solidFill>
                  <a:schemeClr val="dk1"/>
                </a:solidFill>
                <a:latin typeface="Arial"/>
                <a:ea typeface="Arial"/>
                <a:cs typeface="Arial"/>
                <a:sym typeface="Arial"/>
              </a:rPr>
            </a:br>
            <a:r>
              <a:rPr b="0" i="0" lang="de-DE" sz="1800" u="none" cap="none" strike="noStrike">
                <a:solidFill>
                  <a:schemeClr val="dk1"/>
                </a:solidFill>
                <a:latin typeface="Arial"/>
                <a:ea typeface="Arial"/>
                <a:cs typeface="Arial"/>
                <a:sym typeface="Arial"/>
              </a:rPr>
              <a:t>Format: Kurze Präsentation + Raum für Diskussionen</a:t>
            </a:r>
            <a:br>
              <a:rPr b="0" i="0" lang="de-DE" sz="1800" u="none" cap="none" strike="noStrike">
                <a:solidFill>
                  <a:schemeClr val="dk1"/>
                </a:solidFill>
                <a:latin typeface="Arial"/>
                <a:ea typeface="Arial"/>
                <a:cs typeface="Arial"/>
                <a:sym typeface="Arial"/>
              </a:rPr>
            </a:br>
            <a:r>
              <a:rPr b="0" i="0" lang="de-DE" sz="1800" u="sng" cap="none" strike="noStrike">
                <a:solidFill>
                  <a:schemeClr val="dk1"/>
                </a:solidFill>
                <a:latin typeface="Arial"/>
                <a:ea typeface="Arial"/>
                <a:cs typeface="Arial"/>
                <a:sym typeface="Arial"/>
              </a:rPr>
              <a:t>Grundregeln: </a:t>
            </a:r>
            <a:endParaRPr/>
          </a:p>
          <a:p>
            <a:pPr indent="-285750" lvl="0" marL="285750" marR="0" rtl="0" algn="l">
              <a:lnSpc>
                <a:spcPct val="150000"/>
              </a:lnSpc>
              <a:spcBef>
                <a:spcPts val="0"/>
              </a:spcBef>
              <a:spcAft>
                <a:spcPts val="0"/>
              </a:spcAft>
              <a:buClr>
                <a:srgbClr val="000000"/>
              </a:buClr>
              <a:buSzPts val="2800"/>
              <a:buFont typeface="Arial"/>
              <a:buChar char="•"/>
            </a:pPr>
            <a:r>
              <a:rPr b="0" i="0" lang="de-DE" sz="1800" u="none" cap="none" strike="noStrike">
                <a:solidFill>
                  <a:schemeClr val="dk1"/>
                </a:solidFill>
                <a:latin typeface="Arial"/>
                <a:ea typeface="Arial"/>
                <a:cs typeface="Arial"/>
                <a:sym typeface="Arial"/>
              </a:rPr>
              <a:t>Offener und respektvoller Dialog</a:t>
            </a:r>
            <a:br>
              <a:rPr b="0" i="0" lang="de-DE" sz="1800" u="none" cap="none" strike="noStrike">
                <a:solidFill>
                  <a:schemeClr val="dk1"/>
                </a:solidFill>
                <a:latin typeface="Arial"/>
                <a:ea typeface="Arial"/>
                <a:cs typeface="Arial"/>
                <a:sym typeface="Arial"/>
              </a:rPr>
            </a:br>
            <a:r>
              <a:rPr b="0" i="0" lang="de-DE" sz="1800" u="none" cap="none" strike="noStrike">
                <a:solidFill>
                  <a:schemeClr val="dk1"/>
                </a:solidFill>
                <a:latin typeface="Arial"/>
                <a:ea typeface="Arial"/>
                <a:cs typeface="Arial"/>
                <a:sym typeface="Arial"/>
              </a:rPr>
              <a:t>Jede Perspektive zählt – bitte teilen Sie Ihre Gedanken</a:t>
            </a:r>
            <a:br>
              <a:rPr b="0" i="0" lang="de-DE" sz="1800" u="none" cap="none" strike="noStrike">
                <a:solidFill>
                  <a:schemeClr val="dk1"/>
                </a:solidFill>
                <a:latin typeface="Arial"/>
                <a:ea typeface="Arial"/>
                <a:cs typeface="Arial"/>
                <a:sym typeface="Arial"/>
              </a:rPr>
            </a:br>
            <a:r>
              <a:rPr b="0" i="0" lang="de-DE" sz="1800" u="none" cap="none" strike="noStrike">
                <a:solidFill>
                  <a:schemeClr val="dk1"/>
                </a:solidFill>
                <a:latin typeface="Arial"/>
                <a:ea typeface="Arial"/>
                <a:cs typeface="Arial"/>
                <a:sym typeface="Arial"/>
              </a:rPr>
              <a:t>Reflektieren Sie während der gesamten Sitzung Ihren eigenen organisationalen Kontext</a:t>
            </a:r>
            <a:br>
              <a:rPr b="0" i="0" lang="de-DE" sz="1800" u="none" cap="none" strike="noStrike">
                <a:solidFill>
                  <a:schemeClr val="dk1"/>
                </a:solidFill>
                <a:latin typeface="Arial"/>
                <a:ea typeface="Arial"/>
                <a:cs typeface="Arial"/>
                <a:sym typeface="Arial"/>
              </a:rPr>
            </a:br>
            <a:r>
              <a:rPr b="0" i="0" lang="de-DE" sz="1800" u="none" cap="none" strike="noStrike">
                <a:solidFill>
                  <a:schemeClr val="dk1"/>
                </a:solidFill>
                <a:latin typeface="Arial"/>
                <a:ea typeface="Arial"/>
                <a:cs typeface="Arial"/>
                <a:sym typeface="Arial"/>
              </a:rPr>
              <a:t>Streben Sie konstruktive und praxisnahe Erkenntnisse an</a:t>
            </a:r>
            <a:endParaRPr/>
          </a:p>
          <a:p>
            <a:pPr indent="-107950" lvl="0" marL="285750" marR="0" rtl="0" algn="l">
              <a:lnSpc>
                <a:spcPct val="150000"/>
              </a:lnSpc>
              <a:spcBef>
                <a:spcPts val="0"/>
              </a:spcBef>
              <a:spcAft>
                <a:spcPts val="0"/>
              </a:spcAft>
              <a:buClr>
                <a:srgbClr val="000000"/>
              </a:buClr>
              <a:buSzPts val="2800"/>
              <a:buFont typeface="Arial"/>
              <a:buNone/>
            </a:pPr>
            <a:r>
              <a:t/>
            </a:r>
            <a:endParaRPr b="1" i="0" sz="18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None/>
            </a:pPr>
            <a:r>
              <a:rPr b="1" i="0" lang="de-DE" sz="2400" u="sng" cap="none" strike="noStrike">
                <a:solidFill>
                  <a:schemeClr val="accent1"/>
                </a:solidFill>
                <a:latin typeface="Arial"/>
                <a:ea typeface="Arial"/>
                <a:cs typeface="Arial"/>
                <a:sym typeface="Arial"/>
              </a:rPr>
              <a:t>Kernbotschaft: </a:t>
            </a:r>
            <a:r>
              <a:rPr b="0" i="0" lang="de-DE" sz="2400" u="none" cap="none" strike="noStrike">
                <a:solidFill>
                  <a:schemeClr val="dk1"/>
                </a:solidFill>
                <a:latin typeface="Arial"/>
                <a:ea typeface="Arial"/>
                <a:cs typeface="Arial"/>
                <a:sym typeface="Arial"/>
              </a:rPr>
              <a:t>Ihr Engagement macht diese Sitzung wertvoll.</a:t>
            </a:r>
            <a:endParaRPr b="0" i="0" sz="2400" u="none" cap="none" strike="noStrike">
              <a:solidFill>
                <a:schemeClr val="dk1"/>
              </a:solidFill>
              <a:latin typeface="Arial"/>
              <a:ea typeface="Arial"/>
              <a:cs typeface="Arial"/>
              <a:sym typeface="Arial"/>
            </a:endParaRPr>
          </a:p>
        </p:txBody>
      </p:sp>
      <p:sp>
        <p:nvSpPr>
          <p:cNvPr id="343" name="Google Shape;343;p50"/>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de-DE" sz="2000" u="none" cap="none" strike="noStrike">
                <a:solidFill>
                  <a:schemeClr val="lt1"/>
                </a:solidFill>
                <a:latin typeface="Arial"/>
                <a:ea typeface="Arial"/>
                <a:cs typeface="Arial"/>
                <a:sym typeface="Arial"/>
              </a:rPr>
              <a:t>Begrüßung &amp; Grundregeln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51"/>
          <p:cNvSpPr txBox="1"/>
          <p:nvPr/>
        </p:nvSpPr>
        <p:spPr>
          <a:xfrm>
            <a:off x="677073" y="909788"/>
            <a:ext cx="11227848" cy="4730485"/>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i="0" lang="de-DE" sz="2400" u="none" cap="none" strike="noStrike">
                <a:solidFill>
                  <a:schemeClr val="accent1"/>
                </a:solidFill>
                <a:latin typeface="Arial"/>
                <a:ea typeface="Arial"/>
                <a:cs typeface="Arial"/>
                <a:sym typeface="Arial"/>
              </a:rPr>
              <a:t>Warum reden wir darüber?</a:t>
            </a:r>
            <a:endParaRPr/>
          </a:p>
          <a:p>
            <a:pPr indent="0" lvl="0" marL="0" marR="0" rtl="0" algn="l">
              <a:lnSpc>
                <a:spcPct val="115000"/>
              </a:lnSpc>
              <a:spcBef>
                <a:spcPts val="0"/>
              </a:spcBef>
              <a:spcAft>
                <a:spcPts val="0"/>
              </a:spcAft>
              <a:buNone/>
            </a:pPr>
            <a:r>
              <a:t/>
            </a:r>
            <a:endParaRPr b="1" i="0" sz="2400" u="none" cap="none" strike="noStrike">
              <a:solidFill>
                <a:schemeClr val="accent1"/>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2800"/>
              <a:buFont typeface="Arial"/>
              <a:buChar char="•"/>
            </a:pPr>
            <a:r>
              <a:rPr b="0" i="0" lang="de-DE" sz="2000" u="none" cap="none" strike="noStrike">
                <a:solidFill>
                  <a:schemeClr val="dk1"/>
                </a:solidFill>
                <a:latin typeface="Arial"/>
                <a:ea typeface="Arial"/>
                <a:cs typeface="Arial"/>
                <a:sym typeface="Arial"/>
              </a:rPr>
              <a:t>Frauen stellen die Hälfte des Talentpools dar, doch viele Unternehmen versäumen es, ihre Fähigkeiten und Perspektiven voll auszuschöpfen.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Geschlechtervielfalt ist nicht nur ein gesellschaftliches Thema – es ist eine geschäftliche Notwendigkeit.</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Organisationen, die auf ein ausgewogenes Geschlechterverhältnis setzen, verzeichnen eine höhere Innovationskraft, bessere Entscheidungsfindung und eine stärkere finanzielle Performance.</a:t>
            </a:r>
            <a:endParaRPr b="1" i="0" sz="2800" u="none" cap="none" strike="noStrike">
              <a:solidFill>
                <a:schemeClr val="accent1"/>
              </a:solidFill>
              <a:latin typeface="Arial"/>
              <a:ea typeface="Arial"/>
              <a:cs typeface="Arial"/>
              <a:sym typeface="Arial"/>
            </a:endParaRPr>
          </a:p>
          <a:p>
            <a:pPr indent="0" lvl="0" marL="0" marR="0" rtl="0" algn="l">
              <a:lnSpc>
                <a:spcPct val="115000"/>
              </a:lnSpc>
              <a:spcBef>
                <a:spcPts val="1200"/>
              </a:spcBef>
              <a:spcAft>
                <a:spcPts val="0"/>
              </a:spcAft>
              <a:buNone/>
            </a:pPr>
            <a:r>
              <a:rPr b="1" i="0" lang="de-DE" sz="2400" u="sng" cap="none" strike="noStrike">
                <a:solidFill>
                  <a:schemeClr val="accent1"/>
                </a:solidFill>
                <a:latin typeface="Arial"/>
                <a:ea typeface="Arial"/>
                <a:cs typeface="Arial"/>
                <a:sym typeface="Arial"/>
              </a:rPr>
              <a:t>Kernbotschaft:</a:t>
            </a:r>
            <a:br>
              <a:rPr b="1" i="0" lang="de-DE" sz="2400" u="none" cap="none" strike="noStrike">
                <a:solidFill>
                  <a:schemeClr val="accent1"/>
                </a:solidFill>
                <a:latin typeface="Arial"/>
                <a:ea typeface="Arial"/>
                <a:cs typeface="Arial"/>
                <a:sym typeface="Arial"/>
              </a:rPr>
            </a:br>
            <a:r>
              <a:rPr b="0" i="0" lang="de-DE" sz="2400" u="none" cap="none" strike="noStrike">
                <a:solidFill>
                  <a:schemeClr val="dk1"/>
                </a:solidFill>
                <a:latin typeface="Arial"/>
                <a:ea typeface="Arial"/>
                <a:cs typeface="Arial"/>
                <a:sym typeface="Arial"/>
              </a:rPr>
              <a:t>Wer weibliche Talente ignoriert, lässt Wachstumschancen ungenutzt.</a:t>
            </a:r>
            <a:endParaRPr b="0" i="0" sz="2400" u="none" cap="none" strike="noStrike">
              <a:solidFill>
                <a:schemeClr val="dk1"/>
              </a:solidFill>
              <a:latin typeface="Arial"/>
              <a:ea typeface="Arial"/>
              <a:cs typeface="Arial"/>
              <a:sym typeface="Arial"/>
            </a:endParaRPr>
          </a:p>
        </p:txBody>
      </p:sp>
      <p:sp>
        <p:nvSpPr>
          <p:cNvPr id="350" name="Google Shape;350;p51"/>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de-DE" sz="2000" u="none" cap="none" strike="noStrike">
                <a:solidFill>
                  <a:schemeClr val="lt1"/>
                </a:solidFill>
                <a:latin typeface="Arial"/>
                <a:ea typeface="Arial"/>
                <a:cs typeface="Arial"/>
                <a:sym typeface="Arial"/>
              </a:rPr>
              <a:t>Einführung</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52"/>
          <p:cNvSpPr txBox="1"/>
          <p:nvPr/>
        </p:nvSpPr>
        <p:spPr>
          <a:xfrm>
            <a:off x="482644" y="674010"/>
            <a:ext cx="9779400" cy="538604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de-DE" sz="2800" u="none" cap="none" strike="noStrike">
                <a:solidFill>
                  <a:schemeClr val="accent1"/>
                </a:solidFill>
                <a:latin typeface="Arial"/>
                <a:ea typeface="Arial"/>
                <a:cs typeface="Arial"/>
                <a:sym typeface="Arial"/>
              </a:rPr>
              <a:t>Die aktuelle Situation</a:t>
            </a:r>
            <a:br>
              <a:rPr b="1" i="0" lang="de-DE" sz="2800" u="none" cap="none" strike="noStrike">
                <a:solidFill>
                  <a:schemeClr val="accent1"/>
                </a:solidFill>
                <a:latin typeface="Arial"/>
                <a:ea typeface="Arial"/>
                <a:cs typeface="Arial"/>
                <a:sym typeface="Arial"/>
              </a:rPr>
            </a:br>
            <a:r>
              <a:rPr b="0" i="0" lang="de-DE" sz="1800" u="none" cap="none" strike="noStrike">
                <a:solidFill>
                  <a:schemeClr val="dk1"/>
                </a:solidFill>
                <a:latin typeface="Arial"/>
                <a:ea typeface="Arial"/>
                <a:cs typeface="Arial"/>
                <a:sym typeface="Arial"/>
              </a:rPr>
              <a:t>Frauen sind in vielen Branchen und Führungspositionen nach wie vor unterrepräsentiert. Viele Unternehmen tun sich trotz nachgewiesener Vorteile immer noch schwer damit, Frauen zu gewinnen, zu halten und zu fördern.</a:t>
            </a:r>
            <a:br>
              <a:rPr b="0" i="0" lang="de-DE" sz="1800" u="none" cap="none" strike="noStrike">
                <a:solidFill>
                  <a:schemeClr val="dk1"/>
                </a:solidFill>
                <a:latin typeface="Arial"/>
                <a:ea typeface="Arial"/>
                <a:cs typeface="Arial"/>
                <a:sym typeface="Arial"/>
              </a:rPr>
            </a:br>
            <a:r>
              <a:rPr b="1" i="0" lang="de-DE" sz="1800" u="none" cap="none" strike="noStrike">
                <a:solidFill>
                  <a:schemeClr val="dk1"/>
                </a:solidFill>
                <a:latin typeface="Arial"/>
                <a:ea typeface="Arial"/>
                <a:cs typeface="Arial"/>
                <a:sym typeface="Arial"/>
              </a:rPr>
              <a:t>Europäische Daten: </a:t>
            </a:r>
            <a:endParaRPr/>
          </a:p>
          <a:p>
            <a:pPr indent="-285750" lvl="0" marL="285750" marR="0" rtl="0" algn="l">
              <a:lnSpc>
                <a:spcPct val="100000"/>
              </a:lnSpc>
              <a:spcBef>
                <a:spcPts val="0"/>
              </a:spcBef>
              <a:spcAft>
                <a:spcPts val="0"/>
              </a:spcAft>
              <a:buClr>
                <a:srgbClr val="000000"/>
              </a:buClr>
              <a:buSzPts val="2800"/>
              <a:buFont typeface="Arial"/>
              <a:buChar char="•"/>
            </a:pPr>
            <a:r>
              <a:rPr b="0" i="0" lang="de-DE" sz="1800" u="none" cap="none" strike="noStrike">
                <a:solidFill>
                  <a:schemeClr val="dk1"/>
                </a:solidFill>
                <a:latin typeface="Arial"/>
                <a:ea typeface="Arial"/>
                <a:cs typeface="Arial"/>
                <a:sym typeface="Arial"/>
              </a:rPr>
              <a:t>Frauen machen fast 50 % der Bevölkerung aus, besetzen jedoch nur 34,8 % der Führungspositionen.</a:t>
            </a:r>
            <a:br>
              <a:rPr b="0" i="0" lang="de-DE" sz="1800" u="none" cap="none" strike="noStrike">
                <a:solidFill>
                  <a:schemeClr val="dk1"/>
                </a:solidFill>
                <a:latin typeface="Arial"/>
                <a:ea typeface="Arial"/>
                <a:cs typeface="Arial"/>
                <a:sym typeface="Arial"/>
              </a:rPr>
            </a:br>
            <a:r>
              <a:rPr b="0" i="0" lang="de-DE" sz="1800" u="none" cap="none" strike="noStrike">
                <a:solidFill>
                  <a:schemeClr val="dk1"/>
                </a:solidFill>
                <a:latin typeface="Arial"/>
                <a:ea typeface="Arial"/>
                <a:cs typeface="Arial"/>
                <a:sym typeface="Arial"/>
              </a:rPr>
              <a:t>Die Beschäftigungslücke besteht fort: EU-weit sind 70,8 % der Frauen erwerbstätig, im Vergleich zu 80,8 % der Männer.</a:t>
            </a:r>
            <a:endParaRPr/>
          </a:p>
          <a:p>
            <a:pPr indent="-285750" lvl="0" marL="285750" marR="0" rtl="0" algn="l">
              <a:lnSpc>
                <a:spcPct val="100000"/>
              </a:lnSpc>
              <a:spcBef>
                <a:spcPts val="1200"/>
              </a:spcBef>
              <a:spcAft>
                <a:spcPts val="0"/>
              </a:spcAft>
              <a:buClr>
                <a:srgbClr val="000000"/>
              </a:buClr>
              <a:buSzPts val="2800"/>
              <a:buFont typeface="Arial"/>
              <a:buChar char="•"/>
            </a:pPr>
            <a:r>
              <a:rPr b="0" i="0" lang="de-DE" sz="1800" u="none" cap="none" strike="noStrike">
                <a:solidFill>
                  <a:schemeClr val="dk1"/>
                </a:solidFill>
                <a:latin typeface="Arial"/>
                <a:ea typeface="Arial"/>
                <a:cs typeface="Arial"/>
                <a:sym typeface="Arial"/>
              </a:rPr>
              <a:t>Die geschlechtsspezifische Lohnlücke bleibt mit 13 % erheblich, was bedeutet, dass Frauen für dieselbe Arbeit weniger verdienen.</a:t>
            </a:r>
            <a:endParaRPr/>
          </a:p>
          <a:p>
            <a:pPr indent="0" lvl="0" marL="0" marR="0" rtl="0" algn="l">
              <a:lnSpc>
                <a:spcPct val="100000"/>
              </a:lnSpc>
              <a:spcBef>
                <a:spcPts val="1200"/>
              </a:spcBef>
              <a:spcAft>
                <a:spcPts val="0"/>
              </a:spcAft>
              <a:buNone/>
            </a:pPr>
            <a:r>
              <a:rPr b="1" i="0" lang="de-DE" sz="2800" u="sng" cap="none" strike="noStrike">
                <a:solidFill>
                  <a:schemeClr val="accent1"/>
                </a:solidFill>
                <a:latin typeface="Arial"/>
                <a:ea typeface="Arial"/>
                <a:cs typeface="Arial"/>
                <a:sym typeface="Arial"/>
              </a:rPr>
              <a:t>Kernbotschaft:</a:t>
            </a:r>
            <a:br>
              <a:rPr b="1" i="0" lang="de-DE" sz="2800" u="none" cap="none" strike="noStrike">
                <a:solidFill>
                  <a:schemeClr val="accent1"/>
                </a:solidFill>
                <a:latin typeface="Arial"/>
                <a:ea typeface="Arial"/>
                <a:cs typeface="Arial"/>
                <a:sym typeface="Arial"/>
              </a:rPr>
            </a:br>
            <a:r>
              <a:rPr b="0" i="0" lang="de-DE" sz="2800" u="none" cap="none" strike="noStrike">
                <a:solidFill>
                  <a:schemeClr val="dk1"/>
                </a:solidFill>
                <a:latin typeface="Arial"/>
                <a:ea typeface="Arial"/>
                <a:cs typeface="Arial"/>
                <a:sym typeface="Arial"/>
              </a:rPr>
              <a:t>Der Unterschied ist real – und er ist  kostspielig.</a:t>
            </a:r>
            <a:endParaRPr b="0" i="0" sz="1400" u="none" cap="none" strike="noStrike">
              <a:solidFill>
                <a:schemeClr val="dk1"/>
              </a:solidFill>
              <a:latin typeface="Arial"/>
              <a:ea typeface="Arial"/>
              <a:cs typeface="Arial"/>
              <a:sym typeface="Arial"/>
            </a:endParaRPr>
          </a:p>
        </p:txBody>
      </p:sp>
      <p:sp>
        <p:nvSpPr>
          <p:cNvPr id="356" name="Google Shape;356;p52"/>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de-DE" sz="2000" u="none" cap="none" strike="noStrike">
                <a:solidFill>
                  <a:schemeClr val="lt1"/>
                </a:solidFill>
                <a:latin typeface="Arial"/>
                <a:ea typeface="Arial"/>
                <a:cs typeface="Arial"/>
                <a:sym typeface="Arial"/>
              </a:rPr>
              <a:t>Einführung</a:t>
            </a:r>
            <a:endParaRPr b="1" i="0" sz="2000" u="none" cap="none" strike="noStrike">
              <a:solidFill>
                <a:schemeClr val="lt1"/>
              </a:solidFill>
              <a:latin typeface="Arial"/>
              <a:ea typeface="Arial"/>
              <a:cs typeface="Arial"/>
              <a:sym typeface="Arial"/>
            </a:endParaRPr>
          </a:p>
        </p:txBody>
      </p:sp>
      <p:sp>
        <p:nvSpPr>
          <p:cNvPr id="357" name="Google Shape;357;p52"/>
          <p:cNvSpPr/>
          <p:nvPr/>
        </p:nvSpPr>
        <p:spPr>
          <a:xfrm>
            <a:off x="0" y="-138499"/>
            <a:ext cx="65" cy="276999"/>
          </a:xfrm>
          <a:prstGeom prst="rect">
            <a:avLst/>
          </a:prstGeom>
          <a:solidFill>
            <a:srgbClr val="FFFFF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53"/>
          <p:cNvSpPr txBox="1"/>
          <p:nvPr/>
        </p:nvSpPr>
        <p:spPr>
          <a:xfrm>
            <a:off x="903278" y="622143"/>
            <a:ext cx="10672523" cy="5366044"/>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800"/>
              <a:buFont typeface="Arial"/>
              <a:buNone/>
            </a:pPr>
            <a:r>
              <a:rPr b="1" i="0" lang="de-DE" sz="2800" u="none" cap="none" strike="noStrike">
                <a:solidFill>
                  <a:schemeClr val="accent1"/>
                </a:solidFill>
                <a:latin typeface="Arial"/>
                <a:ea typeface="Arial"/>
                <a:cs typeface="Arial"/>
                <a:sym typeface="Arial"/>
              </a:rPr>
              <a:t>Ungenutztes Potenzial</a:t>
            </a:r>
            <a:br>
              <a:rPr b="1" i="0" lang="de-DE" sz="2800" u="none" cap="none" strike="noStrike">
                <a:solidFill>
                  <a:schemeClr val="accent1"/>
                </a:solidFill>
                <a:latin typeface="Arial"/>
                <a:ea typeface="Arial"/>
                <a:cs typeface="Arial"/>
                <a:sym typeface="Arial"/>
              </a:rPr>
            </a:br>
            <a:endParaRPr b="0" i="0" sz="1200" u="none" cap="none" strike="noStrike">
              <a:solidFill>
                <a:schemeClr val="dk1"/>
              </a:solidFill>
              <a:latin typeface="Calibri"/>
              <a:ea typeface="Calibri"/>
              <a:cs typeface="Calibri"/>
              <a:sym typeface="Calibri"/>
            </a:endParaRPr>
          </a:p>
          <a:p>
            <a:pPr indent="-180975" lvl="0" marL="180975" marR="0" rtl="0" algn="l">
              <a:lnSpc>
                <a:spcPct val="115000"/>
              </a:lnSpc>
              <a:spcBef>
                <a:spcPts val="0"/>
              </a:spcBef>
              <a:spcAft>
                <a:spcPts val="0"/>
              </a:spcAft>
              <a:buClr>
                <a:schemeClr val="accent6"/>
              </a:buClr>
              <a:buSzPts val="2700"/>
              <a:buFont typeface="Arial"/>
              <a:buChar char="•"/>
            </a:pPr>
            <a:r>
              <a:rPr b="0" i="0" lang="de-DE" sz="1800" u="none" cap="none" strike="noStrike">
                <a:solidFill>
                  <a:schemeClr val="dk1"/>
                </a:solidFill>
                <a:latin typeface="Arial"/>
                <a:ea typeface="Arial"/>
                <a:cs typeface="Arial"/>
                <a:sym typeface="Arial"/>
              </a:rPr>
              <a:t>Der Abbau geschlechtsspezifischer Unterschiede könnte das globale BIP um Billionen steigern (McKinsey-Schätzung: 12 Billionen USD bis 2025).</a:t>
            </a:r>
            <a:endParaRPr/>
          </a:p>
          <a:p>
            <a:pPr indent="-180975" lvl="0" marL="180975" marR="0" rtl="0" algn="l">
              <a:lnSpc>
                <a:spcPct val="115000"/>
              </a:lnSpc>
              <a:spcBef>
                <a:spcPts val="0"/>
              </a:spcBef>
              <a:spcAft>
                <a:spcPts val="0"/>
              </a:spcAft>
              <a:buClr>
                <a:schemeClr val="accent6"/>
              </a:buClr>
              <a:buSzPts val="2700"/>
              <a:buFont typeface="Arial"/>
              <a:buChar char="•"/>
            </a:pPr>
            <a:r>
              <a:rPr b="0" i="0" lang="de-DE" sz="1800" u="none" cap="none" strike="noStrike">
                <a:solidFill>
                  <a:schemeClr val="dk1"/>
                </a:solidFill>
                <a:latin typeface="Arial"/>
                <a:ea typeface="Arial"/>
                <a:cs typeface="Arial"/>
                <a:sym typeface="Arial"/>
              </a:rPr>
              <a:t>Diverse Teams übertreffen homogene Teams in den Bereichen Kreativität, Problemlösung und Rentabilität.</a:t>
            </a:r>
            <a:endParaRPr/>
          </a:p>
          <a:p>
            <a:pPr indent="-180975" lvl="0" marL="180975" marR="0" rtl="0" algn="l">
              <a:lnSpc>
                <a:spcPct val="115000"/>
              </a:lnSpc>
              <a:spcBef>
                <a:spcPts val="0"/>
              </a:spcBef>
              <a:spcAft>
                <a:spcPts val="0"/>
              </a:spcAft>
              <a:buClr>
                <a:schemeClr val="accent6"/>
              </a:buClr>
              <a:buSzPts val="2700"/>
              <a:buFont typeface="Arial"/>
              <a:buChar char="•"/>
            </a:pPr>
            <a:r>
              <a:rPr b="0" i="0" lang="de-DE" sz="1800" u="none" cap="none" strike="noStrike">
                <a:solidFill>
                  <a:schemeClr val="dk1"/>
                </a:solidFill>
                <a:latin typeface="Arial"/>
                <a:ea typeface="Arial"/>
                <a:cs typeface="Arial"/>
                <a:sym typeface="Arial"/>
              </a:rPr>
              <a:t>Unternehmen, die nicht handeln, riskieren: </a:t>
            </a:r>
            <a:endParaRPr b="0" i="0" sz="1800" u="none" cap="none" strike="noStrike">
              <a:solidFill>
                <a:schemeClr val="dk1"/>
              </a:solidFill>
              <a:latin typeface="Arial"/>
              <a:ea typeface="Arial"/>
              <a:cs typeface="Arial"/>
              <a:sym typeface="Arial"/>
            </a:endParaRPr>
          </a:p>
          <a:p>
            <a:pPr indent="-180975" lvl="2" marL="1095375" marR="0" rtl="0" algn="l">
              <a:lnSpc>
                <a:spcPct val="115000"/>
              </a:lnSpc>
              <a:spcBef>
                <a:spcPts val="0"/>
              </a:spcBef>
              <a:spcAft>
                <a:spcPts val="0"/>
              </a:spcAft>
              <a:buClr>
                <a:schemeClr val="accent6"/>
              </a:buClr>
              <a:buSzPts val="2700"/>
              <a:buFont typeface="Arial"/>
              <a:buChar char="•"/>
            </a:pPr>
            <a:r>
              <a:rPr b="0" i="0" lang="de-DE" sz="1800" u="none" cap="none" strike="noStrike">
                <a:solidFill>
                  <a:schemeClr val="dk1"/>
                </a:solidFill>
                <a:latin typeface="Arial"/>
                <a:ea typeface="Arial"/>
                <a:cs typeface="Arial"/>
                <a:sym typeface="Arial"/>
              </a:rPr>
              <a:t>Fachkräftemangel</a:t>
            </a:r>
            <a:endParaRPr b="0" i="0" sz="1800" u="none" cap="none" strike="noStrike">
              <a:solidFill>
                <a:schemeClr val="dk1"/>
              </a:solidFill>
              <a:latin typeface="Arial"/>
              <a:ea typeface="Arial"/>
              <a:cs typeface="Arial"/>
              <a:sym typeface="Arial"/>
            </a:endParaRPr>
          </a:p>
          <a:p>
            <a:pPr indent="-180975" lvl="2" marL="1095375" marR="0" rtl="0" algn="l">
              <a:lnSpc>
                <a:spcPct val="115000"/>
              </a:lnSpc>
              <a:spcBef>
                <a:spcPts val="0"/>
              </a:spcBef>
              <a:spcAft>
                <a:spcPts val="0"/>
              </a:spcAft>
              <a:buClr>
                <a:schemeClr val="accent6"/>
              </a:buClr>
              <a:buSzPts val="2700"/>
              <a:buFont typeface="Arial"/>
              <a:buChar char="•"/>
            </a:pPr>
            <a:r>
              <a:rPr b="0" i="0" lang="de-DE" sz="1800" u="none" cap="none" strike="noStrike">
                <a:solidFill>
                  <a:schemeClr val="dk1"/>
                </a:solidFill>
                <a:latin typeface="Arial"/>
                <a:ea typeface="Arial"/>
                <a:cs typeface="Arial"/>
                <a:sym typeface="Arial"/>
              </a:rPr>
              <a:t>Geringere Wettbewerbsfähigkeit</a:t>
            </a:r>
            <a:endParaRPr b="0" i="0" sz="1800" u="none" cap="none" strike="noStrike">
              <a:solidFill>
                <a:schemeClr val="dk1"/>
              </a:solidFill>
              <a:latin typeface="Arial"/>
              <a:ea typeface="Arial"/>
              <a:cs typeface="Arial"/>
              <a:sym typeface="Arial"/>
            </a:endParaRPr>
          </a:p>
          <a:p>
            <a:pPr indent="-180975" lvl="2" marL="1095375" marR="0" rtl="0" algn="l">
              <a:lnSpc>
                <a:spcPct val="115000"/>
              </a:lnSpc>
              <a:spcBef>
                <a:spcPts val="0"/>
              </a:spcBef>
              <a:spcAft>
                <a:spcPts val="0"/>
              </a:spcAft>
              <a:buClr>
                <a:schemeClr val="accent6"/>
              </a:buClr>
              <a:buSzPts val="2700"/>
              <a:buFont typeface="Arial"/>
              <a:buChar char="•"/>
            </a:pPr>
            <a:r>
              <a:rPr b="0" i="0" lang="de-DE" sz="1800" u="none" cap="none" strike="noStrike">
                <a:solidFill>
                  <a:schemeClr val="dk1"/>
                </a:solidFill>
                <a:latin typeface="Arial"/>
                <a:ea typeface="Arial"/>
                <a:cs typeface="Arial"/>
                <a:sym typeface="Arial"/>
              </a:rPr>
              <a:t>Sinkende Reputation</a:t>
            </a:r>
            <a:endParaRPr b="0" i="0" sz="1400" u="none" cap="none" strike="noStrike">
              <a:solidFill>
                <a:srgbClr val="000000"/>
              </a:solidFill>
              <a:latin typeface="Arial"/>
              <a:ea typeface="Arial"/>
              <a:cs typeface="Arial"/>
              <a:sym typeface="Arial"/>
            </a:endParaRPr>
          </a:p>
          <a:p>
            <a:pPr indent="-9525" lvl="2" marL="1095375" marR="0" rtl="0" algn="l">
              <a:lnSpc>
                <a:spcPct val="115000"/>
              </a:lnSpc>
              <a:spcBef>
                <a:spcPts val="0"/>
              </a:spcBef>
              <a:spcAft>
                <a:spcPts val="0"/>
              </a:spcAft>
              <a:buClr>
                <a:schemeClr val="accent6"/>
              </a:buClr>
              <a:buSzPts val="27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1" i="0" sz="1200" u="none" cap="none" strike="noStrike">
              <a:solidFill>
                <a:schemeClr val="accent1"/>
              </a:solidFill>
              <a:latin typeface="Arial"/>
              <a:ea typeface="Arial"/>
              <a:cs typeface="Arial"/>
              <a:sym typeface="Arial"/>
            </a:endParaRPr>
          </a:p>
          <a:p>
            <a:pPr indent="0" lvl="0" marL="0" marR="0" rtl="0" algn="l">
              <a:lnSpc>
                <a:spcPct val="115000"/>
              </a:lnSpc>
              <a:spcBef>
                <a:spcPts val="0"/>
              </a:spcBef>
              <a:spcAft>
                <a:spcPts val="0"/>
              </a:spcAft>
              <a:buNone/>
            </a:pPr>
            <a:r>
              <a:rPr b="1" i="0" lang="de-DE" sz="2800" u="sng" cap="none" strike="noStrike">
                <a:solidFill>
                  <a:schemeClr val="accent1"/>
                </a:solidFill>
                <a:latin typeface="Arial"/>
                <a:ea typeface="Arial"/>
                <a:cs typeface="Arial"/>
                <a:sym typeface="Arial"/>
              </a:rPr>
              <a:t>Kernbotschaft:</a:t>
            </a:r>
            <a:br>
              <a:rPr b="1" i="0" lang="de-DE" sz="2800" u="none" cap="none" strike="noStrike">
                <a:solidFill>
                  <a:schemeClr val="accent1"/>
                </a:solidFill>
                <a:latin typeface="Arial"/>
                <a:ea typeface="Arial"/>
                <a:cs typeface="Arial"/>
                <a:sym typeface="Arial"/>
              </a:rPr>
            </a:br>
            <a:r>
              <a:rPr b="0" i="0" lang="de-DE" sz="2800" u="none" cap="none" strike="noStrike">
                <a:solidFill>
                  <a:schemeClr val="dk1"/>
                </a:solidFill>
                <a:latin typeface="Arial"/>
                <a:ea typeface="Arial"/>
                <a:cs typeface="Arial"/>
                <a:sym typeface="Arial"/>
              </a:rPr>
              <a:t>Inklusion ist nicht optional – sie ist ein strategischer Wettbewerbsvorteil.</a:t>
            </a:r>
            <a:endParaRPr b="0" i="0" sz="2800" u="none" cap="none" strike="noStrike">
              <a:solidFill>
                <a:schemeClr val="dk1"/>
              </a:solidFill>
              <a:latin typeface="Arial"/>
              <a:ea typeface="Arial"/>
              <a:cs typeface="Arial"/>
              <a:sym typeface="Arial"/>
            </a:endParaRPr>
          </a:p>
        </p:txBody>
      </p:sp>
      <p:sp>
        <p:nvSpPr>
          <p:cNvPr id="363" name="Google Shape;363;p53"/>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de-DE" sz="2000" u="none" cap="none" strike="noStrike">
                <a:solidFill>
                  <a:schemeClr val="lt1"/>
                </a:solidFill>
                <a:latin typeface="Arial"/>
                <a:ea typeface="Arial"/>
                <a:cs typeface="Arial"/>
                <a:sym typeface="Arial"/>
              </a:rPr>
              <a:t>Einführung</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54"/>
          <p:cNvSpPr txBox="1"/>
          <p:nvPr/>
        </p:nvSpPr>
        <p:spPr>
          <a:xfrm>
            <a:off x="298383" y="915219"/>
            <a:ext cx="11504331" cy="4801274"/>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de-DE" sz="2800" u="none" cap="none" strike="noStrike">
                <a:solidFill>
                  <a:schemeClr val="accent1"/>
                </a:solidFill>
                <a:latin typeface="Arial"/>
                <a:ea typeface="Arial"/>
                <a:cs typeface="Arial"/>
                <a:sym typeface="Arial"/>
              </a:rPr>
              <a:t>Teilzeitarbeit – ein geschlechtsspezifisches Muster</a:t>
            </a:r>
            <a:endParaRPr b="1" i="0" sz="2800" u="none" cap="none" strike="noStrike">
              <a:solidFill>
                <a:schemeClr val="accen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t/>
            </a:r>
            <a:endParaRPr b="0" i="0" sz="1200" u="none" cap="none" strike="noStrike">
              <a:solidFill>
                <a:schemeClr val="dk1"/>
              </a:solidFill>
              <a:latin typeface="Calibri"/>
              <a:ea typeface="Calibri"/>
              <a:cs typeface="Calibri"/>
              <a:sym typeface="Calibri"/>
            </a:endParaRPr>
          </a:p>
          <a:p>
            <a:pPr indent="-180975" lvl="1" marL="638175" marR="0" rtl="0" algn="l">
              <a:lnSpc>
                <a:spcPct val="150000"/>
              </a:lnSpc>
              <a:spcBef>
                <a:spcPts val="0"/>
              </a:spcBef>
              <a:spcAft>
                <a:spcPts val="0"/>
              </a:spcAft>
              <a:buClr>
                <a:schemeClr val="accent6"/>
              </a:buClr>
              <a:buSzPts val="2700"/>
              <a:buFont typeface="Arial"/>
              <a:buChar char="•"/>
            </a:pPr>
            <a:r>
              <a:rPr b="0" i="0" lang="de-DE" sz="1800" u="none" cap="none" strike="noStrike">
                <a:solidFill>
                  <a:schemeClr val="dk1"/>
                </a:solidFill>
                <a:latin typeface="Arial"/>
                <a:ea typeface="Arial"/>
                <a:cs typeface="Arial"/>
                <a:sym typeface="Arial"/>
              </a:rPr>
              <a:t>In der EU arbeiten </a:t>
            </a:r>
            <a:r>
              <a:rPr b="1" i="0" lang="de-DE" sz="1800" u="none" cap="none" strike="noStrike">
                <a:solidFill>
                  <a:schemeClr val="dk1"/>
                </a:solidFill>
                <a:latin typeface="Arial"/>
                <a:ea typeface="Arial"/>
                <a:cs typeface="Arial"/>
                <a:sym typeface="Arial"/>
              </a:rPr>
              <a:t>28 % der erwerbstätigen Frauen in Teilzeit</a:t>
            </a:r>
            <a:r>
              <a:rPr b="0" i="0" lang="de-DE" sz="1800" u="none" cap="none" strike="noStrike">
                <a:solidFill>
                  <a:schemeClr val="dk1"/>
                </a:solidFill>
                <a:latin typeface="Arial"/>
                <a:ea typeface="Arial"/>
                <a:cs typeface="Arial"/>
                <a:sym typeface="Arial"/>
              </a:rPr>
              <a:t>, verglichen mit nur 8 % der Männer.</a:t>
            </a:r>
            <a:endParaRPr b="0" i="0" sz="1800" u="none" cap="none" strike="noStrike">
              <a:solidFill>
                <a:srgbClr val="000000"/>
              </a:solidFill>
              <a:latin typeface="Arial"/>
              <a:ea typeface="Arial"/>
              <a:cs typeface="Arial"/>
              <a:sym typeface="Arial"/>
            </a:endParaRPr>
          </a:p>
          <a:p>
            <a:pPr indent="-180975" lvl="1" marL="638175" marR="0" rtl="0" algn="l">
              <a:lnSpc>
                <a:spcPct val="150000"/>
              </a:lnSpc>
              <a:spcBef>
                <a:spcPts val="0"/>
              </a:spcBef>
              <a:spcAft>
                <a:spcPts val="0"/>
              </a:spcAft>
              <a:buClr>
                <a:schemeClr val="accent6"/>
              </a:buClr>
              <a:buSzPts val="2700"/>
              <a:buFont typeface="Arial"/>
              <a:buChar char="•"/>
            </a:pPr>
            <a:r>
              <a:rPr b="0" i="0" lang="de-DE" sz="1800" u="none" cap="none" strike="noStrike">
                <a:solidFill>
                  <a:schemeClr val="dk1"/>
                </a:solidFill>
                <a:latin typeface="Arial"/>
                <a:ea typeface="Arial"/>
                <a:cs typeface="Arial"/>
                <a:sym typeface="Arial"/>
              </a:rPr>
              <a:t>Bei </a:t>
            </a:r>
            <a:r>
              <a:rPr b="1" i="0" lang="de-DE" sz="1800" u="none" cap="none" strike="noStrike">
                <a:solidFill>
                  <a:schemeClr val="dk1"/>
                </a:solidFill>
                <a:latin typeface="Arial"/>
                <a:ea typeface="Arial"/>
                <a:cs typeface="Arial"/>
                <a:sym typeface="Arial"/>
              </a:rPr>
              <a:t>Frauen mit Kindern </a:t>
            </a:r>
            <a:r>
              <a:rPr b="0" i="0" lang="de-DE" sz="1800" u="none" cap="none" strike="noStrike">
                <a:solidFill>
                  <a:schemeClr val="dk1"/>
                </a:solidFill>
                <a:latin typeface="Arial"/>
                <a:ea typeface="Arial"/>
                <a:cs typeface="Arial"/>
                <a:sym typeface="Arial"/>
              </a:rPr>
              <a:t>steigt dieser Anteil auf </a:t>
            </a:r>
            <a:r>
              <a:rPr b="1" i="0" lang="de-DE" sz="1800" u="none" cap="none" strike="noStrike">
                <a:solidFill>
                  <a:schemeClr val="dk1"/>
                </a:solidFill>
                <a:latin typeface="Arial"/>
                <a:ea typeface="Arial"/>
                <a:cs typeface="Arial"/>
                <a:sym typeface="Arial"/>
              </a:rPr>
              <a:t>31,7 %</a:t>
            </a:r>
            <a:r>
              <a:rPr b="0" i="0" lang="de-DE" sz="1800" u="none" cap="none" strike="noStrike">
                <a:solidFill>
                  <a:schemeClr val="dk1"/>
                </a:solidFill>
                <a:latin typeface="Arial"/>
                <a:ea typeface="Arial"/>
                <a:cs typeface="Arial"/>
                <a:sym typeface="Arial"/>
              </a:rPr>
              <a:t> (Eurostat).</a:t>
            </a:r>
            <a:endParaRPr/>
          </a:p>
          <a:p>
            <a:pPr indent="-180975" lvl="1" marL="638175" marR="0" rtl="0" algn="l">
              <a:lnSpc>
                <a:spcPct val="150000"/>
              </a:lnSpc>
              <a:spcBef>
                <a:spcPts val="0"/>
              </a:spcBef>
              <a:spcAft>
                <a:spcPts val="0"/>
              </a:spcAft>
              <a:buClr>
                <a:schemeClr val="accent6"/>
              </a:buClr>
              <a:buSzPts val="2700"/>
              <a:buFont typeface="Arial"/>
              <a:buChar char="•"/>
            </a:pPr>
            <a:r>
              <a:rPr b="0" i="0" lang="de-DE" sz="1800" u="none" cap="none" strike="noStrike">
                <a:solidFill>
                  <a:schemeClr val="dk1"/>
                </a:solidFill>
                <a:latin typeface="Arial"/>
                <a:ea typeface="Arial"/>
                <a:cs typeface="Arial"/>
                <a:sym typeface="Arial"/>
              </a:rPr>
              <a:t>In einigen Ländern ist das Gefälle extrem: Niederlande (63 % der Frauen gegenüber 23 % der Männer).</a:t>
            </a:r>
            <a:endParaRPr/>
          </a:p>
          <a:p>
            <a:pPr indent="-180975" lvl="1" marL="638175" marR="0" rtl="0" algn="l">
              <a:lnSpc>
                <a:spcPct val="150000"/>
              </a:lnSpc>
              <a:spcBef>
                <a:spcPts val="0"/>
              </a:spcBef>
              <a:spcAft>
                <a:spcPts val="0"/>
              </a:spcAft>
              <a:buClr>
                <a:schemeClr val="accent6"/>
              </a:buClr>
              <a:buSzPts val="2700"/>
              <a:buFont typeface="Arial"/>
              <a:buChar char="•"/>
            </a:pPr>
            <a:r>
              <a:rPr b="1" i="0" lang="de-DE" sz="1800" u="none" cap="none" strike="noStrike">
                <a:solidFill>
                  <a:schemeClr val="dk1"/>
                </a:solidFill>
                <a:latin typeface="Arial"/>
                <a:ea typeface="Arial"/>
                <a:cs typeface="Arial"/>
                <a:sym typeface="Arial"/>
              </a:rPr>
              <a:t>Teilzeitarbeit</a:t>
            </a:r>
            <a:r>
              <a:rPr b="0" i="0" lang="de-DE" sz="1800" u="none" cap="none" strike="noStrike">
                <a:solidFill>
                  <a:schemeClr val="dk1"/>
                </a:solidFill>
                <a:latin typeface="Arial"/>
                <a:ea typeface="Arial"/>
                <a:cs typeface="Arial"/>
                <a:sym typeface="Arial"/>
              </a:rPr>
              <a:t> ist in den Bereichen </a:t>
            </a:r>
            <a:r>
              <a:rPr b="1" i="0" lang="de-DE" sz="1800" u="none" cap="none" strike="noStrike">
                <a:solidFill>
                  <a:schemeClr val="dk1"/>
                </a:solidFill>
                <a:latin typeface="Arial"/>
                <a:ea typeface="Arial"/>
                <a:cs typeface="Arial"/>
                <a:sym typeface="Arial"/>
              </a:rPr>
              <a:t>Pflege, Bildung und im Dienstleistungssektor </a:t>
            </a:r>
            <a:r>
              <a:rPr b="0" i="0" lang="de-DE" sz="1800" u="none" cap="none" strike="noStrike">
                <a:solidFill>
                  <a:schemeClr val="dk1"/>
                </a:solidFill>
                <a:latin typeface="Arial"/>
                <a:ea typeface="Arial"/>
                <a:cs typeface="Arial"/>
                <a:sym typeface="Arial"/>
              </a:rPr>
              <a:t>am weitesten verbreitet. </a:t>
            </a:r>
            <a:endParaRPr b="0" i="0" sz="18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t/>
            </a:r>
            <a:endParaRPr b="1" i="0" sz="18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1" i="0" lang="de-DE" sz="2800" u="sng" cap="none" strike="noStrike">
                <a:solidFill>
                  <a:schemeClr val="accent1"/>
                </a:solidFill>
                <a:latin typeface="Arial"/>
                <a:ea typeface="Arial"/>
                <a:cs typeface="Arial"/>
                <a:sym typeface="Arial"/>
              </a:rPr>
              <a:t>Kernbotschaft:</a:t>
            </a:r>
            <a:r>
              <a:rPr b="1" i="0" lang="de-DE" sz="2800" u="none" cap="none" strike="noStrike">
                <a:solidFill>
                  <a:schemeClr val="accent1"/>
                </a:solidFill>
                <a:latin typeface="Arial"/>
                <a:ea typeface="Arial"/>
                <a:cs typeface="Arial"/>
                <a:sym typeface="Arial"/>
              </a:rPr>
              <a:t> </a:t>
            </a:r>
            <a:br>
              <a:rPr b="1" i="0" lang="de-DE" sz="2800" u="none" cap="none" strike="noStrike">
                <a:solidFill>
                  <a:schemeClr val="accent1"/>
                </a:solidFill>
                <a:latin typeface="Arial"/>
                <a:ea typeface="Arial"/>
                <a:cs typeface="Arial"/>
                <a:sym typeface="Arial"/>
              </a:rPr>
            </a:br>
            <a:r>
              <a:rPr b="0" i="0" lang="de-DE" sz="2800" u="none" cap="none" strike="noStrike">
                <a:solidFill>
                  <a:schemeClr val="dk1"/>
                </a:solidFill>
                <a:latin typeface="Arial"/>
                <a:ea typeface="Arial"/>
                <a:cs typeface="Arial"/>
                <a:sym typeface="Arial"/>
              </a:rPr>
              <a:t>Teilzeitarbeit ist nicht nur eine persönliche Entscheidung – sie ist eine strukturelle Herausforderung für Unternehmen.</a:t>
            </a:r>
            <a:endParaRPr b="0" i="0" sz="2800" u="none" cap="none" strike="noStrike">
              <a:solidFill>
                <a:schemeClr val="dk1"/>
              </a:solidFill>
              <a:latin typeface="Arial"/>
              <a:ea typeface="Arial"/>
              <a:cs typeface="Arial"/>
              <a:sym typeface="Arial"/>
            </a:endParaRPr>
          </a:p>
        </p:txBody>
      </p:sp>
      <p:sp>
        <p:nvSpPr>
          <p:cNvPr id="370" name="Google Shape;370;p54"/>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de-DE" sz="2000" u="none" cap="none" strike="noStrike">
                <a:solidFill>
                  <a:schemeClr val="lt1"/>
                </a:solidFill>
                <a:latin typeface="Arial"/>
                <a:ea typeface="Arial"/>
                <a:cs typeface="Arial"/>
                <a:sym typeface="Arial"/>
              </a:rPr>
              <a:t>Teilzeitarbeit bei Frauen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55"/>
          <p:cNvSpPr txBox="1"/>
          <p:nvPr/>
        </p:nvSpPr>
        <p:spPr>
          <a:xfrm>
            <a:off x="811796" y="974592"/>
            <a:ext cx="10855487" cy="5065192"/>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800"/>
              <a:buFont typeface="Arial"/>
              <a:buNone/>
            </a:pPr>
            <a:r>
              <a:rPr b="1" i="0" lang="de-DE" sz="2800" u="none" cap="none" strike="noStrike">
                <a:solidFill>
                  <a:schemeClr val="accent1"/>
                </a:solidFill>
                <a:latin typeface="Arial"/>
                <a:ea typeface="Arial"/>
                <a:cs typeface="Arial"/>
                <a:sym typeface="Arial"/>
              </a:rPr>
              <a:t>Die Auswirkungen auf Unternehmen</a:t>
            </a:r>
            <a:br>
              <a:rPr b="1" i="0" lang="de-DE" sz="2800" u="none" cap="none" strike="noStrike">
                <a:solidFill>
                  <a:schemeClr val="accent1"/>
                </a:solidFill>
                <a:latin typeface="Arial"/>
                <a:ea typeface="Arial"/>
                <a:cs typeface="Arial"/>
                <a:sym typeface="Arial"/>
              </a:rPr>
            </a:br>
            <a:endParaRPr b="0" i="0" sz="1100" u="none" cap="none" strike="noStrike">
              <a:solidFill>
                <a:schemeClr val="dk1"/>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0" i="0" lang="de-DE" sz="1800" u="none" cap="none" strike="noStrike">
                <a:solidFill>
                  <a:schemeClr val="dk1"/>
                </a:solidFill>
                <a:latin typeface="Arial"/>
                <a:ea typeface="Arial"/>
                <a:cs typeface="Arial"/>
                <a:sym typeface="Arial"/>
              </a:rPr>
              <a:t>Die hohe Verbreitung von Teilzeitarbeit bei Frauen schränkt die Verfügbarkeit für Führungspositionen und den beruflichen Aufstieg ein.</a:t>
            </a:r>
            <a:endParaRPr/>
          </a:p>
          <a:p>
            <a:pPr indent="-180975" lvl="1" marL="638175" marR="0" rtl="0" algn="l">
              <a:lnSpc>
                <a:spcPct val="115000"/>
              </a:lnSpc>
              <a:spcBef>
                <a:spcPts val="0"/>
              </a:spcBef>
              <a:spcAft>
                <a:spcPts val="0"/>
              </a:spcAft>
              <a:buClr>
                <a:schemeClr val="accent6"/>
              </a:buClr>
              <a:buSzPts val="2700"/>
              <a:buFont typeface="Arial"/>
              <a:buChar char="•"/>
            </a:pPr>
            <a:r>
              <a:rPr b="0" i="0" lang="de-DE" sz="1800" u="none" cap="none" strike="noStrike">
                <a:solidFill>
                  <a:schemeClr val="dk1"/>
                </a:solidFill>
                <a:latin typeface="Arial"/>
                <a:ea typeface="Arial"/>
                <a:cs typeface="Arial"/>
                <a:sym typeface="Arial"/>
              </a:rPr>
              <a:t>Es entstehen Talent-Engpässe für Unternehmen, die erfahrenes Personal für Senior-Positionen suchen.</a:t>
            </a:r>
            <a:endParaRPr/>
          </a:p>
          <a:p>
            <a:pPr indent="-180975" lvl="1" marL="638175" marR="0" rtl="0" algn="l">
              <a:lnSpc>
                <a:spcPct val="115000"/>
              </a:lnSpc>
              <a:spcBef>
                <a:spcPts val="0"/>
              </a:spcBef>
              <a:spcAft>
                <a:spcPts val="0"/>
              </a:spcAft>
              <a:buClr>
                <a:schemeClr val="accent6"/>
              </a:buClr>
              <a:buSzPts val="2700"/>
              <a:buFont typeface="Arial"/>
              <a:buChar char="•"/>
            </a:pPr>
            <a:r>
              <a:rPr b="0" i="0" lang="de-DE" sz="1800" u="none" cap="none" strike="noStrike">
                <a:solidFill>
                  <a:schemeClr val="dk1"/>
                </a:solidFill>
                <a:latin typeface="Arial"/>
                <a:ea typeface="Arial"/>
                <a:cs typeface="Arial"/>
                <a:sym typeface="Arial"/>
              </a:rPr>
              <a:t>Eine verstärkte Abhängigkeit von Teilzeitverträgen kann zu fragmentierten Teams und geringerer Kontinuität führen, was die Produktivität beeinträchtigt.</a:t>
            </a:r>
            <a:endParaRPr/>
          </a:p>
          <a:p>
            <a:pPr indent="-180975" lvl="1" marL="638175" marR="0" rtl="0" algn="l">
              <a:lnSpc>
                <a:spcPct val="115000"/>
              </a:lnSpc>
              <a:spcBef>
                <a:spcPts val="0"/>
              </a:spcBef>
              <a:spcAft>
                <a:spcPts val="0"/>
              </a:spcAft>
              <a:buClr>
                <a:schemeClr val="accent6"/>
              </a:buClr>
              <a:buSzPts val="2700"/>
              <a:buFont typeface="Arial"/>
              <a:buChar char="•"/>
            </a:pPr>
            <a:r>
              <a:rPr b="0" i="0" lang="de-DE" sz="1800" u="none" cap="none" strike="noStrike">
                <a:solidFill>
                  <a:schemeClr val="dk1"/>
                </a:solidFill>
                <a:latin typeface="Arial"/>
                <a:ea typeface="Arial"/>
                <a:cs typeface="Arial"/>
                <a:sym typeface="Arial"/>
              </a:rPr>
              <a:t>Unternehmen müssen ein Gleichgewicht zwischen Flexibilität und Wegen in Vollzeitrollen finden, um das Potenzial von Frauen voll auszuschöpfen.</a:t>
            </a:r>
            <a:endParaRPr b="0" i="0" sz="1400" u="none" cap="none" strike="noStrike">
              <a:solidFill>
                <a:schemeClr val="dk1"/>
              </a:solidFill>
              <a:latin typeface="Arial"/>
              <a:ea typeface="Arial"/>
              <a:cs typeface="Arial"/>
              <a:sym typeface="Arial"/>
            </a:endParaRPr>
          </a:p>
          <a:p>
            <a:pPr indent="-47625" lvl="1" marL="638175" marR="0" rtl="0" algn="l">
              <a:lnSpc>
                <a:spcPct val="115000"/>
              </a:lnSpc>
              <a:spcBef>
                <a:spcPts val="0"/>
              </a:spcBef>
              <a:spcAft>
                <a:spcPts val="0"/>
              </a:spcAft>
              <a:buClr>
                <a:schemeClr val="accent6"/>
              </a:buClr>
              <a:buSzPts val="21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000"/>
              <a:buFont typeface="Arial"/>
              <a:buNone/>
            </a:pPr>
            <a:r>
              <a:rPr b="1" i="0" lang="de-DE" sz="2000" u="none" cap="none" strike="noStrike">
                <a:solidFill>
                  <a:schemeClr val="accent1"/>
                </a:solidFill>
                <a:latin typeface="Arial"/>
                <a:ea typeface="Arial"/>
                <a:cs typeface="Arial"/>
                <a:sym typeface="Arial"/>
              </a:rPr>
              <a:t>💡 	</a:t>
            </a:r>
            <a:r>
              <a:rPr b="1" i="0" lang="de-DE" sz="2800" u="none" cap="none" strike="noStrike">
                <a:solidFill>
                  <a:schemeClr val="accent1"/>
                </a:solidFill>
                <a:latin typeface="Arial"/>
                <a:ea typeface="Arial"/>
                <a:cs typeface="Arial"/>
                <a:sym typeface="Arial"/>
              </a:rPr>
              <a:t>Denkanstoß: </a:t>
            </a:r>
            <a:br>
              <a:rPr b="1" i="0" lang="de-DE" sz="2800" u="none" cap="none" strike="noStrike">
                <a:solidFill>
                  <a:schemeClr val="accent1"/>
                </a:solidFill>
                <a:latin typeface="Arial"/>
                <a:ea typeface="Arial"/>
                <a:cs typeface="Arial"/>
                <a:sym typeface="Arial"/>
              </a:rPr>
            </a:br>
            <a:r>
              <a:rPr b="1" i="0" lang="de-DE" sz="2800" u="none" cap="none" strike="noStrike">
                <a:solidFill>
                  <a:schemeClr val="accent1"/>
                </a:solidFill>
                <a:latin typeface="Arial"/>
                <a:ea typeface="Arial"/>
                <a:cs typeface="Arial"/>
                <a:sym typeface="Arial"/>
              </a:rPr>
              <a:t>	</a:t>
            </a:r>
            <a:r>
              <a:rPr b="0" i="0" lang="de-DE" sz="2800" u="none" cap="none" strike="noStrike">
                <a:solidFill>
                  <a:schemeClr val="dk1"/>
                </a:solidFill>
                <a:latin typeface="Arial"/>
                <a:ea typeface="Arial"/>
                <a:cs typeface="Arial"/>
                <a:sym typeface="Arial"/>
              </a:rPr>
              <a:t>Wie geht Ihr Unternehmen mit dem Thema Flexibilität</a:t>
            </a:r>
            <a:br>
              <a:rPr b="0" i="0" lang="de-DE" sz="2800" u="none" cap="none" strike="noStrike">
                <a:solidFill>
                  <a:schemeClr val="dk1"/>
                </a:solidFill>
                <a:latin typeface="Arial"/>
                <a:ea typeface="Arial"/>
                <a:cs typeface="Arial"/>
                <a:sym typeface="Arial"/>
              </a:rPr>
            </a:br>
            <a:r>
              <a:rPr b="0" i="0" lang="de-DE" sz="2800" u="none" cap="none" strike="noStrike">
                <a:solidFill>
                  <a:schemeClr val="dk1"/>
                </a:solidFill>
                <a:latin typeface="Arial"/>
                <a:ea typeface="Arial"/>
                <a:cs typeface="Arial"/>
                <a:sym typeface="Arial"/>
              </a:rPr>
              <a:t>         und Karriereentwicklung bei Frauen um?</a:t>
            </a:r>
            <a:endParaRPr b="0" i="0" sz="2800" u="none" cap="none" strike="noStrike">
              <a:solidFill>
                <a:schemeClr val="dk1"/>
              </a:solidFill>
              <a:latin typeface="Arial"/>
              <a:ea typeface="Arial"/>
              <a:cs typeface="Arial"/>
              <a:sym typeface="Arial"/>
            </a:endParaRPr>
          </a:p>
        </p:txBody>
      </p:sp>
      <p:sp>
        <p:nvSpPr>
          <p:cNvPr id="377" name="Google Shape;377;p55"/>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de-DE" sz="2000" u="none" cap="none" strike="noStrike">
                <a:solidFill>
                  <a:schemeClr val="lt1"/>
                </a:solidFill>
                <a:latin typeface="Arial"/>
                <a:ea typeface="Arial"/>
                <a:cs typeface="Arial"/>
                <a:sym typeface="Arial"/>
              </a:rPr>
              <a:t>Teilzeitarbeit bei Frauen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56"/>
          <p:cNvSpPr txBox="1"/>
          <p:nvPr/>
        </p:nvSpPr>
        <p:spPr>
          <a:xfrm>
            <a:off x="657955" y="857477"/>
            <a:ext cx="10876090" cy="528140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de-DE" sz="2800" u="none" cap="none" strike="noStrike">
                <a:solidFill>
                  <a:schemeClr val="accent1"/>
                </a:solidFill>
                <a:latin typeface="Arial"/>
                <a:ea typeface="Arial"/>
                <a:cs typeface="Arial"/>
                <a:sym typeface="Arial"/>
              </a:rPr>
              <a:t>Gewinnung und Bindung weiblicher Talente</a:t>
            </a:r>
            <a:endParaRPr b="0" i="0" sz="12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180975" lvl="1" marL="638175" marR="0" rtl="0" algn="l">
              <a:lnSpc>
                <a:spcPct val="115000"/>
              </a:lnSpc>
              <a:spcBef>
                <a:spcPts val="0"/>
              </a:spcBef>
              <a:spcAft>
                <a:spcPts val="0"/>
              </a:spcAft>
              <a:buClr>
                <a:schemeClr val="accent6"/>
              </a:buClr>
              <a:buSzPts val="2700"/>
              <a:buFont typeface="Arial"/>
              <a:buChar char="•"/>
            </a:pPr>
            <a:r>
              <a:rPr b="0" i="0" lang="de-DE" sz="1800" u="none" cap="none" strike="noStrike">
                <a:solidFill>
                  <a:schemeClr val="dk1"/>
                </a:solidFill>
                <a:latin typeface="Arial"/>
                <a:ea typeface="Arial"/>
                <a:cs typeface="Arial"/>
                <a:sym typeface="Arial"/>
              </a:rPr>
              <a:t>Flexible Arbeitsmodelle, einschließlich Teilzeitoptionen, erhöhen die Attraktivität von Unternehmen für Frauen – insbesondere für diejenigen, die Beruf und Familie vereinbaren.</a:t>
            </a:r>
            <a:endParaRPr/>
          </a:p>
          <a:p>
            <a:pPr indent="-180975" lvl="1" marL="638175" marR="0" rtl="0" algn="l">
              <a:lnSpc>
                <a:spcPct val="115000"/>
              </a:lnSpc>
              <a:spcBef>
                <a:spcPts val="0"/>
              </a:spcBef>
              <a:spcAft>
                <a:spcPts val="0"/>
              </a:spcAft>
              <a:buClr>
                <a:schemeClr val="accent6"/>
              </a:buClr>
              <a:buSzPts val="2700"/>
              <a:buFont typeface="Arial"/>
              <a:buChar char="•"/>
            </a:pPr>
            <a:r>
              <a:rPr b="0" i="0" lang="de-DE" sz="1800" u="none" cap="none" strike="noStrike">
                <a:solidFill>
                  <a:schemeClr val="dk1"/>
                </a:solidFill>
                <a:latin typeface="Arial"/>
                <a:ea typeface="Arial"/>
                <a:cs typeface="Arial"/>
                <a:sym typeface="Arial"/>
              </a:rPr>
              <a:t>Das Angebot von Flexibilität verbessert die Mitarbeiterzufriedenheit, die Mitarbeiterbindung und das Arbeitgeberimage (Employer Branding).</a:t>
            </a:r>
            <a:endParaRPr/>
          </a:p>
          <a:p>
            <a:pPr indent="-180975" lvl="1" marL="638175" marR="0" rtl="0" algn="l">
              <a:lnSpc>
                <a:spcPct val="115000"/>
              </a:lnSpc>
              <a:spcBef>
                <a:spcPts val="0"/>
              </a:spcBef>
              <a:spcAft>
                <a:spcPts val="0"/>
              </a:spcAft>
              <a:buClr>
                <a:schemeClr val="accent6"/>
              </a:buClr>
              <a:buSzPts val="2700"/>
              <a:buFont typeface="Arial"/>
              <a:buChar char="•"/>
            </a:pPr>
            <a:r>
              <a:rPr b="0" i="0" lang="de-DE" sz="1800" u="none" cap="none" strike="noStrike">
                <a:solidFill>
                  <a:schemeClr val="dk1"/>
                </a:solidFill>
                <a:latin typeface="Arial"/>
                <a:ea typeface="Arial"/>
                <a:cs typeface="Arial"/>
                <a:sym typeface="Arial"/>
              </a:rPr>
              <a:t>Unternehmen, die keine flexiblen Optionen anbieten, riskieren den Verlust von Fachkräften an anpassungsfähigere Wettbewerber.</a:t>
            </a:r>
            <a:endParaRPr b="0" i="0" sz="18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t/>
            </a:r>
            <a:endParaRPr b="1" i="0" sz="1800" u="none" cap="none" strike="noStrike">
              <a:solidFill>
                <a:schemeClr val="accent1"/>
              </a:solidFill>
              <a:latin typeface="Arial"/>
              <a:ea typeface="Arial"/>
              <a:cs typeface="Arial"/>
              <a:sym typeface="Arial"/>
            </a:endParaRPr>
          </a:p>
          <a:p>
            <a:pPr indent="0" lvl="0" marL="0" marR="0" rtl="0" algn="l">
              <a:lnSpc>
                <a:spcPct val="150000"/>
              </a:lnSpc>
              <a:spcBef>
                <a:spcPts val="0"/>
              </a:spcBef>
              <a:spcAft>
                <a:spcPts val="0"/>
              </a:spcAft>
              <a:buNone/>
            </a:pPr>
            <a:r>
              <a:rPr b="1" i="0" lang="de-DE" sz="2800" u="sng" cap="none" strike="noStrike">
                <a:solidFill>
                  <a:schemeClr val="accent1"/>
                </a:solidFill>
                <a:latin typeface="Arial"/>
                <a:ea typeface="Arial"/>
                <a:cs typeface="Arial"/>
                <a:sym typeface="Arial"/>
              </a:rPr>
              <a:t>Kernbotschaft:</a:t>
            </a:r>
            <a:r>
              <a:rPr b="1" i="0" lang="de-DE" sz="2800" u="none" cap="none" strike="noStrike">
                <a:solidFill>
                  <a:schemeClr val="accent1"/>
                </a:solidFill>
                <a:latin typeface="Arial"/>
                <a:ea typeface="Arial"/>
                <a:cs typeface="Arial"/>
                <a:sym typeface="Arial"/>
              </a:rPr>
              <a:t> </a:t>
            </a:r>
            <a:br>
              <a:rPr b="1" i="0" lang="de-DE" sz="2800" u="none" cap="none" strike="noStrike">
                <a:solidFill>
                  <a:schemeClr val="accent1"/>
                </a:solidFill>
                <a:latin typeface="Arial"/>
                <a:ea typeface="Arial"/>
                <a:cs typeface="Arial"/>
                <a:sym typeface="Arial"/>
              </a:rPr>
            </a:br>
            <a:r>
              <a:rPr b="0" i="0" lang="de-DE" sz="2800" u="none" cap="none" strike="noStrike">
                <a:solidFill>
                  <a:schemeClr val="dk1"/>
                </a:solidFill>
                <a:latin typeface="Arial"/>
                <a:ea typeface="Arial"/>
                <a:cs typeface="Arial"/>
                <a:sym typeface="Arial"/>
              </a:rPr>
              <a:t>Flexibilität ist ein strategisches Instrument zur Talentakquise und Mitarbeiterbindung.</a:t>
            </a:r>
            <a:endParaRPr b="0" i="0" sz="2800" u="none" cap="none" strike="noStrike">
              <a:solidFill>
                <a:schemeClr val="dk1"/>
              </a:solidFill>
              <a:latin typeface="Arial"/>
              <a:ea typeface="Arial"/>
              <a:cs typeface="Arial"/>
              <a:sym typeface="Arial"/>
            </a:endParaRPr>
          </a:p>
        </p:txBody>
      </p:sp>
      <p:sp>
        <p:nvSpPr>
          <p:cNvPr id="384" name="Google Shape;384;p56"/>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de-DE" sz="2000" u="none" cap="none" strike="noStrike">
                <a:solidFill>
                  <a:schemeClr val="lt1"/>
                </a:solidFill>
                <a:latin typeface="Arial"/>
                <a:ea typeface="Arial"/>
                <a:cs typeface="Arial"/>
                <a:sym typeface="Arial"/>
              </a:rPr>
              <a:t>Teilzeitarbeit bei Frauen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57"/>
          <p:cNvSpPr txBox="1"/>
          <p:nvPr/>
        </p:nvSpPr>
        <p:spPr>
          <a:xfrm>
            <a:off x="314241" y="584600"/>
            <a:ext cx="11390079" cy="544760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de-DE" sz="2800" u="none" cap="none" strike="noStrike">
                <a:solidFill>
                  <a:schemeClr val="accent1"/>
                </a:solidFill>
                <a:latin typeface="Arial"/>
                <a:ea typeface="Arial"/>
                <a:cs typeface="Arial"/>
                <a:sym typeface="Arial"/>
              </a:rPr>
              <a:t>Jenseits der Flexibilität – Das volle Potenzial freisetzen</a:t>
            </a:r>
            <a:endParaRPr/>
          </a:p>
          <a:p>
            <a:pPr indent="-342900" lvl="0" marL="342900" marR="0" rtl="0" algn="l">
              <a:lnSpc>
                <a:spcPct val="150000"/>
              </a:lnSpc>
              <a:spcBef>
                <a:spcPts val="0"/>
              </a:spcBef>
              <a:spcAft>
                <a:spcPts val="0"/>
              </a:spcAft>
              <a:buClr>
                <a:srgbClr val="000000"/>
              </a:buClr>
              <a:buSzPts val="2800"/>
              <a:buFont typeface="Arial"/>
              <a:buChar char="•"/>
            </a:pPr>
            <a:r>
              <a:rPr b="0" i="0" lang="de-DE" sz="2000" u="none" cap="none" strike="noStrike">
                <a:solidFill>
                  <a:schemeClr val="dk1"/>
                </a:solidFill>
                <a:latin typeface="Arial"/>
                <a:ea typeface="Arial"/>
                <a:cs typeface="Arial"/>
                <a:sym typeface="Arial"/>
              </a:rPr>
              <a:t>Während Flexibilität unerlässlich ist, müssen Unternehmen auch Möglichkeiten schaffen, damit Frauen in Vollzeitstellen wechseln können, wenn sie bereit sind.</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Vollzeitengagement ermöglicht berufliche Weiterentwicklung, Führungskräfteentwicklung und einen größeren Beitrag zum Unternehmenswachstum.</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Die Unterstützung dieses Übergangs hilft Organisationen, das volle Potenzial weiblicher Talente auszuschöpfen, wodurch Führungspipelines und Wettbewerbsfähigkeit gestärkt werden.</a:t>
            </a:r>
            <a:endParaRPr b="1" i="0" sz="2800" u="none" cap="none" strike="noStrike">
              <a:solidFill>
                <a:schemeClr val="accent1"/>
              </a:solidFill>
              <a:latin typeface="Arial"/>
              <a:ea typeface="Arial"/>
              <a:cs typeface="Arial"/>
              <a:sym typeface="Arial"/>
            </a:endParaRPr>
          </a:p>
          <a:p>
            <a:pPr indent="0" lvl="0" marL="0" marR="0" rtl="0" algn="l">
              <a:lnSpc>
                <a:spcPct val="150000"/>
              </a:lnSpc>
              <a:spcBef>
                <a:spcPts val="0"/>
              </a:spcBef>
              <a:spcAft>
                <a:spcPts val="0"/>
              </a:spcAft>
              <a:buNone/>
            </a:pPr>
            <a:r>
              <a:rPr b="1" i="0" lang="de-DE" sz="2800" u="sng" cap="none" strike="noStrike">
                <a:solidFill>
                  <a:schemeClr val="accent1"/>
                </a:solidFill>
                <a:latin typeface="Arial"/>
                <a:ea typeface="Arial"/>
                <a:cs typeface="Arial"/>
                <a:sym typeface="Arial"/>
              </a:rPr>
              <a:t>Kernbotschaft: </a:t>
            </a:r>
            <a:br>
              <a:rPr b="1" i="0" lang="de-DE" sz="2800" u="none" cap="none" strike="noStrike">
                <a:solidFill>
                  <a:schemeClr val="accent1"/>
                </a:solidFill>
                <a:latin typeface="Arial"/>
                <a:ea typeface="Arial"/>
                <a:cs typeface="Arial"/>
                <a:sym typeface="Arial"/>
              </a:rPr>
            </a:br>
            <a:r>
              <a:rPr b="0" i="0" lang="de-DE" sz="2800" u="none" cap="none" strike="noStrike">
                <a:solidFill>
                  <a:schemeClr val="dk1"/>
                </a:solidFill>
                <a:latin typeface="Arial"/>
                <a:ea typeface="Arial"/>
                <a:cs typeface="Arial"/>
                <a:sym typeface="Arial"/>
              </a:rPr>
              <a:t>Kombinieren Sie Flexibilität mit Karrierewegen, um das volle Potenzial von Frauen zu nutzen.</a:t>
            </a:r>
            <a:endParaRPr b="0" i="0" sz="2800" u="none" cap="none" strike="noStrike">
              <a:solidFill>
                <a:schemeClr val="dk1"/>
              </a:solidFill>
              <a:latin typeface="Arial"/>
              <a:ea typeface="Arial"/>
              <a:cs typeface="Arial"/>
              <a:sym typeface="Arial"/>
            </a:endParaRPr>
          </a:p>
        </p:txBody>
      </p:sp>
      <p:sp>
        <p:nvSpPr>
          <p:cNvPr id="391" name="Google Shape;391;p57"/>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de-DE" sz="2000" u="none" cap="none" strike="noStrike">
                <a:solidFill>
                  <a:schemeClr val="lt1"/>
                </a:solidFill>
                <a:latin typeface="Arial"/>
                <a:ea typeface="Arial"/>
                <a:cs typeface="Arial"/>
                <a:sym typeface="Arial"/>
              </a:rPr>
              <a:t>Teilzeitarbeit bei Frauen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58"/>
          <p:cNvSpPr txBox="1"/>
          <p:nvPr/>
        </p:nvSpPr>
        <p:spPr>
          <a:xfrm>
            <a:off x="645350" y="568718"/>
            <a:ext cx="10237800" cy="590927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de-DE" sz="2800" u="none" cap="none" strike="noStrike">
                <a:solidFill>
                  <a:schemeClr val="accent1"/>
                </a:solidFill>
                <a:latin typeface="Arial"/>
                <a:ea typeface="Arial"/>
                <a:cs typeface="Arial"/>
                <a:sym typeface="Arial"/>
              </a:rPr>
              <a:t>Die Führungslücke</a:t>
            </a:r>
            <a:endParaRPr/>
          </a:p>
          <a:p>
            <a:pPr indent="-342900" lvl="0" marL="342900" marR="0" rtl="0" algn="l">
              <a:lnSpc>
                <a:spcPct val="150000"/>
              </a:lnSpc>
              <a:spcBef>
                <a:spcPts val="0"/>
              </a:spcBef>
              <a:spcAft>
                <a:spcPts val="0"/>
              </a:spcAft>
              <a:buClr>
                <a:srgbClr val="000000"/>
              </a:buClr>
              <a:buSzPts val="2800"/>
              <a:buFont typeface="Arial"/>
              <a:buChar char="•"/>
            </a:pPr>
            <a:r>
              <a:rPr b="0" i="0" lang="de-DE" sz="2000" u="none" cap="none" strike="noStrike">
                <a:solidFill>
                  <a:schemeClr val="dk1"/>
                </a:solidFill>
                <a:latin typeface="Arial"/>
                <a:ea typeface="Arial"/>
                <a:cs typeface="Arial"/>
                <a:sym typeface="Arial"/>
              </a:rPr>
              <a:t>In der EU machen Frauen 46,4 % der Erwerbstätigen aus, belegen aber nur 34,8 % der Managementpositionen.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In Führungsetagen (Executive Roles) ist das Bild noch einseitiger: Nur 12 % der Top-Management-Positionen sind mit Frauen besetzt.</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Die Länder unterscheiden sich stark: Schweden (43,7 %) vs. Luxemburg (22,2 %).</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Beim derzeitigen Tempo ist die Geschlechterparität in Führungspositionen noch Jahrzehnte entfernt.</a:t>
            </a:r>
            <a:endParaRPr b="1" i="0" sz="2800" u="none" cap="none" strike="noStrike">
              <a:solidFill>
                <a:schemeClr val="accent1"/>
              </a:solidFill>
              <a:latin typeface="Arial"/>
              <a:ea typeface="Arial"/>
              <a:cs typeface="Arial"/>
              <a:sym typeface="Arial"/>
            </a:endParaRPr>
          </a:p>
          <a:p>
            <a:pPr indent="0" lvl="0" marL="0" marR="0" rtl="0" algn="l">
              <a:lnSpc>
                <a:spcPct val="150000"/>
              </a:lnSpc>
              <a:spcBef>
                <a:spcPts val="0"/>
              </a:spcBef>
              <a:spcAft>
                <a:spcPts val="0"/>
              </a:spcAft>
              <a:buNone/>
            </a:pPr>
            <a:r>
              <a:rPr b="1" i="0" lang="de-DE" sz="2800" u="sng" cap="none" strike="noStrike">
                <a:solidFill>
                  <a:schemeClr val="accent1"/>
                </a:solidFill>
                <a:latin typeface="Arial"/>
                <a:ea typeface="Arial"/>
                <a:cs typeface="Arial"/>
                <a:sym typeface="Arial"/>
              </a:rPr>
              <a:t>Kernbotschaft: </a:t>
            </a:r>
            <a:br>
              <a:rPr b="1" i="0" lang="de-DE" sz="2800" u="sng" cap="none" strike="noStrike">
                <a:solidFill>
                  <a:schemeClr val="accent1"/>
                </a:solidFill>
                <a:latin typeface="Arial"/>
                <a:ea typeface="Arial"/>
                <a:cs typeface="Arial"/>
                <a:sym typeface="Arial"/>
              </a:rPr>
            </a:br>
            <a:r>
              <a:rPr b="0" i="0" lang="de-DE" sz="2800" u="none" cap="none" strike="noStrike">
                <a:solidFill>
                  <a:schemeClr val="dk1"/>
                </a:solidFill>
                <a:latin typeface="Arial"/>
                <a:ea typeface="Arial"/>
                <a:cs typeface="Arial"/>
                <a:sym typeface="Arial"/>
              </a:rPr>
              <a:t>Die Führungslücke ist real – und kostspielig für das Unternehmenswachstum.</a:t>
            </a:r>
            <a:endParaRPr b="0" i="0" sz="1400" u="none" cap="none" strike="noStrike">
              <a:solidFill>
                <a:schemeClr val="dk1"/>
              </a:solidFill>
              <a:latin typeface="Arial"/>
              <a:ea typeface="Arial"/>
              <a:cs typeface="Arial"/>
              <a:sym typeface="Arial"/>
            </a:endParaRPr>
          </a:p>
        </p:txBody>
      </p:sp>
      <p:sp>
        <p:nvSpPr>
          <p:cNvPr id="398" name="Google Shape;398;p58"/>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de-DE" sz="2000" u="none" cap="none" strike="noStrike">
                <a:solidFill>
                  <a:schemeClr val="lt1"/>
                </a:solidFill>
                <a:latin typeface="Arial"/>
                <a:ea typeface="Arial"/>
                <a:cs typeface="Arial"/>
                <a:sym typeface="Arial"/>
              </a:rPr>
              <a:t>Unterrepräsentation in der Führung</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59"/>
          <p:cNvSpPr txBox="1"/>
          <p:nvPr/>
        </p:nvSpPr>
        <p:spPr>
          <a:xfrm>
            <a:off x="422136" y="545618"/>
            <a:ext cx="11347727" cy="590927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de-DE" sz="2800" u="none" cap="none" strike="noStrike">
                <a:solidFill>
                  <a:schemeClr val="accent1"/>
                </a:solidFill>
                <a:latin typeface="Arial"/>
                <a:ea typeface="Arial"/>
                <a:cs typeface="Arial"/>
                <a:sym typeface="Arial"/>
              </a:rPr>
              <a:t>Warum Vielfalt in der Führung wichtig ist</a:t>
            </a:r>
            <a:endParaRPr/>
          </a:p>
          <a:p>
            <a:pPr indent="-342900" lvl="0" marL="342900" marR="0" rtl="0" algn="l">
              <a:lnSpc>
                <a:spcPct val="150000"/>
              </a:lnSpc>
              <a:spcBef>
                <a:spcPts val="0"/>
              </a:spcBef>
              <a:spcAft>
                <a:spcPts val="0"/>
              </a:spcAft>
              <a:buClr>
                <a:srgbClr val="000000"/>
              </a:buClr>
              <a:buSzPts val="2800"/>
              <a:buFont typeface="Arial"/>
              <a:buChar char="•"/>
            </a:pPr>
            <a:r>
              <a:rPr b="0" i="0" lang="de-DE" sz="2000" u="none" cap="none" strike="noStrike">
                <a:solidFill>
                  <a:schemeClr val="dk1"/>
                </a:solidFill>
                <a:latin typeface="Arial"/>
                <a:ea typeface="Arial"/>
                <a:cs typeface="Arial"/>
                <a:sym typeface="Arial"/>
              </a:rPr>
              <a:t>Unternehmen mit vielfältigen Führungsteams zeigen höhere Rentabilität und Innovation.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Ein Mangel an Frauen in Führungspositionen verringert die Vielfalt bei Entscheidungsfindungen, was sich negativ auf das Risikomanagement und die Kreativität auswirkt.</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Ein Ungleichgewicht der Geschlechter in der Führungsebene kann dem Arbeitgeberimage (Employer Branding) und der Talentgewinnung schaden.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Der Abbau geschlechtsspezifischer Unterschiede könnte das BIP der EU bis 2050 um 3,15 Billionen Euro steigern.</a:t>
            </a:r>
            <a:endParaRPr b="1" i="0" sz="2800" u="none" cap="none" strike="noStrike">
              <a:solidFill>
                <a:schemeClr val="accent1"/>
              </a:solidFill>
              <a:latin typeface="Arial"/>
              <a:ea typeface="Arial"/>
              <a:cs typeface="Arial"/>
              <a:sym typeface="Arial"/>
            </a:endParaRPr>
          </a:p>
          <a:p>
            <a:pPr indent="0" lvl="0" marL="0" marR="0" rtl="0" algn="l">
              <a:lnSpc>
                <a:spcPct val="150000"/>
              </a:lnSpc>
              <a:spcBef>
                <a:spcPts val="0"/>
              </a:spcBef>
              <a:spcAft>
                <a:spcPts val="0"/>
              </a:spcAft>
              <a:buNone/>
            </a:pPr>
            <a:r>
              <a:rPr b="1" i="0" lang="de-DE" sz="2800" u="none" cap="none" strike="noStrike">
                <a:solidFill>
                  <a:schemeClr val="accent1"/>
                </a:solidFill>
                <a:latin typeface="Arial"/>
                <a:ea typeface="Arial"/>
                <a:cs typeface="Arial"/>
                <a:sym typeface="Arial"/>
              </a:rPr>
              <a:t>💡 Anregung zur Reflexion: </a:t>
            </a:r>
            <a:br>
              <a:rPr b="1" i="0" lang="de-DE" sz="2800" u="none" cap="none" strike="noStrike">
                <a:solidFill>
                  <a:schemeClr val="accent1"/>
                </a:solidFill>
                <a:latin typeface="Arial"/>
                <a:ea typeface="Arial"/>
                <a:cs typeface="Arial"/>
                <a:sym typeface="Arial"/>
              </a:rPr>
            </a:br>
            <a:r>
              <a:rPr b="0" i="0" lang="de-DE" sz="2800" u="none" cap="none" strike="noStrike">
                <a:solidFill>
                  <a:schemeClr val="dk1"/>
                </a:solidFill>
                <a:latin typeface="Arial"/>
                <a:ea typeface="Arial"/>
                <a:cs typeface="Arial"/>
                <a:sym typeface="Arial"/>
              </a:rPr>
              <a:t>Welche Schritte könnte Ihre Firma unternehmen, um die Führungsebene für Frauen zu verbessern?</a:t>
            </a:r>
            <a:endParaRPr b="0" i="0" sz="2800" u="none" cap="none" strike="noStrike">
              <a:solidFill>
                <a:schemeClr val="dk1"/>
              </a:solidFill>
              <a:latin typeface="Arial"/>
              <a:ea typeface="Arial"/>
              <a:cs typeface="Arial"/>
              <a:sym typeface="Arial"/>
            </a:endParaRPr>
          </a:p>
        </p:txBody>
      </p:sp>
      <p:sp>
        <p:nvSpPr>
          <p:cNvPr id="405" name="Google Shape;405;p59"/>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de-DE" sz="2000" u="none" cap="none" strike="noStrike">
                <a:solidFill>
                  <a:schemeClr val="lt1"/>
                </a:solidFill>
                <a:latin typeface="Arial"/>
                <a:ea typeface="Arial"/>
                <a:cs typeface="Arial"/>
                <a:sym typeface="Arial"/>
              </a:rPr>
              <a:t>Unterrepräsentation in der Führung</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60"/>
          <p:cNvSpPr txBox="1"/>
          <p:nvPr/>
        </p:nvSpPr>
        <p:spPr>
          <a:xfrm>
            <a:off x="585327" y="471558"/>
            <a:ext cx="11021345" cy="603238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de-DE" sz="2800" u="none" cap="none" strike="noStrike">
                <a:solidFill>
                  <a:schemeClr val="accent1"/>
                </a:solidFill>
                <a:latin typeface="Arial"/>
                <a:ea typeface="Arial"/>
                <a:cs typeface="Arial"/>
                <a:sym typeface="Arial"/>
              </a:rPr>
              <a:t>Herausforderungen für Frauen am Arbeitsplatz</a:t>
            </a:r>
            <a:endParaRPr/>
          </a:p>
          <a:p>
            <a:pPr indent="0" lvl="0" marL="0" marR="0" rtl="0" algn="l">
              <a:lnSpc>
                <a:spcPct val="100000"/>
              </a:lnSpc>
              <a:spcBef>
                <a:spcPts val="0"/>
              </a:spcBef>
              <a:spcAft>
                <a:spcPts val="0"/>
              </a:spcAft>
              <a:buNone/>
            </a:pPr>
            <a:r>
              <a:rPr b="0" i="0" lang="de-DE" sz="2000" u="none" cap="none" strike="noStrike">
                <a:solidFill>
                  <a:srgbClr val="000000"/>
                </a:solidFill>
                <a:latin typeface="Arial"/>
                <a:ea typeface="Arial"/>
                <a:cs typeface="Arial"/>
                <a:sym typeface="Arial"/>
              </a:rPr>
              <a:t>Frauen stehen vor vielfältigen Barrieren, die sich auf ihre Bindung an das Unternehmen, ihre Karriere und ihr Engagement auswirken. Diese Herausforderungen sind oft systembedingt und nicht individuell – und sie beeinflussen den Unternehmenserfolg.</a:t>
            </a:r>
            <a:endParaRPr/>
          </a:p>
          <a:p>
            <a:pPr indent="0" lvl="0" marL="0" marR="0" rtl="0" algn="l">
              <a:lnSpc>
                <a:spcPct val="100000"/>
              </a:lnSpc>
              <a:spcBef>
                <a:spcPts val="0"/>
              </a:spcBef>
              <a:spcAft>
                <a:spcPts val="0"/>
              </a:spcAft>
              <a:buNone/>
            </a:pPr>
            <a:br>
              <a:rPr b="1" i="0" lang="de-DE" sz="2800" u="none" cap="none" strike="noStrike">
                <a:solidFill>
                  <a:schemeClr val="accent1"/>
                </a:solidFill>
                <a:latin typeface="Arial"/>
                <a:ea typeface="Arial"/>
                <a:cs typeface="Arial"/>
                <a:sym typeface="Arial"/>
              </a:rPr>
            </a:br>
            <a:r>
              <a:rPr b="1" i="0" lang="de-DE" sz="2000" u="none" cap="none" strike="noStrike">
                <a:solidFill>
                  <a:schemeClr val="accent1"/>
                </a:solidFill>
                <a:latin typeface="Arial"/>
                <a:ea typeface="Arial"/>
                <a:cs typeface="Arial"/>
                <a:sym typeface="Arial"/>
              </a:rPr>
              <a:t>Wir werden fünf Schlüsselbereiche untersuchen:</a:t>
            </a:r>
            <a:endParaRPr/>
          </a:p>
          <a:p>
            <a:pPr indent="-457200" lvl="0" marL="457200" marR="0" rtl="0" algn="l">
              <a:lnSpc>
                <a:spcPct val="150000"/>
              </a:lnSpc>
              <a:spcBef>
                <a:spcPts val="0"/>
              </a:spcBef>
              <a:spcAft>
                <a:spcPts val="0"/>
              </a:spcAft>
              <a:buClr>
                <a:srgbClr val="000000"/>
              </a:buClr>
              <a:buSzPts val="2800"/>
              <a:buFont typeface="Arial"/>
              <a:buAutoNum type="arabicPeriod"/>
            </a:pPr>
            <a:r>
              <a:rPr b="0" i="0" lang="de-DE" sz="2000" u="none" cap="none" strike="noStrike">
                <a:solidFill>
                  <a:schemeClr val="dk1"/>
                </a:solidFill>
                <a:latin typeface="Arial"/>
                <a:ea typeface="Arial"/>
                <a:cs typeface="Arial"/>
                <a:sym typeface="Arial"/>
              </a:rPr>
              <a:t>Vorurteile und Verhaltensherausforderungen </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Work-Life-Balance &amp; Flexibilität</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Barrieren in der Karriereentwicklung</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Unternehmenskultur</a:t>
            </a:r>
            <a:endParaRPr/>
          </a:p>
          <a:p>
            <a:pPr indent="-457200" lvl="0" marL="457200" marR="0" rtl="0" algn="l">
              <a:lnSpc>
                <a:spcPct val="150000"/>
              </a:lnSpc>
              <a:spcBef>
                <a:spcPts val="0"/>
              </a:spcBef>
              <a:spcAft>
                <a:spcPts val="0"/>
              </a:spcAft>
              <a:buClr>
                <a:srgbClr val="000000"/>
              </a:buClr>
              <a:buSzPts val="2800"/>
              <a:buFont typeface="Arial"/>
              <a:buAutoNum type="arabicPeriod"/>
            </a:pPr>
            <a:r>
              <a:rPr b="0" i="0" lang="de-DE" sz="2000" u="none" cap="none" strike="noStrike">
                <a:solidFill>
                  <a:schemeClr val="dk1"/>
                </a:solidFill>
                <a:latin typeface="Arial"/>
                <a:ea typeface="Arial"/>
                <a:cs typeface="Arial"/>
                <a:sym typeface="Arial"/>
              </a:rPr>
              <a:t>Bezahlung und Repräsentation</a:t>
            </a:r>
            <a:br>
              <a:rPr b="0" i="0" lang="de-DE" sz="2000" u="none" cap="none" strike="noStrike">
                <a:solidFill>
                  <a:schemeClr val="dk1"/>
                </a:solidFill>
                <a:latin typeface="Arial"/>
                <a:ea typeface="Arial"/>
                <a:cs typeface="Arial"/>
                <a:sym typeface="Arial"/>
              </a:rPr>
            </a:b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1" i="0" lang="de-DE" sz="2800" u="none" cap="none" strike="noStrike">
                <a:solidFill>
                  <a:schemeClr val="accent1"/>
                </a:solidFill>
                <a:latin typeface="Arial"/>
                <a:ea typeface="Arial"/>
                <a:cs typeface="Arial"/>
                <a:sym typeface="Arial"/>
              </a:rPr>
              <a:t>💡 Erkenntnis: </a:t>
            </a:r>
            <a:r>
              <a:rPr b="0" i="0" lang="de-DE" sz="2800" u="none" cap="none" strike="noStrike">
                <a:solidFill>
                  <a:schemeClr val="dk1"/>
                </a:solidFill>
                <a:latin typeface="Arial"/>
                <a:ea typeface="Arial"/>
                <a:cs typeface="Arial"/>
                <a:sym typeface="Arial"/>
              </a:rPr>
              <a:t>Das Verstehen dieser Herausforderungen ist der </a:t>
            </a:r>
            <a:br>
              <a:rPr b="0" i="0" lang="de-DE" sz="2800" u="none" cap="none" strike="noStrike">
                <a:solidFill>
                  <a:schemeClr val="dk1"/>
                </a:solidFill>
                <a:latin typeface="Arial"/>
                <a:ea typeface="Arial"/>
                <a:cs typeface="Arial"/>
                <a:sym typeface="Arial"/>
              </a:rPr>
            </a:br>
            <a:r>
              <a:rPr b="0" i="0" lang="de-DE" sz="2800" u="none" cap="none" strike="noStrike">
                <a:solidFill>
                  <a:schemeClr val="dk1"/>
                </a:solidFill>
                <a:latin typeface="Arial"/>
                <a:ea typeface="Arial"/>
                <a:cs typeface="Arial"/>
                <a:sym typeface="Arial"/>
              </a:rPr>
              <a:t>                           erste Schritt zur Veränderung.</a:t>
            </a:r>
            <a:endParaRPr b="0" i="0" sz="2800" u="none" cap="none" strike="noStrike">
              <a:solidFill>
                <a:schemeClr val="dk1"/>
              </a:solidFill>
              <a:latin typeface="Arial"/>
              <a:ea typeface="Arial"/>
              <a:cs typeface="Arial"/>
              <a:sym typeface="Arial"/>
            </a:endParaRPr>
          </a:p>
        </p:txBody>
      </p:sp>
      <p:sp>
        <p:nvSpPr>
          <p:cNvPr id="412" name="Google Shape;412;p60"/>
          <p:cNvSpPr txBox="1"/>
          <p:nvPr/>
        </p:nvSpPr>
        <p:spPr>
          <a:xfrm>
            <a:off x="5438274" y="67951"/>
            <a:ext cx="6466647"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de-DE" sz="2000" u="none" cap="none" strike="noStrike">
                <a:solidFill>
                  <a:schemeClr val="lt1"/>
                </a:solidFill>
                <a:latin typeface="Arial"/>
                <a:ea typeface="Arial"/>
                <a:cs typeface="Arial"/>
                <a:sym typeface="Arial"/>
              </a:rPr>
              <a:t>Herausforderungen für Frauen am Arbeitsplatz</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61"/>
          <p:cNvSpPr txBox="1"/>
          <p:nvPr/>
        </p:nvSpPr>
        <p:spPr>
          <a:xfrm>
            <a:off x="711246" y="471558"/>
            <a:ext cx="11038793" cy="61247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de-DE" sz="2800" u="none" cap="none" strike="noStrike">
                <a:solidFill>
                  <a:schemeClr val="accent1"/>
                </a:solidFill>
                <a:latin typeface="Arial"/>
                <a:ea typeface="Arial"/>
                <a:cs typeface="Arial"/>
                <a:sym typeface="Arial"/>
              </a:rPr>
              <a:t>Vorurteile und Verhaltensherausforderungen</a:t>
            </a:r>
            <a:endParaRPr/>
          </a:p>
          <a:p>
            <a:pPr indent="-342900" lvl="0" marL="342900" marR="0" rtl="0" algn="l">
              <a:lnSpc>
                <a:spcPct val="100000"/>
              </a:lnSpc>
              <a:spcBef>
                <a:spcPts val="0"/>
              </a:spcBef>
              <a:spcAft>
                <a:spcPts val="0"/>
              </a:spcAft>
              <a:buClr>
                <a:srgbClr val="000000"/>
              </a:buClr>
              <a:buSzPts val="2800"/>
              <a:buFont typeface="Arial"/>
              <a:buChar char="•"/>
            </a:pPr>
            <a:r>
              <a:rPr b="1" i="0" lang="de-DE" sz="2000" u="none" cap="none" strike="noStrike">
                <a:solidFill>
                  <a:schemeClr val="dk1"/>
                </a:solidFill>
                <a:latin typeface="Arial"/>
                <a:ea typeface="Arial"/>
                <a:cs typeface="Arial"/>
                <a:sym typeface="Arial"/>
              </a:rPr>
              <a:t>Geschlechterbezogene Vorurteile und Stereotype</a:t>
            </a:r>
            <a:br>
              <a:rPr b="1"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Geschlechter-Bias (Gender Bias) bedeutet Annahmen darüber, was Männer und Frauen tun „sollten“. Frauen werden in Führungspositionen oft als weniger kompetent wahrgenommen, unabhängig von ihrer tatsächlichen Leistung.</a:t>
            </a:r>
            <a:br>
              <a:rPr b="0" i="0" lang="de-DE" sz="2000" u="none" cap="none" strike="noStrike">
                <a:solidFill>
                  <a:schemeClr val="dk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Mikroaggressionen</a:t>
            </a:r>
            <a:r>
              <a:rPr b="0" i="0" lang="de-DE" sz="2000" u="none" cap="none" strike="noStrike">
                <a:solidFill>
                  <a:schemeClr val="dk1"/>
                </a:solidFill>
                <a:latin typeface="Arial"/>
                <a:ea typeface="Arial"/>
                <a:cs typeface="Arial"/>
                <a:sym typeface="Arial"/>
              </a:rPr>
              <a:t> und unbewusste Voreingenommenheit (Implicit Bias)</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Subtile Kommentare oder Verhaltensweisen (z. B. „Du bist zu emotional“) untergraben das Selbstvertrauen und schaffen ein feindseliges Umfeld.</a:t>
            </a:r>
            <a:br>
              <a:rPr b="0" i="0" lang="de-DE" sz="2000" u="none" cap="none" strike="noStrike">
                <a:solidFill>
                  <a:schemeClr val="dk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Doppelmoral und Erwartungshaltungen</a:t>
            </a:r>
            <a:br>
              <a:rPr b="1"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Durchsetzungsstarke Männer gelten als „Führungspersönlichkeiten“, durchsetzungsstarke Frauen als „aggressiv“. Frauen werden für Fehler oft härter verurteilt.</a:t>
            </a:r>
            <a:br>
              <a:rPr b="0" i="0" lang="de-DE" sz="2000" u="none" cap="none" strike="noStrike">
                <a:solidFill>
                  <a:schemeClr val="dk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Belästigung und Diskriminierung</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In vielen Arbeitsumfeldern immer noch präsent; sie beeinträchtigen die Sicherheit, die psychische Gesundheit und das berufliche Fortkommen.</a:t>
            </a:r>
            <a:br>
              <a:rPr b="0" i="0" lang="de-DE" sz="2000" u="none" cap="none" strike="noStrike">
                <a:solidFill>
                  <a:schemeClr val="dk1"/>
                </a:solidFill>
                <a:latin typeface="Arial"/>
                <a:ea typeface="Arial"/>
                <a:cs typeface="Arial"/>
                <a:sym typeface="Arial"/>
              </a:rPr>
            </a:br>
            <a:br>
              <a:rPr b="0" i="0" lang="de-DE" sz="2000" u="none" cap="none" strike="noStrike">
                <a:solidFill>
                  <a:schemeClr val="dk1"/>
                </a:solidFill>
                <a:latin typeface="Arial"/>
                <a:ea typeface="Arial"/>
                <a:cs typeface="Arial"/>
                <a:sym typeface="Arial"/>
              </a:rPr>
            </a:br>
            <a:r>
              <a:rPr b="1" i="0" lang="de-DE" sz="2800" u="none" cap="none" strike="noStrike">
                <a:solidFill>
                  <a:schemeClr val="accent1"/>
                </a:solidFill>
                <a:latin typeface="Arial"/>
                <a:ea typeface="Arial"/>
                <a:cs typeface="Arial"/>
                <a:sym typeface="Arial"/>
              </a:rPr>
              <a:t>💡 Erkenntnis: </a:t>
            </a:r>
            <a:r>
              <a:rPr b="0" i="0" lang="de-DE" sz="2800" u="none" cap="none" strike="noStrike">
                <a:solidFill>
                  <a:schemeClr val="dk1"/>
                </a:solidFill>
                <a:latin typeface="Arial"/>
                <a:ea typeface="Arial"/>
                <a:cs typeface="Arial"/>
                <a:sym typeface="Arial"/>
              </a:rPr>
              <a:t>Voreingenommenheit ist selten beabsichtigt, aber ihre Auswirkungen sind real – sie schränkt Talente ein und bremst Innovationen.</a:t>
            </a:r>
            <a:endParaRPr b="0" i="0" sz="2800" u="none" cap="none" strike="noStrike">
              <a:solidFill>
                <a:schemeClr val="dk1"/>
              </a:solidFill>
              <a:latin typeface="Arial"/>
              <a:ea typeface="Arial"/>
              <a:cs typeface="Arial"/>
              <a:sym typeface="Arial"/>
            </a:endParaRPr>
          </a:p>
        </p:txBody>
      </p:sp>
      <p:sp>
        <p:nvSpPr>
          <p:cNvPr id="419" name="Google Shape;419;p61"/>
          <p:cNvSpPr txBox="1"/>
          <p:nvPr/>
        </p:nvSpPr>
        <p:spPr>
          <a:xfrm>
            <a:off x="5650030" y="67951"/>
            <a:ext cx="6254892"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de-DE" sz="2000" u="none" cap="none" strike="noStrike">
                <a:solidFill>
                  <a:schemeClr val="lt1"/>
                </a:solidFill>
                <a:latin typeface="Arial"/>
                <a:ea typeface="Arial"/>
                <a:cs typeface="Arial"/>
                <a:sym typeface="Arial"/>
              </a:rPr>
              <a:t>Herausforderungen für Frauen am Arbeitsplatz</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62"/>
          <p:cNvSpPr txBox="1"/>
          <p:nvPr/>
        </p:nvSpPr>
        <p:spPr>
          <a:xfrm>
            <a:off x="347472" y="536367"/>
            <a:ext cx="11667744" cy="594004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de-DE" sz="2800" u="none" cap="none" strike="noStrike">
                <a:solidFill>
                  <a:schemeClr val="accent1"/>
                </a:solidFill>
                <a:latin typeface="Arial"/>
                <a:ea typeface="Arial"/>
                <a:cs typeface="Arial"/>
                <a:sym typeface="Arial"/>
              </a:rPr>
              <a:t>Work-Life-Balance &amp; Flexibilität</a:t>
            </a:r>
            <a:endParaRPr/>
          </a:p>
          <a:p>
            <a:pPr indent="-457200" lvl="0" marL="457200" marR="0" rtl="0" algn="l">
              <a:lnSpc>
                <a:spcPct val="100000"/>
              </a:lnSpc>
              <a:spcBef>
                <a:spcPts val="0"/>
              </a:spcBef>
              <a:spcAft>
                <a:spcPts val="0"/>
              </a:spcAft>
              <a:buClr>
                <a:srgbClr val="000000"/>
              </a:buClr>
              <a:buSzPts val="2800"/>
              <a:buFont typeface="Arial"/>
              <a:buChar char="•"/>
            </a:pPr>
            <a:r>
              <a:rPr b="1" i="0" lang="de-DE" sz="2000" u="none" cap="none" strike="noStrike">
                <a:solidFill>
                  <a:schemeClr val="dk1"/>
                </a:solidFill>
                <a:latin typeface="Arial"/>
                <a:ea typeface="Arial"/>
                <a:cs typeface="Arial"/>
                <a:sym typeface="Arial"/>
              </a:rPr>
              <a:t>Work-Life-Balance und Familie</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Frauen tragen nach wie vor einen unverhältnismäßig hohen Anteil der Betreuungsarbeit. Mangelnde Unterstützung durch das Unternehmen bei der Vereinbarkeit dieser Aufgaben kann zu Stress, geringerem Engagement und dem Verlust von Talenten führen.</a:t>
            </a:r>
            <a:br>
              <a:rPr b="0" i="0" lang="de-DE" sz="2000" u="none" cap="none" strike="noStrike">
                <a:solidFill>
                  <a:schemeClr val="dk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Mutterschutz und Elternzeit</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Europa bietet zwar Mutterschutz- und Elternzeitregelungen, doch Frauen erleben nach ihrer Rückkehr häufig Karrierenachteile. Viele fühlen sich bei Beförderungen oder prestigeträchtigen Projekten übergangen.</a:t>
            </a:r>
            <a:br>
              <a:rPr b="0" i="0" lang="de-DE" sz="2000" u="none" cap="none" strike="noStrike">
                <a:solidFill>
                  <a:schemeClr val="dk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Mangelnde Flexibilität</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Eingeschränkte Möglichkeiten für hybrides Arbeiten oder flexible Arbeitszeiten erschweren es Frauen, Betreuungspflichten zu bewältigen, ohne ihre berufliche Entwicklung zu opfern.</a:t>
            </a:r>
            <a:br>
              <a:rPr b="0" i="0" lang="de-DE" sz="2000" u="none" cap="none" strike="noStrike">
                <a:solidFill>
                  <a:schemeClr val="dk1"/>
                </a:solidFill>
                <a:latin typeface="Arial"/>
                <a:ea typeface="Arial"/>
                <a:cs typeface="Arial"/>
                <a:sym typeface="Arial"/>
              </a:rPr>
            </a:br>
            <a:br>
              <a:rPr b="0" i="0" lang="de-DE" sz="2000" u="none" cap="none" strike="noStrike">
                <a:solidFill>
                  <a:schemeClr val="dk1"/>
                </a:solidFill>
                <a:latin typeface="Arial"/>
                <a:ea typeface="Arial"/>
                <a:cs typeface="Arial"/>
                <a:sym typeface="Arial"/>
              </a:rPr>
            </a:br>
            <a:r>
              <a:rPr b="1" i="0" lang="de-DE" sz="2800" u="none" cap="none" strike="noStrike">
                <a:solidFill>
                  <a:schemeClr val="accent1"/>
                </a:solidFill>
                <a:latin typeface="Arial"/>
                <a:ea typeface="Arial"/>
                <a:cs typeface="Arial"/>
                <a:sym typeface="Arial"/>
              </a:rPr>
              <a:t>💡 Erkenntnis: </a:t>
            </a:r>
            <a:r>
              <a:rPr b="0" i="0" lang="de-DE" sz="2800" u="none" cap="none" strike="noStrike">
                <a:solidFill>
                  <a:schemeClr val="dk1"/>
                </a:solidFill>
                <a:latin typeface="Arial"/>
                <a:ea typeface="Arial"/>
                <a:cs typeface="Arial"/>
                <a:sym typeface="Arial"/>
              </a:rPr>
              <a:t>Diese Themen sind keine reine „Privatsache“ – sie spiegeln Unternehmensnormen wider, die Flexibilität bestrafen. Unternehmen, die dies ignorieren, verlieren erfahrene Talente und die Vorteile von Diversität.</a:t>
            </a:r>
            <a:endParaRPr b="0" i="0" sz="2800" u="none" cap="none" strike="noStrike">
              <a:solidFill>
                <a:schemeClr val="dk1"/>
              </a:solidFill>
              <a:latin typeface="Arial"/>
              <a:ea typeface="Arial"/>
              <a:cs typeface="Arial"/>
              <a:sym typeface="Arial"/>
            </a:endParaRPr>
          </a:p>
        </p:txBody>
      </p:sp>
      <p:sp>
        <p:nvSpPr>
          <p:cNvPr id="426" name="Google Shape;426;p62"/>
          <p:cNvSpPr txBox="1"/>
          <p:nvPr/>
        </p:nvSpPr>
        <p:spPr>
          <a:xfrm>
            <a:off x="5496026" y="67951"/>
            <a:ext cx="6408896"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de-DE" sz="2000" u="none" cap="none" strike="noStrike">
                <a:solidFill>
                  <a:schemeClr val="lt1"/>
                </a:solidFill>
                <a:latin typeface="Arial"/>
                <a:ea typeface="Arial"/>
                <a:cs typeface="Arial"/>
                <a:sym typeface="Arial"/>
              </a:rPr>
              <a:t>Herausforderungen für Frauen am Arbeitsplatz</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63"/>
          <p:cNvSpPr txBox="1"/>
          <p:nvPr/>
        </p:nvSpPr>
        <p:spPr>
          <a:xfrm>
            <a:off x="374904" y="536310"/>
            <a:ext cx="11605112" cy="5755381"/>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i="0" lang="de-DE" sz="2800" u="none" cap="none" strike="noStrike">
                <a:solidFill>
                  <a:schemeClr val="accent1"/>
                </a:solidFill>
                <a:latin typeface="Arial"/>
                <a:ea typeface="Arial"/>
                <a:cs typeface="Arial"/>
                <a:sym typeface="Arial"/>
              </a:rPr>
              <a:t>Barrieren in der Karriereentwicklung</a:t>
            </a:r>
            <a:endParaRPr/>
          </a:p>
          <a:p>
            <a:pPr indent="-342900" lvl="0" marL="342900" marR="0" rtl="0" algn="l">
              <a:lnSpc>
                <a:spcPct val="115000"/>
              </a:lnSpc>
              <a:spcBef>
                <a:spcPts val="0"/>
              </a:spcBef>
              <a:spcAft>
                <a:spcPts val="0"/>
              </a:spcAft>
              <a:buClr>
                <a:srgbClr val="000000"/>
              </a:buClr>
              <a:buSzPts val="2800"/>
              <a:buFont typeface="Arial"/>
              <a:buChar char="•"/>
            </a:pPr>
            <a:r>
              <a:rPr b="1" i="0" lang="de-DE" sz="2000" u="none" cap="none" strike="noStrike">
                <a:solidFill>
                  <a:schemeClr val="dk1"/>
                </a:solidFill>
                <a:latin typeface="Arial"/>
                <a:ea typeface="Arial"/>
                <a:cs typeface="Arial"/>
                <a:sym typeface="Arial"/>
              </a:rPr>
              <a:t>Karriereaufstieg und Führungschancen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Frauen stehen vor der „gebrochenen Sprosse“ (Broken Rung): Weniger Beförderungen zu Beginn der Karriere blockieren den Weg in Führungspositionen.</a:t>
            </a:r>
            <a:br>
              <a:rPr b="0" i="0" lang="de-DE" sz="2000" u="none" cap="none" strike="noStrike">
                <a:solidFill>
                  <a:schemeClr val="dk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Mangel an Mentoring und Sponsoring</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Ohne Mentoren oder Sponsoren fehlen Frauen die nötige Orientierung und Fürsprecher für ihren beruflichen Aufstieg.</a:t>
            </a:r>
            <a:br>
              <a:rPr b="0" i="0" lang="de-DE" sz="2000" u="none" cap="none" strike="noStrike">
                <a:solidFill>
                  <a:schemeClr val="dk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Fehlende Networking-Möglichkeiten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Der Ausschluss aus informellen Netzwerken (z. B. After-Work-Events) schränkt den Zugang zu Chancen und die Sichtbarkeit im Unternehmen ein.</a:t>
            </a:r>
            <a:br>
              <a:rPr b="0" i="0" lang="de-DE" sz="2000" u="none" cap="none" strike="noStrike">
                <a:solidFill>
                  <a:schemeClr val="dk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Ungleiche Bezahlung und Sozialleistungen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Frauen verdienen bei gleicher Arbeit oft weniger als Männer, was die finanzielle Sicherheit und die Motivation mindert.</a:t>
            </a:r>
            <a:br>
              <a:rPr b="0" i="0" lang="de-DE" sz="2000" u="none" cap="none" strike="noStrike">
                <a:solidFill>
                  <a:schemeClr val="dk1"/>
                </a:solidFill>
                <a:latin typeface="Arial"/>
                <a:ea typeface="Arial"/>
                <a:cs typeface="Arial"/>
                <a:sym typeface="Arial"/>
              </a:rPr>
            </a:br>
            <a:r>
              <a:rPr b="1" i="0" lang="de-DE" sz="2800" u="none" cap="none" strike="noStrike">
                <a:solidFill>
                  <a:schemeClr val="accent1"/>
                </a:solidFill>
                <a:latin typeface="Arial"/>
                <a:ea typeface="Arial"/>
                <a:cs typeface="Arial"/>
                <a:sym typeface="Arial"/>
              </a:rPr>
              <a:t>💡 </a:t>
            </a:r>
            <a:r>
              <a:rPr b="1" i="0" lang="de-DE" sz="2400" u="none" cap="none" strike="noStrike">
                <a:solidFill>
                  <a:schemeClr val="accent1"/>
                </a:solidFill>
                <a:latin typeface="Arial"/>
                <a:ea typeface="Arial"/>
                <a:cs typeface="Arial"/>
                <a:sym typeface="Arial"/>
              </a:rPr>
              <a:t>Erkenntnis: </a:t>
            </a:r>
            <a:r>
              <a:rPr b="0" i="0" lang="de-DE" sz="2400" u="none" cap="none" strike="noStrike">
                <a:solidFill>
                  <a:schemeClr val="dk1"/>
                </a:solidFill>
                <a:latin typeface="Arial"/>
                <a:ea typeface="Arial"/>
                <a:cs typeface="Arial"/>
                <a:sym typeface="Arial"/>
              </a:rPr>
              <a:t>Karriereentwicklung hängt nicht nur von Fähigkeiten ab – sie ist eine Frage des Zugangs zu Netzwerken, Sponsoring und fairer Entlohnung.</a:t>
            </a:r>
            <a:endParaRPr b="0" i="0" sz="2400" u="none" cap="none" strike="noStrike">
              <a:solidFill>
                <a:schemeClr val="dk1"/>
              </a:solidFill>
              <a:latin typeface="Arial"/>
              <a:ea typeface="Arial"/>
              <a:cs typeface="Arial"/>
              <a:sym typeface="Arial"/>
            </a:endParaRPr>
          </a:p>
        </p:txBody>
      </p:sp>
      <p:sp>
        <p:nvSpPr>
          <p:cNvPr id="433" name="Google Shape;433;p63"/>
          <p:cNvSpPr txBox="1"/>
          <p:nvPr/>
        </p:nvSpPr>
        <p:spPr>
          <a:xfrm>
            <a:off x="5496025" y="67951"/>
            <a:ext cx="6408847"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de-DE" sz="2000" u="none" cap="none" strike="noStrike">
                <a:solidFill>
                  <a:schemeClr val="lt1"/>
                </a:solidFill>
                <a:latin typeface="Arial"/>
                <a:ea typeface="Arial"/>
                <a:cs typeface="Arial"/>
                <a:sym typeface="Arial"/>
              </a:rPr>
              <a:t>Herausforderungen für Frauen am Arbeitsplatz</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64"/>
          <p:cNvSpPr txBox="1"/>
          <p:nvPr/>
        </p:nvSpPr>
        <p:spPr>
          <a:xfrm>
            <a:off x="307299" y="487066"/>
            <a:ext cx="11714654" cy="584771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de-DE" sz="2800" u="none" cap="none" strike="noStrike">
                <a:solidFill>
                  <a:schemeClr val="accent1"/>
                </a:solidFill>
                <a:latin typeface="Arial"/>
                <a:ea typeface="Arial"/>
                <a:cs typeface="Arial"/>
                <a:sym typeface="Arial"/>
              </a:rPr>
              <a:t>Unternehmenskultur</a:t>
            </a:r>
            <a:endParaRPr/>
          </a:p>
          <a:p>
            <a:pPr indent="0" lvl="0" marL="0" marR="0" rtl="0" algn="l">
              <a:lnSpc>
                <a:spcPct val="100000"/>
              </a:lnSpc>
              <a:spcBef>
                <a:spcPts val="0"/>
              </a:spcBef>
              <a:spcAft>
                <a:spcPts val="0"/>
              </a:spcAft>
              <a:buNone/>
            </a:pPr>
            <a:r>
              <a:rPr b="0" i="0" lang="de-DE" sz="1800" u="none" cap="none" strike="noStrike">
                <a:solidFill>
                  <a:schemeClr val="dk1"/>
                </a:solidFill>
                <a:latin typeface="Arial"/>
                <a:ea typeface="Arial"/>
                <a:cs typeface="Arial"/>
                <a:sym typeface="Arial"/>
              </a:rPr>
              <a:t>Unternehmen haben ihre eigenen Kulturen, und diese sind Frauen gegenüber nicht immer aufgeschlossen. Aspekte, die es Frauen erschweren können, sich einbezogen zu fühlen und im Unternehmen zu bleiben:</a:t>
            </a:r>
            <a:endParaRPr b="1" i="0" sz="18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800"/>
              <a:buFont typeface="Arial"/>
              <a:buChar char="•"/>
            </a:pPr>
            <a:r>
              <a:rPr b="1" i="0" lang="de-DE" sz="1800" u="none" cap="none" strike="noStrike">
                <a:solidFill>
                  <a:schemeClr val="dk1"/>
                </a:solidFill>
                <a:latin typeface="Arial"/>
                <a:ea typeface="Arial"/>
                <a:cs typeface="Arial"/>
                <a:sym typeface="Arial"/>
              </a:rPr>
              <a:t>Lange Arbeitszeiten</a:t>
            </a:r>
            <a:br>
              <a:rPr b="0" i="0" lang="de-DE" sz="1800" u="none" cap="none" strike="noStrike">
                <a:solidFill>
                  <a:schemeClr val="dk1"/>
                </a:solidFill>
                <a:latin typeface="Arial"/>
                <a:ea typeface="Arial"/>
                <a:cs typeface="Arial"/>
                <a:sym typeface="Arial"/>
              </a:rPr>
            </a:br>
            <a:r>
              <a:rPr b="0" i="0" lang="de-DE" sz="1800" u="none" cap="none" strike="noStrike">
                <a:solidFill>
                  <a:schemeClr val="dk1"/>
                </a:solidFill>
                <a:latin typeface="Arial"/>
                <a:ea typeface="Arial"/>
                <a:cs typeface="Arial"/>
                <a:sym typeface="Arial"/>
              </a:rPr>
              <a:t>Kulturen, die lange Arbeitszeiten und ständige Erreichbarkeit belohnen, benachteiligen Frauen mit Betreuungsaufgaben.</a:t>
            </a:r>
            <a:br>
              <a:rPr b="0" i="0" lang="de-DE" sz="1800" u="none" cap="none" strike="noStrike">
                <a:solidFill>
                  <a:schemeClr val="dk1"/>
                </a:solidFill>
                <a:latin typeface="Arial"/>
                <a:ea typeface="Arial"/>
                <a:cs typeface="Arial"/>
                <a:sym typeface="Arial"/>
              </a:rPr>
            </a:br>
            <a:r>
              <a:rPr b="1" i="0" lang="de-DE" sz="1800" u="none" cap="none" strike="noStrike">
                <a:solidFill>
                  <a:schemeClr val="dk1"/>
                </a:solidFill>
                <a:latin typeface="Arial"/>
                <a:ea typeface="Arial"/>
                <a:cs typeface="Arial"/>
                <a:sym typeface="Arial"/>
              </a:rPr>
              <a:t>"Boys' Club"-Dynamik</a:t>
            </a:r>
            <a:br>
              <a:rPr b="0" i="0" lang="de-DE" sz="1800" u="none" cap="none" strike="noStrike">
                <a:solidFill>
                  <a:schemeClr val="dk1"/>
                </a:solidFill>
                <a:latin typeface="Arial"/>
                <a:ea typeface="Arial"/>
                <a:cs typeface="Arial"/>
                <a:sym typeface="Arial"/>
              </a:rPr>
            </a:br>
            <a:r>
              <a:rPr b="0" i="0" lang="de-DE" sz="1800" u="none" cap="none" strike="noStrike">
                <a:solidFill>
                  <a:schemeClr val="dk1"/>
                </a:solidFill>
                <a:latin typeface="Arial"/>
                <a:ea typeface="Arial"/>
                <a:cs typeface="Arial"/>
                <a:sym typeface="Arial"/>
              </a:rPr>
              <a:t>Informelle Netzwerke, Drinks nach der Arbeit und exklusive Kreise, die von Männern dominiert werden, schränken den Zugang von Frauen zu Chancen und Einfluss ein.</a:t>
            </a:r>
            <a:br>
              <a:rPr b="0" i="0" lang="de-DE" sz="1800" u="none" cap="none" strike="noStrike">
                <a:solidFill>
                  <a:schemeClr val="dk1"/>
                </a:solidFill>
                <a:latin typeface="Arial"/>
                <a:ea typeface="Arial"/>
                <a:cs typeface="Arial"/>
                <a:sym typeface="Arial"/>
              </a:rPr>
            </a:br>
            <a:r>
              <a:rPr b="1" i="0" lang="de-DE" sz="1800" u="none" cap="none" strike="noStrike">
                <a:solidFill>
                  <a:schemeClr val="dk1"/>
                </a:solidFill>
                <a:latin typeface="Arial"/>
                <a:ea typeface="Arial"/>
                <a:cs typeface="Arial"/>
                <a:sym typeface="Arial"/>
              </a:rPr>
              <a:t>Sexistische Witze und männliche Normen</a:t>
            </a:r>
            <a:br>
              <a:rPr b="0" i="0" lang="de-DE" sz="1800" u="none" cap="none" strike="noStrike">
                <a:solidFill>
                  <a:schemeClr val="dk1"/>
                </a:solidFill>
                <a:latin typeface="Arial"/>
                <a:ea typeface="Arial"/>
                <a:cs typeface="Arial"/>
                <a:sym typeface="Arial"/>
              </a:rPr>
            </a:br>
            <a:r>
              <a:rPr b="0" i="0" lang="de-DE" sz="1800" u="none" cap="none" strike="noStrike">
                <a:solidFill>
                  <a:schemeClr val="dk1"/>
                </a:solidFill>
                <a:latin typeface="Arial"/>
                <a:ea typeface="Arial"/>
                <a:cs typeface="Arial"/>
                <a:sym typeface="Arial"/>
              </a:rPr>
              <a:t>Verhaltensweisen wie sexistische Witze und die Behandlung männlicher Perspektiven als Standard schaffen ein feindliches Umfeld und untergraben die Inklusion.</a:t>
            </a:r>
            <a:br>
              <a:rPr b="0" i="0" lang="de-DE" sz="1800" u="none" cap="none" strike="noStrike">
                <a:solidFill>
                  <a:schemeClr val="dk1"/>
                </a:solidFill>
                <a:latin typeface="Arial"/>
                <a:ea typeface="Arial"/>
                <a:cs typeface="Arial"/>
                <a:sym typeface="Arial"/>
              </a:rPr>
            </a:br>
            <a:r>
              <a:rPr b="1" i="0" lang="de-DE" sz="1800" u="none" cap="none" strike="noStrike">
                <a:solidFill>
                  <a:schemeClr val="dk1"/>
                </a:solidFill>
                <a:latin typeface="Arial"/>
                <a:ea typeface="Arial"/>
                <a:cs typeface="Arial"/>
                <a:sym typeface="Arial"/>
              </a:rPr>
              <a:t>Mangel an Vielfalt und Inklusion</a:t>
            </a:r>
            <a:br>
              <a:rPr b="1" i="0" lang="de-DE" sz="1800" u="none" cap="none" strike="noStrike">
                <a:solidFill>
                  <a:schemeClr val="dk1"/>
                </a:solidFill>
                <a:latin typeface="Arial"/>
                <a:ea typeface="Arial"/>
                <a:cs typeface="Arial"/>
                <a:sym typeface="Arial"/>
              </a:rPr>
            </a:br>
            <a:r>
              <a:rPr b="0" i="0" lang="de-DE" sz="1800" u="none" cap="none" strike="noStrike">
                <a:solidFill>
                  <a:schemeClr val="dk1"/>
                </a:solidFill>
                <a:latin typeface="Arial"/>
                <a:ea typeface="Arial"/>
                <a:cs typeface="Arial"/>
                <a:sym typeface="Arial"/>
              </a:rPr>
              <a:t>In männlich dominierten Umgebungen fühlen sich Frauen oft unter Druck gesetzt, "dazuzugehören", indem sie ihr Verhalten ändern oder Identitätsaspekte verbergen. Mangelnde Repräsentation verstärkt die Isolation und verringert die Zugehörigkeit.</a:t>
            </a:r>
            <a:endParaRPr/>
          </a:p>
          <a:p>
            <a:pPr indent="0" lvl="0" marL="0" marR="0" rtl="0" algn="l">
              <a:lnSpc>
                <a:spcPct val="100000"/>
              </a:lnSpc>
              <a:spcBef>
                <a:spcPts val="0"/>
              </a:spcBef>
              <a:spcAft>
                <a:spcPts val="0"/>
              </a:spcAft>
              <a:buNone/>
            </a:pPr>
            <a:r>
              <a:rPr b="1" i="0" lang="de-DE" sz="2800" u="none" cap="none" strike="noStrike">
                <a:solidFill>
                  <a:schemeClr val="accent1"/>
                </a:solidFill>
                <a:latin typeface="Arial"/>
                <a:ea typeface="Arial"/>
                <a:cs typeface="Arial"/>
                <a:sym typeface="Arial"/>
              </a:rPr>
              <a:t>💡 </a:t>
            </a:r>
            <a:r>
              <a:rPr b="1" i="0" lang="de-DE" sz="2400" u="none" cap="none" strike="noStrike">
                <a:solidFill>
                  <a:schemeClr val="accent1"/>
                </a:solidFill>
                <a:latin typeface="Arial"/>
                <a:ea typeface="Arial"/>
                <a:cs typeface="Arial"/>
                <a:sym typeface="Arial"/>
              </a:rPr>
              <a:t>Erkenntnis</a:t>
            </a:r>
            <a:r>
              <a:rPr b="0" i="0" lang="de-DE" sz="2400" u="none" cap="none" strike="noStrike">
                <a:solidFill>
                  <a:schemeClr val="dk1"/>
                </a:solidFill>
                <a:latin typeface="Arial"/>
                <a:ea typeface="Arial"/>
                <a:cs typeface="Arial"/>
                <a:sym typeface="Arial"/>
              </a:rPr>
              <a:t>: Die Unternehmenskultur ist nicht neutral – sie entscheidet darüber, wer erfolgreich ist und wer geht. Unternehmen, die ausgrenzende Normen tolerieren, riskieren den Verlust von Talenten und Rufschädigung.</a:t>
            </a:r>
            <a:endParaRPr b="0" i="0" sz="2400" u="none" cap="none" strike="noStrike">
              <a:solidFill>
                <a:schemeClr val="dk1"/>
              </a:solidFill>
              <a:latin typeface="Arial"/>
              <a:ea typeface="Arial"/>
              <a:cs typeface="Arial"/>
              <a:sym typeface="Arial"/>
            </a:endParaRPr>
          </a:p>
        </p:txBody>
      </p:sp>
      <p:sp>
        <p:nvSpPr>
          <p:cNvPr id="440" name="Google Shape;440;p64"/>
          <p:cNvSpPr txBox="1"/>
          <p:nvPr/>
        </p:nvSpPr>
        <p:spPr>
          <a:xfrm>
            <a:off x="5216894" y="67951"/>
            <a:ext cx="6688028"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de-DE" sz="2000" u="none" cap="none" strike="noStrike">
                <a:solidFill>
                  <a:schemeClr val="lt1"/>
                </a:solidFill>
                <a:latin typeface="Arial"/>
                <a:ea typeface="Arial"/>
                <a:cs typeface="Arial"/>
                <a:sym typeface="Arial"/>
              </a:rPr>
              <a:t>Herausforderungen für Frauen am Arbeitsplatz</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65"/>
          <p:cNvSpPr txBox="1"/>
          <p:nvPr/>
        </p:nvSpPr>
        <p:spPr>
          <a:xfrm>
            <a:off x="654975" y="751364"/>
            <a:ext cx="9993300" cy="535527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de-DE" sz="2400" u="none" cap="none" strike="noStrike">
                <a:solidFill>
                  <a:schemeClr val="accent1"/>
                </a:solidFill>
                <a:latin typeface="Arial"/>
                <a:ea typeface="Arial"/>
                <a:cs typeface="Arial"/>
                <a:sym typeface="Arial"/>
              </a:rPr>
              <a:t>Übergang von Herausforderungen zu Lösungen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Im vorherigen Abschnitt haben wir die wichtigsten Herausforderungen untersucht, denen Frauen am Arbeitsplatz gegenüberstehen. Diese Probleme sind real und systembedingt – aber sie können durch gezielte Strategien angegangen werden.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Wir richten unseren Fokus nun auf inklusive Führungs- und Managementpraktiken, die Vielfalt fördern und Frauen unterstützen. In diesem Abschnitt schauen wir uns an, was Organisationen tun können, um Inklusion in die Realität umzusetzen.</a:t>
            </a:r>
            <a:br>
              <a:rPr b="1" i="0" lang="de-DE" sz="2800" u="none" cap="none" strike="noStrike">
                <a:solidFill>
                  <a:schemeClr val="accent1"/>
                </a:solidFill>
                <a:latin typeface="Arial"/>
                <a:ea typeface="Arial"/>
                <a:cs typeface="Arial"/>
                <a:sym typeface="Arial"/>
              </a:rPr>
            </a:br>
            <a:br>
              <a:rPr b="1" i="0" lang="de-DE" sz="1000" u="none" cap="none" strike="noStrike">
                <a:solidFill>
                  <a:schemeClr val="accent1"/>
                </a:solidFill>
                <a:latin typeface="Arial"/>
                <a:ea typeface="Arial"/>
                <a:cs typeface="Arial"/>
                <a:sym typeface="Arial"/>
              </a:rPr>
            </a:br>
            <a:r>
              <a:rPr b="1" i="0" lang="de-DE" sz="2400" u="sng" cap="none" strike="noStrike">
                <a:solidFill>
                  <a:schemeClr val="accent1"/>
                </a:solidFill>
                <a:latin typeface="Arial"/>
                <a:ea typeface="Arial"/>
                <a:cs typeface="Arial"/>
                <a:sym typeface="Arial"/>
              </a:rPr>
              <a:t>Kernbotschaft:</a:t>
            </a:r>
            <a:r>
              <a:rPr b="1" i="0" lang="de-DE" sz="2400" u="none" cap="none" strike="noStrike">
                <a:solidFill>
                  <a:schemeClr val="accent1"/>
                </a:solidFill>
                <a:latin typeface="Arial"/>
                <a:ea typeface="Arial"/>
                <a:cs typeface="Arial"/>
                <a:sym typeface="Arial"/>
              </a:rPr>
              <a:t> </a:t>
            </a:r>
            <a:r>
              <a:rPr b="0" i="0" lang="de-DE" sz="2400" u="none" cap="none" strike="noStrike">
                <a:solidFill>
                  <a:schemeClr val="dk1"/>
                </a:solidFill>
                <a:latin typeface="Arial"/>
                <a:ea typeface="Arial"/>
                <a:cs typeface="Arial"/>
                <a:sym typeface="Arial"/>
              </a:rPr>
              <a:t>Das Problem zu verstehen, ist nur der erste Schritt. Der nächste Schritt besteht darin, Lösungen zu schaffen, die funktionieren.</a:t>
            </a:r>
            <a:endParaRPr b="0" i="0" sz="2400" u="none" cap="none" strike="noStrike">
              <a:solidFill>
                <a:schemeClr val="dk1"/>
              </a:solidFill>
              <a:latin typeface="Arial"/>
              <a:ea typeface="Arial"/>
              <a:cs typeface="Arial"/>
              <a:sym typeface="Arial"/>
            </a:endParaRPr>
          </a:p>
        </p:txBody>
      </p:sp>
      <p:sp>
        <p:nvSpPr>
          <p:cNvPr id="447" name="Google Shape;447;p65"/>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de-DE" sz="2000" u="none" cap="none" strike="noStrike">
                <a:solidFill>
                  <a:schemeClr val="lt1"/>
                </a:solidFill>
                <a:latin typeface="Arial"/>
                <a:ea typeface="Arial"/>
                <a:cs typeface="Arial"/>
                <a:sym typeface="Arial"/>
              </a:rPr>
              <a:t>Von Herausforderungen zu Lösungen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66"/>
          <p:cNvSpPr txBox="1"/>
          <p:nvPr/>
        </p:nvSpPr>
        <p:spPr>
          <a:xfrm>
            <a:off x="365051" y="710651"/>
            <a:ext cx="11461898" cy="544760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de-DE" sz="2400" u="none" cap="none" strike="noStrike">
                <a:solidFill>
                  <a:schemeClr val="accent1"/>
                </a:solidFill>
                <a:latin typeface="Arial"/>
                <a:ea typeface="Arial"/>
                <a:cs typeface="Arial"/>
                <a:sym typeface="Arial"/>
              </a:rPr>
              <a:t>Engagement der Führungsebene</a:t>
            </a:r>
            <a:br>
              <a:rPr b="1" i="0" lang="de-DE" sz="2400" u="none" cap="none" strike="noStrike">
                <a:solidFill>
                  <a:schemeClr val="accent1"/>
                </a:solidFill>
                <a:latin typeface="Arial"/>
                <a:ea typeface="Arial"/>
                <a:cs typeface="Arial"/>
                <a:sym typeface="Arial"/>
              </a:rPr>
            </a:br>
            <a:endParaRPr b="1" i="0" sz="2400" u="none" cap="none" strike="noStrike">
              <a:solidFill>
                <a:schemeClr val="accent1"/>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800"/>
              <a:buFont typeface="Arial"/>
              <a:buChar char="•"/>
            </a:pPr>
            <a:r>
              <a:rPr b="1" i="0" lang="de-DE" sz="2000" u="none" cap="none" strike="noStrike">
                <a:solidFill>
                  <a:schemeClr val="dk1"/>
                </a:solidFill>
                <a:latin typeface="Arial"/>
                <a:ea typeface="Arial"/>
                <a:cs typeface="Arial"/>
                <a:sym typeface="Arial"/>
              </a:rPr>
              <a:t>Sichtbare Unterstützung durch Führungskräfte</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Top-Führungskräfte spielen eine entscheidende Rolle bei der Gestaltung der Unternehmenskultur. Wenn sie sich aktiv für Vielfalt einsetzen, signalisieren sie, dass Inklusion eine Priorität ist.</a:t>
            </a:r>
            <a:endParaRPr/>
          </a:p>
          <a:p>
            <a:pPr indent="-342900" lvl="0" marL="342900" marR="0" rtl="0" algn="l">
              <a:lnSpc>
                <a:spcPct val="100000"/>
              </a:lnSpc>
              <a:spcBef>
                <a:spcPts val="0"/>
              </a:spcBef>
              <a:spcAft>
                <a:spcPts val="0"/>
              </a:spcAft>
              <a:buClr>
                <a:srgbClr val="000000"/>
              </a:buClr>
              <a:buSzPts val="2800"/>
              <a:buFont typeface="Arial"/>
              <a:buChar char="•"/>
            </a:pPr>
            <a:r>
              <a:rPr b="1" i="0" lang="de-DE" sz="2000" u="none" cap="none" strike="noStrike">
                <a:solidFill>
                  <a:schemeClr val="dk1"/>
                </a:solidFill>
                <a:latin typeface="Arial"/>
                <a:ea typeface="Arial"/>
                <a:cs typeface="Arial"/>
                <a:sym typeface="Arial"/>
              </a:rPr>
              <a:t>Verantwortlichkeit (Rechenschaftspflicht)</a:t>
            </a:r>
            <a:br>
              <a:rPr b="1"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Klare Ziele und eine regelmäßige Überwachung der Fortschritte stellen sicher, dass Diversitätsziele nicht nur Lippenbekenntnisse, sondern messbare Verpflichtungen sind.</a:t>
            </a:r>
            <a:br>
              <a:rPr b="0" i="0" lang="de-DE" sz="2000" u="none" cap="none" strike="noStrike">
                <a:solidFill>
                  <a:schemeClr val="dk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Schulungen für Führungskräfte</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Sensibilisierung für Geschlechterfragen (Gender-Awareness) und Trainings zu unbewussten Vorurteilen (Bias) helfen Vorgesetzten, faire Entscheidungen zu treffen und inklusive Teams aufzubauen.</a:t>
            </a:r>
            <a:br>
              <a:rPr b="0" i="0" lang="de-DE" sz="2000" u="none" cap="none" strike="noStrike">
                <a:solidFill>
                  <a:schemeClr val="dk1"/>
                </a:solidFill>
                <a:latin typeface="Arial"/>
                <a:ea typeface="Arial"/>
                <a:cs typeface="Arial"/>
                <a:sym typeface="Arial"/>
              </a:rPr>
            </a:br>
            <a:endParaRPr b="1" i="0" sz="28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1" i="0" lang="de-DE" sz="2800" u="none" cap="none" strike="noStrike">
                <a:solidFill>
                  <a:schemeClr val="accent1"/>
                </a:solidFill>
                <a:latin typeface="Arial"/>
                <a:ea typeface="Arial"/>
                <a:cs typeface="Arial"/>
                <a:sym typeface="Arial"/>
              </a:rPr>
              <a:t>💡 </a:t>
            </a:r>
            <a:r>
              <a:rPr b="1" i="0" lang="de-DE" sz="2400" u="none" cap="none" strike="noStrike">
                <a:solidFill>
                  <a:schemeClr val="accent1"/>
                </a:solidFill>
                <a:latin typeface="Arial"/>
                <a:ea typeface="Arial"/>
                <a:cs typeface="Arial"/>
                <a:sym typeface="Arial"/>
              </a:rPr>
              <a:t>Erkenntnis: </a:t>
            </a:r>
            <a:r>
              <a:rPr b="0" i="0" lang="de-DE" sz="2400" u="none" cap="none" strike="noStrike">
                <a:solidFill>
                  <a:schemeClr val="dk1"/>
                </a:solidFill>
                <a:latin typeface="Arial"/>
                <a:ea typeface="Arial"/>
                <a:cs typeface="Arial"/>
                <a:sym typeface="Arial"/>
              </a:rPr>
              <a:t>Das Engagement der Führungsebene ist das Fundament für nachhaltige Veränderungen.</a:t>
            </a:r>
            <a:endParaRPr b="0" i="0" sz="2400" u="none" cap="none" strike="noStrike">
              <a:solidFill>
                <a:schemeClr val="dk1"/>
              </a:solidFill>
              <a:latin typeface="Arial"/>
              <a:ea typeface="Arial"/>
              <a:cs typeface="Arial"/>
              <a:sym typeface="Arial"/>
            </a:endParaRPr>
          </a:p>
        </p:txBody>
      </p:sp>
      <p:sp>
        <p:nvSpPr>
          <p:cNvPr id="454" name="Google Shape;454;p66"/>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de-DE" sz="2000" u="none" cap="none" strike="noStrike">
                <a:solidFill>
                  <a:schemeClr val="lt1"/>
                </a:solidFill>
                <a:latin typeface="Arial"/>
                <a:ea typeface="Arial"/>
                <a:cs typeface="Arial"/>
                <a:sym typeface="Arial"/>
              </a:rPr>
              <a:t>Von Herausforderungen zu Lösungen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67"/>
          <p:cNvSpPr txBox="1"/>
          <p:nvPr/>
        </p:nvSpPr>
        <p:spPr>
          <a:xfrm>
            <a:off x="170262" y="541592"/>
            <a:ext cx="11734659" cy="52629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de-DE" sz="2400" u="none" cap="none" strike="noStrike">
                <a:solidFill>
                  <a:schemeClr val="accent1"/>
                </a:solidFill>
                <a:latin typeface="Arial"/>
                <a:ea typeface="Arial"/>
                <a:cs typeface="Arial"/>
                <a:sym typeface="Arial"/>
              </a:rPr>
              <a:t>Familienfreundliche Unternehmensrichtlinien</a:t>
            </a:r>
            <a:endParaRPr/>
          </a:p>
          <a:p>
            <a:pPr indent="-342900" lvl="0" marL="342900" marR="0" rtl="0" algn="l">
              <a:lnSpc>
                <a:spcPct val="100000"/>
              </a:lnSpc>
              <a:spcBef>
                <a:spcPts val="0"/>
              </a:spcBef>
              <a:spcAft>
                <a:spcPts val="0"/>
              </a:spcAft>
              <a:buClr>
                <a:srgbClr val="000000"/>
              </a:buClr>
              <a:buSzPts val="2800"/>
              <a:buFont typeface="Arial"/>
              <a:buChar char="•"/>
            </a:pPr>
            <a:r>
              <a:rPr b="1" i="0" lang="de-DE" sz="2000" u="none" cap="none" strike="noStrike">
                <a:solidFill>
                  <a:schemeClr val="dk1"/>
                </a:solidFill>
                <a:latin typeface="Arial"/>
                <a:ea typeface="Arial"/>
                <a:cs typeface="Arial"/>
                <a:sym typeface="Arial"/>
              </a:rPr>
              <a:t>Familienfreundliche Arbeitsmodelle</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Flexible Zeitpläne und hybride Arbeitsoptionen ermöglichen es den Mitarbeitenden, Arbeit und familiäre Verpflichtungen in Einklang zu bringen, ohne auf Karrierechancen verzichten zu müssen.</a:t>
            </a:r>
            <a:endParaRPr/>
          </a:p>
          <a:p>
            <a:pPr indent="-342900" lvl="0" marL="342900" marR="0" rtl="0" algn="l">
              <a:lnSpc>
                <a:spcPct val="100000"/>
              </a:lnSpc>
              <a:spcBef>
                <a:spcPts val="0"/>
              </a:spcBef>
              <a:spcAft>
                <a:spcPts val="0"/>
              </a:spcAft>
              <a:buClr>
                <a:srgbClr val="000000"/>
              </a:buClr>
              <a:buSzPts val="2800"/>
              <a:buFont typeface="Arial"/>
              <a:buChar char="•"/>
            </a:pPr>
            <a:r>
              <a:rPr b="1" i="0" lang="de-DE" sz="2000" u="none" cap="none" strike="noStrike">
                <a:solidFill>
                  <a:schemeClr val="dk1"/>
                </a:solidFill>
                <a:latin typeface="Arial"/>
                <a:ea typeface="Arial"/>
                <a:cs typeface="Arial"/>
                <a:sym typeface="Arial"/>
              </a:rPr>
              <a:t>Elternzeit</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Eine gleichberechtigte Aufteilung der Elternzeit fördert die gemeinsame Betreuung und verringert berufliche Nachteile für Frauen.</a:t>
            </a:r>
            <a:br>
              <a:rPr b="0" i="0" lang="de-DE" sz="2000" u="none" cap="none" strike="noStrike">
                <a:solidFill>
                  <a:schemeClr val="dk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Wiedereinstieg ins Berufsleben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Klare und faire Möglichkeiten zur Rückkehr nach dem Elternurlaub helfen dabei, Talente zu halten und die berufliche Entwicklung zu sichern.</a:t>
            </a:r>
            <a:br>
              <a:rPr b="0" i="0" lang="de-DE" sz="2000" u="none" cap="none" strike="noStrike">
                <a:solidFill>
                  <a:schemeClr val="dk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Kinderbetreuung</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Unterstützung bei der Suche nach Betreuungsplätzen oder betriebseigene Angebote reduzieren Stress und fördern die Produktivität.</a:t>
            </a:r>
            <a:br>
              <a:rPr b="0" i="0" lang="de-DE" sz="2000" u="none" cap="none" strike="noStrike">
                <a:solidFill>
                  <a:schemeClr val="dk1"/>
                </a:solidFill>
                <a:latin typeface="Arial"/>
                <a:ea typeface="Arial"/>
                <a:cs typeface="Arial"/>
                <a:sym typeface="Arial"/>
              </a:rPr>
            </a:br>
            <a:br>
              <a:rPr b="0" i="0" lang="de-DE" sz="2000" u="none" cap="none" strike="noStrike">
                <a:solidFill>
                  <a:schemeClr val="dk1"/>
                </a:solidFill>
                <a:latin typeface="Arial"/>
                <a:ea typeface="Arial"/>
                <a:cs typeface="Arial"/>
                <a:sym typeface="Arial"/>
              </a:rPr>
            </a:br>
            <a:r>
              <a:rPr b="1" i="0" lang="de-DE" sz="2800" u="none" cap="none" strike="noStrike">
                <a:solidFill>
                  <a:schemeClr val="accent1"/>
                </a:solidFill>
                <a:latin typeface="Arial"/>
                <a:ea typeface="Arial"/>
                <a:cs typeface="Arial"/>
                <a:sym typeface="Arial"/>
              </a:rPr>
              <a:t>💡 </a:t>
            </a:r>
            <a:r>
              <a:rPr b="1" i="0" lang="de-DE" sz="2400" u="none" cap="none" strike="noStrike">
                <a:solidFill>
                  <a:schemeClr val="accent1"/>
                </a:solidFill>
                <a:latin typeface="Arial"/>
                <a:ea typeface="Arial"/>
                <a:cs typeface="Arial"/>
                <a:sym typeface="Arial"/>
              </a:rPr>
              <a:t>Erkenntnis: </a:t>
            </a:r>
            <a:r>
              <a:rPr b="0" i="0" lang="de-DE" sz="2400" u="none" cap="none" strike="noStrike">
                <a:solidFill>
                  <a:schemeClr val="dk1"/>
                </a:solidFill>
                <a:latin typeface="Arial"/>
                <a:ea typeface="Arial"/>
                <a:cs typeface="Arial"/>
                <a:sym typeface="Arial"/>
              </a:rPr>
              <a:t>Familienfreundliche Richtlinien sind keine Zusatzleistungen </a:t>
            </a:r>
            <a:br>
              <a:rPr b="0" i="0" lang="de-DE" sz="2400" u="none" cap="none" strike="noStrike">
                <a:solidFill>
                  <a:schemeClr val="dk1"/>
                </a:solidFill>
                <a:latin typeface="Arial"/>
                <a:ea typeface="Arial"/>
                <a:cs typeface="Arial"/>
                <a:sym typeface="Arial"/>
              </a:rPr>
            </a:br>
            <a:r>
              <a:rPr b="0" i="0" lang="de-DE" sz="2400" u="none" cap="none" strike="noStrike">
                <a:solidFill>
                  <a:schemeClr val="dk1"/>
                </a:solidFill>
                <a:latin typeface="Arial"/>
                <a:ea typeface="Arial"/>
                <a:cs typeface="Arial"/>
                <a:sym typeface="Arial"/>
              </a:rPr>
              <a:t>      – sie sind unerlässlich, um qualifizierte Fachkräfte zu gewinnen und zu halten.</a:t>
            </a:r>
            <a:endParaRPr b="0" i="0" sz="2400" u="none" cap="none" strike="noStrike">
              <a:solidFill>
                <a:srgbClr val="000000"/>
              </a:solidFill>
              <a:latin typeface="Arial"/>
              <a:ea typeface="Arial"/>
              <a:cs typeface="Arial"/>
              <a:sym typeface="Arial"/>
            </a:endParaRPr>
          </a:p>
        </p:txBody>
      </p:sp>
      <p:sp>
        <p:nvSpPr>
          <p:cNvPr id="461" name="Google Shape;461;p67"/>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de-DE" sz="2000" u="none" cap="none" strike="noStrike">
                <a:solidFill>
                  <a:schemeClr val="lt1"/>
                </a:solidFill>
                <a:latin typeface="Arial"/>
                <a:ea typeface="Arial"/>
                <a:cs typeface="Arial"/>
                <a:sym typeface="Arial"/>
              </a:rPr>
              <a:t>Von Herausforderungen zu Lösungen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68"/>
          <p:cNvSpPr txBox="1"/>
          <p:nvPr/>
        </p:nvSpPr>
        <p:spPr>
          <a:xfrm>
            <a:off x="173256" y="774593"/>
            <a:ext cx="12018744" cy="50167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de-DE" sz="2400" u="none" cap="none" strike="noStrike">
                <a:solidFill>
                  <a:schemeClr val="accent1"/>
                </a:solidFill>
                <a:latin typeface="Arial"/>
                <a:ea typeface="Arial"/>
                <a:cs typeface="Arial"/>
                <a:sym typeface="Arial"/>
              </a:rPr>
              <a:t>Sicherer und respektvoller Arbeitsplatz</a:t>
            </a:r>
            <a:br>
              <a:rPr b="1" i="0" lang="de-DE" sz="2800" u="none" cap="none" strike="noStrike">
                <a:solidFill>
                  <a:schemeClr val="accent1"/>
                </a:solidFill>
                <a:latin typeface="Arial"/>
                <a:ea typeface="Arial"/>
                <a:cs typeface="Arial"/>
                <a:sym typeface="Arial"/>
              </a:rPr>
            </a:br>
            <a:endParaRPr b="1" i="0" sz="2800" u="none" cap="none" strike="noStrike">
              <a:solidFill>
                <a:schemeClr val="accent1"/>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800"/>
              <a:buFont typeface="Arial"/>
              <a:buChar char="•"/>
            </a:pPr>
            <a:r>
              <a:rPr b="1" i="0" lang="de-DE" sz="2000" u="none" cap="none" strike="noStrike">
                <a:solidFill>
                  <a:schemeClr val="dk1"/>
                </a:solidFill>
                <a:latin typeface="Arial"/>
                <a:ea typeface="Arial"/>
                <a:cs typeface="Arial"/>
                <a:sym typeface="Arial"/>
              </a:rPr>
              <a:t>Null Toleranz gegenüber Belästigung</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Klare Richtlinien gegen jegliche Art von Gewalt und Belästigung schützen die Mitarbeiter und schaffen Vertrauen.</a:t>
            </a:r>
            <a:br>
              <a:rPr b="0" i="0" lang="de-DE" sz="2000" u="none" cap="none" strike="noStrike">
                <a:solidFill>
                  <a:schemeClr val="dk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Respektvolle Kommunikation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Der Verzicht auf diskriminierende Sprache, Witze und unangemessene Aufgaben schafft ein professionelles Umfeld, in dem sich jeder wertgeschätzt fühlt.</a:t>
            </a:r>
            <a:br>
              <a:rPr b="0" i="0" lang="de-DE" sz="2000" u="none" cap="none" strike="noStrike">
                <a:solidFill>
                  <a:schemeClr val="dk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Psychologische Sicherheit</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Die Förderung eines offenen Dialogs ohne Angst vor Vergeltungsmaßnahmen fördert Innovation und Engagement.</a:t>
            </a:r>
            <a:endParaRPr/>
          </a:p>
          <a:p>
            <a:pPr indent="0" lvl="0" marL="0" marR="0" rtl="0" algn="l">
              <a:lnSpc>
                <a:spcPct val="100000"/>
              </a:lnSpc>
              <a:spcBef>
                <a:spcPts val="0"/>
              </a:spcBef>
              <a:spcAft>
                <a:spcPts val="0"/>
              </a:spcAft>
              <a:buNone/>
            </a:pPr>
            <a:br>
              <a:rPr b="1" i="0" lang="de-DE" sz="2800" u="none" cap="none" strike="noStrike">
                <a:solidFill>
                  <a:schemeClr val="accent1"/>
                </a:solidFill>
                <a:latin typeface="Arial"/>
                <a:ea typeface="Arial"/>
                <a:cs typeface="Arial"/>
                <a:sym typeface="Arial"/>
              </a:rPr>
            </a:br>
            <a:r>
              <a:rPr b="1" i="0" lang="de-DE" sz="2800" u="none" cap="none" strike="noStrike">
                <a:solidFill>
                  <a:schemeClr val="accent1"/>
                </a:solidFill>
                <a:latin typeface="Arial"/>
                <a:ea typeface="Arial"/>
                <a:cs typeface="Arial"/>
                <a:sym typeface="Arial"/>
              </a:rPr>
              <a:t>💡 </a:t>
            </a:r>
            <a:r>
              <a:rPr b="1" i="0" lang="de-DE" sz="2400" u="none" cap="none" strike="noStrike">
                <a:solidFill>
                  <a:schemeClr val="accent1"/>
                </a:solidFill>
                <a:latin typeface="Arial"/>
                <a:ea typeface="Arial"/>
                <a:cs typeface="Arial"/>
                <a:sym typeface="Arial"/>
              </a:rPr>
              <a:t>Erkenntnis: </a:t>
            </a:r>
            <a:br>
              <a:rPr b="1" i="0" lang="de-DE" sz="2400" u="none" cap="none" strike="noStrike">
                <a:solidFill>
                  <a:schemeClr val="accent1"/>
                </a:solidFill>
                <a:latin typeface="Arial"/>
                <a:ea typeface="Arial"/>
                <a:cs typeface="Arial"/>
                <a:sym typeface="Arial"/>
              </a:rPr>
            </a:br>
            <a:r>
              <a:rPr b="1" i="0" lang="de-DE" sz="2400" u="none" cap="none" strike="noStrike">
                <a:solidFill>
                  <a:schemeClr val="accent1"/>
                </a:solidFill>
                <a:latin typeface="Arial"/>
                <a:ea typeface="Arial"/>
                <a:cs typeface="Arial"/>
                <a:sym typeface="Arial"/>
              </a:rPr>
              <a:t>      </a:t>
            </a:r>
            <a:r>
              <a:rPr b="0" i="0" lang="de-DE" sz="2400" u="none" cap="none" strike="noStrike">
                <a:solidFill>
                  <a:schemeClr val="dk1"/>
                </a:solidFill>
                <a:latin typeface="Arial"/>
                <a:ea typeface="Arial"/>
                <a:cs typeface="Arial"/>
                <a:sym typeface="Arial"/>
              </a:rPr>
              <a:t>Ein sicherer und respektvoller Arbeitsplatz ist das Fundament für Inklusion.</a:t>
            </a:r>
            <a:endParaRPr b="0" i="0" sz="2400" u="none" cap="none" strike="noStrike">
              <a:solidFill>
                <a:schemeClr val="dk1"/>
              </a:solidFill>
              <a:latin typeface="Arial"/>
              <a:ea typeface="Arial"/>
              <a:cs typeface="Arial"/>
              <a:sym typeface="Arial"/>
            </a:endParaRPr>
          </a:p>
        </p:txBody>
      </p:sp>
      <p:sp>
        <p:nvSpPr>
          <p:cNvPr id="468" name="Google Shape;468;p68"/>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de-DE" sz="2000" u="none" cap="none" strike="noStrike">
                <a:solidFill>
                  <a:schemeClr val="lt1"/>
                </a:solidFill>
                <a:latin typeface="Arial"/>
                <a:ea typeface="Arial"/>
                <a:cs typeface="Arial"/>
                <a:sym typeface="Arial"/>
              </a:rPr>
              <a:t>Von Herausforderungen zu Lösungen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69"/>
          <p:cNvSpPr txBox="1"/>
          <p:nvPr/>
        </p:nvSpPr>
        <p:spPr>
          <a:xfrm>
            <a:off x="508591" y="551309"/>
            <a:ext cx="11461898" cy="575538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de-DE" sz="2400" u="none" cap="none" strike="noStrike">
                <a:solidFill>
                  <a:schemeClr val="accent1"/>
                </a:solidFill>
                <a:latin typeface="Arial"/>
                <a:ea typeface="Arial"/>
                <a:cs typeface="Arial"/>
                <a:sym typeface="Arial"/>
              </a:rPr>
              <a:t>Faire Einstellungs- und Beförderungsprozesse</a:t>
            </a:r>
            <a:br>
              <a:rPr b="1" i="0" lang="de-DE" sz="2400" u="none" cap="none" strike="noStrike">
                <a:solidFill>
                  <a:schemeClr val="accent1"/>
                </a:solidFill>
                <a:latin typeface="Arial"/>
                <a:ea typeface="Arial"/>
                <a:cs typeface="Arial"/>
                <a:sym typeface="Arial"/>
              </a:rPr>
            </a:br>
            <a:endParaRPr b="1" i="0" sz="2400" u="none" cap="none" strike="noStrike">
              <a:solidFill>
                <a:schemeClr val="accent1"/>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2800"/>
              <a:buFont typeface="Arial"/>
              <a:buChar char="•"/>
            </a:pPr>
            <a:r>
              <a:rPr b="1" i="0" lang="de-DE" sz="2000" u="none" cap="none" strike="noStrike">
                <a:solidFill>
                  <a:schemeClr val="dk1"/>
                </a:solidFill>
                <a:latin typeface="Arial"/>
                <a:ea typeface="Arial"/>
                <a:cs typeface="Arial"/>
                <a:sym typeface="Arial"/>
              </a:rPr>
              <a:t>Strukturierte Rekrutierung</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Standardisierte Vorstellungsgespräche und klare Kriterien reduzieren unbewusste Voreingenommenheit bei Einstellungsentscheidungen.</a:t>
            </a:r>
            <a:br>
              <a:rPr b="0" i="0" lang="de-DE" sz="2000" u="none" cap="none" strike="noStrike">
                <a:solidFill>
                  <a:schemeClr val="dk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Diverse Auswahlgremien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Die Einbeziehung von Frauen und anderen unterrepräsentierten Gruppen in Auswahlgremien sorgt für ausgewogene Perspektiven.</a:t>
            </a:r>
            <a:br>
              <a:rPr b="0" i="0" lang="de-DE" sz="2000" u="none" cap="none" strike="noStrike">
                <a:solidFill>
                  <a:schemeClr val="dk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Transparente Beförderungskriterien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Klare Richtlinien für den Aufstieg verhindern subjektive Urteile und fördern Fairness.</a:t>
            </a:r>
            <a:br>
              <a:rPr b="0" i="0" lang="de-DE" sz="2000" u="none" cap="none" strike="noStrike">
                <a:solidFill>
                  <a:schemeClr val="dk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Inklusive Stellenanzeigen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Die Verwendung geschlechtsneutraler Sprache und die Hervorhebung von Flexibilität signalisieren, dass die Chancen für alle offenstehen, und hilft, vielfältige Kandidaten anzuziehen.</a:t>
            </a:r>
            <a:endParaRPr/>
          </a:p>
          <a:p>
            <a:pPr indent="0" lvl="0" marL="0" marR="0" rtl="0" algn="l">
              <a:lnSpc>
                <a:spcPct val="100000"/>
              </a:lnSpc>
              <a:spcBef>
                <a:spcPts val="0"/>
              </a:spcBef>
              <a:spcAft>
                <a:spcPts val="0"/>
              </a:spcAft>
              <a:buNone/>
            </a:pPr>
            <a:br>
              <a:rPr b="1" i="0" lang="de-DE" sz="2800" u="none" cap="none" strike="noStrike">
                <a:solidFill>
                  <a:schemeClr val="accent1"/>
                </a:solidFill>
                <a:latin typeface="Arial"/>
                <a:ea typeface="Arial"/>
                <a:cs typeface="Arial"/>
                <a:sym typeface="Arial"/>
              </a:rPr>
            </a:br>
            <a:r>
              <a:rPr b="1" i="0" lang="de-DE" sz="2800" u="none" cap="none" strike="noStrike">
                <a:solidFill>
                  <a:schemeClr val="accent1"/>
                </a:solidFill>
                <a:latin typeface="Arial"/>
                <a:ea typeface="Arial"/>
                <a:cs typeface="Arial"/>
                <a:sym typeface="Arial"/>
              </a:rPr>
              <a:t>💡 </a:t>
            </a:r>
            <a:r>
              <a:rPr b="1" i="0" lang="de-DE" sz="2400" u="none" cap="none" strike="noStrike">
                <a:solidFill>
                  <a:schemeClr val="accent1"/>
                </a:solidFill>
                <a:latin typeface="Arial"/>
                <a:ea typeface="Arial"/>
                <a:cs typeface="Arial"/>
                <a:sym typeface="Arial"/>
              </a:rPr>
              <a:t>Erkenntnis: </a:t>
            </a:r>
            <a:r>
              <a:rPr b="0" i="0" lang="de-DE" sz="2400" u="none" cap="none" strike="noStrike">
                <a:solidFill>
                  <a:schemeClr val="dk1"/>
                </a:solidFill>
                <a:latin typeface="Arial"/>
                <a:ea typeface="Arial"/>
                <a:cs typeface="Arial"/>
                <a:sym typeface="Arial"/>
              </a:rPr>
              <a:t>Faire Prozesse schaffen Vertrauen und helfen Organisationen,</a:t>
            </a:r>
            <a:br>
              <a:rPr b="0" i="0" lang="de-DE" sz="2400" u="none" cap="none" strike="noStrike">
                <a:solidFill>
                  <a:schemeClr val="dk1"/>
                </a:solidFill>
                <a:latin typeface="Arial"/>
                <a:ea typeface="Arial"/>
                <a:cs typeface="Arial"/>
                <a:sym typeface="Arial"/>
              </a:rPr>
            </a:br>
            <a:r>
              <a:rPr b="0" i="0" lang="de-DE" sz="2400" u="none" cap="none" strike="noStrike">
                <a:solidFill>
                  <a:schemeClr val="dk1"/>
                </a:solidFill>
                <a:latin typeface="Arial"/>
                <a:ea typeface="Arial"/>
                <a:cs typeface="Arial"/>
                <a:sym typeface="Arial"/>
              </a:rPr>
              <a:t>                           vielfältige Talente anzuziehen und zu halten.</a:t>
            </a:r>
            <a:endParaRPr b="0" i="0" sz="2400" u="none" cap="none" strike="noStrike">
              <a:solidFill>
                <a:schemeClr val="dk1"/>
              </a:solidFill>
              <a:latin typeface="Arial"/>
              <a:ea typeface="Arial"/>
              <a:cs typeface="Arial"/>
              <a:sym typeface="Arial"/>
            </a:endParaRPr>
          </a:p>
        </p:txBody>
      </p:sp>
      <p:sp>
        <p:nvSpPr>
          <p:cNvPr id="475" name="Google Shape;475;p69"/>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de-DE" sz="2000" u="none" cap="none" strike="noStrike">
                <a:solidFill>
                  <a:schemeClr val="lt1"/>
                </a:solidFill>
                <a:latin typeface="Arial"/>
                <a:ea typeface="Arial"/>
                <a:cs typeface="Arial"/>
                <a:sym typeface="Arial"/>
              </a:rPr>
              <a:t>Von Herausforderungen zu Lösungen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70"/>
          <p:cNvSpPr txBox="1"/>
          <p:nvPr/>
        </p:nvSpPr>
        <p:spPr>
          <a:xfrm>
            <a:off x="587599" y="885444"/>
            <a:ext cx="9929456" cy="433960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de-DE" sz="2400" u="none" cap="none" strike="noStrike">
                <a:solidFill>
                  <a:schemeClr val="accent1"/>
                </a:solidFill>
                <a:latin typeface="Arial"/>
                <a:ea typeface="Arial"/>
                <a:cs typeface="Arial"/>
                <a:sym typeface="Arial"/>
              </a:rPr>
              <a:t>Aus echten Erfolgsgeschichten lernen</a:t>
            </a:r>
            <a:endParaRPr/>
          </a:p>
          <a:p>
            <a:pPr indent="0" lvl="0" marL="0" marR="0" rtl="0" algn="l">
              <a:lnSpc>
                <a:spcPct val="100000"/>
              </a:lnSpc>
              <a:spcBef>
                <a:spcPts val="0"/>
              </a:spcBef>
              <a:spcAft>
                <a:spcPts val="0"/>
              </a:spcAft>
              <a:buNone/>
            </a:pPr>
            <a:br>
              <a:rPr b="1" i="0" lang="de-DE" sz="2800" u="none" cap="none" strike="noStrike">
                <a:solidFill>
                  <a:schemeClr val="accent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Wir haben die Herausforderungen und Strategien zur Unterstützung von Frauen am Arbeitsplatz untersucht.</a:t>
            </a:r>
            <a:r>
              <a:rPr b="0" i="0" lang="de-DE" sz="1400" u="none" cap="none" strike="noStrike">
                <a:solidFill>
                  <a:srgbClr val="000000"/>
                </a:solidFill>
                <a:latin typeface="Arial"/>
                <a:ea typeface="Arial"/>
                <a:cs typeface="Arial"/>
                <a:sym typeface="Arial"/>
              </a:rPr>
              <a:t> </a:t>
            </a:r>
            <a:r>
              <a:rPr b="0" i="0" lang="de-DE" sz="2000" u="none" cap="none" strike="noStrike">
                <a:solidFill>
                  <a:schemeClr val="dk1"/>
                </a:solidFill>
                <a:latin typeface="Arial"/>
                <a:ea typeface="Arial"/>
                <a:cs typeface="Arial"/>
                <a:sym typeface="Arial"/>
              </a:rPr>
              <a:t>Lassen Sie uns nun einen Blick auf reale Beispiele von Organisationen werfen, die inklusive Praktiken erfolgreich umgesetzt haben.</a:t>
            </a:r>
            <a:br>
              <a:rPr b="0" i="0" lang="de-DE" sz="2000" u="none" cap="none" strike="noStrike">
                <a:solidFill>
                  <a:schemeClr val="dk1"/>
                </a:solidFill>
                <a:latin typeface="Arial"/>
                <a:ea typeface="Arial"/>
                <a:cs typeface="Arial"/>
                <a:sym typeface="Arial"/>
              </a:rPr>
            </a:b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Diese Fallbeispiele zeigen, wie unterschiedliche Kontexte – Wirtschaft, Industrie und Medien – praktische Lösungen anwenden können.</a:t>
            </a:r>
            <a:endParaRPr/>
          </a:p>
          <a:p>
            <a:pPr indent="0" lvl="0" marL="0" marR="0" rtl="0" algn="l">
              <a:lnSpc>
                <a:spcPct val="100000"/>
              </a:lnSpc>
              <a:spcBef>
                <a:spcPts val="0"/>
              </a:spcBef>
              <a:spcAft>
                <a:spcPts val="0"/>
              </a:spcAft>
              <a:buNone/>
            </a:pPr>
            <a:br>
              <a:rPr b="1" i="0" lang="de-DE" sz="2800" u="none" cap="none" strike="noStrike">
                <a:solidFill>
                  <a:schemeClr val="accent1"/>
                </a:solidFill>
                <a:latin typeface="Arial"/>
                <a:ea typeface="Arial"/>
                <a:cs typeface="Arial"/>
                <a:sym typeface="Arial"/>
              </a:rPr>
            </a:br>
            <a:r>
              <a:rPr b="1" i="0" lang="de-DE" sz="2400" u="sng" cap="none" strike="noStrike">
                <a:solidFill>
                  <a:schemeClr val="accent1"/>
                </a:solidFill>
                <a:latin typeface="Arial"/>
                <a:ea typeface="Arial"/>
                <a:cs typeface="Arial"/>
                <a:sym typeface="Arial"/>
              </a:rPr>
              <a:t>Kernbotschaft:</a:t>
            </a:r>
            <a:r>
              <a:rPr b="0" i="0" lang="de-DE" sz="2400" u="none" cap="none" strike="noStrike">
                <a:solidFill>
                  <a:schemeClr val="dk1"/>
                </a:solidFill>
                <a:latin typeface="Arial"/>
                <a:ea typeface="Arial"/>
                <a:cs typeface="Arial"/>
                <a:sym typeface="Arial"/>
              </a:rPr>
              <a:t>  Best-Practice-Beispiele inspirieren zum Handeln und helfen dabei, herauszufinden, was in der eigenen Organisation funktionieren könnte.</a:t>
            </a:r>
            <a:endParaRPr b="0" i="0" sz="2400" u="none" cap="none" strike="noStrike">
              <a:solidFill>
                <a:schemeClr val="dk1"/>
              </a:solidFill>
              <a:latin typeface="Arial"/>
              <a:ea typeface="Arial"/>
              <a:cs typeface="Arial"/>
              <a:sym typeface="Arial"/>
            </a:endParaRPr>
          </a:p>
        </p:txBody>
      </p:sp>
      <p:sp>
        <p:nvSpPr>
          <p:cNvPr id="482" name="Google Shape;482;p70"/>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de-DE" sz="2000" u="none" cap="none" strike="noStrike">
                <a:solidFill>
                  <a:schemeClr val="lt1"/>
                </a:solidFill>
                <a:latin typeface="Arial"/>
                <a:ea typeface="Arial"/>
                <a:cs typeface="Arial"/>
                <a:sym typeface="Arial"/>
              </a:rPr>
              <a:t>Best-Practice-Beispiele</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71"/>
          <p:cNvSpPr txBox="1"/>
          <p:nvPr/>
        </p:nvSpPr>
        <p:spPr>
          <a:xfrm>
            <a:off x="770565" y="728281"/>
            <a:ext cx="10937950" cy="5401438"/>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i="0" lang="de-DE" sz="2800" u="none" cap="none" strike="noStrike">
                <a:solidFill>
                  <a:schemeClr val="accent1"/>
                </a:solidFill>
                <a:latin typeface="Arial"/>
                <a:ea typeface="Arial"/>
                <a:cs typeface="Arial"/>
                <a:sym typeface="Arial"/>
              </a:rPr>
              <a:t>CaixaBank (Spanien)</a:t>
            </a:r>
            <a:endParaRPr/>
          </a:p>
          <a:p>
            <a:pPr indent="0" lvl="0" marL="0" marR="0" rtl="0" algn="l">
              <a:lnSpc>
                <a:spcPct val="115000"/>
              </a:lnSpc>
              <a:spcBef>
                <a:spcPts val="0"/>
              </a:spcBef>
              <a:spcAft>
                <a:spcPts val="0"/>
              </a:spcAft>
              <a:buNone/>
            </a:pPr>
            <a:r>
              <a:rPr b="1" i="0" lang="de-DE" sz="2000" u="none" cap="none" strike="noStrike">
                <a:solidFill>
                  <a:schemeClr val="dk1"/>
                </a:solidFill>
                <a:latin typeface="Arial"/>
                <a:ea typeface="Arial"/>
                <a:cs typeface="Arial"/>
                <a:sym typeface="Arial"/>
              </a:rPr>
              <a:t>Organisation:</a:t>
            </a:r>
            <a:r>
              <a:rPr b="0" i="0" lang="de-DE" sz="2000" u="none" cap="none" strike="noStrike">
                <a:solidFill>
                  <a:schemeClr val="dk1"/>
                </a:solidFill>
                <a:latin typeface="Arial"/>
                <a:ea typeface="Arial"/>
                <a:cs typeface="Arial"/>
                <a:sym typeface="Arial"/>
              </a:rPr>
              <a:t> 	Ein bedeutendes europäisches Finanzinstitut</a:t>
            </a:r>
            <a:br>
              <a:rPr b="0" i="0" lang="de-DE" sz="2000" u="none" cap="none" strike="noStrike">
                <a:solidFill>
                  <a:schemeClr val="dk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Zentrale Maßnahmen: </a:t>
            </a:r>
            <a:endParaRPr/>
          </a:p>
          <a:p>
            <a:pPr indent="-342900" lvl="0" marL="342900" marR="0" rtl="0" algn="l">
              <a:lnSpc>
                <a:spcPct val="115000"/>
              </a:lnSpc>
              <a:spcBef>
                <a:spcPts val="0"/>
              </a:spcBef>
              <a:spcAft>
                <a:spcPts val="0"/>
              </a:spcAft>
              <a:buClr>
                <a:srgbClr val="000000"/>
              </a:buClr>
              <a:buSzPts val="2800"/>
              <a:buFont typeface="Arial"/>
              <a:buChar char="•"/>
            </a:pPr>
            <a:r>
              <a:rPr b="0" i="0" lang="de-DE" sz="2000" u="none" cap="none" strike="noStrike">
                <a:solidFill>
                  <a:schemeClr val="dk1"/>
                </a:solidFill>
                <a:latin typeface="Arial"/>
                <a:ea typeface="Arial"/>
                <a:cs typeface="Arial"/>
                <a:sym typeface="Arial"/>
              </a:rPr>
              <a:t>Wengage-Programm: Mentoring, Networking und Talentbeschleunigung für Frauen.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Transparente Bezahlungspolitik und Gleichstellungsplan.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Führungsziel: 45 % Frauen in Führungspositionen bis 2027.</a:t>
            </a:r>
            <a:br>
              <a:rPr b="1" i="0" lang="de-DE" sz="2800" u="none" cap="none" strike="noStrike">
                <a:solidFill>
                  <a:schemeClr val="accent1"/>
                </a:solidFill>
                <a:latin typeface="Arial"/>
                <a:ea typeface="Arial"/>
                <a:cs typeface="Arial"/>
                <a:sym typeface="Arial"/>
              </a:rPr>
            </a:br>
            <a:endParaRPr b="1" i="0" sz="2800" u="none" cap="none" strike="noStrike">
              <a:solidFill>
                <a:schemeClr val="accent1"/>
              </a:solidFill>
              <a:latin typeface="Arial"/>
              <a:ea typeface="Arial"/>
              <a:cs typeface="Arial"/>
              <a:sym typeface="Arial"/>
            </a:endParaRPr>
          </a:p>
          <a:p>
            <a:pPr indent="0" lvl="0" marL="0" marR="0" rtl="0" algn="l">
              <a:lnSpc>
                <a:spcPct val="115000"/>
              </a:lnSpc>
              <a:spcBef>
                <a:spcPts val="0"/>
              </a:spcBef>
              <a:spcAft>
                <a:spcPts val="0"/>
              </a:spcAft>
              <a:buNone/>
            </a:pPr>
            <a:r>
              <a:rPr b="1" i="0" lang="de-DE" sz="2000" u="none" cap="none" strike="noStrike">
                <a:solidFill>
                  <a:schemeClr val="dk1"/>
                </a:solidFill>
                <a:latin typeface="Arial"/>
                <a:ea typeface="Arial"/>
                <a:cs typeface="Arial"/>
                <a:sym typeface="Arial"/>
              </a:rPr>
              <a:t>Ergebnisse:</a:t>
            </a:r>
            <a:endParaRPr b="0" i="0" sz="2000" u="none" cap="none" strike="noStrike">
              <a:solidFill>
                <a:schemeClr val="dk1"/>
              </a:solidFill>
              <a:latin typeface="Arial"/>
              <a:ea typeface="Arial"/>
              <a:cs typeface="Arial"/>
              <a:sym typeface="Arial"/>
            </a:endParaRPr>
          </a:p>
          <a:p>
            <a:pPr indent="-342900" lvl="0" marL="342900" marR="0" rtl="0" algn="l">
              <a:lnSpc>
                <a:spcPct val="115000"/>
              </a:lnSpc>
              <a:spcBef>
                <a:spcPts val="0"/>
              </a:spcBef>
              <a:spcAft>
                <a:spcPts val="0"/>
              </a:spcAft>
              <a:buClr>
                <a:srgbClr val="000000"/>
              </a:buClr>
              <a:buSzPts val="2800"/>
              <a:buFont typeface="Arial"/>
              <a:buChar char="•"/>
            </a:pPr>
            <a:r>
              <a:rPr b="0" i="0" lang="de-DE" sz="2000" u="none" cap="none" strike="noStrike">
                <a:solidFill>
                  <a:schemeClr val="dk1"/>
                </a:solidFill>
                <a:latin typeface="Arial"/>
                <a:ea typeface="Arial"/>
                <a:cs typeface="Arial"/>
                <a:sym typeface="Arial"/>
              </a:rPr>
              <a:t>900 Frauen in Mentoring-Programmen.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43 % der Frauen in Führungspositionen erreichten früher als geplant.</a:t>
            </a:r>
            <a:endParaRPr/>
          </a:p>
          <a:p>
            <a:pPr indent="0" lvl="0" marL="0" marR="0" rtl="0" algn="l">
              <a:lnSpc>
                <a:spcPct val="115000"/>
              </a:lnSpc>
              <a:spcBef>
                <a:spcPts val="0"/>
              </a:spcBef>
              <a:spcAft>
                <a:spcPts val="0"/>
              </a:spcAft>
              <a:buNone/>
            </a:pPr>
            <a:br>
              <a:rPr b="1" i="0" lang="de-DE" sz="2800" u="none" cap="none" strike="noStrike">
                <a:solidFill>
                  <a:schemeClr val="accent1"/>
                </a:solidFill>
                <a:latin typeface="Arial"/>
                <a:ea typeface="Arial"/>
                <a:cs typeface="Arial"/>
                <a:sym typeface="Arial"/>
              </a:rPr>
            </a:br>
            <a:r>
              <a:rPr b="1" i="0" lang="de-DE" sz="2800" u="none" cap="none" strike="noStrike">
                <a:solidFill>
                  <a:schemeClr val="accent1"/>
                </a:solidFill>
                <a:latin typeface="Arial"/>
                <a:ea typeface="Arial"/>
                <a:cs typeface="Arial"/>
                <a:sym typeface="Arial"/>
              </a:rPr>
              <a:t>💡 Erkenntnis:  </a:t>
            </a:r>
            <a:r>
              <a:rPr b="0" i="0" lang="de-DE" sz="2800" u="none" cap="none" strike="noStrike">
                <a:solidFill>
                  <a:schemeClr val="dk1"/>
                </a:solidFill>
                <a:latin typeface="Arial"/>
                <a:ea typeface="Arial"/>
                <a:cs typeface="Arial"/>
                <a:sym typeface="Arial"/>
              </a:rPr>
              <a:t>Das Engagement der Führungsebene und strukturelle Veränderungen führen zu messbaren Fortschritten.</a:t>
            </a:r>
            <a:endParaRPr/>
          </a:p>
        </p:txBody>
      </p:sp>
      <p:sp>
        <p:nvSpPr>
          <p:cNvPr id="489" name="Google Shape;489;p71"/>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de-DE" sz="2000" u="none" cap="none" strike="noStrike">
                <a:solidFill>
                  <a:schemeClr val="lt1"/>
                </a:solidFill>
                <a:latin typeface="Arial"/>
                <a:ea typeface="Arial"/>
                <a:cs typeface="Arial"/>
                <a:sym typeface="Arial"/>
              </a:rPr>
              <a:t>Best Practice Examples</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72"/>
          <p:cNvSpPr txBox="1"/>
          <p:nvPr/>
        </p:nvSpPr>
        <p:spPr>
          <a:xfrm>
            <a:off x="637650" y="636841"/>
            <a:ext cx="9929400" cy="5401438"/>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i="0" lang="de-DE" sz="2800" u="none" cap="none" strike="noStrike">
                <a:solidFill>
                  <a:schemeClr val="accent1"/>
                </a:solidFill>
                <a:latin typeface="Arial"/>
                <a:ea typeface="Arial"/>
                <a:cs typeface="Arial"/>
                <a:sym typeface="Arial"/>
              </a:rPr>
              <a:t>Calik Denim (Türkei)</a:t>
            </a:r>
            <a:br>
              <a:rPr b="1" i="0" lang="de-DE" sz="2800" u="none" cap="none" strike="noStrike">
                <a:solidFill>
                  <a:schemeClr val="accent1"/>
                </a:solidFill>
                <a:latin typeface="Arial"/>
                <a:ea typeface="Arial"/>
                <a:cs typeface="Arial"/>
                <a:sym typeface="Arial"/>
              </a:rPr>
            </a:br>
            <a:br>
              <a:rPr b="1" i="0" lang="de-DE" sz="2800" u="none" cap="none" strike="noStrike">
                <a:solidFill>
                  <a:schemeClr val="accent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Organisation</a:t>
            </a:r>
            <a:r>
              <a:rPr b="0" i="0" lang="de-DE" sz="2000" u="none" cap="none" strike="noStrike">
                <a:solidFill>
                  <a:schemeClr val="dk1"/>
                </a:solidFill>
                <a:latin typeface="Arial"/>
                <a:ea typeface="Arial"/>
                <a:cs typeface="Arial"/>
                <a:sym typeface="Arial"/>
              </a:rPr>
              <a:t>:	 Ein führender Textilhersteller</a:t>
            </a:r>
            <a:br>
              <a:rPr b="0" i="0" lang="de-DE" sz="2000" u="none" cap="none" strike="noStrike">
                <a:solidFill>
                  <a:schemeClr val="dk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Zentrale Maßnahmen: </a:t>
            </a:r>
            <a:endParaRPr/>
          </a:p>
          <a:p>
            <a:pPr indent="-342900" lvl="0" marL="342900" marR="0" rtl="0" algn="l">
              <a:lnSpc>
                <a:spcPct val="115000"/>
              </a:lnSpc>
              <a:spcBef>
                <a:spcPts val="0"/>
              </a:spcBef>
              <a:spcAft>
                <a:spcPts val="0"/>
              </a:spcAft>
              <a:buClr>
                <a:srgbClr val="000000"/>
              </a:buClr>
              <a:buSzPts val="2800"/>
              <a:buFont typeface="Arial"/>
              <a:buChar char="•"/>
            </a:pPr>
            <a:r>
              <a:rPr b="0" i="0" lang="de-DE" sz="2000" u="none" cap="none" strike="noStrike">
                <a:solidFill>
                  <a:schemeClr val="dk1"/>
                </a:solidFill>
                <a:latin typeface="Arial"/>
                <a:ea typeface="Arial"/>
                <a:cs typeface="Arial"/>
                <a:sym typeface="Arial"/>
              </a:rPr>
              <a:t>Getrennte Umkleideräume und Sanitäreinrichtungen für Frauen.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Flexible Schichten zur Unterstützung der familiären Verpflichtungen.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Weiterbildungsprogramme für Frauen in technischen Berufen.</a:t>
            </a:r>
            <a:br>
              <a:rPr b="0" i="0" lang="de-DE" sz="2000" u="none" cap="none" strike="noStrike">
                <a:solidFill>
                  <a:schemeClr val="dk1"/>
                </a:solidFill>
                <a:latin typeface="Arial"/>
                <a:ea typeface="Arial"/>
                <a:cs typeface="Arial"/>
                <a:sym typeface="Arial"/>
              </a:rPr>
            </a:br>
            <a:endParaRPr b="0" i="0" sz="20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None/>
            </a:pPr>
            <a:r>
              <a:rPr b="1" i="0" lang="de-DE" sz="2000" u="none" cap="none" strike="noStrike">
                <a:solidFill>
                  <a:schemeClr val="dk1"/>
                </a:solidFill>
                <a:latin typeface="Arial"/>
                <a:ea typeface="Arial"/>
                <a:cs typeface="Arial"/>
                <a:sym typeface="Arial"/>
              </a:rPr>
              <a:t>Ergebnisse:</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Höhere Erwerbsbeteiligung und Bindung von Frauen im Unternehmen.</a:t>
            </a:r>
            <a:endParaRPr/>
          </a:p>
          <a:p>
            <a:pPr indent="0" lvl="0" marL="0" marR="0" rtl="0" algn="l">
              <a:lnSpc>
                <a:spcPct val="115000"/>
              </a:lnSpc>
              <a:spcBef>
                <a:spcPts val="0"/>
              </a:spcBef>
              <a:spcAft>
                <a:spcPts val="0"/>
              </a:spcAft>
              <a:buNone/>
            </a:pPr>
            <a:br>
              <a:rPr b="1" i="0" lang="de-DE" sz="2800" u="none" cap="none" strike="noStrike">
                <a:solidFill>
                  <a:schemeClr val="accent1"/>
                </a:solidFill>
                <a:latin typeface="Arial"/>
                <a:ea typeface="Arial"/>
                <a:cs typeface="Arial"/>
                <a:sym typeface="Arial"/>
              </a:rPr>
            </a:br>
            <a:r>
              <a:rPr b="1" i="0" lang="de-DE" sz="2800" u="none" cap="none" strike="noStrike">
                <a:solidFill>
                  <a:schemeClr val="accent1"/>
                </a:solidFill>
                <a:latin typeface="Arial"/>
                <a:ea typeface="Arial"/>
                <a:cs typeface="Arial"/>
                <a:sym typeface="Arial"/>
              </a:rPr>
              <a:t>💡 Erkenntnis: </a:t>
            </a:r>
            <a:r>
              <a:rPr b="0" i="0" lang="de-DE" sz="2800" u="none" cap="none" strike="noStrike">
                <a:solidFill>
                  <a:schemeClr val="dk1"/>
                </a:solidFill>
                <a:latin typeface="Arial"/>
                <a:ea typeface="Arial"/>
                <a:cs typeface="Arial"/>
                <a:sym typeface="Arial"/>
              </a:rPr>
              <a:t>Physische und kulturelle Anpassungen</a:t>
            </a:r>
            <a:br>
              <a:rPr b="0" i="0" lang="de-DE" sz="2800" u="none" cap="none" strike="noStrike">
                <a:solidFill>
                  <a:schemeClr val="dk1"/>
                </a:solidFill>
                <a:latin typeface="Arial"/>
                <a:ea typeface="Arial"/>
                <a:cs typeface="Arial"/>
                <a:sym typeface="Arial"/>
              </a:rPr>
            </a:br>
            <a:r>
              <a:rPr b="0" i="0" lang="de-DE" sz="2800" u="none" cap="none" strike="noStrike">
                <a:solidFill>
                  <a:schemeClr val="dk1"/>
                </a:solidFill>
                <a:latin typeface="Arial"/>
                <a:ea typeface="Arial"/>
                <a:cs typeface="Arial"/>
                <a:sym typeface="Arial"/>
              </a:rPr>
              <a:t>                          können Inklusion erheblich verbessern.</a:t>
            </a:r>
            <a:endParaRPr b="0" i="0" sz="1800" u="none" cap="none" strike="noStrike">
              <a:solidFill>
                <a:schemeClr val="dk1"/>
              </a:solidFill>
              <a:latin typeface="Arial"/>
              <a:ea typeface="Arial"/>
              <a:cs typeface="Arial"/>
              <a:sym typeface="Arial"/>
            </a:endParaRPr>
          </a:p>
        </p:txBody>
      </p:sp>
      <p:sp>
        <p:nvSpPr>
          <p:cNvPr id="496" name="Google Shape;496;p72"/>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de-DE" sz="2000" u="none" cap="none" strike="noStrike">
                <a:solidFill>
                  <a:schemeClr val="lt1"/>
                </a:solidFill>
                <a:latin typeface="Arial"/>
                <a:ea typeface="Arial"/>
                <a:cs typeface="Arial"/>
                <a:sym typeface="Arial"/>
              </a:rPr>
              <a:t>Best-Practice-Beispiele</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73"/>
          <p:cNvSpPr txBox="1"/>
          <p:nvPr/>
        </p:nvSpPr>
        <p:spPr>
          <a:xfrm>
            <a:off x="472095" y="728281"/>
            <a:ext cx="10953092" cy="5401438"/>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i="0" lang="de-DE" sz="2800" u="none" cap="none" strike="noStrike">
                <a:solidFill>
                  <a:schemeClr val="accent1"/>
                </a:solidFill>
                <a:latin typeface="Arial"/>
                <a:ea typeface="Arial"/>
                <a:cs typeface="Arial"/>
                <a:sym typeface="Arial"/>
              </a:rPr>
              <a:t>Starlight Media (Ukraine)</a:t>
            </a:r>
            <a:endParaRPr/>
          </a:p>
          <a:p>
            <a:pPr indent="0" lvl="0" marL="0" marR="0" rtl="0" algn="l">
              <a:lnSpc>
                <a:spcPct val="115000"/>
              </a:lnSpc>
              <a:spcBef>
                <a:spcPts val="0"/>
              </a:spcBef>
              <a:spcAft>
                <a:spcPts val="0"/>
              </a:spcAft>
              <a:buNone/>
            </a:pPr>
            <a:r>
              <a:rPr b="1" i="0" lang="de-DE" sz="2000" u="none" cap="none" strike="noStrike">
                <a:solidFill>
                  <a:schemeClr val="dk1"/>
                </a:solidFill>
                <a:latin typeface="Arial"/>
                <a:ea typeface="Arial"/>
                <a:cs typeface="Arial"/>
                <a:sym typeface="Arial"/>
              </a:rPr>
              <a:t>Organisation:</a:t>
            </a:r>
            <a:r>
              <a:rPr b="0" i="0" lang="de-DE" sz="2000" u="none" cap="none" strike="noStrike">
                <a:solidFill>
                  <a:schemeClr val="dk1"/>
                </a:solidFill>
                <a:latin typeface="Arial"/>
                <a:ea typeface="Arial"/>
                <a:cs typeface="Arial"/>
                <a:sym typeface="Arial"/>
              </a:rPr>
              <a:t> Ein Medienunternehmen</a:t>
            </a:r>
            <a:br>
              <a:rPr b="0" i="0" lang="de-DE" sz="2000" u="none" cap="none" strike="noStrike">
                <a:solidFill>
                  <a:schemeClr val="dk1"/>
                </a:solidFill>
                <a:latin typeface="Arial"/>
                <a:ea typeface="Arial"/>
                <a:cs typeface="Arial"/>
                <a:sym typeface="Arial"/>
              </a:rPr>
            </a:br>
            <a:br>
              <a:rPr b="0" i="0" lang="de-DE" sz="2000" u="none" cap="none" strike="noStrike">
                <a:solidFill>
                  <a:schemeClr val="dk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Zentrale Maßnahmen:</a:t>
            </a:r>
            <a:endParaRPr/>
          </a:p>
          <a:p>
            <a:pPr indent="-342900" lvl="0" marL="342900" marR="0" rtl="0" algn="l">
              <a:lnSpc>
                <a:spcPct val="115000"/>
              </a:lnSpc>
              <a:spcBef>
                <a:spcPts val="0"/>
              </a:spcBef>
              <a:spcAft>
                <a:spcPts val="0"/>
              </a:spcAft>
              <a:buClr>
                <a:srgbClr val="000000"/>
              </a:buClr>
              <a:buSzPts val="2800"/>
              <a:buFont typeface="Arial"/>
              <a:buChar char="•"/>
            </a:pPr>
            <a:r>
              <a:rPr b="0" i="0" lang="de-DE" sz="2000" u="none" cap="none" strike="noStrike">
                <a:solidFill>
                  <a:schemeClr val="dk1"/>
                </a:solidFill>
                <a:latin typeface="Arial"/>
                <a:ea typeface="Arial"/>
                <a:cs typeface="Arial"/>
                <a:sym typeface="Arial"/>
              </a:rPr>
              <a:t>53 % Frauen im Unternehmen, 56 % im Top-Management; Gehaltslücke beseitigt.</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Elternprogramme für beide Geschlechter.</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MediaForShe, Kongress und Kampagnen gegen Stereotype.</a:t>
            </a:r>
            <a:endParaRPr b="1" i="0" sz="2800" u="none" cap="none" strike="noStrike">
              <a:solidFill>
                <a:schemeClr val="accent1"/>
              </a:solidFill>
              <a:latin typeface="Arial"/>
              <a:ea typeface="Arial"/>
              <a:cs typeface="Arial"/>
              <a:sym typeface="Arial"/>
            </a:endParaRPr>
          </a:p>
          <a:p>
            <a:pPr indent="0" lvl="0" marL="0" marR="0" rtl="0" algn="l">
              <a:lnSpc>
                <a:spcPct val="115000"/>
              </a:lnSpc>
              <a:spcBef>
                <a:spcPts val="0"/>
              </a:spcBef>
              <a:spcAft>
                <a:spcPts val="0"/>
              </a:spcAft>
              <a:buNone/>
            </a:pPr>
            <a:br>
              <a:rPr b="1" i="0" lang="de-DE" sz="2800" u="none" cap="none" strike="noStrike">
                <a:solidFill>
                  <a:schemeClr val="accent1"/>
                </a:solidFill>
                <a:latin typeface="Arial"/>
                <a:ea typeface="Arial"/>
                <a:cs typeface="Arial"/>
                <a:sym typeface="Arial"/>
              </a:rPr>
            </a:br>
            <a:r>
              <a:rPr b="1" i="0" lang="de-DE" sz="2000" u="none" cap="none" strike="noStrike">
                <a:solidFill>
                  <a:schemeClr val="dk1"/>
                </a:solidFill>
                <a:latin typeface="Arial"/>
                <a:ea typeface="Arial"/>
                <a:cs typeface="Arial"/>
                <a:sym typeface="Arial"/>
              </a:rPr>
              <a:t>Ergebnisse:   </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Der Wert für Geschlechtergleichstellung stieg innerhalb von zwei Jahren von 11 % auf 72 %.</a:t>
            </a:r>
            <a:endParaRPr/>
          </a:p>
          <a:p>
            <a:pPr indent="0" lvl="0" marL="0" marR="0" rtl="0" algn="l">
              <a:lnSpc>
                <a:spcPct val="115000"/>
              </a:lnSpc>
              <a:spcBef>
                <a:spcPts val="0"/>
              </a:spcBef>
              <a:spcAft>
                <a:spcPts val="0"/>
              </a:spcAft>
              <a:buNone/>
            </a:pPr>
            <a:br>
              <a:rPr b="1" i="0" lang="de-DE" sz="2800" u="none" cap="none" strike="noStrike">
                <a:solidFill>
                  <a:schemeClr val="accent1"/>
                </a:solidFill>
                <a:latin typeface="Arial"/>
                <a:ea typeface="Arial"/>
                <a:cs typeface="Arial"/>
                <a:sym typeface="Arial"/>
              </a:rPr>
            </a:br>
            <a:r>
              <a:rPr b="1" i="0" lang="de-DE" sz="2800" u="none" cap="none" strike="noStrike">
                <a:solidFill>
                  <a:schemeClr val="accent1"/>
                </a:solidFill>
                <a:latin typeface="Arial"/>
                <a:ea typeface="Arial"/>
                <a:cs typeface="Arial"/>
                <a:sym typeface="Arial"/>
              </a:rPr>
              <a:t>💡 Erkenntnis: </a:t>
            </a:r>
            <a:r>
              <a:rPr b="0" i="0" lang="de-DE" sz="2800" u="none" cap="none" strike="noStrike">
                <a:solidFill>
                  <a:schemeClr val="dk1"/>
                </a:solidFill>
                <a:latin typeface="Arial"/>
                <a:ea typeface="Arial"/>
                <a:cs typeface="Arial"/>
                <a:sym typeface="Arial"/>
              </a:rPr>
              <a:t>Die Kombination interner Richtlinien mit externen</a:t>
            </a:r>
            <a:br>
              <a:rPr b="0" i="0" lang="de-DE" sz="2800" u="none" cap="none" strike="noStrike">
                <a:solidFill>
                  <a:schemeClr val="dk1"/>
                </a:solidFill>
                <a:latin typeface="Arial"/>
                <a:ea typeface="Arial"/>
                <a:cs typeface="Arial"/>
                <a:sym typeface="Arial"/>
              </a:rPr>
            </a:br>
            <a:r>
              <a:rPr b="0" i="0" lang="de-DE" sz="2800" u="none" cap="none" strike="noStrike">
                <a:solidFill>
                  <a:schemeClr val="dk1"/>
                </a:solidFill>
                <a:latin typeface="Arial"/>
                <a:ea typeface="Arial"/>
                <a:cs typeface="Arial"/>
                <a:sym typeface="Arial"/>
              </a:rPr>
              <a:t>                          Aktionen verstärkt die Wirkung.</a:t>
            </a:r>
            <a:endParaRPr b="0" i="0" sz="1800" u="none" cap="none" strike="noStrike">
              <a:solidFill>
                <a:schemeClr val="dk1"/>
              </a:solidFill>
              <a:latin typeface="Arial"/>
              <a:ea typeface="Arial"/>
              <a:cs typeface="Arial"/>
              <a:sym typeface="Arial"/>
            </a:endParaRPr>
          </a:p>
        </p:txBody>
      </p:sp>
      <p:sp>
        <p:nvSpPr>
          <p:cNvPr id="503" name="Google Shape;503;p73"/>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de-DE" sz="2000" u="none" cap="none" strike="noStrike">
                <a:solidFill>
                  <a:schemeClr val="lt1"/>
                </a:solidFill>
                <a:latin typeface="Arial"/>
                <a:ea typeface="Arial"/>
                <a:cs typeface="Arial"/>
                <a:sym typeface="Arial"/>
              </a:rPr>
              <a:t>Best-Practice-Beispiele</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74"/>
          <p:cNvSpPr txBox="1"/>
          <p:nvPr/>
        </p:nvSpPr>
        <p:spPr>
          <a:xfrm>
            <a:off x="219456" y="1030731"/>
            <a:ext cx="11617785" cy="4693552"/>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i="0" lang="de-DE" sz="2800" u="none" cap="none" strike="noStrike">
                <a:solidFill>
                  <a:schemeClr val="accent1"/>
                </a:solidFill>
                <a:latin typeface="Arial"/>
                <a:ea typeface="Arial"/>
                <a:cs typeface="Arial"/>
                <a:sym typeface="Arial"/>
              </a:rPr>
              <a:t>Best Practices auf Ihren Kontext anwenden</a:t>
            </a:r>
            <a:br>
              <a:rPr b="1" i="0" lang="de-DE" sz="2800" u="none" cap="none" strike="noStrike">
                <a:solidFill>
                  <a:schemeClr val="accent1"/>
                </a:solidFill>
                <a:latin typeface="Arial"/>
                <a:ea typeface="Arial"/>
                <a:cs typeface="Arial"/>
                <a:sym typeface="Arial"/>
              </a:rPr>
            </a:br>
            <a:endParaRPr/>
          </a:p>
          <a:p>
            <a:pPr indent="0" lvl="0" marL="0" marR="0" rtl="0" algn="l">
              <a:lnSpc>
                <a:spcPct val="115000"/>
              </a:lnSpc>
              <a:spcBef>
                <a:spcPts val="0"/>
              </a:spcBef>
              <a:spcAft>
                <a:spcPts val="0"/>
              </a:spcAft>
              <a:buNone/>
            </a:pPr>
            <a:r>
              <a:rPr b="0" i="0" lang="de-DE" sz="2000" u="none" cap="none" strike="noStrike">
                <a:solidFill>
                  <a:schemeClr val="dk1"/>
                </a:solidFill>
                <a:latin typeface="Arial"/>
                <a:ea typeface="Arial"/>
                <a:cs typeface="Arial"/>
                <a:sym typeface="Arial"/>
              </a:rPr>
              <a:t>Wir haben Beispiele von Unternehmen untersucht, die Strategien zur Geschlechtergleichstellung erfolgreich umsetzen. Jetzt sind Sie an der Reihe, zu reflektieren:</a:t>
            </a:r>
            <a:br>
              <a:rPr b="0" i="0" lang="de-DE" sz="2000" u="none" cap="none" strike="noStrike">
                <a:solidFill>
                  <a:schemeClr val="dk1"/>
                </a:solidFill>
                <a:latin typeface="Arial"/>
                <a:ea typeface="Arial"/>
                <a:cs typeface="Arial"/>
                <a:sym typeface="Arial"/>
              </a:rPr>
            </a:br>
            <a:endParaRPr/>
          </a:p>
          <a:p>
            <a:pPr indent="-342900" lvl="0" marL="342900" marR="0" rtl="0" algn="l">
              <a:lnSpc>
                <a:spcPct val="115000"/>
              </a:lnSpc>
              <a:spcBef>
                <a:spcPts val="0"/>
              </a:spcBef>
              <a:spcAft>
                <a:spcPts val="0"/>
              </a:spcAft>
              <a:buClr>
                <a:srgbClr val="000000"/>
              </a:buClr>
              <a:buSzPts val="2800"/>
              <a:buFont typeface="Arial"/>
              <a:buChar char="•"/>
            </a:pPr>
            <a:r>
              <a:rPr b="0" i="0" lang="de-DE" sz="2000" u="none" cap="none" strike="noStrike">
                <a:solidFill>
                  <a:schemeClr val="dk1"/>
                </a:solidFill>
                <a:latin typeface="Arial"/>
                <a:ea typeface="Arial"/>
                <a:cs typeface="Arial"/>
                <a:sym typeface="Arial"/>
              </a:rPr>
              <a:t>Welche Elemente aus diesen Beispielen könnten für Ihre Organisation relevant sein?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Was wäre einfach zu implementieren?</a:t>
            </a:r>
            <a:br>
              <a:rPr b="0" i="0" lang="de-DE" sz="2000" u="none" cap="none" strike="noStrike">
                <a:solidFill>
                  <a:schemeClr val="dk1"/>
                </a:solidFill>
                <a:latin typeface="Arial"/>
                <a:ea typeface="Arial"/>
                <a:cs typeface="Arial"/>
                <a:sym typeface="Arial"/>
              </a:rPr>
            </a:br>
            <a:r>
              <a:rPr b="0" i="0" lang="de-DE" sz="2000" u="none" cap="none" strike="noStrike">
                <a:solidFill>
                  <a:schemeClr val="dk1"/>
                </a:solidFill>
                <a:latin typeface="Arial"/>
                <a:ea typeface="Arial"/>
                <a:cs typeface="Arial"/>
                <a:sym typeface="Arial"/>
              </a:rPr>
              <a:t>Was könnte mehr Aufwand oder Anpassung erfordern?</a:t>
            </a:r>
            <a:endParaRPr/>
          </a:p>
          <a:p>
            <a:pPr indent="0" lvl="0" marL="0" marR="0" rtl="0" algn="l">
              <a:lnSpc>
                <a:spcPct val="115000"/>
              </a:lnSpc>
              <a:spcBef>
                <a:spcPts val="0"/>
              </a:spcBef>
              <a:spcAft>
                <a:spcPts val="0"/>
              </a:spcAft>
              <a:buNone/>
            </a:pPr>
            <a:br>
              <a:rPr b="1" i="0" lang="de-DE" sz="2800" u="none" cap="none" strike="noStrike">
                <a:solidFill>
                  <a:schemeClr val="accent1"/>
                </a:solidFill>
                <a:latin typeface="Arial"/>
                <a:ea typeface="Arial"/>
                <a:cs typeface="Arial"/>
                <a:sym typeface="Arial"/>
              </a:rPr>
            </a:br>
            <a:r>
              <a:rPr b="1" i="0" lang="de-DE" sz="2800" u="none" cap="none" strike="noStrike">
                <a:solidFill>
                  <a:schemeClr val="accent1"/>
                </a:solidFill>
                <a:latin typeface="Arial"/>
                <a:ea typeface="Arial"/>
                <a:cs typeface="Arial"/>
                <a:sym typeface="Arial"/>
              </a:rPr>
              <a:t>💡 Diskussionsanstoß: </a:t>
            </a:r>
            <a:br>
              <a:rPr b="1" i="0" lang="de-DE" sz="2800" u="none" cap="none" strike="noStrike">
                <a:solidFill>
                  <a:schemeClr val="accent1"/>
                </a:solidFill>
                <a:latin typeface="Arial"/>
                <a:ea typeface="Arial"/>
                <a:cs typeface="Arial"/>
                <a:sym typeface="Arial"/>
              </a:rPr>
            </a:br>
            <a:r>
              <a:rPr b="1" i="0" lang="de-DE" sz="2800" u="none" cap="none" strike="noStrike">
                <a:solidFill>
                  <a:schemeClr val="accent1"/>
                </a:solidFill>
                <a:latin typeface="Arial"/>
                <a:ea typeface="Arial"/>
                <a:cs typeface="Arial"/>
                <a:sym typeface="Arial"/>
              </a:rPr>
              <a:t>     </a:t>
            </a:r>
            <a:r>
              <a:rPr b="0" i="0" lang="de-DE" sz="2800" u="none" cap="none" strike="noStrike">
                <a:solidFill>
                  <a:schemeClr val="dk1"/>
                </a:solidFill>
                <a:latin typeface="Arial"/>
                <a:ea typeface="Arial"/>
                <a:cs typeface="Arial"/>
                <a:sym typeface="Arial"/>
              </a:rPr>
              <a:t>Teilen Sie Ihre Gedanken und Ideen mit der Gruppe.</a:t>
            </a:r>
            <a:endParaRPr b="0" i="0" sz="2800" u="none" cap="none" strike="noStrike">
              <a:solidFill>
                <a:schemeClr val="dk1"/>
              </a:solidFill>
              <a:latin typeface="Arial"/>
              <a:ea typeface="Arial"/>
              <a:cs typeface="Arial"/>
              <a:sym typeface="Arial"/>
            </a:endParaRPr>
          </a:p>
        </p:txBody>
      </p:sp>
      <p:sp>
        <p:nvSpPr>
          <p:cNvPr id="510" name="Google Shape;510;p74"/>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de-DE" sz="2000" u="none" cap="none" strike="noStrike">
                <a:solidFill>
                  <a:schemeClr val="lt1"/>
                </a:solidFill>
                <a:latin typeface="Arial"/>
                <a:ea typeface="Arial"/>
                <a:cs typeface="Arial"/>
                <a:sym typeface="Arial"/>
              </a:rPr>
              <a:t>Best-Practice-Beispiele</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75"/>
          <p:cNvSpPr txBox="1"/>
          <p:nvPr/>
        </p:nvSpPr>
        <p:spPr>
          <a:xfrm>
            <a:off x="327717" y="1194361"/>
            <a:ext cx="11078220" cy="35393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de-DE" sz="2800" u="none" cap="none" strike="noStrike">
                <a:solidFill>
                  <a:schemeClr val="accent1"/>
                </a:solidFill>
                <a:latin typeface="Arial"/>
                <a:ea typeface="Arial"/>
                <a:cs typeface="Arial"/>
                <a:sym typeface="Arial"/>
              </a:rPr>
              <a:t>Reflexion und Fazit</a:t>
            </a:r>
            <a:endParaRPr/>
          </a:p>
          <a:p>
            <a:pPr indent="0" lvl="0" marL="0" marR="0" rtl="0" algn="l">
              <a:lnSpc>
                <a:spcPct val="100000"/>
              </a:lnSpc>
              <a:spcBef>
                <a:spcPts val="0"/>
              </a:spcBef>
              <a:spcAft>
                <a:spcPts val="0"/>
              </a:spcAft>
              <a:buNone/>
            </a:pPr>
            <a:br>
              <a:rPr b="1" i="0" lang="de-DE" sz="2800" u="none" cap="none" strike="noStrike">
                <a:solidFill>
                  <a:schemeClr val="accent1"/>
                </a:solidFill>
                <a:latin typeface="Arial"/>
                <a:ea typeface="Arial"/>
                <a:cs typeface="Arial"/>
                <a:sym typeface="Arial"/>
              </a:rPr>
            </a:br>
            <a:r>
              <a:rPr b="1" i="0" lang="de-DE" sz="2800" u="none" cap="none" strike="noStrike">
                <a:solidFill>
                  <a:schemeClr val="accent1"/>
                </a:solidFill>
                <a:latin typeface="Arial"/>
                <a:ea typeface="Arial"/>
                <a:cs typeface="Arial"/>
                <a:sym typeface="Arial"/>
              </a:rPr>
              <a:t>Reflexionsfrage: </a:t>
            </a:r>
            <a:br>
              <a:rPr b="1" i="0" lang="de-DE" sz="2800" u="none" cap="none" strike="noStrike">
                <a:solidFill>
                  <a:schemeClr val="accent1"/>
                </a:solidFill>
                <a:latin typeface="Arial"/>
                <a:ea typeface="Arial"/>
                <a:cs typeface="Arial"/>
                <a:sym typeface="Arial"/>
              </a:rPr>
            </a:br>
            <a:r>
              <a:rPr b="0" i="0" lang="de-DE" sz="2800" u="none" cap="none" strike="noStrike">
                <a:solidFill>
                  <a:schemeClr val="dk1"/>
                </a:solidFill>
                <a:latin typeface="Arial"/>
                <a:ea typeface="Arial"/>
                <a:cs typeface="Arial"/>
                <a:sym typeface="Arial"/>
              </a:rPr>
              <a:t>Was habe ich heute gelernt, das meine bisherigen Annahmen infrage stellt oder neue Perspektiven zur Unterstützung von Mitarbeiterinnen eröffnet?</a:t>
            </a:r>
            <a:endParaRPr/>
          </a:p>
          <a:p>
            <a:pPr indent="0" lvl="0" marL="0" marR="0" rtl="0" algn="l">
              <a:lnSpc>
                <a:spcPct val="100000"/>
              </a:lnSpc>
              <a:spcBef>
                <a:spcPts val="0"/>
              </a:spcBef>
              <a:spcAft>
                <a:spcPts val="0"/>
              </a:spcAft>
              <a:buNone/>
            </a:pPr>
            <a:br>
              <a:rPr b="1" i="0" lang="de-DE" sz="2800" u="none" cap="none" strike="noStrike">
                <a:solidFill>
                  <a:schemeClr val="accent1"/>
                </a:solidFill>
                <a:latin typeface="Arial"/>
                <a:ea typeface="Arial"/>
                <a:cs typeface="Arial"/>
                <a:sym typeface="Arial"/>
              </a:rPr>
            </a:br>
            <a:r>
              <a:rPr b="1" i="0" lang="de-DE" sz="2800" u="sng" cap="none" strike="noStrike">
                <a:solidFill>
                  <a:schemeClr val="accent1"/>
                </a:solidFill>
                <a:latin typeface="Arial"/>
                <a:ea typeface="Arial"/>
                <a:cs typeface="Arial"/>
                <a:sym typeface="Arial"/>
              </a:rPr>
              <a:t> Kernbotschaft: </a:t>
            </a:r>
            <a:r>
              <a:rPr b="0" i="0" lang="de-DE" sz="2800" u="none" cap="none" strike="noStrike">
                <a:solidFill>
                  <a:schemeClr val="dk1"/>
                </a:solidFill>
                <a:latin typeface="Arial"/>
                <a:ea typeface="Arial"/>
                <a:cs typeface="Arial"/>
                <a:sym typeface="Arial"/>
              </a:rPr>
              <a:t>Reflexion verwandelt Erkenntnisse in Taten.</a:t>
            </a:r>
            <a:endParaRPr b="0" i="0" sz="1800" u="none" cap="none" strike="noStrike">
              <a:solidFill>
                <a:schemeClr val="dk1"/>
              </a:solidFill>
              <a:latin typeface="Arial"/>
              <a:ea typeface="Arial"/>
              <a:cs typeface="Arial"/>
              <a:sym typeface="Arial"/>
            </a:endParaRPr>
          </a:p>
        </p:txBody>
      </p:sp>
      <p:sp>
        <p:nvSpPr>
          <p:cNvPr id="517" name="Google Shape;517;p75"/>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de-DE" sz="2000" u="none" cap="none" strike="noStrike">
                <a:solidFill>
                  <a:schemeClr val="lt1"/>
                </a:solidFill>
                <a:latin typeface="Arial"/>
                <a:ea typeface="Arial"/>
                <a:cs typeface="Arial"/>
                <a:sym typeface="Arial"/>
              </a:rPr>
              <a:t>Abschluss der Sitzung</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76"/>
          <p:cNvSpPr txBox="1"/>
          <p:nvPr/>
        </p:nvSpPr>
        <p:spPr>
          <a:xfrm>
            <a:off x="3016714" y="376381"/>
            <a:ext cx="6097800" cy="1108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600"/>
              <a:buFont typeface="Arial"/>
              <a:buNone/>
            </a:pPr>
            <a:r>
              <a:rPr b="1" lang="de-DE" sz="6600">
                <a:solidFill>
                  <a:schemeClr val="lt1"/>
                </a:solidFill>
              </a:rPr>
              <a:t>Vielen Dank!</a:t>
            </a:r>
            <a:endParaRPr b="0" i="0" sz="6600" u="none" cap="none" strike="noStrike">
              <a:solidFill>
                <a:schemeClr val="lt1"/>
              </a:solidFill>
              <a:latin typeface="Calibri"/>
              <a:ea typeface="Calibri"/>
              <a:cs typeface="Calibri"/>
              <a:sym typeface="Calibri"/>
            </a:endParaRPr>
          </a:p>
        </p:txBody>
      </p:sp>
      <p:pic>
        <p:nvPicPr>
          <p:cNvPr id="523" name="Google Shape;523;p76" title="DE-DE (1).jpg"/>
          <p:cNvPicPr preferRelativeResize="0"/>
          <p:nvPr/>
        </p:nvPicPr>
        <p:blipFill>
          <a:blip r:embed="rId3">
            <a:alphaModFix/>
          </a:blip>
          <a:stretch>
            <a:fillRect/>
          </a:stretch>
        </p:blipFill>
        <p:spPr>
          <a:xfrm>
            <a:off x="122025" y="6304556"/>
            <a:ext cx="11887201" cy="48756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ova tema">
  <a:themeElements>
    <a:clrScheme name="Pisarna">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2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