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60" r:id="rId4"/>
    <p:sldMasterId id="2147483672" r:id="rId5"/>
    <p:sldMasterId id="214748368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6" roundtripDataSignature="AMtx7mhdCGcZ9ka2t48a5cdkl75/MZZrm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14" Type="http://schemas.openxmlformats.org/officeDocument/2006/relationships/slide" Target="slides/slide7.xml"/><Relationship Id="rId36" Type="http://customschemas.google.com/relationships/presentationmetadata" Target="meta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sl-SI"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 Id="rId3" Type="http://schemas.openxmlformats.org/officeDocument/2006/relationships/hyperlink" Target="https://ec.europa.eu/eurostat/web/lfs/databas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lfs/database"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lfs/database"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lfs/databas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products-eurostat-news/w/edn-20250305-1"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ige.europa.eu/newsroom/economic-benefits-gender-equality?language_content_entity=en"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md.org/blog/management/gender-bias/%EE%88%80cite%EE%88%82turn41search40" TargetMode="External"/><Relationship Id="rId3" Type="http://schemas.openxmlformats.org/officeDocument/2006/relationships/hyperlink" Target="https://www.cogentinfo.com/resources/15-issues-women-face-at-the-workplace-and-how-to-combat-them"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eurostat/web/lfs/database"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academy/case-library/how-caixabank-increased-women-leadership-43-and-gained-global-recogntion"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take-action/target-gender-equality/interviews-with-female-leaders/calik_denim"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take-action/target-gender-equality/interviews-with-female-leaders/starlight-media"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take-action/target-gender-equality/interviews-with-female-leaders/starlight-media"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nglobalcompact.org/take-action/target-gender-equality/interviews-with-female-leaders/starlight-media"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b986b90749_1_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g3b986b90749_1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sl-SI" sz="1200">
                <a:solidFill>
                  <a:schemeClr val="dk1"/>
                </a:solidFill>
                <a:latin typeface="Arial"/>
                <a:ea typeface="Arial"/>
                <a:cs typeface="Arial"/>
                <a:sym typeface="Arial"/>
              </a:rPr>
              <a:t>Source:</a:t>
            </a:r>
            <a:br>
              <a:rPr lang="sl-SI" sz="1200">
                <a:solidFill>
                  <a:schemeClr val="dk1"/>
                </a:solidFill>
                <a:latin typeface="Arial"/>
                <a:ea typeface="Arial"/>
                <a:cs typeface="Arial"/>
                <a:sym typeface="Arial"/>
              </a:rPr>
            </a:br>
            <a:r>
              <a:rPr lang="sl-SI" sz="1200">
                <a:solidFill>
                  <a:schemeClr val="dk1"/>
                </a:solidFill>
                <a:latin typeface="Arial"/>
                <a:ea typeface="Arial"/>
                <a:cs typeface="Arial"/>
                <a:sym typeface="Arial"/>
              </a:rPr>
              <a:t>Eurostat. (2025, March 5). </a:t>
            </a:r>
            <a:r>
              <a:rPr i="1" lang="sl-SI" sz="1200">
                <a:solidFill>
                  <a:schemeClr val="dk1"/>
                </a:solidFill>
                <a:latin typeface="Arial"/>
                <a:ea typeface="Arial"/>
                <a:cs typeface="Arial"/>
                <a:sym typeface="Arial"/>
              </a:rPr>
              <a:t>3.7 million women held managerial positions in 2023</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https://ec.europa.eu/eurostat/web/products-eurostat-news/w/edn-20250305-1</a:t>
            </a:r>
            <a:br>
              <a:rPr lang="sl-SI" sz="1200">
                <a:solidFill>
                  <a:schemeClr val="dk1"/>
                </a:solidFill>
                <a:latin typeface="Arial"/>
                <a:ea typeface="Arial"/>
                <a:cs typeface="Arial"/>
                <a:sym typeface="Arial"/>
              </a:rPr>
            </a:br>
            <a:r>
              <a:rPr lang="sl-SI" sz="1200">
                <a:solidFill>
                  <a:schemeClr val="dk1"/>
                </a:solidFill>
                <a:latin typeface="Arial"/>
                <a:ea typeface="Arial"/>
                <a:cs typeface="Arial"/>
                <a:sym typeface="Arial"/>
              </a:rPr>
              <a:t>Eurostat. (n.d.). </a:t>
            </a:r>
            <a:r>
              <a:rPr i="1" lang="sl-SI" sz="1200">
                <a:solidFill>
                  <a:schemeClr val="dk1"/>
                </a:solidFill>
                <a:latin typeface="Arial"/>
                <a:ea typeface="Arial"/>
                <a:cs typeface="Arial"/>
                <a:sym typeface="Arial"/>
              </a:rPr>
              <a:t>Employment and unemployment (Labour Force Survey)</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3">
                  <a:extLst>
                    <a:ext uri="{A12FA001-AC4F-418D-AE19-62706E023703}">
                      <ahyp:hlinkClr val="tx"/>
                    </a:ext>
                  </a:extLst>
                </a:hlinkClick>
              </a:rPr>
              <a:t>https://ec.europa.eu/eurostat/web/lfs/database</a:t>
            </a:r>
            <a:r>
              <a:rPr lang="sl-SI"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400"/>
              <a:buNone/>
            </a:pPr>
            <a:r>
              <a:t/>
            </a:r>
            <a:endParaRPr/>
          </a:p>
        </p:txBody>
      </p:sp>
      <p:sp>
        <p:nvSpPr>
          <p:cNvPr id="346" name="Google Shape;34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8" name="Google Shape;35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sl-SI" sz="1200">
                <a:solidFill>
                  <a:schemeClr val="dk1"/>
                </a:solidFill>
                <a:latin typeface="Arial"/>
                <a:ea typeface="Arial"/>
                <a:cs typeface="Arial"/>
                <a:sym typeface="Arial"/>
              </a:rPr>
              <a:t>Source:</a:t>
            </a:r>
            <a:r>
              <a:rPr lang="sl-SI" sz="1200">
                <a:solidFill>
                  <a:schemeClr val="dk1"/>
                </a:solidFill>
                <a:latin typeface="Arial"/>
                <a:ea typeface="Arial"/>
                <a:cs typeface="Arial"/>
                <a:sym typeface="Arial"/>
              </a:rPr>
              <a:t> Eurostat (n.d.). </a:t>
            </a:r>
            <a:r>
              <a:rPr i="1" lang="sl-SI" sz="1200">
                <a:solidFill>
                  <a:schemeClr val="dk1"/>
                </a:solidFill>
                <a:latin typeface="Arial"/>
                <a:ea typeface="Arial"/>
                <a:cs typeface="Arial"/>
                <a:sym typeface="Arial"/>
              </a:rPr>
              <a:t>Employment and unemployment (Labour Force Survey)</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https://ec.europa.eu/eurostat/web/lfs/database</a:t>
            </a:r>
            <a:endParaRPr/>
          </a:p>
        </p:txBody>
      </p:sp>
      <p:sp>
        <p:nvSpPr>
          <p:cNvPr id="365" name="Google Shape;36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sl-SI" sz="1200">
                <a:solidFill>
                  <a:schemeClr val="dk1"/>
                </a:solidFill>
                <a:latin typeface="Arial"/>
                <a:ea typeface="Arial"/>
                <a:cs typeface="Arial"/>
                <a:sym typeface="Arial"/>
              </a:rPr>
              <a:t>Source:</a:t>
            </a:r>
            <a:r>
              <a:rPr lang="sl-SI" sz="1200">
                <a:solidFill>
                  <a:schemeClr val="dk1"/>
                </a:solidFill>
                <a:latin typeface="Arial"/>
                <a:ea typeface="Arial"/>
                <a:cs typeface="Arial"/>
                <a:sym typeface="Arial"/>
              </a:rPr>
              <a:t> Eurostat (n.d.). </a:t>
            </a:r>
            <a:r>
              <a:rPr i="1" lang="sl-SI" sz="1200">
                <a:solidFill>
                  <a:schemeClr val="dk1"/>
                </a:solidFill>
                <a:latin typeface="Arial"/>
                <a:ea typeface="Arial"/>
                <a:cs typeface="Arial"/>
                <a:sym typeface="Arial"/>
              </a:rPr>
              <a:t>Employment and unemployment (Labour Force Survey)</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https://ec.europa.eu/eurostat/web/lfs/database</a:t>
            </a:r>
            <a:endParaRPr/>
          </a:p>
        </p:txBody>
      </p:sp>
      <p:sp>
        <p:nvSpPr>
          <p:cNvPr id="379" name="Google Shape;37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sl-SI" sz="1200">
                <a:solidFill>
                  <a:schemeClr val="dk1"/>
                </a:solidFill>
                <a:latin typeface="Arial"/>
                <a:ea typeface="Arial"/>
                <a:cs typeface="Arial"/>
                <a:sym typeface="Arial"/>
              </a:rPr>
              <a:t>Source:</a:t>
            </a:r>
            <a:r>
              <a:rPr lang="sl-SI" sz="1200">
                <a:solidFill>
                  <a:schemeClr val="dk1"/>
                </a:solidFill>
                <a:latin typeface="Arial"/>
                <a:ea typeface="Arial"/>
                <a:cs typeface="Arial"/>
                <a:sym typeface="Arial"/>
              </a:rPr>
              <a:t> Eurostat (n.d.). </a:t>
            </a:r>
            <a:r>
              <a:rPr i="1" lang="sl-SI" sz="1200">
                <a:solidFill>
                  <a:schemeClr val="dk1"/>
                </a:solidFill>
                <a:latin typeface="Arial"/>
                <a:ea typeface="Arial"/>
                <a:cs typeface="Arial"/>
                <a:sym typeface="Arial"/>
              </a:rPr>
              <a:t>Employment and unemployment (Labour Force Survey)</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https://ec.europa.eu/eurostat/web/lfs/database</a:t>
            </a:r>
            <a:endParaRPr/>
          </a:p>
        </p:txBody>
      </p:sp>
      <p:sp>
        <p:nvSpPr>
          <p:cNvPr id="386" name="Google Shape;38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sl-SI" sz="1200">
                <a:solidFill>
                  <a:schemeClr val="dk1"/>
                </a:solidFill>
                <a:latin typeface="Arial"/>
                <a:ea typeface="Arial"/>
                <a:cs typeface="Arial"/>
                <a:sym typeface="Arial"/>
              </a:rPr>
              <a:t>Source:</a:t>
            </a:r>
            <a:r>
              <a:rPr lang="sl-SI" sz="1200">
                <a:solidFill>
                  <a:schemeClr val="dk1"/>
                </a:solidFill>
                <a:latin typeface="Arial"/>
                <a:ea typeface="Arial"/>
                <a:cs typeface="Arial"/>
                <a:sym typeface="Arial"/>
              </a:rPr>
              <a:t> Eurostat (2025). </a:t>
            </a:r>
            <a:r>
              <a:rPr i="1" lang="sl-SI" sz="1200">
                <a:solidFill>
                  <a:schemeClr val="dk1"/>
                </a:solidFill>
                <a:latin typeface="Arial"/>
                <a:ea typeface="Arial"/>
                <a:cs typeface="Arial"/>
                <a:sym typeface="Arial"/>
              </a:rPr>
              <a:t>3.7 million women held managerial positions in 2023</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https://ec.europa.eu/eurostat/web/products-eurostat-news/w/edn-20250305-1</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393" name="Google Shape;39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sl-SI" sz="1200">
                <a:solidFill>
                  <a:schemeClr val="dk1"/>
                </a:solidFill>
                <a:latin typeface="Arial"/>
                <a:ea typeface="Arial"/>
                <a:cs typeface="Arial"/>
                <a:sym typeface="Arial"/>
              </a:rPr>
              <a:t>Source:</a:t>
            </a:r>
            <a:r>
              <a:rPr lang="sl-SI" sz="1200">
                <a:solidFill>
                  <a:schemeClr val="dk1"/>
                </a:solidFill>
                <a:latin typeface="Arial"/>
                <a:ea typeface="Arial"/>
                <a:cs typeface="Arial"/>
                <a:sym typeface="Arial"/>
              </a:rPr>
              <a:t> European Institute for Gender Equality (2017). </a:t>
            </a:r>
            <a:r>
              <a:rPr i="1" lang="sl-SI" sz="1200">
                <a:solidFill>
                  <a:schemeClr val="dk1"/>
                </a:solidFill>
                <a:latin typeface="Arial"/>
                <a:ea typeface="Arial"/>
                <a:cs typeface="Arial"/>
                <a:sym typeface="Arial"/>
              </a:rPr>
              <a:t>Economic benefits of gender equality in the European Union</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https://eige.europa.eu/newsroom/economic-benefits-gender-equality?language_content_entity=en</a:t>
            </a:r>
            <a:r>
              <a:rPr lang="sl-SI" sz="1200">
                <a:solidFill>
                  <a:schemeClr val="dk1"/>
                </a:solidFill>
                <a:latin typeface="Arial"/>
                <a:ea typeface="Arial"/>
                <a:cs typeface="Arial"/>
                <a:sym typeface="Arial"/>
              </a:rPr>
              <a:t> </a:t>
            </a:r>
            <a:endParaRPr/>
          </a:p>
          <a:p>
            <a:pPr indent="0" lvl="0" marL="0" rtl="0" algn="l">
              <a:lnSpc>
                <a:spcPct val="100000"/>
              </a:lnSpc>
              <a:spcBef>
                <a:spcPts val="0"/>
              </a:spcBef>
              <a:spcAft>
                <a:spcPts val="0"/>
              </a:spcAft>
              <a:buSzPts val="1400"/>
              <a:buNone/>
            </a:pPr>
            <a:r>
              <a:t/>
            </a:r>
            <a:endParaRPr/>
          </a:p>
        </p:txBody>
      </p:sp>
      <p:sp>
        <p:nvSpPr>
          <p:cNvPr id="400" name="Google Shape;40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6" name="Google Shape;40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sl-SI" sz="1200">
                <a:solidFill>
                  <a:schemeClr val="dk1"/>
                </a:solidFill>
                <a:latin typeface="Arial"/>
                <a:ea typeface="Arial"/>
                <a:cs typeface="Arial"/>
                <a:sym typeface="Arial"/>
              </a:rPr>
              <a:t>Source:</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sl-SI" sz="1200">
                <a:solidFill>
                  <a:schemeClr val="dk1"/>
                </a:solidFill>
                <a:latin typeface="Arial"/>
                <a:ea typeface="Arial"/>
                <a:cs typeface="Arial"/>
                <a:sym typeface="Arial"/>
              </a:rPr>
              <a:t>IMD. (2024). </a:t>
            </a:r>
            <a:r>
              <a:rPr i="1" lang="sl-SI" sz="1200">
                <a:solidFill>
                  <a:schemeClr val="dk1"/>
                </a:solidFill>
                <a:latin typeface="Arial"/>
                <a:ea typeface="Arial"/>
                <a:cs typeface="Arial"/>
                <a:sym typeface="Arial"/>
              </a:rPr>
              <a:t>Understanding gender bias: Key issues and strategies for change</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https://www.imd.org/blog/management/gender-bias/citeturn41search40</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sl-SI" sz="1200">
                <a:solidFill>
                  <a:schemeClr val="dk1"/>
                </a:solidFill>
                <a:latin typeface="Arial"/>
                <a:ea typeface="Arial"/>
                <a:cs typeface="Arial"/>
                <a:sym typeface="Arial"/>
              </a:rPr>
              <a:t>Cogent Infotech. (2024). </a:t>
            </a:r>
            <a:r>
              <a:rPr i="1" lang="sl-SI" sz="1200">
                <a:solidFill>
                  <a:schemeClr val="dk1"/>
                </a:solidFill>
                <a:latin typeface="Arial"/>
                <a:ea typeface="Arial"/>
                <a:cs typeface="Arial"/>
                <a:sym typeface="Arial"/>
              </a:rPr>
              <a:t>15 issues women face at the workplace and how to combat them</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3">
                  <a:extLst>
                    <a:ext uri="{A12FA001-AC4F-418D-AE19-62706E023703}">
                      <ahyp:hlinkClr val="tx"/>
                    </a:ext>
                  </a:extLst>
                </a:hlinkClick>
              </a:rPr>
              <a:t>https://www.cogentinfo.com/resources/15-issues-women-face-at-the-workplace-and-how-to-combat-them</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07" name="Google Shape;40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8" name="Google Shape;42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sl-SI" sz="1200">
                <a:solidFill>
                  <a:schemeClr val="dk1"/>
                </a:solidFill>
                <a:latin typeface="Arial"/>
                <a:ea typeface="Arial"/>
                <a:cs typeface="Arial"/>
                <a:sym typeface="Arial"/>
              </a:rPr>
              <a:t>Source:</a:t>
            </a:r>
            <a:r>
              <a:rPr lang="sl-SI" sz="1200">
                <a:solidFill>
                  <a:schemeClr val="dk1"/>
                </a:solidFill>
                <a:latin typeface="Arial"/>
                <a:ea typeface="Arial"/>
                <a:cs typeface="Arial"/>
                <a:sym typeface="Arial"/>
              </a:rPr>
              <a:t> Eurostat (n.d.). </a:t>
            </a:r>
            <a:r>
              <a:rPr i="1" lang="sl-SI" sz="1200">
                <a:solidFill>
                  <a:schemeClr val="dk1"/>
                </a:solidFill>
                <a:latin typeface="Arial"/>
                <a:ea typeface="Arial"/>
                <a:cs typeface="Arial"/>
                <a:sym typeface="Arial"/>
              </a:rPr>
              <a:t>Employment and unemployment (Labour Force Survey)</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https://ec.europa.eu/eurostat/web/lfs/database</a:t>
            </a:r>
            <a:endParaRPr/>
          </a:p>
        </p:txBody>
      </p:sp>
      <p:sp>
        <p:nvSpPr>
          <p:cNvPr id="442" name="Google Shape;44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9" name="Google Shape;44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6" name="Google Shape;45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0" name="Google Shape;47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7" name="Google Shape;477;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3" name="Google Shape;48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sl-SI" sz="1200">
                <a:solidFill>
                  <a:schemeClr val="dk1"/>
                </a:solidFill>
                <a:latin typeface="Arial"/>
                <a:ea typeface="Arial"/>
                <a:cs typeface="Arial"/>
                <a:sym typeface="Arial"/>
              </a:rPr>
              <a:t>Source:</a:t>
            </a:r>
            <a:r>
              <a:rPr lang="sl-SI" sz="1200">
                <a:solidFill>
                  <a:schemeClr val="dk1"/>
                </a:solidFill>
                <a:latin typeface="Arial"/>
                <a:ea typeface="Arial"/>
                <a:cs typeface="Arial"/>
                <a:sym typeface="Arial"/>
              </a:rPr>
              <a:t> United Nations Global Compact. (2024). </a:t>
            </a:r>
            <a:r>
              <a:rPr i="1" lang="sl-SI" sz="1200">
                <a:solidFill>
                  <a:schemeClr val="dk1"/>
                </a:solidFill>
                <a:latin typeface="Arial"/>
                <a:ea typeface="Arial"/>
                <a:cs typeface="Arial"/>
                <a:sym typeface="Arial"/>
              </a:rPr>
              <a:t>How CaixaBank increased women leadership to 43% and gained global recognition</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https://unglobalcompact.org/academy/case-library/how-caixabank-increased-women-leadership-43-and-gained-global-recogntion</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84" name="Google Shape;48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sl-SI" sz="1200">
                <a:solidFill>
                  <a:schemeClr val="dk1"/>
                </a:solidFill>
                <a:latin typeface="Arial"/>
                <a:ea typeface="Arial"/>
                <a:cs typeface="Arial"/>
                <a:sym typeface="Arial"/>
              </a:rPr>
              <a:t>Source:</a:t>
            </a:r>
            <a:r>
              <a:rPr lang="sl-SI" sz="1200">
                <a:solidFill>
                  <a:schemeClr val="dk1"/>
                </a:solidFill>
                <a:latin typeface="Arial"/>
                <a:ea typeface="Arial"/>
                <a:cs typeface="Arial"/>
                <a:sym typeface="Arial"/>
              </a:rPr>
              <a:t> United Nations Global Compact. (2024). </a:t>
            </a:r>
            <a:r>
              <a:rPr i="1" lang="sl-SI" sz="1200">
                <a:solidFill>
                  <a:schemeClr val="dk1"/>
                </a:solidFill>
                <a:latin typeface="Arial"/>
                <a:ea typeface="Arial"/>
                <a:cs typeface="Arial"/>
                <a:sym typeface="Arial"/>
              </a:rPr>
              <a:t>Calik Denim: Advancing gender equality in manufacturing</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https://unglobalcompact.org/take-action/target-gender-equality/interviews-with-female-leaders/calik_denim</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91" name="Google Shape;491;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sl-SI" sz="1200">
                <a:solidFill>
                  <a:schemeClr val="dk1"/>
                </a:solidFill>
                <a:latin typeface="Arial"/>
                <a:ea typeface="Arial"/>
                <a:cs typeface="Arial"/>
                <a:sym typeface="Arial"/>
              </a:rPr>
              <a:t>Source: </a:t>
            </a:r>
            <a:r>
              <a:rPr lang="sl-SI" sz="1200">
                <a:solidFill>
                  <a:schemeClr val="dk1"/>
                </a:solidFill>
                <a:latin typeface="Arial"/>
                <a:ea typeface="Arial"/>
                <a:cs typeface="Arial"/>
                <a:sym typeface="Arial"/>
              </a:rPr>
              <a:t>United Nations Global Compact. (2024). </a:t>
            </a:r>
            <a:r>
              <a:rPr i="1" lang="sl-SI" sz="1200">
                <a:solidFill>
                  <a:schemeClr val="dk1"/>
                </a:solidFill>
                <a:latin typeface="Arial"/>
                <a:ea typeface="Arial"/>
                <a:cs typeface="Arial"/>
                <a:sym typeface="Arial"/>
              </a:rPr>
              <a:t>Starlight Media: Internal and external gender equality actions</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https://unglobalcompact.org/take-action/target-gender-equality/interviews-with-female-leaders/starlight-media</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98" name="Google Shape;49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sl-SI" sz="1200">
                <a:solidFill>
                  <a:schemeClr val="dk1"/>
                </a:solidFill>
                <a:latin typeface="Arial"/>
                <a:ea typeface="Arial"/>
                <a:cs typeface="Arial"/>
                <a:sym typeface="Arial"/>
              </a:rPr>
              <a:t>Source: </a:t>
            </a:r>
            <a:r>
              <a:rPr lang="sl-SI" sz="1200">
                <a:solidFill>
                  <a:schemeClr val="dk1"/>
                </a:solidFill>
                <a:latin typeface="Arial"/>
                <a:ea typeface="Arial"/>
                <a:cs typeface="Arial"/>
                <a:sym typeface="Arial"/>
              </a:rPr>
              <a:t>United Nations Global Compact. (2024). </a:t>
            </a:r>
            <a:r>
              <a:rPr i="1" lang="sl-SI" sz="1200">
                <a:solidFill>
                  <a:schemeClr val="dk1"/>
                </a:solidFill>
                <a:latin typeface="Arial"/>
                <a:ea typeface="Arial"/>
                <a:cs typeface="Arial"/>
                <a:sym typeface="Arial"/>
              </a:rPr>
              <a:t>Starlight Media: Internal and external gender equality actions</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https://unglobalcompact.org/take-action/target-gender-equality/interviews-with-female-leaders/starlight-media</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505" name="Google Shape;505;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1" name="Google Shape;51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sl-SI" sz="1200">
                <a:solidFill>
                  <a:schemeClr val="dk1"/>
                </a:solidFill>
                <a:latin typeface="Arial"/>
                <a:ea typeface="Arial"/>
                <a:cs typeface="Arial"/>
                <a:sym typeface="Arial"/>
              </a:rPr>
              <a:t>Source: </a:t>
            </a:r>
            <a:r>
              <a:rPr lang="sl-SI" sz="1200">
                <a:solidFill>
                  <a:schemeClr val="dk1"/>
                </a:solidFill>
                <a:latin typeface="Arial"/>
                <a:ea typeface="Arial"/>
                <a:cs typeface="Arial"/>
                <a:sym typeface="Arial"/>
              </a:rPr>
              <a:t>United Nations Global Compact. (2024). </a:t>
            </a:r>
            <a:r>
              <a:rPr i="1" lang="sl-SI" sz="1200">
                <a:solidFill>
                  <a:schemeClr val="dk1"/>
                </a:solidFill>
                <a:latin typeface="Arial"/>
                <a:ea typeface="Arial"/>
                <a:cs typeface="Arial"/>
                <a:sym typeface="Arial"/>
              </a:rPr>
              <a:t>Starlight Media: Internal and external gender equality actions</a:t>
            </a:r>
            <a:r>
              <a:rPr lang="sl-SI" sz="1200">
                <a:solidFill>
                  <a:schemeClr val="dk1"/>
                </a:solidFill>
                <a:latin typeface="Arial"/>
                <a:ea typeface="Arial"/>
                <a:cs typeface="Arial"/>
                <a:sym typeface="Arial"/>
              </a:rPr>
              <a:t>. Retrieved from </a:t>
            </a:r>
            <a:r>
              <a:rPr lang="sl-SI" sz="1200" u="sng">
                <a:solidFill>
                  <a:schemeClr val="dk1"/>
                </a:solidFill>
                <a:latin typeface="Arial"/>
                <a:ea typeface="Arial"/>
                <a:cs typeface="Arial"/>
                <a:sym typeface="Arial"/>
                <a:hlinkClick r:id="rId2">
                  <a:extLst>
                    <a:ext uri="{A12FA001-AC4F-418D-AE19-62706E023703}">
                      <ahyp:hlinkClr val="tx"/>
                    </a:ext>
                  </a:extLst>
                </a:hlinkClick>
              </a:rPr>
              <a:t>https://unglobalcompact.org/take-action/target-gender-equality/interviews-with-female-leaders/starlight-media</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512" name="Google Shape;512;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sl-SI"/>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b986b90749_1_2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g3b986b90749_1_2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sp>
        <p:nvSpPr>
          <p:cNvPr id="23" name="Google Shape;23;p3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4" name="Google Shape;24;p3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25" name="Google Shape;25;p3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 name="Shape 26"/>
        <p:cNvGrpSpPr/>
        <p:nvPr/>
      </p:nvGrpSpPr>
      <p:grpSpPr>
        <a:xfrm>
          <a:off x="0" y="0"/>
          <a:ext cx="0" cy="0"/>
          <a:chOff x="0" y="0"/>
          <a:chExt cx="0" cy="0"/>
        </a:xfrm>
      </p:grpSpPr>
      <p:sp>
        <p:nvSpPr>
          <p:cNvPr id="27" name="Google Shape;27;p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 name="Google Shape;28;p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9" name="Google Shape;29;p3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 name="Google Shape;30;p3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 name="Google Shape;31;p3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 name="Shape 32"/>
        <p:cNvGrpSpPr/>
        <p:nvPr/>
      </p:nvGrpSpPr>
      <p:grpSpPr>
        <a:xfrm>
          <a:off x="0" y="0"/>
          <a:ext cx="0" cy="0"/>
          <a:chOff x="0" y="0"/>
          <a:chExt cx="0" cy="0"/>
        </a:xfrm>
      </p:grpSpPr>
      <p:sp>
        <p:nvSpPr>
          <p:cNvPr id="33" name="Google Shape;33;p3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4" name="Google Shape;34;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 name="Google Shape;35;p3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6" name="Google Shape;36;p3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7" name="Google Shape;37;p3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8" name="Shape 38"/>
        <p:cNvGrpSpPr/>
        <p:nvPr/>
      </p:nvGrpSpPr>
      <p:grpSpPr>
        <a:xfrm>
          <a:off x="0" y="0"/>
          <a:ext cx="0" cy="0"/>
          <a:chOff x="0" y="0"/>
          <a:chExt cx="0" cy="0"/>
        </a:xfrm>
      </p:grpSpPr>
      <p:sp>
        <p:nvSpPr>
          <p:cNvPr id="39" name="Google Shape;39;p3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0" name="Google Shape;40;p3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41" name="Google Shape;41;p3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2" name="Google Shape;42;p3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3" name="Google Shape;43;p3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4" name="Shape 44"/>
        <p:cNvGrpSpPr/>
        <p:nvPr/>
      </p:nvGrpSpPr>
      <p:grpSpPr>
        <a:xfrm>
          <a:off x="0" y="0"/>
          <a:ext cx="0" cy="0"/>
          <a:chOff x="0" y="0"/>
          <a:chExt cx="0" cy="0"/>
        </a:xfrm>
      </p:grpSpPr>
      <p:sp>
        <p:nvSpPr>
          <p:cNvPr id="45" name="Google Shape;45;p3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6" name="Google Shape;46;p3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7" name="Google Shape;47;p3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 name="Google Shape;48;p3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9" name="Google Shape;49;p3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0" name="Google Shape;50;p3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39"/>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3" name="Google Shape;53;p3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4" name="Google Shape;54;p3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5" name="Google Shape;55;p3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6" name="Google Shape;56;p3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7" name="Google Shape;57;p3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8" name="Google Shape;58;p3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9" name="Google Shape;59;p3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sp>
        <p:nvSpPr>
          <p:cNvPr id="61" name="Google Shape;61;p4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2" name="Google Shape;62;p4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3" name="Google Shape;63;p4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4" name="Google Shape;64;p4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7" name="Google Shape;67;p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8" name="Google Shape;68;p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9" name="Google Shape;69;p4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0" name="Google Shape;70;p4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1" name="Google Shape;71;p4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4" name="Google Shape;74;p42"/>
          <p:cNvSpPr/>
          <p:nvPr>
            <p:ph idx="2" type="pic"/>
          </p:nvPr>
        </p:nvSpPr>
        <p:spPr>
          <a:xfrm>
            <a:off x="5183188" y="987425"/>
            <a:ext cx="6172200" cy="4873625"/>
          </a:xfrm>
          <a:prstGeom prst="rect">
            <a:avLst/>
          </a:prstGeom>
          <a:noFill/>
          <a:ln>
            <a:noFill/>
          </a:ln>
        </p:spPr>
      </p:sp>
      <p:sp>
        <p:nvSpPr>
          <p:cNvPr id="75" name="Google Shape;75;p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6" name="Google Shape;76;p4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7" name="Google Shape;77;p4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8" name="Google Shape;78;p4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9" name="Shape 79"/>
        <p:cNvGrpSpPr/>
        <p:nvPr/>
      </p:nvGrpSpPr>
      <p:grpSpPr>
        <a:xfrm>
          <a:off x="0" y="0"/>
          <a:ext cx="0" cy="0"/>
          <a:chOff x="0" y="0"/>
          <a:chExt cx="0" cy="0"/>
        </a:xfrm>
      </p:grpSpPr>
      <p:sp>
        <p:nvSpPr>
          <p:cNvPr id="80" name="Google Shape;80;p4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1" name="Google Shape;81;p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2" name="Google Shape;82;p4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3" name="Google Shape;83;p4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4" name="Google Shape;84;p4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5" name="Shape 85"/>
        <p:cNvGrpSpPr/>
        <p:nvPr/>
      </p:nvGrpSpPr>
      <p:grpSpPr>
        <a:xfrm>
          <a:off x="0" y="0"/>
          <a:ext cx="0" cy="0"/>
          <a:chOff x="0" y="0"/>
          <a:chExt cx="0" cy="0"/>
        </a:xfrm>
      </p:grpSpPr>
      <p:sp>
        <p:nvSpPr>
          <p:cNvPr id="86" name="Google Shape;86;p44"/>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7" name="Google Shape;87;p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8" name="Google Shape;88;p4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9" name="Google Shape;89;p4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0" name="Google Shape;90;p4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p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8" name="Google Shape;98;p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99" name="Google Shape;99;p3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0" name="Google Shape;100;p3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1" name="Google Shape;101;p3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2" name="Shape 102"/>
        <p:cNvGrpSpPr/>
        <p:nvPr/>
      </p:nvGrpSpPr>
      <p:grpSpPr>
        <a:xfrm>
          <a:off x="0" y="0"/>
          <a:ext cx="0" cy="0"/>
          <a:chOff x="0" y="0"/>
          <a:chExt cx="0" cy="0"/>
        </a:xfrm>
      </p:grpSpPr>
      <p:sp>
        <p:nvSpPr>
          <p:cNvPr id="103" name="Google Shape;103;p4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4" name="Google Shape;104;p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5" name="Google Shape;105;p4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6" name="Google Shape;106;p4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7" name="Google Shape;107;p4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 name="Shape 108"/>
        <p:cNvGrpSpPr/>
        <p:nvPr/>
      </p:nvGrpSpPr>
      <p:grpSpPr>
        <a:xfrm>
          <a:off x="0" y="0"/>
          <a:ext cx="0" cy="0"/>
          <a:chOff x="0" y="0"/>
          <a:chExt cx="0" cy="0"/>
        </a:xfrm>
      </p:grpSpPr>
      <p:sp>
        <p:nvSpPr>
          <p:cNvPr id="109" name="Google Shape;109;p4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0" name="Google Shape;110;p4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11" name="Google Shape;111;p4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2" name="Google Shape;112;p4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3" name="Google Shape;113;p4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4" name="Shape 114"/>
        <p:cNvGrpSpPr/>
        <p:nvPr/>
      </p:nvGrpSpPr>
      <p:grpSpPr>
        <a:xfrm>
          <a:off x="0" y="0"/>
          <a:ext cx="0" cy="0"/>
          <a:chOff x="0" y="0"/>
          <a:chExt cx="0" cy="0"/>
        </a:xfrm>
      </p:grpSpPr>
      <p:sp>
        <p:nvSpPr>
          <p:cNvPr id="115" name="Google Shape;115;p4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6" name="Google Shape;116;p4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7" name="Google Shape;117;p4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8" name="Google Shape;118;p4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9" name="Google Shape;119;p4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0" name="Google Shape;120;p4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1" name="Shape 121"/>
        <p:cNvGrpSpPr/>
        <p:nvPr/>
      </p:nvGrpSpPr>
      <p:grpSpPr>
        <a:xfrm>
          <a:off x="0" y="0"/>
          <a:ext cx="0" cy="0"/>
          <a:chOff x="0" y="0"/>
          <a:chExt cx="0" cy="0"/>
        </a:xfrm>
      </p:grpSpPr>
      <p:sp>
        <p:nvSpPr>
          <p:cNvPr id="122" name="Google Shape;122;p48"/>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3" name="Google Shape;123;p4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4" name="Google Shape;124;p4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5" name="Google Shape;125;p4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6" name="Google Shape;126;p4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7" name="Google Shape;127;p4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8" name="Google Shape;128;p4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9" name="Google Shape;129;p4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0" name="Shape 130"/>
        <p:cNvGrpSpPr/>
        <p:nvPr/>
      </p:nvGrpSpPr>
      <p:grpSpPr>
        <a:xfrm>
          <a:off x="0" y="0"/>
          <a:ext cx="0" cy="0"/>
          <a:chOff x="0" y="0"/>
          <a:chExt cx="0" cy="0"/>
        </a:xfrm>
      </p:grpSpPr>
      <p:sp>
        <p:nvSpPr>
          <p:cNvPr id="131" name="Google Shape;131;p49"/>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2" name="Google Shape;132;p4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3" name="Google Shape;133;p4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4" name="Google Shape;134;p4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5" name="Shape 135"/>
        <p:cNvGrpSpPr/>
        <p:nvPr/>
      </p:nvGrpSpPr>
      <p:grpSpPr>
        <a:xfrm>
          <a:off x="0" y="0"/>
          <a:ext cx="0" cy="0"/>
          <a:chOff x="0" y="0"/>
          <a:chExt cx="0" cy="0"/>
        </a:xfrm>
      </p:grpSpPr>
      <p:sp>
        <p:nvSpPr>
          <p:cNvPr id="136" name="Google Shape;136;p5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7" name="Google Shape;137;p5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8" name="Google Shape;138;p5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9" name="Shape 139"/>
        <p:cNvGrpSpPr/>
        <p:nvPr/>
      </p:nvGrpSpPr>
      <p:grpSpPr>
        <a:xfrm>
          <a:off x="0" y="0"/>
          <a:ext cx="0" cy="0"/>
          <a:chOff x="0" y="0"/>
          <a:chExt cx="0" cy="0"/>
        </a:xfrm>
      </p:grpSpPr>
      <p:sp>
        <p:nvSpPr>
          <p:cNvPr id="140" name="Google Shape;140;p5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1" name="Google Shape;141;p5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2" name="Google Shape;142;p5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43" name="Google Shape;143;p5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4" name="Google Shape;144;p5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5" name="Google Shape;145;p5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6" name="Shape 146"/>
        <p:cNvGrpSpPr/>
        <p:nvPr/>
      </p:nvGrpSpPr>
      <p:grpSpPr>
        <a:xfrm>
          <a:off x="0" y="0"/>
          <a:ext cx="0" cy="0"/>
          <a:chOff x="0" y="0"/>
          <a:chExt cx="0" cy="0"/>
        </a:xfrm>
      </p:grpSpPr>
      <p:sp>
        <p:nvSpPr>
          <p:cNvPr id="147" name="Google Shape;147;p5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8" name="Google Shape;148;p52"/>
          <p:cNvSpPr/>
          <p:nvPr>
            <p:ph idx="2" type="pic"/>
          </p:nvPr>
        </p:nvSpPr>
        <p:spPr>
          <a:xfrm>
            <a:off x="5183188" y="987425"/>
            <a:ext cx="6172200" cy="4873625"/>
          </a:xfrm>
          <a:prstGeom prst="rect">
            <a:avLst/>
          </a:prstGeom>
          <a:noFill/>
          <a:ln>
            <a:noFill/>
          </a:ln>
        </p:spPr>
      </p:sp>
      <p:sp>
        <p:nvSpPr>
          <p:cNvPr id="149" name="Google Shape;149;p5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50" name="Google Shape;150;p5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1" name="Google Shape;151;p5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2" name="Google Shape;152;p5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3" name="Shape 153"/>
        <p:cNvGrpSpPr/>
        <p:nvPr/>
      </p:nvGrpSpPr>
      <p:grpSpPr>
        <a:xfrm>
          <a:off x="0" y="0"/>
          <a:ext cx="0" cy="0"/>
          <a:chOff x="0" y="0"/>
          <a:chExt cx="0" cy="0"/>
        </a:xfrm>
      </p:grpSpPr>
      <p:sp>
        <p:nvSpPr>
          <p:cNvPr id="154" name="Google Shape;154;p5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5" name="Google Shape;155;p5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6" name="Google Shape;156;p5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7" name="Google Shape;157;p5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8" name="Google Shape;158;p5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9" name="Shape 159"/>
        <p:cNvGrpSpPr/>
        <p:nvPr/>
      </p:nvGrpSpPr>
      <p:grpSpPr>
        <a:xfrm>
          <a:off x="0" y="0"/>
          <a:ext cx="0" cy="0"/>
          <a:chOff x="0" y="0"/>
          <a:chExt cx="0" cy="0"/>
        </a:xfrm>
      </p:grpSpPr>
      <p:sp>
        <p:nvSpPr>
          <p:cNvPr id="160" name="Google Shape;160;p54"/>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1" name="Google Shape;161;p5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2" name="Google Shape;162;p5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3" name="Google Shape;163;p5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4" name="Google Shape;164;p5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8" name="Shape 178"/>
        <p:cNvGrpSpPr/>
        <p:nvPr/>
      </p:nvGrpSpPr>
      <p:grpSpPr>
        <a:xfrm>
          <a:off x="0" y="0"/>
          <a:ext cx="0" cy="0"/>
          <a:chOff x="0" y="0"/>
          <a:chExt cx="0" cy="0"/>
        </a:xfrm>
      </p:grpSpPr>
      <p:sp>
        <p:nvSpPr>
          <p:cNvPr id="179" name="Google Shape;179;g3b986b90749_1_104"/>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0" name="Google Shape;180;g3b986b90749_1_104"/>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1" name="Google Shape;181;g3b986b90749_1_104"/>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b="0" i="0" sz="1800" u="none" cap="none" strike="noStrike">
                <a:solidFill>
                  <a:schemeClr val="dk1"/>
                </a:solidFill>
                <a:latin typeface="Calibri"/>
                <a:ea typeface="Calibri"/>
                <a:cs typeface="Calibri"/>
                <a:sym typeface="Calibri"/>
              </a:defRPr>
            </a:lvl1pPr>
            <a:lvl2pPr indent="0" lvl="1" marL="0" marR="0" algn="l">
              <a:spcBef>
                <a:spcPts val="0"/>
              </a:spcBef>
              <a:buNone/>
              <a:defRPr b="0" i="0" sz="1800" u="none" cap="none" strike="noStrike">
                <a:solidFill>
                  <a:schemeClr val="dk1"/>
                </a:solidFill>
                <a:latin typeface="Calibri"/>
                <a:ea typeface="Calibri"/>
                <a:cs typeface="Calibri"/>
                <a:sym typeface="Calibri"/>
              </a:defRPr>
            </a:lvl2pPr>
            <a:lvl3pPr indent="0" lvl="2" marL="0" marR="0" algn="l">
              <a:spcBef>
                <a:spcPts val="0"/>
              </a:spcBef>
              <a:buNone/>
              <a:defRPr b="0" i="0" sz="1800" u="none" cap="none" strike="noStrike">
                <a:solidFill>
                  <a:schemeClr val="dk1"/>
                </a:solidFill>
                <a:latin typeface="Calibri"/>
                <a:ea typeface="Calibri"/>
                <a:cs typeface="Calibri"/>
                <a:sym typeface="Calibri"/>
              </a:defRPr>
            </a:lvl3pPr>
            <a:lvl4pPr indent="0" lvl="3" marL="0" marR="0" algn="l">
              <a:spcBef>
                <a:spcPts val="0"/>
              </a:spcBef>
              <a:buNone/>
              <a:defRPr b="0" i="0" sz="1800" u="none" cap="none" strike="noStrike">
                <a:solidFill>
                  <a:schemeClr val="dk1"/>
                </a:solidFill>
                <a:latin typeface="Calibri"/>
                <a:ea typeface="Calibri"/>
                <a:cs typeface="Calibri"/>
                <a:sym typeface="Calibri"/>
              </a:defRPr>
            </a:lvl4pPr>
            <a:lvl5pPr indent="0" lvl="4" marL="0" marR="0" algn="l">
              <a:spcBef>
                <a:spcPts val="0"/>
              </a:spcBef>
              <a:buNone/>
              <a:defRPr b="0" i="0" sz="1800" u="none" cap="none" strike="noStrike">
                <a:solidFill>
                  <a:schemeClr val="dk1"/>
                </a:solidFill>
                <a:latin typeface="Calibri"/>
                <a:ea typeface="Calibri"/>
                <a:cs typeface="Calibri"/>
                <a:sym typeface="Calibri"/>
              </a:defRPr>
            </a:lvl5pPr>
            <a:lvl6pPr indent="0" lvl="5" marL="0" marR="0" algn="l">
              <a:spcBef>
                <a:spcPts val="0"/>
              </a:spcBef>
              <a:buNone/>
              <a:defRPr b="0" i="0" sz="1800" u="none" cap="none" strike="noStrike">
                <a:solidFill>
                  <a:schemeClr val="dk1"/>
                </a:solidFill>
                <a:latin typeface="Calibri"/>
                <a:ea typeface="Calibri"/>
                <a:cs typeface="Calibri"/>
                <a:sym typeface="Calibri"/>
              </a:defRPr>
            </a:lvl6pPr>
            <a:lvl7pPr indent="0" lvl="6" marL="0" marR="0" algn="l">
              <a:spcBef>
                <a:spcPts val="0"/>
              </a:spcBef>
              <a:buNone/>
              <a:defRPr b="0" i="0" sz="1800" u="none" cap="none" strike="noStrike">
                <a:solidFill>
                  <a:schemeClr val="dk1"/>
                </a:solidFill>
                <a:latin typeface="Calibri"/>
                <a:ea typeface="Calibri"/>
                <a:cs typeface="Calibri"/>
                <a:sym typeface="Calibri"/>
              </a:defRPr>
            </a:lvl7pPr>
            <a:lvl8pPr indent="0" lvl="7" marL="0" marR="0" algn="l">
              <a:spcBef>
                <a:spcPts val="0"/>
              </a:spcBef>
              <a:buNone/>
              <a:defRPr b="0" i="0" sz="1800" u="none" cap="none" strike="noStrike">
                <a:solidFill>
                  <a:schemeClr val="dk1"/>
                </a:solidFill>
                <a:latin typeface="Calibri"/>
                <a:ea typeface="Calibri"/>
                <a:cs typeface="Calibri"/>
                <a:sym typeface="Calibri"/>
              </a:defRPr>
            </a:lvl8pPr>
            <a:lvl9pPr indent="0" lvl="8" marL="0" marR="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pic>
        <p:nvPicPr>
          <p:cNvPr id="182" name="Google Shape;182;g3b986b90749_1_104" title="CC.png"/>
          <p:cNvPicPr preferRelativeResize="0"/>
          <p:nvPr/>
        </p:nvPicPr>
        <p:blipFill>
          <a:blip r:embed="rId2">
            <a:alphaModFix/>
          </a:blip>
          <a:stretch>
            <a:fillRect/>
          </a:stretch>
        </p:blipFill>
        <p:spPr>
          <a:xfrm>
            <a:off x="11449175" y="6461475"/>
            <a:ext cx="742825" cy="259991"/>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3" name="Shape 183"/>
        <p:cNvGrpSpPr/>
        <p:nvPr/>
      </p:nvGrpSpPr>
      <p:grpSpPr>
        <a:xfrm>
          <a:off x="0" y="0"/>
          <a:ext cx="0" cy="0"/>
          <a:chOff x="0" y="0"/>
          <a:chExt cx="0" cy="0"/>
        </a:xfrm>
      </p:grpSpPr>
      <p:sp>
        <p:nvSpPr>
          <p:cNvPr id="184" name="Google Shape;184;g3b986b90749_1_109"/>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marR="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5" name="Google Shape;185;g3b986b90749_1_109"/>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marR="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6" name="Google Shape;186;g3b986b90749_1_109"/>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7" name="Google Shape;187;g3b986b90749_1_109"/>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8" name="Google Shape;188;g3b986b90749_1_109"/>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9" name="Shape 189"/>
        <p:cNvGrpSpPr/>
        <p:nvPr/>
      </p:nvGrpSpPr>
      <p:grpSpPr>
        <a:xfrm>
          <a:off x="0" y="0"/>
          <a:ext cx="0" cy="0"/>
          <a:chOff x="0" y="0"/>
          <a:chExt cx="0" cy="0"/>
        </a:xfrm>
      </p:grpSpPr>
      <p:sp>
        <p:nvSpPr>
          <p:cNvPr id="190" name="Google Shape;190;g3b986b90749_1_115"/>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1" name="Google Shape;191;g3b986b90749_1_11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2" name="Google Shape;192;g3b986b90749_1_115"/>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3" name="Google Shape;193;g3b986b90749_1_115"/>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4" name="Google Shape;194;g3b986b90749_1_115"/>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5" name="Shape 195"/>
        <p:cNvGrpSpPr/>
        <p:nvPr/>
      </p:nvGrpSpPr>
      <p:grpSpPr>
        <a:xfrm>
          <a:off x="0" y="0"/>
          <a:ext cx="0" cy="0"/>
          <a:chOff x="0" y="0"/>
          <a:chExt cx="0" cy="0"/>
        </a:xfrm>
      </p:grpSpPr>
      <p:sp>
        <p:nvSpPr>
          <p:cNvPr id="196" name="Google Shape;196;g3b986b90749_1_121"/>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Autofit/>
          </a:bodyPr>
          <a:lstStyle>
            <a:lvl1pPr lvl="0" marR="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7" name="Google Shape;197;g3b986b90749_1_121"/>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98" name="Google Shape;198;g3b986b90749_1_121"/>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9" name="Google Shape;199;g3b986b90749_1_121"/>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0" name="Google Shape;200;g3b986b90749_1_121"/>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1" name="Shape 201"/>
        <p:cNvGrpSpPr/>
        <p:nvPr/>
      </p:nvGrpSpPr>
      <p:grpSpPr>
        <a:xfrm>
          <a:off x="0" y="0"/>
          <a:ext cx="0" cy="0"/>
          <a:chOff x="0" y="0"/>
          <a:chExt cx="0" cy="0"/>
        </a:xfrm>
      </p:grpSpPr>
      <p:sp>
        <p:nvSpPr>
          <p:cNvPr id="202" name="Google Shape;202;g3b986b90749_1_127"/>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3" name="Google Shape;203;g3b986b90749_1_127"/>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4" name="Google Shape;204;g3b986b90749_1_127"/>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5" name="Google Shape;205;g3b986b90749_1_127"/>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6" name="Google Shape;206;g3b986b90749_1_127"/>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7" name="Google Shape;207;g3b986b90749_1_127"/>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8" name="Shape 208"/>
        <p:cNvGrpSpPr/>
        <p:nvPr/>
      </p:nvGrpSpPr>
      <p:grpSpPr>
        <a:xfrm>
          <a:off x="0" y="0"/>
          <a:ext cx="0" cy="0"/>
          <a:chOff x="0" y="0"/>
          <a:chExt cx="0" cy="0"/>
        </a:xfrm>
      </p:grpSpPr>
      <p:sp>
        <p:nvSpPr>
          <p:cNvPr id="209" name="Google Shape;209;g3b986b90749_1_134"/>
          <p:cNvSpPr txBox="1"/>
          <p:nvPr>
            <p:ph type="title"/>
          </p:nvPr>
        </p:nvSpPr>
        <p:spPr>
          <a:xfrm>
            <a:off x="839788"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0" name="Google Shape;210;g3b986b90749_1_134"/>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Autofit/>
          </a:bodyPr>
          <a:lstStyle>
            <a:lvl1pPr indent="-228600" lvl="0" marL="457200" marR="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11" name="Google Shape;211;g3b986b90749_1_134"/>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2" name="Google Shape;212;g3b986b90749_1_134"/>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Autofit/>
          </a:bodyPr>
          <a:lstStyle>
            <a:lvl1pPr indent="-228600" lvl="0" marL="457200" marR="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13" name="Google Shape;213;g3b986b90749_1_134"/>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4" name="Google Shape;214;g3b986b90749_1_134"/>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5" name="Google Shape;215;g3b986b90749_1_134"/>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6" name="Google Shape;216;g3b986b90749_1_134"/>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7" name="Shape 217"/>
        <p:cNvGrpSpPr/>
        <p:nvPr/>
      </p:nvGrpSpPr>
      <p:grpSpPr>
        <a:xfrm>
          <a:off x="0" y="0"/>
          <a:ext cx="0" cy="0"/>
          <a:chOff x="0" y="0"/>
          <a:chExt cx="0" cy="0"/>
        </a:xfrm>
      </p:grpSpPr>
      <p:sp>
        <p:nvSpPr>
          <p:cNvPr id="218" name="Google Shape;218;g3b986b90749_1_143"/>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 name="Google Shape;219;g3b986b90749_1_143"/>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0" name="Google Shape;220;g3b986b90749_1_143"/>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Google Shape;221;g3b986b90749_1_143"/>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22" name="Shape 222"/>
        <p:cNvGrpSpPr/>
        <p:nvPr/>
      </p:nvGrpSpPr>
      <p:grpSpPr>
        <a:xfrm>
          <a:off x="0" y="0"/>
          <a:ext cx="0" cy="0"/>
          <a:chOff x="0" y="0"/>
          <a:chExt cx="0" cy="0"/>
        </a:xfrm>
      </p:grpSpPr>
      <p:sp>
        <p:nvSpPr>
          <p:cNvPr id="223" name="Google Shape;223;g3b986b90749_1_148"/>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marR="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4" name="Google Shape;224;g3b986b90749_1_148"/>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marR="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5" name="Google Shape;225;g3b986b90749_1_148"/>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26" name="Google Shape;226;g3b986b90749_1_148"/>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7" name="Google Shape;227;g3b986b90749_1_148"/>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8" name="Google Shape;228;g3b986b90749_1_148"/>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9" name="Shape 229"/>
        <p:cNvGrpSpPr/>
        <p:nvPr/>
      </p:nvGrpSpPr>
      <p:grpSpPr>
        <a:xfrm>
          <a:off x="0" y="0"/>
          <a:ext cx="0" cy="0"/>
          <a:chOff x="0" y="0"/>
          <a:chExt cx="0" cy="0"/>
        </a:xfrm>
      </p:grpSpPr>
      <p:sp>
        <p:nvSpPr>
          <p:cNvPr id="230" name="Google Shape;230;g3b986b90749_1_155"/>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marR="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1" name="Google Shape;231;g3b986b90749_1_155"/>
          <p:cNvSpPr/>
          <p:nvPr>
            <p:ph idx="2" type="pic"/>
          </p:nvPr>
        </p:nvSpPr>
        <p:spPr>
          <a:xfrm>
            <a:off x="5183188" y="987425"/>
            <a:ext cx="6172200" cy="4873500"/>
          </a:xfrm>
          <a:prstGeom prst="rect">
            <a:avLst/>
          </a:prstGeom>
          <a:noFill/>
          <a:ln>
            <a:noFill/>
          </a:ln>
        </p:spPr>
      </p:sp>
      <p:sp>
        <p:nvSpPr>
          <p:cNvPr id="232" name="Google Shape;232;g3b986b90749_1_155"/>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33" name="Google Shape;233;g3b986b90749_1_155"/>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4" name="Google Shape;234;g3b986b90749_1_155"/>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5" name="Google Shape;235;g3b986b90749_1_155"/>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6" name="Shape 236"/>
        <p:cNvGrpSpPr/>
        <p:nvPr/>
      </p:nvGrpSpPr>
      <p:grpSpPr>
        <a:xfrm>
          <a:off x="0" y="0"/>
          <a:ext cx="0" cy="0"/>
          <a:chOff x="0" y="0"/>
          <a:chExt cx="0" cy="0"/>
        </a:xfrm>
      </p:grpSpPr>
      <p:sp>
        <p:nvSpPr>
          <p:cNvPr id="237" name="Google Shape;237;g3b986b90749_1_162"/>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8" name="Google Shape;238;g3b986b90749_1_162"/>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9" name="Google Shape;239;g3b986b90749_1_162"/>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0" name="Google Shape;240;g3b986b90749_1_162"/>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1" name="Google Shape;241;g3b986b90749_1_162"/>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42" name="Shape 242"/>
        <p:cNvGrpSpPr/>
        <p:nvPr/>
      </p:nvGrpSpPr>
      <p:grpSpPr>
        <a:xfrm>
          <a:off x="0" y="0"/>
          <a:ext cx="0" cy="0"/>
          <a:chOff x="0" y="0"/>
          <a:chExt cx="0" cy="0"/>
        </a:xfrm>
      </p:grpSpPr>
      <p:sp>
        <p:nvSpPr>
          <p:cNvPr id="243" name="Google Shape;243;g3b986b90749_1_168"/>
          <p:cNvSpPr txBox="1"/>
          <p:nvPr>
            <p:ph type="title"/>
          </p:nvPr>
        </p:nvSpPr>
        <p:spPr>
          <a:xfrm rot="5400000">
            <a:off x="7133400" y="1956625"/>
            <a:ext cx="5811900" cy="26289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4" name="Google Shape;244;g3b986b90749_1_168"/>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5" name="Google Shape;245;g3b986b90749_1_168"/>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6" name="Google Shape;246;g3b986b90749_1_168"/>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7" name="Google Shape;247;g3b986b90749_1_168"/>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3" name="Shape 263"/>
        <p:cNvGrpSpPr/>
        <p:nvPr/>
      </p:nvGrpSpPr>
      <p:grpSpPr>
        <a:xfrm>
          <a:off x="0" y="0"/>
          <a:ext cx="0" cy="0"/>
          <a:chOff x="0" y="0"/>
          <a:chExt cx="0" cy="0"/>
        </a:xfrm>
      </p:grpSpPr>
      <p:sp>
        <p:nvSpPr>
          <p:cNvPr id="264" name="Google Shape;264;g3b986b90749_1_281"/>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5" name="Google Shape;265;g3b986b90749_1_281"/>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6" name="Google Shape;266;g3b986b90749_1_281"/>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7" name="Shape 267"/>
        <p:cNvGrpSpPr/>
        <p:nvPr/>
      </p:nvGrpSpPr>
      <p:grpSpPr>
        <a:xfrm>
          <a:off x="0" y="0"/>
          <a:ext cx="0" cy="0"/>
          <a:chOff x="0" y="0"/>
          <a:chExt cx="0" cy="0"/>
        </a:xfrm>
      </p:grpSpPr>
      <p:sp>
        <p:nvSpPr>
          <p:cNvPr id="268" name="Google Shape;268;g3b986b90749_1_285"/>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marR="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9" name="Google Shape;269;g3b986b90749_1_285"/>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marR="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70" name="Google Shape;270;g3b986b90749_1_285"/>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1" name="Google Shape;271;g3b986b90749_1_285"/>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2" name="Google Shape;272;g3b986b90749_1_285"/>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3" name="Shape 273"/>
        <p:cNvGrpSpPr/>
        <p:nvPr/>
      </p:nvGrpSpPr>
      <p:grpSpPr>
        <a:xfrm>
          <a:off x="0" y="0"/>
          <a:ext cx="0" cy="0"/>
          <a:chOff x="0" y="0"/>
          <a:chExt cx="0" cy="0"/>
        </a:xfrm>
      </p:grpSpPr>
      <p:sp>
        <p:nvSpPr>
          <p:cNvPr id="274" name="Google Shape;274;g3b986b90749_1_291"/>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5" name="Google Shape;275;g3b986b90749_1_29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6" name="Google Shape;276;g3b986b90749_1_291"/>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7" name="Google Shape;277;g3b986b90749_1_291"/>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78" name="Google Shape;278;g3b986b90749_1_291"/>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9" name="Shape 279"/>
        <p:cNvGrpSpPr/>
        <p:nvPr/>
      </p:nvGrpSpPr>
      <p:grpSpPr>
        <a:xfrm>
          <a:off x="0" y="0"/>
          <a:ext cx="0" cy="0"/>
          <a:chOff x="0" y="0"/>
          <a:chExt cx="0" cy="0"/>
        </a:xfrm>
      </p:grpSpPr>
      <p:sp>
        <p:nvSpPr>
          <p:cNvPr id="280" name="Google Shape;280;g3b986b90749_1_297"/>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Autofit/>
          </a:bodyPr>
          <a:lstStyle>
            <a:lvl1pPr lvl="0" marR="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1" name="Google Shape;281;g3b986b90749_1_297"/>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282" name="Google Shape;282;g3b986b90749_1_297"/>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3" name="Google Shape;283;g3b986b90749_1_297"/>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4" name="Google Shape;284;g3b986b90749_1_297"/>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85" name="Shape 285"/>
        <p:cNvGrpSpPr/>
        <p:nvPr/>
      </p:nvGrpSpPr>
      <p:grpSpPr>
        <a:xfrm>
          <a:off x="0" y="0"/>
          <a:ext cx="0" cy="0"/>
          <a:chOff x="0" y="0"/>
          <a:chExt cx="0" cy="0"/>
        </a:xfrm>
      </p:grpSpPr>
      <p:sp>
        <p:nvSpPr>
          <p:cNvPr id="286" name="Google Shape;286;g3b986b90749_1_303"/>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7" name="Google Shape;287;g3b986b90749_1_303"/>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8" name="Google Shape;288;g3b986b90749_1_303"/>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9" name="Google Shape;289;g3b986b90749_1_303"/>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0" name="Google Shape;290;g3b986b90749_1_303"/>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1" name="Google Shape;291;g3b986b90749_1_303"/>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92" name="Shape 292"/>
        <p:cNvGrpSpPr/>
        <p:nvPr/>
      </p:nvGrpSpPr>
      <p:grpSpPr>
        <a:xfrm>
          <a:off x="0" y="0"/>
          <a:ext cx="0" cy="0"/>
          <a:chOff x="0" y="0"/>
          <a:chExt cx="0" cy="0"/>
        </a:xfrm>
      </p:grpSpPr>
      <p:sp>
        <p:nvSpPr>
          <p:cNvPr id="293" name="Google Shape;293;g3b986b90749_1_310"/>
          <p:cNvSpPr txBox="1"/>
          <p:nvPr>
            <p:ph type="title"/>
          </p:nvPr>
        </p:nvSpPr>
        <p:spPr>
          <a:xfrm>
            <a:off x="839788"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4" name="Google Shape;294;g3b986b90749_1_310"/>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Autofit/>
          </a:bodyPr>
          <a:lstStyle>
            <a:lvl1pPr indent="-228600" lvl="0" marL="457200" marR="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95" name="Google Shape;295;g3b986b90749_1_310"/>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6" name="Google Shape;296;g3b986b90749_1_310"/>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Autofit/>
          </a:bodyPr>
          <a:lstStyle>
            <a:lvl1pPr indent="-228600" lvl="0" marL="457200" marR="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97" name="Google Shape;297;g3b986b90749_1_310"/>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8" name="Google Shape;298;g3b986b90749_1_310"/>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9" name="Google Shape;299;g3b986b90749_1_310"/>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0" name="Google Shape;300;g3b986b90749_1_310"/>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1" name="Shape 301"/>
        <p:cNvGrpSpPr/>
        <p:nvPr/>
      </p:nvGrpSpPr>
      <p:grpSpPr>
        <a:xfrm>
          <a:off x="0" y="0"/>
          <a:ext cx="0" cy="0"/>
          <a:chOff x="0" y="0"/>
          <a:chExt cx="0" cy="0"/>
        </a:xfrm>
      </p:grpSpPr>
      <p:sp>
        <p:nvSpPr>
          <p:cNvPr id="302" name="Google Shape;302;g3b986b90749_1_319"/>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3" name="Google Shape;303;g3b986b90749_1_319"/>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4" name="Google Shape;304;g3b986b90749_1_319"/>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5" name="Google Shape;305;g3b986b90749_1_319"/>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06" name="Shape 306"/>
        <p:cNvGrpSpPr/>
        <p:nvPr/>
      </p:nvGrpSpPr>
      <p:grpSpPr>
        <a:xfrm>
          <a:off x="0" y="0"/>
          <a:ext cx="0" cy="0"/>
          <a:chOff x="0" y="0"/>
          <a:chExt cx="0" cy="0"/>
        </a:xfrm>
      </p:grpSpPr>
      <p:sp>
        <p:nvSpPr>
          <p:cNvPr id="307" name="Google Shape;307;g3b986b90749_1_324"/>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marR="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8" name="Google Shape;308;g3b986b90749_1_324"/>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marR="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9" name="Google Shape;309;g3b986b90749_1_324"/>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310" name="Google Shape;310;g3b986b90749_1_324"/>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1" name="Google Shape;311;g3b986b90749_1_324"/>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2" name="Google Shape;312;g3b986b90749_1_324"/>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13" name="Shape 313"/>
        <p:cNvGrpSpPr/>
        <p:nvPr/>
      </p:nvGrpSpPr>
      <p:grpSpPr>
        <a:xfrm>
          <a:off x="0" y="0"/>
          <a:ext cx="0" cy="0"/>
          <a:chOff x="0" y="0"/>
          <a:chExt cx="0" cy="0"/>
        </a:xfrm>
      </p:grpSpPr>
      <p:sp>
        <p:nvSpPr>
          <p:cNvPr id="314" name="Google Shape;314;g3b986b90749_1_331"/>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marR="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5" name="Google Shape;315;g3b986b90749_1_331"/>
          <p:cNvSpPr/>
          <p:nvPr>
            <p:ph idx="2" type="pic"/>
          </p:nvPr>
        </p:nvSpPr>
        <p:spPr>
          <a:xfrm>
            <a:off x="5183188" y="987425"/>
            <a:ext cx="6172200" cy="4873500"/>
          </a:xfrm>
          <a:prstGeom prst="rect">
            <a:avLst/>
          </a:prstGeom>
          <a:noFill/>
          <a:ln>
            <a:noFill/>
          </a:ln>
        </p:spPr>
      </p:sp>
      <p:sp>
        <p:nvSpPr>
          <p:cNvPr id="316" name="Google Shape;316;g3b986b90749_1_331"/>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317" name="Google Shape;317;g3b986b90749_1_331"/>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8" name="Google Shape;318;g3b986b90749_1_331"/>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9" name="Google Shape;319;g3b986b90749_1_331"/>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20" name="Shape 320"/>
        <p:cNvGrpSpPr/>
        <p:nvPr/>
      </p:nvGrpSpPr>
      <p:grpSpPr>
        <a:xfrm>
          <a:off x="0" y="0"/>
          <a:ext cx="0" cy="0"/>
          <a:chOff x="0" y="0"/>
          <a:chExt cx="0" cy="0"/>
        </a:xfrm>
      </p:grpSpPr>
      <p:sp>
        <p:nvSpPr>
          <p:cNvPr id="321" name="Google Shape;321;g3b986b90749_1_338"/>
          <p:cNvSpPr txBox="1"/>
          <p:nvPr>
            <p:ph type="title"/>
          </p:nvPr>
        </p:nvSpPr>
        <p:spPr>
          <a:xfrm>
            <a:off x="838200" y="365125"/>
            <a:ext cx="105156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2" name="Google Shape;322;g3b986b90749_1_338"/>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3" name="Google Shape;323;g3b986b90749_1_338"/>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4" name="Google Shape;324;g3b986b90749_1_338"/>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5" name="Google Shape;325;g3b986b90749_1_338"/>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26" name="Shape 326"/>
        <p:cNvGrpSpPr/>
        <p:nvPr/>
      </p:nvGrpSpPr>
      <p:grpSpPr>
        <a:xfrm>
          <a:off x="0" y="0"/>
          <a:ext cx="0" cy="0"/>
          <a:chOff x="0" y="0"/>
          <a:chExt cx="0" cy="0"/>
        </a:xfrm>
      </p:grpSpPr>
      <p:sp>
        <p:nvSpPr>
          <p:cNvPr id="327" name="Google Shape;327;g3b986b90749_1_344"/>
          <p:cNvSpPr txBox="1"/>
          <p:nvPr>
            <p:ph type="title"/>
          </p:nvPr>
        </p:nvSpPr>
        <p:spPr>
          <a:xfrm rot="5400000">
            <a:off x="7133400" y="1956625"/>
            <a:ext cx="5811900" cy="26289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8" name="Google Shape;328;g3b986b90749_1_344"/>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9" name="Google Shape;329;g3b986b90749_1_344"/>
          <p:cNvSpPr txBox="1"/>
          <p:nvPr>
            <p:ph idx="10" type="dt"/>
          </p:nvPr>
        </p:nvSpPr>
        <p:spPr>
          <a:xfrm>
            <a:off x="838200" y="6356350"/>
            <a:ext cx="27432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0" name="Google Shape;330;g3b986b90749_1_344"/>
          <p:cNvSpPr txBox="1"/>
          <p:nvPr>
            <p:ph idx="11" type="ftr"/>
          </p:nvPr>
        </p:nvSpPr>
        <p:spPr>
          <a:xfrm>
            <a:off x="4038600" y="6356350"/>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800">
                <a:solidFill>
                  <a:schemeClr val="dk1"/>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1" name="Google Shape;331;g3b986b90749_1_344"/>
          <p:cNvSpPr txBox="1"/>
          <p:nvPr>
            <p:ph idx="12" type="sldNum"/>
          </p:nvPr>
        </p:nvSpPr>
        <p:spPr>
          <a:xfrm>
            <a:off x="8610600" y="6356350"/>
            <a:ext cx="27432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buNone/>
              <a:defRPr sz="1800">
                <a:solidFill>
                  <a:schemeClr val="dk1"/>
                </a:solidFill>
                <a:latin typeface="Calibri"/>
                <a:ea typeface="Calibri"/>
                <a:cs typeface="Calibri"/>
                <a:sym typeface="Calibri"/>
              </a:defRPr>
            </a:lvl1pPr>
            <a:lvl2pPr indent="0" lvl="1" marL="0" marR="0" algn="l">
              <a:spcBef>
                <a:spcPts val="0"/>
              </a:spcBef>
              <a:buNone/>
              <a:defRPr sz="1800">
                <a:solidFill>
                  <a:schemeClr val="dk1"/>
                </a:solidFill>
                <a:latin typeface="Calibri"/>
                <a:ea typeface="Calibri"/>
                <a:cs typeface="Calibri"/>
                <a:sym typeface="Calibri"/>
              </a:defRPr>
            </a:lvl2pPr>
            <a:lvl3pPr indent="0" lvl="2" marL="0" marR="0" algn="l">
              <a:spcBef>
                <a:spcPts val="0"/>
              </a:spcBef>
              <a:buNone/>
              <a:defRPr sz="1800">
                <a:solidFill>
                  <a:schemeClr val="dk1"/>
                </a:solidFill>
                <a:latin typeface="Calibri"/>
                <a:ea typeface="Calibri"/>
                <a:cs typeface="Calibri"/>
                <a:sym typeface="Calibri"/>
              </a:defRPr>
            </a:lvl3pPr>
            <a:lvl4pPr indent="0" lvl="3" marL="0" marR="0" algn="l">
              <a:spcBef>
                <a:spcPts val="0"/>
              </a:spcBef>
              <a:buNone/>
              <a:defRPr sz="1800">
                <a:solidFill>
                  <a:schemeClr val="dk1"/>
                </a:solidFill>
                <a:latin typeface="Calibri"/>
                <a:ea typeface="Calibri"/>
                <a:cs typeface="Calibri"/>
                <a:sym typeface="Calibri"/>
              </a:defRPr>
            </a:lvl4pPr>
            <a:lvl5pPr indent="0" lvl="4" marL="0" marR="0" algn="l">
              <a:spcBef>
                <a:spcPts val="0"/>
              </a:spcBef>
              <a:buNone/>
              <a:defRPr sz="1800">
                <a:solidFill>
                  <a:schemeClr val="dk1"/>
                </a:solidFill>
                <a:latin typeface="Calibri"/>
                <a:ea typeface="Calibri"/>
                <a:cs typeface="Calibri"/>
                <a:sym typeface="Calibri"/>
              </a:defRPr>
            </a:lvl5pPr>
            <a:lvl6pPr indent="0" lvl="5" marL="0" marR="0" algn="l">
              <a:spcBef>
                <a:spcPts val="0"/>
              </a:spcBef>
              <a:buNone/>
              <a:defRPr sz="1800">
                <a:solidFill>
                  <a:schemeClr val="dk1"/>
                </a:solidFill>
                <a:latin typeface="Calibri"/>
                <a:ea typeface="Calibri"/>
                <a:cs typeface="Calibri"/>
                <a:sym typeface="Calibri"/>
              </a:defRPr>
            </a:lvl6pPr>
            <a:lvl7pPr indent="0" lvl="6" marL="0" marR="0" algn="l">
              <a:spcBef>
                <a:spcPts val="0"/>
              </a:spcBef>
              <a:buNone/>
              <a:defRPr sz="1800">
                <a:solidFill>
                  <a:schemeClr val="dk1"/>
                </a:solidFill>
                <a:latin typeface="Calibri"/>
                <a:ea typeface="Calibri"/>
                <a:cs typeface="Calibri"/>
                <a:sym typeface="Calibri"/>
              </a:defRPr>
            </a:lvl7pPr>
            <a:lvl8pPr indent="0" lvl="7" marL="0" marR="0" algn="l">
              <a:spcBef>
                <a:spcPts val="0"/>
              </a:spcBef>
              <a:buNone/>
              <a:defRPr sz="1800">
                <a:solidFill>
                  <a:schemeClr val="dk1"/>
                </a:solidFill>
                <a:latin typeface="Calibri"/>
                <a:ea typeface="Calibri"/>
                <a:cs typeface="Calibri"/>
                <a:sym typeface="Calibri"/>
              </a:defRPr>
            </a:lvl8pPr>
            <a:lvl9pPr indent="0" lvl="8" marL="0" marR="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sl-S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1.xml"/><Relationship Id="rId11" Type="http://schemas.openxmlformats.org/officeDocument/2006/relationships/slideLayout" Target="../slideLayouts/slideLayout2.xml"/><Relationship Id="rId10" Type="http://schemas.openxmlformats.org/officeDocument/2006/relationships/slideLayout" Target="../slideLayouts/slideLayout1.xml"/><Relationship Id="rId21" Type="http://schemas.openxmlformats.org/officeDocument/2006/relationships/theme" Target="../theme/theme2.xml"/><Relationship Id="rId13" Type="http://schemas.openxmlformats.org/officeDocument/2006/relationships/slideLayout" Target="../slideLayouts/slideLayout4.xml"/><Relationship Id="rId12" Type="http://schemas.openxmlformats.org/officeDocument/2006/relationships/slideLayout" Target="../slideLayouts/slideLayout3.xml"/><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3.png"/><Relationship Id="rId15" Type="http://schemas.openxmlformats.org/officeDocument/2006/relationships/slideLayout" Target="../slideLayouts/slideLayout6.xml"/><Relationship Id="rId14" Type="http://schemas.openxmlformats.org/officeDocument/2006/relationships/slideLayout" Target="../slideLayouts/slideLayout5.xml"/><Relationship Id="rId17" Type="http://schemas.openxmlformats.org/officeDocument/2006/relationships/slideLayout" Target="../slideLayouts/slideLayout8.xml"/><Relationship Id="rId16" Type="http://schemas.openxmlformats.org/officeDocument/2006/relationships/slideLayout" Target="../slideLayouts/slideLayout7.xml"/><Relationship Id="rId5" Type="http://schemas.openxmlformats.org/officeDocument/2006/relationships/image" Target="../media/image17.png"/><Relationship Id="rId19" Type="http://schemas.openxmlformats.org/officeDocument/2006/relationships/slideLayout" Target="../slideLayouts/slideLayout10.xml"/><Relationship Id="rId6" Type="http://schemas.openxmlformats.org/officeDocument/2006/relationships/image" Target="../media/image14.jpg"/><Relationship Id="rId18" Type="http://schemas.openxmlformats.org/officeDocument/2006/relationships/slideLayout" Target="../slideLayouts/slideLayout9.xml"/><Relationship Id="rId7" Type="http://schemas.openxmlformats.org/officeDocument/2006/relationships/image" Target="../media/image2.png"/><Relationship Id="rId8" Type="http://schemas.openxmlformats.org/officeDocument/2006/relationships/image" Target="../media/image15.png"/></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 Type="http://schemas.openxmlformats.org/officeDocument/2006/relationships/image" Target="../media/image6.png"/><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5" Type="http://schemas.openxmlformats.org/officeDocument/2006/relationships/theme" Target="../theme/theme3.xml"/><Relationship Id="rId14" Type="http://schemas.openxmlformats.org/officeDocument/2006/relationships/slideLayout" Target="../slideLayouts/slideLayout2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5.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image" Target="../media/image7.png"/><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image" Target="../media/image17.png"/><Relationship Id="rId9" Type="http://schemas.openxmlformats.org/officeDocument/2006/relationships/image" Target="../media/image29.jpg"/><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image" Target="../media/image14.jpg"/><Relationship Id="rId19" Type="http://schemas.openxmlformats.org/officeDocument/2006/relationships/slideLayout" Target="../slideLayouts/slideLayout32.xml"/><Relationship Id="rId6" Type="http://schemas.openxmlformats.org/officeDocument/2006/relationships/image" Target="../media/image2.png"/><Relationship Id="rId18" Type="http://schemas.openxmlformats.org/officeDocument/2006/relationships/slideLayout" Target="../slideLayouts/slideLayout31.xml"/><Relationship Id="rId7" Type="http://schemas.openxmlformats.org/officeDocument/2006/relationships/image" Target="../media/image15.png"/><Relationship Id="rId8"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43.xml"/><Relationship Id="rId11" Type="http://schemas.openxmlformats.org/officeDocument/2006/relationships/slideLayout" Target="../slideLayouts/slideLayout34.xml"/><Relationship Id="rId22" Type="http://schemas.openxmlformats.org/officeDocument/2006/relationships/theme" Target="../theme/theme4.xml"/><Relationship Id="rId10" Type="http://schemas.openxmlformats.org/officeDocument/2006/relationships/image" Target="../media/image29.jpg"/><Relationship Id="rId21" Type="http://schemas.openxmlformats.org/officeDocument/2006/relationships/slideLayout" Target="../slideLayouts/slideLayout44.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1.png"/><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5" Type="http://schemas.openxmlformats.org/officeDocument/2006/relationships/image" Target="../media/image17.png"/><Relationship Id="rId19" Type="http://schemas.openxmlformats.org/officeDocument/2006/relationships/slideLayout" Target="../slideLayouts/slideLayout42.xml"/><Relationship Id="rId6" Type="http://schemas.openxmlformats.org/officeDocument/2006/relationships/image" Target="../media/image14.jpg"/><Relationship Id="rId18" Type="http://schemas.openxmlformats.org/officeDocument/2006/relationships/slideLayout" Target="../slideLayouts/slideLayout41.xml"/><Relationship Id="rId7" Type="http://schemas.openxmlformats.org/officeDocument/2006/relationships/image" Target="../media/image2.png"/><Relationship Id="rId8"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9"/>
          <p:cNvSpPr/>
          <p:nvPr/>
        </p:nvSpPr>
        <p:spPr>
          <a:xfrm>
            <a:off x="-1377" y="3856444"/>
            <a:ext cx="12192000" cy="305263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 name="Google Shape;11;p29"/>
          <p:cNvSpPr txBox="1"/>
          <p:nvPr/>
        </p:nvSpPr>
        <p:spPr>
          <a:xfrm>
            <a:off x="1952639" y="6468443"/>
            <a:ext cx="10239361" cy="348878"/>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Clr>
                <a:srgbClr val="000000"/>
              </a:buClr>
              <a:buSzPts val="700"/>
              <a:buFont typeface="Arial"/>
              <a:buNone/>
            </a:pPr>
            <a:r>
              <a:rPr b="0" i="0" lang="sl-SI" sz="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 2023-1-AT01-KA220-VET-000152934</a:t>
            </a:r>
            <a:endParaRPr b="0" i="0" sz="1100" u="none" cap="none" strike="noStrike">
              <a:solidFill>
                <a:schemeClr val="lt1"/>
              </a:solidFill>
              <a:latin typeface="Arial"/>
              <a:ea typeface="Arial"/>
              <a:cs typeface="Arial"/>
              <a:sym typeface="Arial"/>
            </a:endParaRPr>
          </a:p>
        </p:txBody>
      </p:sp>
      <p:pic>
        <p:nvPicPr>
          <p:cNvPr descr="Uma imagem com texto, Tipo de letra, captura de ecrã, Gráficos&#10;&#10;Descrição gerada automaticamente" id="12" name="Google Shape;12;p29"/>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13" name="Google Shape;13;p29"/>
          <p:cNvPicPr preferRelativeResize="0"/>
          <p:nvPr/>
        </p:nvPicPr>
        <p:blipFill rotWithShape="1">
          <a:blip r:embed="rId2">
            <a:alphaModFix/>
          </a:blip>
          <a:srcRect b="10823" l="12260" r="12728" t="25284"/>
          <a:stretch/>
        </p:blipFill>
        <p:spPr>
          <a:xfrm>
            <a:off x="2560675" y="723895"/>
            <a:ext cx="7070651" cy="3271495"/>
          </a:xfrm>
          <a:prstGeom prst="rect">
            <a:avLst/>
          </a:prstGeom>
          <a:noFill/>
          <a:ln>
            <a:noFill/>
          </a:ln>
        </p:spPr>
      </p:pic>
      <p:grpSp>
        <p:nvGrpSpPr>
          <p:cNvPr id="14" name="Google Shape;14;p29"/>
          <p:cNvGrpSpPr/>
          <p:nvPr/>
        </p:nvGrpSpPr>
        <p:grpSpPr>
          <a:xfrm>
            <a:off x="3342806" y="0"/>
            <a:ext cx="5506389" cy="484936"/>
            <a:chOff x="176550" y="139236"/>
            <a:chExt cx="7041681" cy="620146"/>
          </a:xfrm>
        </p:grpSpPr>
        <p:pic>
          <p:nvPicPr>
            <p:cNvPr descr="Uma imagem com estrela, Tipo de letra, Gráficos, símbolo&#10;&#10;Descrição gerada automaticamente" id="15" name="Google Shape;15;p29"/>
            <p:cNvPicPr preferRelativeResize="0"/>
            <p:nvPr/>
          </p:nvPicPr>
          <p:blipFill rotWithShape="1">
            <a:blip r:embed="rId3">
              <a:alphaModFix/>
            </a:blip>
            <a:srcRect b="0" l="0" r="0" t="0"/>
            <a:stretch/>
          </p:blipFill>
          <p:spPr>
            <a:xfrm>
              <a:off x="176550" y="242873"/>
              <a:ext cx="573818" cy="412873"/>
            </a:xfrm>
            <a:prstGeom prst="rect">
              <a:avLst/>
            </a:prstGeom>
            <a:noFill/>
            <a:ln>
              <a:noFill/>
            </a:ln>
          </p:spPr>
        </p:pic>
        <p:pic>
          <p:nvPicPr>
            <p:cNvPr descr="Uma imagem com Tipo de letra, Gráficos, texto, design gráfico&#10;&#10;Descrição gerada automaticamente" id="16" name="Google Shape;16;p29"/>
            <p:cNvPicPr preferRelativeResize="0"/>
            <p:nvPr/>
          </p:nvPicPr>
          <p:blipFill rotWithShape="1">
            <a:blip r:embed="rId4">
              <a:alphaModFix/>
            </a:blip>
            <a:srcRect b="0" l="0" r="0" t="0"/>
            <a:stretch/>
          </p:blipFill>
          <p:spPr>
            <a:xfrm>
              <a:off x="2167290" y="283841"/>
              <a:ext cx="947075" cy="330937"/>
            </a:xfrm>
            <a:prstGeom prst="rect">
              <a:avLst/>
            </a:prstGeom>
            <a:noFill/>
            <a:ln>
              <a:noFill/>
            </a:ln>
          </p:spPr>
        </p:pic>
        <p:pic>
          <p:nvPicPr>
            <p:cNvPr descr="Uma imagem com texto, Tipo de letra, símbolo, captura de ecrã&#10;&#10;Descrição gerada automaticamente" id="17" name="Google Shape;17;p29"/>
            <p:cNvPicPr preferRelativeResize="0"/>
            <p:nvPr/>
          </p:nvPicPr>
          <p:blipFill rotWithShape="1">
            <a:blip r:embed="rId5">
              <a:alphaModFix/>
            </a:blip>
            <a:srcRect b="0" l="0" r="0" t="0"/>
            <a:stretch/>
          </p:blipFill>
          <p:spPr>
            <a:xfrm>
              <a:off x="6728365" y="268747"/>
              <a:ext cx="489866" cy="361124"/>
            </a:xfrm>
            <a:prstGeom prst="rect">
              <a:avLst/>
            </a:prstGeom>
            <a:noFill/>
            <a:ln>
              <a:noFill/>
            </a:ln>
          </p:spPr>
        </p:pic>
        <p:pic>
          <p:nvPicPr>
            <p:cNvPr descr="Uma imagem com texto, Tipo de letra, logótipo, Gráficos&#10;&#10;Descrição gerada automaticamente" id="18" name="Google Shape;18;p29"/>
            <p:cNvPicPr preferRelativeResize="0"/>
            <p:nvPr/>
          </p:nvPicPr>
          <p:blipFill rotWithShape="1">
            <a:blip r:embed="rId6">
              <a:alphaModFix/>
            </a:blip>
            <a:srcRect b="0" l="0" r="0" t="0"/>
            <a:stretch/>
          </p:blipFill>
          <p:spPr>
            <a:xfrm>
              <a:off x="3430379" y="332170"/>
              <a:ext cx="705189" cy="234279"/>
            </a:xfrm>
            <a:prstGeom prst="rect">
              <a:avLst/>
            </a:prstGeom>
            <a:noFill/>
            <a:ln>
              <a:noFill/>
            </a:ln>
          </p:spPr>
        </p:pic>
        <p:pic>
          <p:nvPicPr>
            <p:cNvPr descr="Uma imagem com Tipo de letra, Gráficos, captura de ecrã, texto&#10;&#10;Descrição gerada automaticamente" id="19" name="Google Shape;19;p29"/>
            <p:cNvPicPr preferRelativeResize="0"/>
            <p:nvPr/>
          </p:nvPicPr>
          <p:blipFill rotWithShape="1">
            <a:blip r:embed="rId7">
              <a:alphaModFix/>
            </a:blip>
            <a:srcRect b="0" l="0" r="0" t="0"/>
            <a:stretch/>
          </p:blipFill>
          <p:spPr>
            <a:xfrm>
              <a:off x="5792206" y="139236"/>
              <a:ext cx="620146" cy="620146"/>
            </a:xfrm>
            <a:prstGeom prst="rect">
              <a:avLst/>
            </a:prstGeom>
            <a:noFill/>
            <a:ln>
              <a:noFill/>
            </a:ln>
          </p:spPr>
        </p:pic>
        <p:pic>
          <p:nvPicPr>
            <p:cNvPr descr="Uma imagem com texto, Tipo de letra, logótipo, Gráficos&#10;&#10;Descrição gerada automaticamente" id="20" name="Google Shape;20;p29"/>
            <p:cNvPicPr preferRelativeResize="0"/>
            <p:nvPr/>
          </p:nvPicPr>
          <p:blipFill rotWithShape="1">
            <a:blip r:embed="rId8">
              <a:alphaModFix/>
            </a:blip>
            <a:srcRect b="0" l="0" r="0" t="0"/>
            <a:stretch/>
          </p:blipFill>
          <p:spPr>
            <a:xfrm>
              <a:off x="1066382" y="294783"/>
              <a:ext cx="784894" cy="309052"/>
            </a:xfrm>
            <a:prstGeom prst="rect">
              <a:avLst/>
            </a:prstGeom>
            <a:noFill/>
            <a:ln>
              <a:noFill/>
            </a:ln>
          </p:spPr>
        </p:pic>
        <p:pic>
          <p:nvPicPr>
            <p:cNvPr id="21" name="Google Shape;21;p29"/>
            <p:cNvPicPr preferRelativeResize="0"/>
            <p:nvPr/>
          </p:nvPicPr>
          <p:blipFill rotWithShape="1">
            <a:blip r:embed="rId9">
              <a:alphaModFix/>
            </a:blip>
            <a:srcRect b="0" l="0" r="0" t="0"/>
            <a:stretch/>
          </p:blipFill>
          <p:spPr>
            <a:xfrm>
              <a:off x="4451582" y="296419"/>
              <a:ext cx="1024610" cy="305780"/>
            </a:xfrm>
            <a:prstGeom prst="rect">
              <a:avLst/>
            </a:prstGeom>
            <a:noFill/>
            <a:ln>
              <a:noFill/>
            </a:ln>
          </p:spPr>
        </p:pic>
      </p:grpSp>
    </p:spTree>
  </p:cSld>
  <p:clrMap accent1="accent1" accent2="accent2" accent3="accent3" accent4="accent4" accent5="accent5" accent6="accent6" bg1="lt1" bg2="dk2" tx1="dk1" tx2="lt2" folHlink="folHlink" hlink="hlink"/>
  <p:sldLayoutIdLst>
    <p:sldLayoutId id="214748364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pic>
        <p:nvPicPr>
          <p:cNvPr descr="Uma imagem com texto, Tipo de letra, captura de ecrã, Gráficos&#10;&#10;Descrição gerada automaticamente" id="92" name="Google Shape;92;p31"/>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93" name="Google Shape;93;p31"/>
          <p:cNvPicPr preferRelativeResize="0"/>
          <p:nvPr/>
        </p:nvPicPr>
        <p:blipFill rotWithShape="1">
          <a:blip r:embed="rId2">
            <a:alphaModFix/>
          </a:blip>
          <a:srcRect b="0" l="0" r="0" t="0"/>
          <a:stretch/>
        </p:blipFill>
        <p:spPr>
          <a:xfrm>
            <a:off x="28502" y="6455296"/>
            <a:ext cx="1595612" cy="334752"/>
          </a:xfrm>
          <a:prstGeom prst="rect">
            <a:avLst/>
          </a:prstGeom>
          <a:noFill/>
          <a:ln>
            <a:noFill/>
          </a:ln>
        </p:spPr>
      </p:pic>
      <p:pic>
        <p:nvPicPr>
          <p:cNvPr descr="Uma imagem com Tipo de letra, Gráficos, logótipo, captura de ecrã&#10;&#10;Descrição gerada automaticamente" id="94" name="Google Shape;94;p31"/>
          <p:cNvPicPr preferRelativeResize="0"/>
          <p:nvPr/>
        </p:nvPicPr>
        <p:blipFill rotWithShape="1">
          <a:blip r:embed="rId3">
            <a:alphaModFix/>
          </a:blip>
          <a:srcRect b="30316" l="0" r="0" t="23069"/>
          <a:stretch/>
        </p:blipFill>
        <p:spPr>
          <a:xfrm>
            <a:off x="-89566" y="121117"/>
            <a:ext cx="1595612" cy="403607"/>
          </a:xfrm>
          <a:prstGeom prst="rect">
            <a:avLst/>
          </a:prstGeom>
          <a:noFill/>
          <a:ln>
            <a:noFill/>
          </a:ln>
        </p:spPr>
      </p:pic>
      <p:sp>
        <p:nvSpPr>
          <p:cNvPr id="95" name="Google Shape;95;p31"/>
          <p:cNvSpPr/>
          <p:nvPr/>
        </p:nvSpPr>
        <p:spPr>
          <a:xfrm>
            <a:off x="1424378" y="0"/>
            <a:ext cx="10767622" cy="471559"/>
          </a:xfrm>
          <a:prstGeom prst="rect">
            <a:avLst/>
          </a:prstGeom>
          <a:solidFill>
            <a:srgbClr val="FF9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sp>
        <p:nvSpPr>
          <p:cNvPr id="166" name="Google Shape;166;g3b986b90749_1_91"/>
          <p:cNvSpPr/>
          <p:nvPr/>
        </p:nvSpPr>
        <p:spPr>
          <a:xfrm>
            <a:off x="-1377" y="3856444"/>
            <a:ext cx="12192000" cy="30525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7" name="Google Shape;167;g3b986b90749_1_91"/>
          <p:cNvSpPr txBox="1"/>
          <p:nvPr/>
        </p:nvSpPr>
        <p:spPr>
          <a:xfrm>
            <a:off x="1952689" y="6328901"/>
            <a:ext cx="10239300" cy="438600"/>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None/>
            </a:pPr>
            <a:r>
              <a:rPr i="1" lang="sl-SI" sz="1000">
                <a:solidFill>
                  <a:schemeClr val="lt1"/>
                </a:solidFil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b="0" i="0" sz="1000" u="none" cap="none" strike="noStrike">
              <a:solidFill>
                <a:schemeClr val="lt1"/>
              </a:solidFill>
              <a:latin typeface="Arial"/>
              <a:ea typeface="Arial"/>
              <a:cs typeface="Arial"/>
              <a:sym typeface="Arial"/>
            </a:endParaRPr>
          </a:p>
        </p:txBody>
      </p:sp>
      <p:pic>
        <p:nvPicPr>
          <p:cNvPr id="168" name="Google Shape;168;g3b986b90749_1_91"/>
          <p:cNvPicPr preferRelativeResize="0"/>
          <p:nvPr/>
        </p:nvPicPr>
        <p:blipFill rotWithShape="1">
          <a:blip r:embed="rId1">
            <a:alphaModFix/>
          </a:blip>
          <a:srcRect b="10823" l="12263" r="12728" t="25282"/>
          <a:stretch/>
        </p:blipFill>
        <p:spPr>
          <a:xfrm>
            <a:off x="2560675" y="723895"/>
            <a:ext cx="7070650" cy="3271496"/>
          </a:xfrm>
          <a:prstGeom prst="rect">
            <a:avLst/>
          </a:prstGeom>
          <a:noFill/>
          <a:ln>
            <a:noFill/>
          </a:ln>
        </p:spPr>
      </p:pic>
      <p:grpSp>
        <p:nvGrpSpPr>
          <p:cNvPr id="169" name="Google Shape;169;g3b986b90749_1_91"/>
          <p:cNvGrpSpPr/>
          <p:nvPr/>
        </p:nvGrpSpPr>
        <p:grpSpPr>
          <a:xfrm>
            <a:off x="3342811" y="4"/>
            <a:ext cx="5506594" cy="484954"/>
            <a:chOff x="176550" y="139236"/>
            <a:chExt cx="7041680" cy="620146"/>
          </a:xfrm>
        </p:grpSpPr>
        <p:pic>
          <p:nvPicPr>
            <p:cNvPr descr="Uma imagem com estrela, Tipo de letra, Gráficos, símbolo&#10;&#10;Descrição gerada automaticamente" id="170" name="Google Shape;170;g3b986b90749_1_91"/>
            <p:cNvPicPr preferRelativeResize="0"/>
            <p:nvPr/>
          </p:nvPicPr>
          <p:blipFill rotWithShape="1">
            <a:blip r:embed="rId2">
              <a:alphaModFix/>
            </a:blip>
            <a:srcRect b="0" l="0" r="0" t="0"/>
            <a:stretch/>
          </p:blipFill>
          <p:spPr>
            <a:xfrm>
              <a:off x="176550" y="242873"/>
              <a:ext cx="573820" cy="412874"/>
            </a:xfrm>
            <a:prstGeom prst="rect">
              <a:avLst/>
            </a:prstGeom>
            <a:noFill/>
            <a:ln>
              <a:noFill/>
            </a:ln>
          </p:spPr>
        </p:pic>
        <p:pic>
          <p:nvPicPr>
            <p:cNvPr descr="Uma imagem com Tipo de letra, Gráficos, texto, design gráfico&#10;&#10;Descrição gerada automaticamente" id="171" name="Google Shape;171;g3b986b90749_1_91"/>
            <p:cNvPicPr preferRelativeResize="0"/>
            <p:nvPr/>
          </p:nvPicPr>
          <p:blipFill rotWithShape="1">
            <a:blip r:embed="rId3">
              <a:alphaModFix/>
            </a:blip>
            <a:srcRect b="0" l="0" r="0" t="0"/>
            <a:stretch/>
          </p:blipFill>
          <p:spPr>
            <a:xfrm>
              <a:off x="2167290" y="283841"/>
              <a:ext cx="947077" cy="330937"/>
            </a:xfrm>
            <a:prstGeom prst="rect">
              <a:avLst/>
            </a:prstGeom>
            <a:noFill/>
            <a:ln>
              <a:noFill/>
            </a:ln>
          </p:spPr>
        </p:pic>
        <p:pic>
          <p:nvPicPr>
            <p:cNvPr descr="Uma imagem com texto, Tipo de letra, símbolo, captura de ecrã&#10;&#10;Descrição gerada automaticamente" id="172" name="Google Shape;172;g3b986b90749_1_91"/>
            <p:cNvPicPr preferRelativeResize="0"/>
            <p:nvPr/>
          </p:nvPicPr>
          <p:blipFill rotWithShape="1">
            <a:blip r:embed="rId4">
              <a:alphaModFix/>
            </a:blip>
            <a:srcRect b="0" l="0" r="0" t="0"/>
            <a:stretch/>
          </p:blipFill>
          <p:spPr>
            <a:xfrm>
              <a:off x="6728365" y="268747"/>
              <a:ext cx="489865" cy="361124"/>
            </a:xfrm>
            <a:prstGeom prst="rect">
              <a:avLst/>
            </a:prstGeom>
            <a:noFill/>
            <a:ln>
              <a:noFill/>
            </a:ln>
          </p:spPr>
        </p:pic>
        <p:pic>
          <p:nvPicPr>
            <p:cNvPr descr="Uma imagem com texto, Tipo de letra, logótipo, Gráficos&#10;&#10;Descrição gerada automaticamente" id="173" name="Google Shape;173;g3b986b90749_1_91"/>
            <p:cNvPicPr preferRelativeResize="0"/>
            <p:nvPr/>
          </p:nvPicPr>
          <p:blipFill rotWithShape="1">
            <a:blip r:embed="rId5">
              <a:alphaModFix/>
            </a:blip>
            <a:srcRect b="0" l="0" r="0" t="0"/>
            <a:stretch/>
          </p:blipFill>
          <p:spPr>
            <a:xfrm>
              <a:off x="3430379" y="332170"/>
              <a:ext cx="705188" cy="234279"/>
            </a:xfrm>
            <a:prstGeom prst="rect">
              <a:avLst/>
            </a:prstGeom>
            <a:noFill/>
            <a:ln>
              <a:noFill/>
            </a:ln>
          </p:spPr>
        </p:pic>
        <p:pic>
          <p:nvPicPr>
            <p:cNvPr descr="Uma imagem com Tipo de letra, Gráficos, captura de ecrã, texto&#10;&#10;Descrição gerada automaticamente" id="174" name="Google Shape;174;g3b986b90749_1_91"/>
            <p:cNvPicPr preferRelativeResize="0"/>
            <p:nvPr/>
          </p:nvPicPr>
          <p:blipFill rotWithShape="1">
            <a:blip r:embed="rId6">
              <a:alphaModFix/>
            </a:blip>
            <a:srcRect b="0" l="0" r="0" t="0"/>
            <a:stretch/>
          </p:blipFill>
          <p:spPr>
            <a:xfrm>
              <a:off x="5792206" y="139236"/>
              <a:ext cx="620146" cy="620146"/>
            </a:xfrm>
            <a:prstGeom prst="rect">
              <a:avLst/>
            </a:prstGeom>
            <a:noFill/>
            <a:ln>
              <a:noFill/>
            </a:ln>
          </p:spPr>
        </p:pic>
        <p:pic>
          <p:nvPicPr>
            <p:cNvPr descr="Uma imagem com texto, Tipo de letra, logótipo, Gráficos&#10;&#10;Descrição gerada automaticamente" id="175" name="Google Shape;175;g3b986b90749_1_91"/>
            <p:cNvPicPr preferRelativeResize="0"/>
            <p:nvPr/>
          </p:nvPicPr>
          <p:blipFill rotWithShape="1">
            <a:blip r:embed="rId7">
              <a:alphaModFix/>
            </a:blip>
            <a:srcRect b="0" l="0" r="0" t="0"/>
            <a:stretch/>
          </p:blipFill>
          <p:spPr>
            <a:xfrm>
              <a:off x="1066382" y="294783"/>
              <a:ext cx="784894" cy="309052"/>
            </a:xfrm>
            <a:prstGeom prst="rect">
              <a:avLst/>
            </a:prstGeom>
            <a:noFill/>
            <a:ln>
              <a:noFill/>
            </a:ln>
          </p:spPr>
        </p:pic>
        <p:pic>
          <p:nvPicPr>
            <p:cNvPr id="176" name="Google Shape;176;g3b986b90749_1_91"/>
            <p:cNvPicPr preferRelativeResize="0"/>
            <p:nvPr/>
          </p:nvPicPr>
          <p:blipFill rotWithShape="1">
            <a:blip r:embed="rId8">
              <a:alphaModFix/>
            </a:blip>
            <a:srcRect b="0" l="0" r="0" t="0"/>
            <a:stretch/>
          </p:blipFill>
          <p:spPr>
            <a:xfrm>
              <a:off x="4451582" y="296419"/>
              <a:ext cx="1024613" cy="305780"/>
            </a:xfrm>
            <a:prstGeom prst="rect">
              <a:avLst/>
            </a:prstGeom>
            <a:noFill/>
            <a:ln>
              <a:noFill/>
            </a:ln>
          </p:spPr>
        </p:pic>
      </p:grpSp>
      <p:pic>
        <p:nvPicPr>
          <p:cNvPr id="177" name="Google Shape;177;g3b986b90749_1_91"/>
          <p:cNvPicPr preferRelativeResize="0"/>
          <p:nvPr/>
        </p:nvPicPr>
        <p:blipFill>
          <a:blip r:embed="rId9">
            <a:alphaModFix/>
          </a:blip>
          <a:stretch>
            <a:fillRect/>
          </a:stretch>
        </p:blipFill>
        <p:spPr>
          <a:xfrm>
            <a:off x="79275" y="6368549"/>
            <a:ext cx="1661619" cy="348875"/>
          </a:xfrm>
          <a:prstGeom prst="rect">
            <a:avLst/>
          </a:prstGeom>
          <a:solidFill>
            <a:schemeClr val="accent1"/>
          </a:solidFill>
          <a:ln>
            <a:noFill/>
          </a:ln>
        </p:spPr>
      </p:pic>
    </p:spTree>
  </p:cSld>
  <p:clrMap accent1="accent1" accent2="accent2" accent3="accent3" accent4="accent4" accent5="accent5" accent6="accent6" bg1="lt1" bg2="dk2" tx1="dk1" tx2="lt2" folHlink="folHlink" hlink="hlink"/>
  <p:sldLayoutIdLst>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pic>
        <p:nvPicPr>
          <p:cNvPr descr="Uma imagem com texto, Tipo de letra, captura de ecrã, Gráficos&#10;&#10;Descrição gerada automaticamente" id="249" name="Google Shape;249;g3b986b90749_1_266"/>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sp>
        <p:nvSpPr>
          <p:cNvPr id="250" name="Google Shape;250;g3b986b90749_1_266"/>
          <p:cNvSpPr/>
          <p:nvPr/>
        </p:nvSpPr>
        <p:spPr>
          <a:xfrm>
            <a:off x="0" y="6198610"/>
            <a:ext cx="12192000" cy="659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51" name="Google Shape;251;g3b986b90749_1_266"/>
          <p:cNvPicPr preferRelativeResize="0"/>
          <p:nvPr/>
        </p:nvPicPr>
        <p:blipFill rotWithShape="1">
          <a:blip r:embed="rId2">
            <a:alphaModFix/>
          </a:blip>
          <a:srcRect b="10823" l="12263" r="12728" t="25282"/>
          <a:stretch/>
        </p:blipFill>
        <p:spPr>
          <a:xfrm>
            <a:off x="3751163" y="3896376"/>
            <a:ext cx="4409546" cy="2040238"/>
          </a:xfrm>
          <a:prstGeom prst="rect">
            <a:avLst/>
          </a:prstGeom>
          <a:noFill/>
          <a:ln>
            <a:noFill/>
          </a:ln>
        </p:spPr>
      </p:pic>
      <p:grpSp>
        <p:nvGrpSpPr>
          <p:cNvPr id="252" name="Google Shape;252;g3b986b90749_1_266"/>
          <p:cNvGrpSpPr/>
          <p:nvPr/>
        </p:nvGrpSpPr>
        <p:grpSpPr>
          <a:xfrm>
            <a:off x="4133332" y="2669924"/>
            <a:ext cx="3859364" cy="1128351"/>
            <a:chOff x="1776089" y="3084863"/>
            <a:chExt cx="6690992" cy="1956226"/>
          </a:xfrm>
        </p:grpSpPr>
        <p:pic>
          <p:nvPicPr>
            <p:cNvPr descr="Uma imagem com estrela, Tipo de letra, Gráficos, símbolo&#10;&#10;Descrição gerada automaticamente" id="253" name="Google Shape;253;g3b986b90749_1_266"/>
            <p:cNvPicPr preferRelativeResize="0"/>
            <p:nvPr/>
          </p:nvPicPr>
          <p:blipFill rotWithShape="1">
            <a:blip r:embed="rId3">
              <a:alphaModFix/>
            </a:blip>
            <a:srcRect b="0" l="0" r="0" t="0"/>
            <a:stretch/>
          </p:blipFill>
          <p:spPr>
            <a:xfrm>
              <a:off x="1776089" y="3084863"/>
              <a:ext cx="994868" cy="715827"/>
            </a:xfrm>
            <a:prstGeom prst="rect">
              <a:avLst/>
            </a:prstGeom>
            <a:noFill/>
            <a:ln>
              <a:noFill/>
            </a:ln>
          </p:spPr>
        </p:pic>
        <p:pic>
          <p:nvPicPr>
            <p:cNvPr descr="Uma imagem com Tipo de letra, Gráficos, texto, design gráfico&#10;&#10;Descrição gerada automaticamente" id="254" name="Google Shape;254;g3b986b90749_1_266"/>
            <p:cNvPicPr preferRelativeResize="0"/>
            <p:nvPr/>
          </p:nvPicPr>
          <p:blipFill rotWithShape="1">
            <a:blip r:embed="rId4">
              <a:alphaModFix/>
            </a:blip>
            <a:srcRect b="0" l="0" r="0" t="0"/>
            <a:stretch/>
          </p:blipFill>
          <p:spPr>
            <a:xfrm>
              <a:off x="5112217" y="3155893"/>
              <a:ext cx="1642014" cy="573770"/>
            </a:xfrm>
            <a:prstGeom prst="rect">
              <a:avLst/>
            </a:prstGeom>
            <a:noFill/>
            <a:ln>
              <a:noFill/>
            </a:ln>
          </p:spPr>
        </p:pic>
        <p:pic>
          <p:nvPicPr>
            <p:cNvPr descr="Uma imagem com texto, Tipo de letra, símbolo, captura de ecrã&#10;&#10;Descrição gerada automaticamente" id="255" name="Google Shape;255;g3b986b90749_1_266"/>
            <p:cNvPicPr preferRelativeResize="0"/>
            <p:nvPr/>
          </p:nvPicPr>
          <p:blipFill rotWithShape="1">
            <a:blip r:embed="rId5">
              <a:alphaModFix/>
            </a:blip>
            <a:srcRect b="0" l="0" r="0" t="0"/>
            <a:stretch/>
          </p:blipFill>
          <p:spPr>
            <a:xfrm>
              <a:off x="6498805" y="4168412"/>
              <a:ext cx="849317" cy="626106"/>
            </a:xfrm>
            <a:prstGeom prst="rect">
              <a:avLst/>
            </a:prstGeom>
            <a:noFill/>
            <a:ln>
              <a:noFill/>
            </a:ln>
          </p:spPr>
        </p:pic>
        <p:pic>
          <p:nvPicPr>
            <p:cNvPr descr="Uma imagem com texto, Tipo de letra, logótipo, Gráficos&#10;&#10;Descrição gerada automaticamente" id="256" name="Google Shape;256;g3b986b90749_1_266"/>
            <p:cNvPicPr preferRelativeResize="0"/>
            <p:nvPr/>
          </p:nvPicPr>
          <p:blipFill rotWithShape="1">
            <a:blip r:embed="rId6">
              <a:alphaModFix/>
            </a:blip>
            <a:srcRect b="0" l="0" r="0" t="0"/>
            <a:stretch/>
          </p:blipFill>
          <p:spPr>
            <a:xfrm>
              <a:off x="7244444" y="3239684"/>
              <a:ext cx="1222637" cy="406187"/>
            </a:xfrm>
            <a:prstGeom prst="rect">
              <a:avLst/>
            </a:prstGeom>
            <a:noFill/>
            <a:ln>
              <a:noFill/>
            </a:ln>
          </p:spPr>
        </p:pic>
        <p:pic>
          <p:nvPicPr>
            <p:cNvPr descr="Uma imagem com Tipo de letra, Gráficos, captura de ecrã, texto&#10;&#10;Descrição gerada automaticamente" id="257" name="Google Shape;257;g3b986b90749_1_266"/>
            <p:cNvPicPr preferRelativeResize="0"/>
            <p:nvPr/>
          </p:nvPicPr>
          <p:blipFill rotWithShape="1">
            <a:blip r:embed="rId7">
              <a:alphaModFix/>
            </a:blip>
            <a:srcRect b="0" l="0" r="0" t="0"/>
            <a:stretch/>
          </p:blipFill>
          <p:spPr>
            <a:xfrm>
              <a:off x="4945504" y="3965897"/>
              <a:ext cx="1075192" cy="1075192"/>
            </a:xfrm>
            <a:prstGeom prst="rect">
              <a:avLst/>
            </a:prstGeom>
            <a:noFill/>
            <a:ln>
              <a:noFill/>
            </a:ln>
          </p:spPr>
        </p:pic>
        <p:pic>
          <p:nvPicPr>
            <p:cNvPr descr="Uma imagem com texto, Tipo de letra, logótipo, Gráficos&#10;&#10;Descrição gerada automaticamente" id="258" name="Google Shape;258;g3b986b90749_1_266"/>
            <p:cNvPicPr preferRelativeResize="0"/>
            <p:nvPr/>
          </p:nvPicPr>
          <p:blipFill rotWithShape="1">
            <a:blip r:embed="rId8">
              <a:alphaModFix/>
            </a:blip>
            <a:srcRect b="0" l="0" r="0" t="0"/>
            <a:stretch/>
          </p:blipFill>
          <p:spPr>
            <a:xfrm>
              <a:off x="3261175" y="3174865"/>
              <a:ext cx="1360826" cy="535825"/>
            </a:xfrm>
            <a:prstGeom prst="rect">
              <a:avLst/>
            </a:prstGeom>
            <a:noFill/>
            <a:ln>
              <a:noFill/>
            </a:ln>
          </p:spPr>
        </p:pic>
        <p:pic>
          <p:nvPicPr>
            <p:cNvPr id="259" name="Google Shape;259;g3b986b90749_1_266"/>
            <p:cNvPicPr preferRelativeResize="0"/>
            <p:nvPr/>
          </p:nvPicPr>
          <p:blipFill rotWithShape="1">
            <a:blip r:embed="rId9">
              <a:alphaModFix/>
            </a:blip>
            <a:srcRect b="0" l="0" r="0" t="0"/>
            <a:stretch/>
          </p:blipFill>
          <p:spPr>
            <a:xfrm>
              <a:off x="2690954" y="4226976"/>
              <a:ext cx="1776438" cy="530152"/>
            </a:xfrm>
            <a:prstGeom prst="rect">
              <a:avLst/>
            </a:prstGeom>
            <a:noFill/>
            <a:ln>
              <a:noFill/>
            </a:ln>
          </p:spPr>
        </p:pic>
      </p:grpSp>
      <p:sp>
        <p:nvSpPr>
          <p:cNvPr id="260" name="Google Shape;260;g3b986b90749_1_266"/>
          <p:cNvSpPr/>
          <p:nvPr/>
        </p:nvSpPr>
        <p:spPr>
          <a:xfrm>
            <a:off x="-14537" y="-23383"/>
            <a:ext cx="12197400" cy="17538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1" name="Google Shape;261;g3b986b90749_1_266"/>
          <p:cNvSpPr txBox="1"/>
          <p:nvPr/>
        </p:nvSpPr>
        <p:spPr>
          <a:xfrm>
            <a:off x="1889575" y="6307988"/>
            <a:ext cx="9952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sl-SI" sz="1000">
                <a:solidFill>
                  <a:schemeClr val="lt1"/>
                </a:solidFill>
              </a:rPr>
              <a:t>Funded by the European Union. Views and opinions expressed are however those of the author(s) only and do not necessarily reflect those of the European Union or OeAD-GmbH. Neither the European Union nor the granting authority can be held responsible for them.</a:t>
            </a:r>
            <a:endParaRPr>
              <a:solidFill>
                <a:schemeClr val="lt1"/>
              </a:solidFill>
            </a:endParaRPr>
          </a:p>
        </p:txBody>
      </p:sp>
      <p:pic>
        <p:nvPicPr>
          <p:cNvPr id="262" name="Google Shape;262;g3b986b90749_1_266"/>
          <p:cNvPicPr preferRelativeResize="0"/>
          <p:nvPr/>
        </p:nvPicPr>
        <p:blipFill>
          <a:blip r:embed="rId10">
            <a:alphaModFix/>
          </a:blip>
          <a:stretch>
            <a:fillRect/>
          </a:stretch>
        </p:blipFill>
        <p:spPr>
          <a:xfrm>
            <a:off x="126463" y="6349860"/>
            <a:ext cx="1699717" cy="3568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3b986b90749_1_87"/>
          <p:cNvSpPr txBox="1"/>
          <p:nvPr/>
        </p:nvSpPr>
        <p:spPr>
          <a:xfrm>
            <a:off x="1959949" y="4276775"/>
            <a:ext cx="8626800" cy="1569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0000"/>
              </a:buClr>
              <a:buFont typeface="Arial"/>
              <a:buNone/>
            </a:pPr>
            <a:r>
              <a:rPr b="1" lang="sl-SI" sz="4000">
                <a:solidFill>
                  <a:srgbClr val="FFFFFF"/>
                </a:solidFill>
              </a:rPr>
              <a:t>WOMEN IN THE LABOUR MARKET</a:t>
            </a:r>
            <a:endParaRPr/>
          </a:p>
          <a:p>
            <a:pPr indent="0" lvl="0" marL="0" marR="0" rtl="0" algn="ctr">
              <a:spcBef>
                <a:spcPts val="0"/>
              </a:spcBef>
              <a:spcAft>
                <a:spcPts val="0"/>
              </a:spcAft>
              <a:buNone/>
            </a:pPr>
            <a:r>
              <a:t/>
            </a:r>
            <a:endParaRPr b="1" sz="2800">
              <a:solidFill>
                <a:srgbClr val="FFFFFF"/>
              </a:solidFill>
              <a:latin typeface="Arial"/>
              <a:ea typeface="Arial"/>
              <a:cs typeface="Arial"/>
              <a:sym typeface="Arial"/>
            </a:endParaRPr>
          </a:p>
          <a:p>
            <a:pPr indent="0" lvl="0" marL="0" marR="0" rtl="0" algn="ctr">
              <a:spcBef>
                <a:spcPts val="0"/>
              </a:spcBef>
              <a:spcAft>
                <a:spcPts val="0"/>
              </a:spcAft>
              <a:buNone/>
            </a:pPr>
            <a:r>
              <a:rPr b="1" lang="sl-SI" sz="2800">
                <a:solidFill>
                  <a:srgbClr val="FFFFFF"/>
                </a:solidFill>
              </a:rPr>
              <a:t>November 2025 </a:t>
            </a:r>
            <a:r>
              <a:rPr b="1" lang="sl-SI" sz="2800">
                <a:solidFill>
                  <a:srgbClr val="FFFFFF"/>
                </a:solidFill>
                <a:latin typeface="Arial"/>
                <a:ea typeface="Arial"/>
                <a:cs typeface="Arial"/>
                <a:sym typeface="Arial"/>
              </a:rPr>
              <a:t>| </a:t>
            </a:r>
            <a:r>
              <a:rPr b="1" lang="sl-SI" sz="2800">
                <a:solidFill>
                  <a:srgbClr val="FFFFFF"/>
                </a:solidFill>
              </a:rPr>
              <a:t>GZS</a:t>
            </a:r>
            <a:endParaRPr b="1" sz="2800">
              <a:solidFill>
                <a:srgbClr val="FFFF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
          <p:cNvSpPr txBox="1"/>
          <p:nvPr/>
        </p:nvSpPr>
        <p:spPr>
          <a:xfrm>
            <a:off x="706727" y="763019"/>
            <a:ext cx="9973800" cy="4910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Welcome &amp; Ground Rules</a:t>
            </a:r>
            <a:endParaRPr b="0" i="0" sz="1800" u="none" cap="none" strike="noStrike">
              <a:solidFill>
                <a:schemeClr val="dk1"/>
              </a:solidFill>
              <a:latin typeface="Arial"/>
              <a:ea typeface="Arial"/>
              <a:cs typeface="Arial"/>
              <a:sym typeface="Arial"/>
            </a:endParaRPr>
          </a:p>
          <a:p>
            <a:pPr indent="0" lvl="1" marL="457200" marR="0" rtl="0" algn="l">
              <a:lnSpc>
                <a:spcPct val="150000"/>
              </a:lnSpc>
              <a:spcBef>
                <a:spcPts val="0"/>
              </a:spcBef>
              <a:spcAft>
                <a:spcPts val="0"/>
              </a:spcAft>
              <a:buClr>
                <a:srgbClr val="000000"/>
              </a:buClr>
              <a:buSzPts val="2000"/>
              <a:buFont typeface="Arial"/>
              <a:buNone/>
            </a:pPr>
            <a:r>
              <a:rPr b="1" i="0" lang="sl-SI" sz="2000" u="none" cap="none" strike="noStrike">
                <a:solidFill>
                  <a:schemeClr val="dk1"/>
                </a:solidFill>
                <a:latin typeface="Calibri"/>
                <a:ea typeface="Calibri"/>
                <a:cs typeface="Calibri"/>
                <a:sym typeface="Calibri"/>
              </a:rPr>
              <a:t>Duration:</a:t>
            </a:r>
            <a:r>
              <a:rPr b="0" i="0" lang="sl-SI" sz="2000" u="none" cap="none" strike="noStrike">
                <a:solidFill>
                  <a:schemeClr val="dk1"/>
                </a:solidFill>
                <a:latin typeface="Calibri"/>
                <a:ea typeface="Calibri"/>
                <a:cs typeface="Calibri"/>
                <a:sym typeface="Calibri"/>
              </a:rPr>
              <a:t> 45 minutes</a:t>
            </a:r>
            <a:endParaRPr b="0" i="0" sz="1400" u="none" cap="none" strike="noStrike">
              <a:solidFill>
                <a:srgbClr val="000000"/>
              </a:solidFill>
              <a:latin typeface="Arial"/>
              <a:ea typeface="Arial"/>
              <a:cs typeface="Arial"/>
              <a:sym typeface="Arial"/>
            </a:endParaRPr>
          </a:p>
          <a:p>
            <a:pPr indent="0" lvl="1" marL="457200" marR="0" rtl="0" algn="l">
              <a:lnSpc>
                <a:spcPct val="150000"/>
              </a:lnSpc>
              <a:spcBef>
                <a:spcPts val="0"/>
              </a:spcBef>
              <a:spcAft>
                <a:spcPts val="0"/>
              </a:spcAft>
              <a:buClr>
                <a:srgbClr val="000000"/>
              </a:buClr>
              <a:buSzPts val="2000"/>
              <a:buFont typeface="Arial"/>
              <a:buNone/>
            </a:pPr>
            <a:r>
              <a:rPr b="1" i="0" lang="sl-SI" sz="2000" u="none" cap="none" strike="noStrike">
                <a:solidFill>
                  <a:schemeClr val="dk1"/>
                </a:solidFill>
                <a:latin typeface="Calibri"/>
                <a:ea typeface="Calibri"/>
                <a:cs typeface="Calibri"/>
                <a:sym typeface="Calibri"/>
              </a:rPr>
              <a:t>Format:</a:t>
            </a:r>
            <a:r>
              <a:rPr b="0" i="0" lang="sl-SI" sz="2000" u="none" cap="none" strike="noStrike">
                <a:solidFill>
                  <a:schemeClr val="dk1"/>
                </a:solidFill>
                <a:latin typeface="Calibri"/>
                <a:ea typeface="Calibri"/>
                <a:cs typeface="Calibri"/>
                <a:sym typeface="Calibri"/>
              </a:rPr>
              <a:t> Short presentation + space for discussion</a:t>
            </a:r>
            <a:endParaRPr b="0" i="0" sz="1400" u="none" cap="none" strike="noStrike">
              <a:solidFill>
                <a:srgbClr val="000000"/>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2000"/>
              <a:buFont typeface="Arial"/>
              <a:buNone/>
            </a:pPr>
            <a:r>
              <a:rPr b="1" i="0" lang="sl-SI" sz="2000" u="none" cap="none" strike="noStrike">
                <a:solidFill>
                  <a:schemeClr val="dk1"/>
                </a:solidFill>
                <a:latin typeface="Calibri"/>
                <a:ea typeface="Calibri"/>
                <a:cs typeface="Calibri"/>
                <a:sym typeface="Calibri"/>
              </a:rPr>
              <a:t>Ground Rules:</a:t>
            </a:r>
            <a:r>
              <a:rPr b="0" i="0" lang="sl-SI" sz="20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190500" lvl="2" marL="1095375" marR="0" rtl="0" algn="l">
              <a:lnSpc>
                <a:spcPct val="115000"/>
              </a:lnSpc>
              <a:spcBef>
                <a:spcPts val="0"/>
              </a:spcBef>
              <a:spcAft>
                <a:spcPts val="0"/>
              </a:spcAft>
              <a:buClr>
                <a:schemeClr val="accent6"/>
              </a:buClr>
              <a:buSzPts val="3000"/>
              <a:buFont typeface="Arial"/>
              <a:buChar char="•"/>
            </a:pPr>
            <a:r>
              <a:rPr b="0" i="0" lang="sl-SI" sz="2000" u="none" cap="none" strike="noStrike">
                <a:solidFill>
                  <a:schemeClr val="dk1"/>
                </a:solidFill>
                <a:latin typeface="Arial"/>
                <a:ea typeface="Arial"/>
                <a:cs typeface="Arial"/>
                <a:sym typeface="Arial"/>
              </a:rPr>
              <a:t>Open and respectful dialogue</a:t>
            </a:r>
            <a:endParaRPr b="0" i="0" sz="1400" u="none" cap="none" strike="noStrike">
              <a:solidFill>
                <a:srgbClr val="000000"/>
              </a:solidFill>
              <a:latin typeface="Arial"/>
              <a:ea typeface="Arial"/>
              <a:cs typeface="Arial"/>
              <a:sym typeface="Arial"/>
            </a:endParaRPr>
          </a:p>
          <a:p>
            <a:pPr indent="-190500" lvl="2" marL="1095375" marR="0" rtl="0" algn="l">
              <a:lnSpc>
                <a:spcPct val="115000"/>
              </a:lnSpc>
              <a:spcBef>
                <a:spcPts val="0"/>
              </a:spcBef>
              <a:spcAft>
                <a:spcPts val="0"/>
              </a:spcAft>
              <a:buClr>
                <a:schemeClr val="accent6"/>
              </a:buClr>
              <a:buSzPts val="3000"/>
              <a:buFont typeface="Arial"/>
              <a:buChar char="•"/>
            </a:pPr>
            <a:r>
              <a:rPr b="0" i="0" lang="sl-SI" sz="2000" u="none" cap="none" strike="noStrike">
                <a:solidFill>
                  <a:schemeClr val="dk1"/>
                </a:solidFill>
                <a:latin typeface="Arial"/>
                <a:ea typeface="Arial"/>
                <a:cs typeface="Arial"/>
                <a:sym typeface="Arial"/>
              </a:rPr>
              <a:t>Everyone’s perspective matters – please share your thoughts</a:t>
            </a:r>
            <a:endParaRPr b="0" i="0" sz="1400" u="none" cap="none" strike="noStrike">
              <a:solidFill>
                <a:srgbClr val="000000"/>
              </a:solidFill>
              <a:latin typeface="Arial"/>
              <a:ea typeface="Arial"/>
              <a:cs typeface="Arial"/>
              <a:sym typeface="Arial"/>
            </a:endParaRPr>
          </a:p>
          <a:p>
            <a:pPr indent="-190500" lvl="2" marL="1095375" marR="0" rtl="0" algn="l">
              <a:lnSpc>
                <a:spcPct val="115000"/>
              </a:lnSpc>
              <a:spcBef>
                <a:spcPts val="0"/>
              </a:spcBef>
              <a:spcAft>
                <a:spcPts val="0"/>
              </a:spcAft>
              <a:buClr>
                <a:schemeClr val="accent6"/>
              </a:buClr>
              <a:buSzPts val="3000"/>
              <a:buFont typeface="Arial"/>
              <a:buChar char="•"/>
            </a:pPr>
            <a:r>
              <a:rPr b="0" i="0" lang="sl-SI" sz="2000" u="none" cap="none" strike="noStrike">
                <a:solidFill>
                  <a:schemeClr val="dk1"/>
                </a:solidFill>
                <a:latin typeface="Arial"/>
                <a:ea typeface="Arial"/>
                <a:cs typeface="Arial"/>
                <a:sym typeface="Arial"/>
              </a:rPr>
              <a:t>Reflect on your own organisational context throughout the session</a:t>
            </a:r>
            <a:endParaRPr b="0" i="0" sz="1400" u="none" cap="none" strike="noStrike">
              <a:solidFill>
                <a:srgbClr val="000000"/>
              </a:solidFill>
              <a:latin typeface="Arial"/>
              <a:ea typeface="Arial"/>
              <a:cs typeface="Arial"/>
              <a:sym typeface="Arial"/>
            </a:endParaRPr>
          </a:p>
          <a:p>
            <a:pPr indent="-190500" lvl="2" marL="1095375" marR="0" rtl="0" algn="l">
              <a:lnSpc>
                <a:spcPct val="115000"/>
              </a:lnSpc>
              <a:spcBef>
                <a:spcPts val="0"/>
              </a:spcBef>
              <a:spcAft>
                <a:spcPts val="0"/>
              </a:spcAft>
              <a:buClr>
                <a:schemeClr val="accent6"/>
              </a:buClr>
              <a:buSzPts val="3000"/>
              <a:buFont typeface="Arial"/>
              <a:buChar char="•"/>
            </a:pPr>
            <a:r>
              <a:rPr b="0" i="0" lang="sl-SI" sz="2000" u="none" cap="none" strike="noStrike">
                <a:solidFill>
                  <a:schemeClr val="dk1"/>
                </a:solidFill>
                <a:latin typeface="Arial"/>
                <a:ea typeface="Arial"/>
                <a:cs typeface="Arial"/>
                <a:sym typeface="Arial"/>
              </a:rPr>
              <a:t>Aim for constructive and practical insights</a:t>
            </a:r>
            <a:endParaRPr b="0" i="0" sz="2000" u="none" cap="none" strike="noStrike">
              <a:solidFill>
                <a:schemeClr val="dk1"/>
              </a:solidFill>
              <a:latin typeface="Arial"/>
              <a:ea typeface="Arial"/>
              <a:cs typeface="Arial"/>
              <a:sym typeface="Arial"/>
            </a:endParaRPr>
          </a:p>
          <a:p>
            <a:pPr indent="0" lvl="1" marL="638175" marR="0" rtl="0" algn="l">
              <a:lnSpc>
                <a:spcPct val="150000"/>
              </a:lnSpc>
              <a:spcBef>
                <a:spcPts val="0"/>
              </a:spcBef>
              <a:spcAft>
                <a:spcPts val="0"/>
              </a:spcAft>
              <a:buClr>
                <a:schemeClr val="accent6"/>
              </a:buClr>
              <a:buSzPts val="3000"/>
              <a:buFont typeface="Arial"/>
              <a:buNone/>
            </a:pPr>
            <a:r>
              <a:t/>
            </a:r>
            <a:endParaRPr b="0" i="0" sz="2000" u="none" cap="none" strike="noStrike">
              <a:solidFill>
                <a:schemeClr val="dk1"/>
              </a:solidFill>
              <a:latin typeface="Arial"/>
              <a:ea typeface="Arial"/>
              <a:cs typeface="Arial"/>
              <a:sym typeface="Arial"/>
            </a:endParaRPr>
          </a:p>
          <a:p>
            <a:pPr indent="457200" lvl="0" marL="1828800" marR="0" rtl="0" algn="l">
              <a:lnSpc>
                <a:spcPct val="150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Key Message: </a:t>
            </a:r>
            <a:r>
              <a:rPr b="0" i="0" lang="sl-SI" sz="2000" u="none" cap="none" strike="noStrike">
                <a:solidFill>
                  <a:schemeClr val="dk1"/>
                </a:solidFill>
                <a:latin typeface="Arial"/>
                <a:ea typeface="Arial"/>
                <a:cs typeface="Arial"/>
                <a:sym typeface="Arial"/>
              </a:rPr>
              <a:t>Your engagement makes this session valuable.</a:t>
            </a:r>
            <a:endParaRPr b="0" i="0" sz="1800" u="none" cap="none" strike="noStrike">
              <a:solidFill>
                <a:schemeClr val="dk1"/>
              </a:solidFill>
              <a:latin typeface="Arial"/>
              <a:ea typeface="Arial"/>
              <a:cs typeface="Arial"/>
              <a:sym typeface="Arial"/>
            </a:endParaRPr>
          </a:p>
        </p:txBody>
      </p:sp>
      <p:sp>
        <p:nvSpPr>
          <p:cNvPr id="342" name="Google Shape;342;p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Welcome &amp; Ground Rules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3"/>
          <p:cNvSpPr txBox="1"/>
          <p:nvPr/>
        </p:nvSpPr>
        <p:spPr>
          <a:xfrm>
            <a:off x="744450" y="1352550"/>
            <a:ext cx="10703100" cy="4152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Why Are We Talking About This?</a:t>
            </a:r>
            <a:endParaRPr b="1" i="0" sz="2800" u="none" cap="none" strike="noStrike">
              <a:solidFill>
                <a:schemeClr val="accen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1" i="0" sz="1400" u="none" cap="none" strike="noStrike">
              <a:solidFill>
                <a:schemeClr val="accent1"/>
              </a:solidFill>
              <a:latin typeface="Arial"/>
              <a:ea typeface="Arial"/>
              <a:cs typeface="Arial"/>
              <a:sym typeface="Arial"/>
            </a:endParaRPr>
          </a:p>
          <a:p>
            <a:pPr indent="-190500" lvl="1" marL="638175" marR="0" rtl="0" algn="l">
              <a:lnSpc>
                <a:spcPct val="115000"/>
              </a:lnSpc>
              <a:spcBef>
                <a:spcPts val="0"/>
              </a:spcBef>
              <a:spcAft>
                <a:spcPts val="0"/>
              </a:spcAft>
              <a:buClr>
                <a:schemeClr val="accent6"/>
              </a:buClr>
              <a:buSzPts val="3000"/>
              <a:buFont typeface="Arial"/>
              <a:buChar char="•"/>
            </a:pPr>
            <a:r>
              <a:rPr b="0" i="0" lang="sl-SI" sz="2000" u="none" cap="none" strike="noStrike">
                <a:solidFill>
                  <a:schemeClr val="dk1"/>
                </a:solidFill>
                <a:latin typeface="Arial"/>
                <a:ea typeface="Arial"/>
                <a:cs typeface="Arial"/>
                <a:sym typeface="Arial"/>
              </a:rPr>
              <a:t>Women represent half of the talent pool, yet many companies fail to fully leverage their skills and perspectives.</a:t>
            </a:r>
            <a:endParaRPr b="0" i="0" sz="1400" u="none" cap="none" strike="noStrike">
              <a:solidFill>
                <a:srgbClr val="000000"/>
              </a:solidFill>
              <a:latin typeface="Arial"/>
              <a:ea typeface="Arial"/>
              <a:cs typeface="Arial"/>
              <a:sym typeface="Arial"/>
            </a:endParaRPr>
          </a:p>
          <a:p>
            <a:pPr indent="-190500" lvl="1" marL="638175" marR="0" rtl="0" algn="l">
              <a:lnSpc>
                <a:spcPct val="115000"/>
              </a:lnSpc>
              <a:spcBef>
                <a:spcPts val="0"/>
              </a:spcBef>
              <a:spcAft>
                <a:spcPts val="0"/>
              </a:spcAft>
              <a:buClr>
                <a:schemeClr val="accent6"/>
              </a:buClr>
              <a:buSzPts val="3000"/>
              <a:buFont typeface="Arial"/>
              <a:buChar char="•"/>
            </a:pPr>
            <a:r>
              <a:rPr b="0" i="0" lang="sl-SI" sz="2000" u="none" cap="none" strike="noStrike">
                <a:solidFill>
                  <a:schemeClr val="dk1"/>
                </a:solidFill>
                <a:latin typeface="Arial"/>
                <a:ea typeface="Arial"/>
                <a:cs typeface="Arial"/>
                <a:sym typeface="Arial"/>
              </a:rPr>
              <a:t>Gender diversity is not just a social issue – it’s a business imperative.</a:t>
            </a:r>
            <a:endParaRPr b="0" i="0" sz="1400" u="none" cap="none" strike="noStrike">
              <a:solidFill>
                <a:srgbClr val="000000"/>
              </a:solidFill>
              <a:latin typeface="Arial"/>
              <a:ea typeface="Arial"/>
              <a:cs typeface="Arial"/>
              <a:sym typeface="Arial"/>
            </a:endParaRPr>
          </a:p>
          <a:p>
            <a:pPr indent="-190500" lvl="1" marL="638175" marR="0" rtl="0" algn="l">
              <a:lnSpc>
                <a:spcPct val="115000"/>
              </a:lnSpc>
              <a:spcBef>
                <a:spcPts val="0"/>
              </a:spcBef>
              <a:spcAft>
                <a:spcPts val="0"/>
              </a:spcAft>
              <a:buClr>
                <a:schemeClr val="accent6"/>
              </a:buClr>
              <a:buSzPts val="3000"/>
              <a:buFont typeface="Arial"/>
              <a:buChar char="•"/>
            </a:pPr>
            <a:r>
              <a:rPr b="0" i="0" lang="sl-SI" sz="2000" u="none" cap="none" strike="noStrike">
                <a:solidFill>
                  <a:schemeClr val="dk1"/>
                </a:solidFill>
                <a:latin typeface="Arial"/>
                <a:ea typeface="Arial"/>
                <a:cs typeface="Arial"/>
                <a:sym typeface="Arial"/>
              </a:rPr>
              <a:t>Organisations that embrace gender balance see higher innovation, better decision-making, and stronger financial performance.</a:t>
            </a:r>
            <a:endParaRPr b="0" i="0" sz="1400" u="none" cap="none" strike="noStrike">
              <a:solidFill>
                <a:srgbClr val="000000"/>
              </a:solidFill>
              <a:latin typeface="Arial"/>
              <a:ea typeface="Arial"/>
              <a:cs typeface="Arial"/>
              <a:sym typeface="Arial"/>
            </a:endParaRPr>
          </a:p>
          <a:p>
            <a:pPr indent="0" lvl="1" marL="638175" marR="0" rtl="0" algn="l">
              <a:lnSpc>
                <a:spcPct val="115000"/>
              </a:lnSpc>
              <a:spcBef>
                <a:spcPts val="0"/>
              </a:spcBef>
              <a:spcAft>
                <a:spcPts val="0"/>
              </a:spcAft>
              <a:buClr>
                <a:schemeClr val="accent6"/>
              </a:buClr>
              <a:buSzPts val="3000"/>
              <a:buFont typeface="Arial"/>
              <a:buNone/>
            </a:pPr>
            <a:r>
              <a:t/>
            </a:r>
            <a:endParaRPr sz="2000">
              <a:solidFill>
                <a:schemeClr val="dk1"/>
              </a:solidFill>
            </a:endParaRPr>
          </a:p>
          <a:p>
            <a:pPr indent="0" lvl="1" marL="638175" marR="0" rtl="0" algn="l">
              <a:lnSpc>
                <a:spcPct val="115000"/>
              </a:lnSpc>
              <a:spcBef>
                <a:spcPts val="0"/>
              </a:spcBef>
              <a:spcAft>
                <a:spcPts val="0"/>
              </a:spcAft>
              <a:buClr>
                <a:schemeClr val="accent6"/>
              </a:buClr>
              <a:buSzPts val="3000"/>
              <a:buFont typeface="Arial"/>
              <a:buNone/>
            </a:pPr>
            <a:r>
              <a:t/>
            </a:r>
            <a:endParaRPr sz="2000">
              <a:solidFill>
                <a:schemeClr val="dk1"/>
              </a:solidFill>
            </a:endParaRPr>
          </a:p>
          <a:p>
            <a:pPr indent="0" lvl="0" marL="0" marR="0" rtl="0" algn="l">
              <a:lnSpc>
                <a:spcPct val="115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Key Message: </a:t>
            </a:r>
            <a:r>
              <a:rPr b="0" i="0" lang="sl-SI" sz="2000" u="none" cap="none" strike="noStrike">
                <a:solidFill>
                  <a:schemeClr val="dk1"/>
                </a:solidFill>
                <a:latin typeface="Arial"/>
                <a:ea typeface="Arial"/>
                <a:cs typeface="Arial"/>
                <a:sym typeface="Arial"/>
              </a:rPr>
              <a:t>Ignoring female talent means leaving growth opportunities on the table.</a:t>
            </a:r>
            <a:endParaRPr b="0" i="0" sz="1800" u="none" cap="none" strike="noStrike">
              <a:solidFill>
                <a:schemeClr val="dk1"/>
              </a:solidFill>
              <a:latin typeface="Arial"/>
              <a:ea typeface="Arial"/>
              <a:cs typeface="Arial"/>
              <a:sym typeface="Arial"/>
            </a:endParaRPr>
          </a:p>
        </p:txBody>
      </p:sp>
      <p:sp>
        <p:nvSpPr>
          <p:cNvPr id="349" name="Google Shape;349;p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Introduction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
          <p:cNvSpPr txBox="1"/>
          <p:nvPr/>
        </p:nvSpPr>
        <p:spPr>
          <a:xfrm>
            <a:off x="954282" y="933892"/>
            <a:ext cx="9779400" cy="5114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The Current Situation</a:t>
            </a:r>
            <a:endParaRPr b="1" i="0" sz="2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Women remain underrepresented in many industries and leadership roles. Many companies still struggle to </a:t>
            </a:r>
            <a:r>
              <a:rPr b="1" i="0" lang="sl-SI" sz="1800" u="none" cap="none" strike="noStrike">
                <a:solidFill>
                  <a:schemeClr val="dk1"/>
                </a:solidFill>
                <a:latin typeface="Arial"/>
                <a:ea typeface="Arial"/>
                <a:cs typeface="Arial"/>
                <a:sym typeface="Arial"/>
              </a:rPr>
              <a:t>attract, retain, and promote women</a:t>
            </a:r>
            <a:r>
              <a:rPr b="0" i="0" lang="sl-SI" sz="1800" u="none" cap="none" strike="noStrike">
                <a:solidFill>
                  <a:schemeClr val="dk1"/>
                </a:solidFill>
                <a:latin typeface="Arial"/>
                <a:ea typeface="Arial"/>
                <a:cs typeface="Arial"/>
                <a:sym typeface="Arial"/>
              </a:rPr>
              <a:t>, despite proven benefits.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800"/>
              <a:buFont typeface="Arial"/>
              <a:buNone/>
            </a:pPr>
            <a:r>
              <a:rPr b="1" i="0" lang="sl-SI" sz="1800" u="none" cap="none" strike="noStrike">
                <a:solidFill>
                  <a:schemeClr val="dk1"/>
                </a:solidFill>
                <a:latin typeface="Calibri"/>
                <a:ea typeface="Calibri"/>
                <a:cs typeface="Calibri"/>
                <a:sym typeface="Calibri"/>
              </a:rPr>
              <a:t>European data:</a:t>
            </a:r>
            <a:r>
              <a:rPr b="0" i="0" lang="sl-SI" sz="18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Women make up nearly 50% of the population, yet only 34.8% of managerial positions are held by women.</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Employment gap persists: 70.8% of women are employed compared to 80.8% of men across the EU.</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Gender pay gap remains significant at 13%, meaning women earn less for the same work.</a:t>
            </a:r>
            <a:endParaRPr b="0" i="0" sz="20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t/>
            </a:r>
            <a:endParaRPr b="1" i="0" sz="12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Key Message: </a:t>
            </a:r>
            <a:r>
              <a:rPr b="0" i="0" lang="sl-SI" sz="1800" u="none" cap="none" strike="noStrike">
                <a:solidFill>
                  <a:schemeClr val="dk1"/>
                </a:solidFill>
                <a:latin typeface="Arial"/>
                <a:ea typeface="Arial"/>
                <a:cs typeface="Arial"/>
                <a:sym typeface="Arial"/>
              </a:rPr>
              <a:t>The gap is real – and costly.</a:t>
            </a:r>
            <a:endParaRPr b="0" i="0" sz="1400" u="none" cap="none" strike="noStrike">
              <a:solidFill>
                <a:srgbClr val="000000"/>
              </a:solidFill>
              <a:latin typeface="Arial"/>
              <a:ea typeface="Arial"/>
              <a:cs typeface="Arial"/>
              <a:sym typeface="Arial"/>
            </a:endParaRPr>
          </a:p>
        </p:txBody>
      </p:sp>
      <p:sp>
        <p:nvSpPr>
          <p:cNvPr id="355" name="Google Shape;355;p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Introduction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
          <p:cNvSpPr txBox="1"/>
          <p:nvPr/>
        </p:nvSpPr>
        <p:spPr>
          <a:xfrm>
            <a:off x="1147300" y="872400"/>
            <a:ext cx="9205800" cy="5113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Untapped Potential</a:t>
            </a:r>
            <a:endParaRPr b="1" i="0" sz="2800" u="none" cap="none" strike="noStrike">
              <a:solidFill>
                <a:schemeClr val="accen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180975" lvl="0" marL="1809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Closing gender gaps could add </a:t>
            </a:r>
            <a:r>
              <a:rPr b="1" i="0" lang="sl-SI" sz="1800" u="none" cap="none" strike="noStrike">
                <a:solidFill>
                  <a:schemeClr val="dk1"/>
                </a:solidFill>
                <a:latin typeface="Arial"/>
                <a:ea typeface="Arial"/>
                <a:cs typeface="Arial"/>
                <a:sym typeface="Arial"/>
              </a:rPr>
              <a:t>trillions to global GDP </a:t>
            </a:r>
            <a:r>
              <a:rPr b="0" i="0" lang="sl-SI" sz="1800" u="none" cap="none" strike="noStrike">
                <a:solidFill>
                  <a:schemeClr val="dk1"/>
                </a:solidFill>
                <a:latin typeface="Arial"/>
                <a:ea typeface="Arial"/>
                <a:cs typeface="Arial"/>
                <a:sym typeface="Arial"/>
              </a:rPr>
              <a:t>(McKinsey estimate: $12 trillion by 2025).</a:t>
            </a:r>
            <a:endParaRPr b="0" i="0" sz="1400" u="none" cap="none" strike="noStrike">
              <a:solidFill>
                <a:srgbClr val="000000"/>
              </a:solidFill>
              <a:latin typeface="Arial"/>
              <a:ea typeface="Arial"/>
              <a:cs typeface="Arial"/>
              <a:sym typeface="Arial"/>
            </a:endParaRPr>
          </a:p>
          <a:p>
            <a:pPr indent="-180975" lvl="0" marL="1809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Diverse teams outperform homogeneous ones in </a:t>
            </a:r>
            <a:r>
              <a:rPr b="1" i="0" lang="sl-SI" sz="1800" u="none" cap="none" strike="noStrike">
                <a:solidFill>
                  <a:schemeClr val="dk1"/>
                </a:solidFill>
                <a:latin typeface="Arial"/>
                <a:ea typeface="Arial"/>
                <a:cs typeface="Arial"/>
                <a:sym typeface="Arial"/>
              </a:rPr>
              <a:t>creativity, problem-solving, and profitability</a:t>
            </a:r>
            <a:r>
              <a:rPr b="0" i="0" lang="sl-SI"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180975" lvl="0" marL="1809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Companies that fail to act </a:t>
            </a:r>
            <a:r>
              <a:rPr b="1" i="0" lang="sl-SI" sz="1800" u="none" cap="none" strike="noStrike">
                <a:solidFill>
                  <a:schemeClr val="dk1"/>
                </a:solidFill>
                <a:latin typeface="Arial"/>
                <a:ea typeface="Arial"/>
                <a:cs typeface="Arial"/>
                <a:sym typeface="Arial"/>
              </a:rPr>
              <a:t>risk</a:t>
            </a:r>
            <a:r>
              <a:rPr b="0" i="0" lang="sl-SI" sz="1800" u="none" cap="none" strike="noStrike">
                <a:solidFill>
                  <a:schemeClr val="dk1"/>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Talent shortages</a:t>
            </a:r>
            <a:endParaRPr b="0" i="0" sz="1400" u="none" cap="none" strike="noStrike">
              <a:solidFill>
                <a:srgbClr val="000000"/>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Lower competitiveness</a:t>
            </a:r>
            <a:endParaRPr b="0" i="0" sz="1400" u="none" cap="none" strike="noStrike">
              <a:solidFill>
                <a:srgbClr val="000000"/>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Reputational damage</a:t>
            </a:r>
            <a:endParaRPr b="0" i="0" sz="1400" u="none" cap="none" strike="noStrike">
              <a:solidFill>
                <a:srgbClr val="000000"/>
              </a:solidFill>
              <a:latin typeface="Arial"/>
              <a:ea typeface="Arial"/>
              <a:cs typeface="Arial"/>
              <a:sym typeface="Arial"/>
            </a:endParaRPr>
          </a:p>
          <a:p>
            <a:pPr indent="-9525" lvl="2" marL="1095375" marR="0" rtl="0" algn="l">
              <a:lnSpc>
                <a:spcPct val="115000"/>
              </a:lnSpc>
              <a:spcBef>
                <a:spcPts val="0"/>
              </a:spcBef>
              <a:spcAft>
                <a:spcPts val="0"/>
              </a:spcAft>
              <a:buClr>
                <a:schemeClr val="accent6"/>
              </a:buClr>
              <a:buSzPts val="27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1" i="0" sz="1200" u="none" cap="none" strike="noStrike">
              <a:solidFill>
                <a:schemeClr val="accen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Key Message: </a:t>
            </a:r>
            <a:r>
              <a:rPr b="0" i="0" lang="sl-SI" sz="1800" u="none" cap="none" strike="noStrike">
                <a:solidFill>
                  <a:schemeClr val="dk1"/>
                </a:solidFill>
                <a:latin typeface="Arial"/>
                <a:ea typeface="Arial"/>
                <a:cs typeface="Arial"/>
                <a:sym typeface="Arial"/>
              </a:rPr>
              <a:t>Inclusion is not optional – it’s a strategic advantage.</a:t>
            </a:r>
            <a:endParaRPr b="0" i="0" sz="1400" u="none" cap="none" strike="noStrike">
              <a:solidFill>
                <a:srgbClr val="000000"/>
              </a:solidFill>
              <a:latin typeface="Arial"/>
              <a:ea typeface="Arial"/>
              <a:cs typeface="Arial"/>
              <a:sym typeface="Arial"/>
            </a:endParaRPr>
          </a:p>
        </p:txBody>
      </p:sp>
      <p:sp>
        <p:nvSpPr>
          <p:cNvPr id="361" name="Google Shape;361;p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Introduction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6"/>
          <p:cNvSpPr txBox="1"/>
          <p:nvPr/>
        </p:nvSpPr>
        <p:spPr>
          <a:xfrm>
            <a:off x="703100" y="1136600"/>
            <a:ext cx="10645500" cy="46176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Part-Time Work – A Gendered Pattern</a:t>
            </a:r>
            <a:endParaRPr b="1" i="0" sz="2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In the EU, </a:t>
            </a:r>
            <a:r>
              <a:rPr b="1" i="0" lang="sl-SI" sz="1800" u="none" cap="none" strike="noStrike">
                <a:solidFill>
                  <a:schemeClr val="dk1"/>
                </a:solidFill>
                <a:latin typeface="Arial"/>
                <a:ea typeface="Arial"/>
                <a:cs typeface="Arial"/>
                <a:sym typeface="Arial"/>
              </a:rPr>
              <a:t>28% of employed women work part-time</a:t>
            </a:r>
            <a:r>
              <a:rPr b="0" i="0" lang="sl-SI" sz="1800" u="none" cap="none" strike="noStrike">
                <a:solidFill>
                  <a:schemeClr val="dk1"/>
                </a:solidFill>
                <a:latin typeface="Arial"/>
                <a:ea typeface="Arial"/>
                <a:cs typeface="Arial"/>
                <a:sym typeface="Arial"/>
              </a:rPr>
              <a:t>, compared to only </a:t>
            </a:r>
            <a:r>
              <a:rPr b="1" i="0" lang="sl-SI" sz="1800" u="none" cap="none" strike="noStrike">
                <a:solidFill>
                  <a:schemeClr val="dk1"/>
                </a:solidFill>
                <a:latin typeface="Arial"/>
                <a:ea typeface="Arial"/>
                <a:cs typeface="Arial"/>
                <a:sym typeface="Arial"/>
              </a:rPr>
              <a:t>8% of men</a:t>
            </a:r>
            <a:r>
              <a:rPr b="0" i="0" lang="sl-SI"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Among women with children, the share rises to </a:t>
            </a:r>
            <a:r>
              <a:rPr b="1" i="0" lang="sl-SI" sz="1800" u="none" cap="none" strike="noStrike">
                <a:solidFill>
                  <a:schemeClr val="dk1"/>
                </a:solidFill>
                <a:latin typeface="Arial"/>
                <a:ea typeface="Arial"/>
                <a:cs typeface="Arial"/>
                <a:sym typeface="Arial"/>
              </a:rPr>
              <a:t>31.7%</a:t>
            </a:r>
            <a:r>
              <a:rPr b="0" i="0" lang="sl-SI" sz="1800" u="none" cap="none" strike="noStrike">
                <a:solidFill>
                  <a:schemeClr val="dk1"/>
                </a:solidFill>
                <a:latin typeface="Arial"/>
                <a:ea typeface="Arial"/>
                <a:cs typeface="Arial"/>
                <a:sym typeface="Arial"/>
              </a:rPr>
              <a:t> (Eurostat).</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In some countries, the gap is extreme: Netherlands (63% women vs 23% men).</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Part-time work is most common in </a:t>
            </a:r>
            <a:r>
              <a:rPr b="1" i="0" lang="sl-SI" sz="1800" u="none" cap="none" strike="noStrike">
                <a:solidFill>
                  <a:schemeClr val="dk1"/>
                </a:solidFill>
                <a:latin typeface="Arial"/>
                <a:ea typeface="Arial"/>
                <a:cs typeface="Arial"/>
                <a:sym typeface="Arial"/>
              </a:rPr>
              <a:t>care, education, and service sectors</a:t>
            </a:r>
            <a:r>
              <a:rPr b="0" i="0" lang="sl-SI"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9525" lvl="2" marL="1095375" marR="0" rtl="0" algn="l">
              <a:lnSpc>
                <a:spcPct val="150000"/>
              </a:lnSpc>
              <a:spcBef>
                <a:spcPts val="0"/>
              </a:spcBef>
              <a:spcAft>
                <a:spcPts val="0"/>
              </a:spcAft>
              <a:buClr>
                <a:schemeClr val="accent6"/>
              </a:buClr>
              <a:buSzPts val="27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1" i="0" sz="1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Key Message: </a:t>
            </a:r>
            <a:r>
              <a:rPr b="0" i="0" lang="sl-SI" sz="1800" u="none" cap="none" strike="noStrike">
                <a:solidFill>
                  <a:schemeClr val="dk1"/>
                </a:solidFill>
                <a:latin typeface="Arial"/>
                <a:ea typeface="Arial"/>
                <a:cs typeface="Arial"/>
                <a:sym typeface="Arial"/>
              </a:rPr>
              <a:t>Part-time work is not just a personal choice – it’s a structural challenge for companies.</a:t>
            </a:r>
            <a:endParaRPr b="0" i="0" sz="1400" u="none" cap="none" strike="noStrike">
              <a:solidFill>
                <a:srgbClr val="000000"/>
              </a:solidFill>
              <a:latin typeface="Arial"/>
              <a:ea typeface="Arial"/>
              <a:cs typeface="Arial"/>
              <a:sym typeface="Arial"/>
            </a:endParaRPr>
          </a:p>
        </p:txBody>
      </p:sp>
      <p:sp>
        <p:nvSpPr>
          <p:cNvPr id="368" name="Google Shape;368;p6"/>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Part-Time Work Among Women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7"/>
          <p:cNvSpPr txBox="1"/>
          <p:nvPr/>
        </p:nvSpPr>
        <p:spPr>
          <a:xfrm>
            <a:off x="848833" y="1285488"/>
            <a:ext cx="10049400" cy="47769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The Impact on Business</a:t>
            </a:r>
            <a:endParaRPr b="1" i="0" sz="2800" u="none" cap="none" strike="noStrike">
              <a:solidFill>
                <a:schemeClr val="accent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High prevalence of part-time work among women limits availability for leadership roles and career progression.</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Creates talent bottlenecks for companies seeking experienced staff for senior positions.</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Increased reliance on part-time contracts can lead to fragmented teams and lower continuity, affecting productivity.</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Companies need to balance flexibility with pathways to full-time roles to unlock women’s potential.</a:t>
            </a:r>
            <a:endParaRPr b="0" i="0" sz="1400" u="none" cap="none" strike="noStrike">
              <a:solidFill>
                <a:srgbClr val="000000"/>
              </a:solidFill>
              <a:latin typeface="Arial"/>
              <a:ea typeface="Arial"/>
              <a:cs typeface="Arial"/>
              <a:sym typeface="Arial"/>
            </a:endParaRPr>
          </a:p>
          <a:p>
            <a:pPr indent="-47625" lvl="1" marL="638175" marR="0" rtl="0" algn="l">
              <a:lnSpc>
                <a:spcPct val="115000"/>
              </a:lnSpc>
              <a:spcBef>
                <a:spcPts val="0"/>
              </a:spcBef>
              <a:spcAft>
                <a:spcPts val="0"/>
              </a:spcAft>
              <a:buClr>
                <a:schemeClr val="accent6"/>
              </a:buClr>
              <a:buSzPts val="2100"/>
              <a:buFont typeface="Arial"/>
              <a:buNone/>
            </a:pPr>
            <a:r>
              <a:t/>
            </a:r>
            <a:endParaRPr>
              <a:solidFill>
                <a:schemeClr val="dk1"/>
              </a:solidFill>
            </a:endParaRPr>
          </a:p>
          <a:p>
            <a:pPr indent="-47625" lvl="1" marL="638175" marR="0" rtl="0" algn="l">
              <a:lnSpc>
                <a:spcPct val="115000"/>
              </a:lnSpc>
              <a:spcBef>
                <a:spcPts val="0"/>
              </a:spcBef>
              <a:spcAft>
                <a:spcPts val="0"/>
              </a:spcAft>
              <a:buClr>
                <a:schemeClr val="accent6"/>
              </a:buClr>
              <a:buSzPts val="2100"/>
              <a:buFont typeface="Arial"/>
              <a:buNone/>
            </a:pPr>
            <a:r>
              <a:t/>
            </a:r>
            <a:endParaRPr>
              <a:solidFill>
                <a:schemeClr val="dk1"/>
              </a:solidFill>
            </a:endParaRPr>
          </a:p>
          <a:p>
            <a:pPr indent="0" lvl="0" marL="0" marR="0" rtl="0" algn="l">
              <a:lnSpc>
                <a:spcPct val="115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Prompt for Reflection: </a:t>
            </a:r>
            <a:r>
              <a:rPr b="1" i="0" lang="sl-SI" sz="1800" u="none" cap="none" strike="noStrike">
                <a:solidFill>
                  <a:schemeClr val="dk1"/>
                </a:solidFill>
              </a:rPr>
              <a:t>How does your organisation approach flexibility and career progression for women?</a:t>
            </a:r>
            <a:endParaRPr b="1" i="0" sz="1800" u="none" cap="none" strike="noStrike">
              <a:solidFill>
                <a:schemeClr val="dk1"/>
              </a:solidFill>
            </a:endParaRPr>
          </a:p>
        </p:txBody>
      </p:sp>
      <p:sp>
        <p:nvSpPr>
          <p:cNvPr id="375" name="Google Shape;375;p7"/>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Part-Time Work Among Women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8"/>
          <p:cNvSpPr txBox="1"/>
          <p:nvPr/>
        </p:nvSpPr>
        <p:spPr>
          <a:xfrm>
            <a:off x="703102" y="1136609"/>
            <a:ext cx="9929400" cy="4472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Attracting and Retaining Female Talent</a:t>
            </a:r>
            <a:endParaRPr b="1" i="0" sz="2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Flexible work arrangements, including part-time options, make companies more attractive to women, especially those balancing work and family responsibilities.</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Offering flexibility improves </a:t>
            </a:r>
            <a:r>
              <a:rPr b="1" i="0" lang="sl-SI" sz="1800" u="none" cap="none" strike="noStrike">
                <a:solidFill>
                  <a:schemeClr val="dk1"/>
                </a:solidFill>
                <a:latin typeface="Arial"/>
                <a:ea typeface="Arial"/>
                <a:cs typeface="Arial"/>
                <a:sym typeface="Arial"/>
              </a:rPr>
              <a:t>employee satisfaction, retention, and employer branding.</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Companies that fail to provide flexible options risk losing skilled professionals to more adaptable competitors.</a:t>
            </a:r>
            <a:endParaRPr b="0" i="0" sz="1400" u="none" cap="none" strike="noStrike">
              <a:solidFill>
                <a:srgbClr val="000000"/>
              </a:solidFill>
              <a:latin typeface="Arial"/>
              <a:ea typeface="Arial"/>
              <a:cs typeface="Arial"/>
              <a:sym typeface="Arial"/>
            </a:endParaRPr>
          </a:p>
          <a:p>
            <a:pPr indent="-9525" lvl="2" marL="1095375" marR="0" rtl="0" algn="l">
              <a:lnSpc>
                <a:spcPct val="150000"/>
              </a:lnSpc>
              <a:spcBef>
                <a:spcPts val="0"/>
              </a:spcBef>
              <a:spcAft>
                <a:spcPts val="0"/>
              </a:spcAft>
              <a:buClr>
                <a:schemeClr val="accent6"/>
              </a:buClr>
              <a:buSzPts val="27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1" i="0" sz="1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Key Message: </a:t>
            </a:r>
            <a:r>
              <a:rPr b="0" i="0" lang="sl-SI" sz="1800" u="none" cap="none" strike="noStrike">
                <a:solidFill>
                  <a:schemeClr val="dk1"/>
                </a:solidFill>
                <a:latin typeface="Arial"/>
                <a:ea typeface="Arial"/>
                <a:cs typeface="Arial"/>
                <a:sym typeface="Arial"/>
              </a:rPr>
              <a:t>Flexibility is a strategic tool for talent attraction and retention.</a:t>
            </a:r>
            <a:endParaRPr b="0" i="0" sz="1400" u="none" cap="none" strike="noStrike">
              <a:solidFill>
                <a:srgbClr val="000000"/>
              </a:solidFill>
              <a:latin typeface="Arial"/>
              <a:ea typeface="Arial"/>
              <a:cs typeface="Arial"/>
              <a:sym typeface="Arial"/>
            </a:endParaRPr>
          </a:p>
        </p:txBody>
      </p:sp>
      <p:sp>
        <p:nvSpPr>
          <p:cNvPr id="382" name="Google Shape;382;p8"/>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Part-Time Work Among Women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9"/>
          <p:cNvSpPr txBox="1"/>
          <p:nvPr/>
        </p:nvSpPr>
        <p:spPr>
          <a:xfrm>
            <a:off x="703102" y="1136609"/>
            <a:ext cx="9929400" cy="4825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Beyond Flexibility – Unlocking Full Potential</a:t>
            </a:r>
            <a:endParaRPr b="1" i="0" sz="2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While flexibility is essential, companies must also create opportunities for women to transition into </a:t>
            </a:r>
            <a:r>
              <a:rPr b="1" i="0" lang="sl-SI" sz="1800" u="none" cap="none" strike="noStrike">
                <a:solidFill>
                  <a:schemeClr val="dk1"/>
                </a:solidFill>
                <a:latin typeface="Arial"/>
                <a:ea typeface="Arial"/>
                <a:cs typeface="Arial"/>
                <a:sym typeface="Arial"/>
              </a:rPr>
              <a:t>full-time roles </a:t>
            </a:r>
            <a:r>
              <a:rPr b="0" i="0" lang="sl-SI" sz="1800" u="none" cap="none" strike="noStrike">
                <a:solidFill>
                  <a:schemeClr val="dk1"/>
                </a:solidFill>
                <a:latin typeface="Arial"/>
                <a:ea typeface="Arial"/>
                <a:cs typeface="Arial"/>
                <a:sym typeface="Arial"/>
              </a:rPr>
              <a:t>when ready.</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Full-time engagement enables </a:t>
            </a:r>
            <a:r>
              <a:rPr b="1" i="0" lang="sl-SI" sz="1800" u="none" cap="none" strike="noStrike">
                <a:solidFill>
                  <a:schemeClr val="dk1"/>
                </a:solidFill>
                <a:latin typeface="Arial"/>
                <a:ea typeface="Arial"/>
                <a:cs typeface="Arial"/>
                <a:sym typeface="Arial"/>
              </a:rPr>
              <a:t>career progression, leadership development</a:t>
            </a:r>
            <a:r>
              <a:rPr b="0" i="0" lang="sl-SI" sz="1800" u="none" cap="none" strike="noStrike">
                <a:solidFill>
                  <a:schemeClr val="dk1"/>
                </a:solidFill>
                <a:latin typeface="Arial"/>
                <a:ea typeface="Arial"/>
                <a:cs typeface="Arial"/>
                <a:sym typeface="Arial"/>
              </a:rPr>
              <a:t>, and </a:t>
            </a:r>
            <a:r>
              <a:rPr b="1" i="0" lang="sl-SI" sz="1800" u="none" cap="none" strike="noStrike">
                <a:solidFill>
                  <a:schemeClr val="dk1"/>
                </a:solidFill>
                <a:latin typeface="Arial"/>
                <a:ea typeface="Arial"/>
                <a:cs typeface="Arial"/>
                <a:sym typeface="Arial"/>
              </a:rPr>
              <a:t>greater contribution to business growth</a:t>
            </a:r>
            <a:r>
              <a:rPr b="0" i="0" lang="sl-SI"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Supporting this transition helps organisations tap into the </a:t>
            </a:r>
            <a:r>
              <a:rPr b="1" i="0" lang="sl-SI" sz="1800" u="none" cap="none" strike="noStrike">
                <a:solidFill>
                  <a:schemeClr val="dk1"/>
                </a:solidFill>
                <a:latin typeface="Arial"/>
                <a:ea typeface="Arial"/>
                <a:cs typeface="Arial"/>
                <a:sym typeface="Arial"/>
              </a:rPr>
              <a:t>full potential of female talent</a:t>
            </a:r>
            <a:r>
              <a:rPr b="0" i="0" lang="sl-SI" sz="1800" u="none" cap="none" strike="noStrike">
                <a:solidFill>
                  <a:schemeClr val="dk1"/>
                </a:solidFill>
                <a:latin typeface="Arial"/>
                <a:ea typeface="Arial"/>
                <a:cs typeface="Arial"/>
                <a:sym typeface="Arial"/>
              </a:rPr>
              <a:t>, strengthening leadership pipelines and competitiveness.</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1" i="0" sz="1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Key Message: </a:t>
            </a:r>
            <a:r>
              <a:rPr b="0" i="0" lang="sl-SI" sz="1800" u="none" cap="none" strike="noStrike">
                <a:solidFill>
                  <a:schemeClr val="dk1"/>
                </a:solidFill>
                <a:latin typeface="Arial"/>
                <a:ea typeface="Arial"/>
                <a:cs typeface="Arial"/>
                <a:sym typeface="Arial"/>
              </a:rPr>
              <a:t>Combine flexibility with career pathways to unlock women’s full potential.</a:t>
            </a:r>
            <a:endParaRPr b="0" i="0" sz="1800" u="none" cap="none" strike="noStrike">
              <a:solidFill>
                <a:schemeClr val="dk1"/>
              </a:solidFill>
              <a:latin typeface="Arial"/>
              <a:ea typeface="Arial"/>
              <a:cs typeface="Arial"/>
              <a:sym typeface="Arial"/>
            </a:endParaRPr>
          </a:p>
        </p:txBody>
      </p:sp>
      <p:sp>
        <p:nvSpPr>
          <p:cNvPr id="389" name="Google Shape;389;p9"/>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Part-Time Work Among Women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10"/>
          <p:cNvSpPr txBox="1"/>
          <p:nvPr/>
        </p:nvSpPr>
        <p:spPr>
          <a:xfrm>
            <a:off x="703102" y="1136609"/>
            <a:ext cx="10237800" cy="4011355"/>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The Leadership Gap</a:t>
            </a:r>
            <a:endParaRPr b="1" i="0" sz="2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In EU Women represent </a:t>
            </a:r>
            <a:r>
              <a:rPr b="1" i="0" lang="sl-SI" sz="1800" u="none" cap="none" strike="noStrike">
                <a:solidFill>
                  <a:schemeClr val="dk1"/>
                </a:solidFill>
                <a:latin typeface="Arial"/>
                <a:ea typeface="Arial"/>
                <a:cs typeface="Arial"/>
                <a:sym typeface="Arial"/>
              </a:rPr>
              <a:t>46.4% of the workforce</a:t>
            </a:r>
            <a:r>
              <a:rPr b="0" i="0" lang="sl-SI" sz="1800" u="none" cap="none" strike="noStrike">
                <a:solidFill>
                  <a:schemeClr val="dk1"/>
                </a:solidFill>
                <a:latin typeface="Arial"/>
                <a:ea typeface="Arial"/>
                <a:cs typeface="Arial"/>
                <a:sym typeface="Arial"/>
              </a:rPr>
              <a:t>, but only </a:t>
            </a:r>
            <a:r>
              <a:rPr b="1" i="0" lang="sl-SI" sz="1800" u="none" cap="none" strike="noStrike">
                <a:solidFill>
                  <a:schemeClr val="dk1"/>
                </a:solidFill>
                <a:latin typeface="Arial"/>
                <a:ea typeface="Arial"/>
                <a:cs typeface="Arial"/>
                <a:sym typeface="Arial"/>
              </a:rPr>
              <a:t>34.8% of managers </a:t>
            </a:r>
            <a:r>
              <a:rPr b="0" i="0" lang="sl-SI" sz="1800" u="none" cap="none" strike="noStrike">
                <a:solidFill>
                  <a:schemeClr val="dk1"/>
                </a:solidFill>
                <a:latin typeface="Arial"/>
                <a:ea typeface="Arial"/>
                <a:cs typeface="Arial"/>
                <a:sym typeface="Arial"/>
              </a:rPr>
              <a:t>in the EU.</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Executive roles are even more skewed: only </a:t>
            </a:r>
            <a:r>
              <a:rPr b="1" i="0" lang="sl-SI" sz="1800" u="none" cap="none" strike="noStrike">
                <a:solidFill>
                  <a:schemeClr val="dk1"/>
                </a:solidFill>
                <a:latin typeface="Arial"/>
                <a:ea typeface="Arial"/>
                <a:cs typeface="Arial"/>
                <a:sym typeface="Arial"/>
              </a:rPr>
              <a:t>12% of top executive positions </a:t>
            </a:r>
            <a:r>
              <a:rPr b="0" i="0" lang="sl-SI" sz="1800" u="none" cap="none" strike="noStrike">
                <a:solidFill>
                  <a:schemeClr val="dk1"/>
                </a:solidFill>
                <a:latin typeface="Arial"/>
                <a:ea typeface="Arial"/>
                <a:cs typeface="Arial"/>
                <a:sym typeface="Arial"/>
              </a:rPr>
              <a:t>are held by women.</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Countries vary widely: Sweden (43.7%) vs Luxembourg (22.2%).</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At current pace, gender parity in leadership is decades away.</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1" i="0" sz="1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Key Message: </a:t>
            </a:r>
            <a:r>
              <a:rPr b="0" i="0" lang="sl-SI" sz="1800" u="none" cap="none" strike="noStrike">
                <a:solidFill>
                  <a:schemeClr val="dk1"/>
                </a:solidFill>
                <a:latin typeface="Arial"/>
                <a:ea typeface="Arial"/>
                <a:cs typeface="Arial"/>
                <a:sym typeface="Arial"/>
              </a:rPr>
              <a:t>The leadership gap is real – and costly for business growth.</a:t>
            </a:r>
            <a:endParaRPr b="0" i="0" sz="1400" u="none" cap="none" strike="noStrike">
              <a:solidFill>
                <a:srgbClr val="000000"/>
              </a:solidFill>
              <a:latin typeface="Arial"/>
              <a:ea typeface="Arial"/>
              <a:cs typeface="Arial"/>
              <a:sym typeface="Arial"/>
            </a:endParaRPr>
          </a:p>
        </p:txBody>
      </p:sp>
      <p:sp>
        <p:nvSpPr>
          <p:cNvPr id="396" name="Google Shape;396;p10"/>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Underrepresentation in Leadership</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11"/>
          <p:cNvSpPr txBox="1"/>
          <p:nvPr/>
        </p:nvSpPr>
        <p:spPr>
          <a:xfrm>
            <a:off x="703102" y="1136609"/>
            <a:ext cx="9929400" cy="46176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Why Leadership Diversity Matters</a:t>
            </a:r>
            <a:endParaRPr b="1" i="0" sz="1800" u="none" cap="none" strike="noStrike">
              <a:solidFill>
                <a:schemeClr val="dk1"/>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Companies with diverse leadership teams show higher profitability and innovation.</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Lack of women in leadership reduces decision-making diversity, impacting risk management and creativity.</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Gender imbalance in leadership can harm employer branding and talent attraction.</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Closing gender gaps could boost EU GDP by €3.15 trillion by 2050.</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1" i="0" sz="1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 Prompt for Reflection: </a:t>
            </a:r>
            <a:r>
              <a:rPr b="1" i="0" lang="sl-SI" sz="1800" u="none" cap="none" strike="noStrike">
                <a:solidFill>
                  <a:schemeClr val="dk1"/>
                </a:solidFill>
              </a:rPr>
              <a:t>What steps could your organisation take to strengthen its leadership pipeline for women?</a:t>
            </a:r>
            <a:endParaRPr b="1" i="0" sz="1800" u="none" cap="none" strike="noStrike">
              <a:solidFill>
                <a:schemeClr val="dk1"/>
              </a:solidFill>
            </a:endParaRPr>
          </a:p>
        </p:txBody>
      </p:sp>
      <p:sp>
        <p:nvSpPr>
          <p:cNvPr id="403" name="Google Shape;403;p1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Underrepresentation in Leadership</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2"/>
          <p:cNvSpPr txBox="1"/>
          <p:nvPr/>
        </p:nvSpPr>
        <p:spPr>
          <a:xfrm>
            <a:off x="1048735" y="663467"/>
            <a:ext cx="10094400" cy="54336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Introduction to Workplace Challenges</a:t>
            </a:r>
            <a:endParaRPr b="1" i="0" sz="2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Women face multiple barriers that affect </a:t>
            </a:r>
            <a:r>
              <a:rPr b="1" i="0" lang="sl-SI" sz="1800" u="none" cap="none" strike="noStrike">
                <a:solidFill>
                  <a:schemeClr val="dk1"/>
                </a:solidFill>
                <a:latin typeface="Arial"/>
                <a:ea typeface="Arial"/>
                <a:cs typeface="Arial"/>
                <a:sym typeface="Arial"/>
              </a:rPr>
              <a:t>retention, advancement, and engagement</a:t>
            </a:r>
            <a:r>
              <a:rPr b="0" i="0" lang="sl-SI" sz="1800" u="none" cap="none" strike="noStrike">
                <a:solidFill>
                  <a:schemeClr val="dk1"/>
                </a:solidFill>
                <a:latin typeface="Arial"/>
                <a:ea typeface="Arial"/>
                <a:cs typeface="Arial"/>
                <a:sym typeface="Arial"/>
              </a:rPr>
              <a:t>.</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These challenges are often </a:t>
            </a:r>
            <a:r>
              <a:rPr b="1" i="0" lang="sl-SI" sz="1800" u="none" cap="none" strike="noStrike">
                <a:solidFill>
                  <a:schemeClr val="dk1"/>
                </a:solidFill>
                <a:latin typeface="Arial"/>
                <a:ea typeface="Arial"/>
                <a:cs typeface="Arial"/>
                <a:sym typeface="Arial"/>
              </a:rPr>
              <a:t>systemic</a:t>
            </a:r>
            <a:r>
              <a:rPr b="0" i="0" lang="sl-SI" sz="1800" u="none" cap="none" strike="noStrike">
                <a:solidFill>
                  <a:schemeClr val="dk1"/>
                </a:solidFill>
                <a:latin typeface="Arial"/>
                <a:ea typeface="Arial"/>
                <a:cs typeface="Arial"/>
                <a:sym typeface="Arial"/>
              </a:rPr>
              <a:t>, not individual – and they impact organisational success.</a:t>
            </a:r>
            <a:br>
              <a:rPr b="0" i="0" lang="sl-SI"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We’ll explore </a:t>
            </a:r>
            <a:r>
              <a:rPr b="1" i="0" lang="sl-SI" sz="1800" u="none" cap="none" strike="noStrike">
                <a:solidFill>
                  <a:schemeClr val="dk1"/>
                </a:solidFill>
                <a:latin typeface="Arial"/>
                <a:ea typeface="Arial"/>
                <a:cs typeface="Arial"/>
                <a:sym typeface="Arial"/>
              </a:rPr>
              <a:t>five key areas</a:t>
            </a:r>
            <a:r>
              <a:rPr b="0" i="0" lang="sl-SI"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0" i="0" lang="sl-SI" sz="2000" u="none" cap="none" strike="noStrike">
                <a:solidFill>
                  <a:schemeClr val="dk1"/>
                </a:solidFill>
                <a:latin typeface="Arial"/>
                <a:ea typeface="Arial"/>
                <a:cs typeface="Arial"/>
                <a:sym typeface="Arial"/>
              </a:rPr>
              <a:t> </a:t>
            </a:r>
            <a:endParaRPr b="0" i="0" sz="1800" u="none" cap="none" strike="noStrike">
              <a:solidFill>
                <a:schemeClr val="dk1"/>
              </a:solidFill>
              <a:latin typeface="Arial"/>
              <a:ea typeface="Arial"/>
              <a:cs typeface="Arial"/>
              <a:sym typeface="Arial"/>
            </a:endParaRPr>
          </a:p>
          <a:p>
            <a:pPr indent="-180975" lvl="2" marL="1095375" marR="0" rtl="0" algn="l">
              <a:lnSpc>
                <a:spcPct val="10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Bias &amp; Behavioural Challenges </a:t>
            </a:r>
            <a:endParaRPr b="0" i="0" sz="1800" u="none" cap="none" strike="noStrike">
              <a:solidFill>
                <a:schemeClr val="dk1"/>
              </a:solidFill>
              <a:latin typeface="Arial"/>
              <a:ea typeface="Arial"/>
              <a:cs typeface="Arial"/>
              <a:sym typeface="Arial"/>
            </a:endParaRPr>
          </a:p>
          <a:p>
            <a:pPr indent="-180975" lvl="2" marL="1095375" marR="0" rtl="0" algn="l">
              <a:lnSpc>
                <a:spcPct val="10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Work-Life &amp; Flexibility</a:t>
            </a:r>
            <a:endParaRPr b="0" i="0" sz="1400" u="none" cap="none" strike="noStrike">
              <a:solidFill>
                <a:srgbClr val="000000"/>
              </a:solidFill>
              <a:latin typeface="Arial"/>
              <a:ea typeface="Arial"/>
              <a:cs typeface="Arial"/>
              <a:sym typeface="Arial"/>
            </a:endParaRPr>
          </a:p>
          <a:p>
            <a:pPr indent="-180975" lvl="2" marL="1095375" marR="0" rtl="0" algn="l">
              <a:lnSpc>
                <a:spcPct val="10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Career Development Barriers</a:t>
            </a:r>
            <a:endParaRPr b="0" i="0" sz="1400" u="none" cap="none" strike="noStrike">
              <a:solidFill>
                <a:srgbClr val="000000"/>
              </a:solidFill>
              <a:latin typeface="Arial"/>
              <a:ea typeface="Arial"/>
              <a:cs typeface="Arial"/>
              <a:sym typeface="Arial"/>
            </a:endParaRPr>
          </a:p>
          <a:p>
            <a:pPr indent="-180975" lvl="2" marL="1095375" marR="0" rtl="0" algn="l">
              <a:lnSpc>
                <a:spcPct val="10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Organisational Culture</a:t>
            </a:r>
            <a:endParaRPr b="0" i="0" sz="1400" u="none" cap="none" strike="noStrike">
              <a:solidFill>
                <a:srgbClr val="000000"/>
              </a:solidFill>
              <a:latin typeface="Arial"/>
              <a:ea typeface="Arial"/>
              <a:cs typeface="Arial"/>
              <a:sym typeface="Arial"/>
            </a:endParaRPr>
          </a:p>
          <a:p>
            <a:pPr indent="-180975" lvl="2" marL="1095375" marR="0" rtl="0" algn="l">
              <a:lnSpc>
                <a:spcPct val="10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Pay and Representation</a:t>
            </a:r>
            <a:endParaRPr b="0" i="0" sz="1400" u="none" cap="none" strike="noStrike">
              <a:solidFill>
                <a:srgbClr val="000000"/>
              </a:solidFill>
              <a:latin typeface="Arial"/>
              <a:ea typeface="Arial"/>
              <a:cs typeface="Arial"/>
              <a:sym typeface="Arial"/>
            </a:endParaRPr>
          </a:p>
          <a:p>
            <a:pPr indent="0" lvl="1" marL="638175" marR="0" rtl="0" algn="l">
              <a:lnSpc>
                <a:spcPct val="150000"/>
              </a:lnSpc>
              <a:spcBef>
                <a:spcPts val="0"/>
              </a:spcBef>
              <a:spcAft>
                <a:spcPts val="0"/>
              </a:spcAft>
              <a:buClr>
                <a:schemeClr val="accent6"/>
              </a:buClr>
              <a:buSzPts val="3000"/>
              <a:buFont typeface="Arial"/>
              <a:buNone/>
            </a:pPr>
            <a:r>
              <a:t/>
            </a:r>
            <a:endParaRPr b="0" i="0" sz="20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Understanding these challenges is the first step to creating change.</a:t>
            </a:r>
            <a:endParaRPr b="0" i="0" sz="1400" u="none" cap="none" strike="noStrike">
              <a:solidFill>
                <a:srgbClr val="000000"/>
              </a:solidFill>
              <a:latin typeface="Arial"/>
              <a:ea typeface="Arial"/>
              <a:cs typeface="Arial"/>
              <a:sym typeface="Arial"/>
            </a:endParaRPr>
          </a:p>
        </p:txBody>
      </p:sp>
      <p:sp>
        <p:nvSpPr>
          <p:cNvPr id="410" name="Google Shape;410;p1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Workplace Challenges for Women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13"/>
          <p:cNvSpPr txBox="1"/>
          <p:nvPr/>
        </p:nvSpPr>
        <p:spPr>
          <a:xfrm>
            <a:off x="747823" y="620937"/>
            <a:ext cx="10696500" cy="555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Bias &amp; Behavioural Challenges</a:t>
            </a:r>
            <a:endParaRPr b="0" i="0" sz="18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Gender Bias and Stereotypes</a:t>
            </a:r>
            <a:endParaRPr b="0" i="0" sz="1400" u="none" cap="none" strike="noStrike">
              <a:solidFill>
                <a:srgbClr val="000000"/>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Gender bias means assumptions about what men and women “should” do. Women are often seen as less competent in leadership roles, regardless of performance.</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Microaggressions and Implicit Bias</a:t>
            </a:r>
            <a:endParaRPr b="0" i="0" sz="1400" u="none" cap="none" strike="noStrike">
              <a:solidFill>
                <a:srgbClr val="000000"/>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Subtle comments or behaviours (e.g., “You’re too emotional”) undermine confidence and create a hostile environment.</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Double Standards and Expectations</a:t>
            </a:r>
            <a:endParaRPr b="1" i="0" sz="1800" u="none" cap="none" strike="noStrike">
              <a:solidFill>
                <a:schemeClr val="dk1"/>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Assertive men are “leaders”; assertive women are “aggressive”. Women are judged more harshly for mistakes.</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Harassment and Discrimination</a:t>
            </a:r>
            <a:endParaRPr b="0" i="0" sz="1400" u="none" cap="none" strike="noStrike">
              <a:solidFill>
                <a:srgbClr val="000000"/>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Still present in many workplaces, affecting safety, mental health, and career progression.</a:t>
            </a:r>
            <a:endParaRPr b="0" i="0" sz="1400" u="none" cap="none" strike="noStrike">
              <a:solidFill>
                <a:srgbClr val="000000"/>
              </a:solidFill>
              <a:latin typeface="Arial"/>
              <a:ea typeface="Arial"/>
              <a:cs typeface="Arial"/>
              <a:sym typeface="Arial"/>
            </a:endParaRPr>
          </a:p>
          <a:p>
            <a:pPr indent="-47625" lvl="1" marL="638175" marR="0" rtl="0" algn="l">
              <a:lnSpc>
                <a:spcPct val="150000"/>
              </a:lnSpc>
              <a:spcBef>
                <a:spcPts val="0"/>
              </a:spcBef>
              <a:spcAft>
                <a:spcPts val="0"/>
              </a:spcAft>
              <a:buClr>
                <a:schemeClr val="accent6"/>
              </a:buClr>
              <a:buSzPts val="2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Bias is rarely intentional, but its impact is real – it limits talent and innovation.</a:t>
            </a:r>
            <a:endParaRPr b="0" i="0" sz="1400" u="none" cap="none" strike="noStrike">
              <a:solidFill>
                <a:srgbClr val="000000"/>
              </a:solidFill>
              <a:latin typeface="Arial"/>
              <a:ea typeface="Arial"/>
              <a:cs typeface="Arial"/>
              <a:sym typeface="Arial"/>
            </a:endParaRPr>
          </a:p>
        </p:txBody>
      </p:sp>
      <p:sp>
        <p:nvSpPr>
          <p:cNvPr id="417" name="Google Shape;417;p1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Workplace Challenges for Women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14"/>
          <p:cNvSpPr txBox="1"/>
          <p:nvPr/>
        </p:nvSpPr>
        <p:spPr>
          <a:xfrm>
            <a:off x="627325" y="804300"/>
            <a:ext cx="10904400" cy="524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Work-Life Balance &amp; Flexibility</a:t>
            </a:r>
            <a:endParaRPr b="0" i="0" sz="18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180975" lvl="0" marL="1809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Work-Life Balance and Family</a:t>
            </a:r>
            <a:endParaRPr b="1" i="0" sz="1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Women still carry a disproportionate share of caregiving duties. Lack of organisational support for balancing responsibilities can lead to stress, reduced engagement, and talent loss.</a:t>
            </a:r>
            <a:endParaRPr b="0" i="0" sz="1400" u="none" cap="none" strike="noStrike">
              <a:solidFill>
                <a:srgbClr val="000000"/>
              </a:solidFill>
              <a:latin typeface="Arial"/>
              <a:ea typeface="Arial"/>
              <a:cs typeface="Arial"/>
              <a:sym typeface="Arial"/>
            </a:endParaRPr>
          </a:p>
          <a:p>
            <a:pPr indent="-180975" lvl="0" marL="1809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Maternity Leave</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Europe offers maternity leave, but women often face career penalties after returning. Many feel sidelined for promotions or high-profile projects.</a:t>
            </a:r>
            <a:endParaRPr b="0" i="0" sz="1400" u="none" cap="none" strike="noStrike">
              <a:solidFill>
                <a:srgbClr val="000000"/>
              </a:solidFill>
              <a:latin typeface="Arial"/>
              <a:ea typeface="Arial"/>
              <a:cs typeface="Arial"/>
              <a:sym typeface="Arial"/>
            </a:endParaRPr>
          </a:p>
          <a:p>
            <a:pPr indent="-180975" lvl="0" marL="1809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Lack of Flexibility</a:t>
            </a:r>
            <a:endParaRPr b="1" i="0" sz="1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Limited options for hybrid work or flexible hours make it harder for women to manage caregiving responsibilities without sacrificing career growth.</a:t>
            </a:r>
            <a:endParaRPr b="0" i="0" sz="1400" u="none" cap="none" strike="noStrike">
              <a:solidFill>
                <a:srgbClr val="000000"/>
              </a:solidFill>
              <a:latin typeface="Arial"/>
              <a:ea typeface="Arial"/>
              <a:cs typeface="Arial"/>
              <a:sym typeface="Arial"/>
            </a:endParaRPr>
          </a:p>
          <a:p>
            <a:pPr indent="-47625" lvl="1" marL="638175" marR="0" rtl="0" algn="l">
              <a:lnSpc>
                <a:spcPct val="115000"/>
              </a:lnSpc>
              <a:spcBef>
                <a:spcPts val="0"/>
              </a:spcBef>
              <a:spcAft>
                <a:spcPts val="0"/>
              </a:spcAft>
              <a:buClr>
                <a:schemeClr val="accent6"/>
              </a:buClr>
              <a:buSzPts val="2100"/>
              <a:buFont typeface="Arial"/>
              <a:buNone/>
            </a:pPr>
            <a:r>
              <a:t/>
            </a:r>
            <a:endParaRPr>
              <a:solidFill>
                <a:schemeClr val="dk1"/>
              </a:solidFill>
            </a:endParaRPr>
          </a:p>
          <a:p>
            <a:pPr indent="-47625" lvl="1" marL="638175" marR="0" rtl="0" algn="l">
              <a:lnSpc>
                <a:spcPct val="115000"/>
              </a:lnSpc>
              <a:spcBef>
                <a:spcPts val="0"/>
              </a:spcBef>
              <a:spcAft>
                <a:spcPts val="0"/>
              </a:spcAft>
              <a:buClr>
                <a:schemeClr val="accent6"/>
              </a:buClr>
              <a:buSzPts val="2100"/>
              <a:buFont typeface="Arial"/>
              <a:buNone/>
            </a:pPr>
            <a:r>
              <a:t/>
            </a:r>
            <a:endParaRPr>
              <a:solidFill>
                <a:schemeClr val="dk1"/>
              </a:solidFill>
            </a:endParaRPr>
          </a:p>
          <a:p>
            <a:pPr indent="0" lvl="0" marL="0" marR="0" rtl="0" algn="l">
              <a:lnSpc>
                <a:spcPct val="115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These issues are not about “personal choice” – they reflect organisational norms that penalise flexibility. Companies that ignore this lose experienced talent and diversity benefits.</a:t>
            </a:r>
            <a:endParaRPr b="0" i="0" sz="1400" u="none" cap="none" strike="noStrike">
              <a:solidFill>
                <a:srgbClr val="000000"/>
              </a:solidFill>
              <a:latin typeface="Arial"/>
              <a:ea typeface="Arial"/>
              <a:cs typeface="Arial"/>
              <a:sym typeface="Arial"/>
            </a:endParaRPr>
          </a:p>
        </p:txBody>
      </p:sp>
      <p:sp>
        <p:nvSpPr>
          <p:cNvPr id="424" name="Google Shape;424;p1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Workplace Challenges for Women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15"/>
          <p:cNvSpPr txBox="1"/>
          <p:nvPr/>
        </p:nvSpPr>
        <p:spPr>
          <a:xfrm>
            <a:off x="508591" y="924468"/>
            <a:ext cx="11461800" cy="50955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Career Development Barriers</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180975" lvl="0" marL="1809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Career Advancement and Leadership Opportunities</a:t>
            </a:r>
            <a:endParaRPr b="1" i="0" sz="1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Women face the “broken rung”: fewer promotions early in career block leadership pathways.</a:t>
            </a:r>
            <a:endParaRPr b="0" i="0" sz="1400" u="none" cap="none" strike="noStrike">
              <a:solidFill>
                <a:srgbClr val="000000"/>
              </a:solidFill>
              <a:latin typeface="Arial"/>
              <a:ea typeface="Arial"/>
              <a:cs typeface="Arial"/>
              <a:sym typeface="Arial"/>
            </a:endParaRPr>
          </a:p>
          <a:p>
            <a:pPr indent="-180975" lvl="0" marL="1809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Lack of Mentorship and Sponsorship</a:t>
            </a:r>
            <a:endParaRPr b="1" i="0" sz="1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Without mentors or sponsors, women miss out on guidance and advocacy for advancement.</a:t>
            </a:r>
            <a:endParaRPr b="0" i="0" sz="1400" u="none" cap="none" strike="noStrike">
              <a:solidFill>
                <a:srgbClr val="000000"/>
              </a:solidFill>
              <a:latin typeface="Arial"/>
              <a:ea typeface="Arial"/>
              <a:cs typeface="Arial"/>
              <a:sym typeface="Arial"/>
            </a:endParaRPr>
          </a:p>
          <a:p>
            <a:pPr indent="-180975" lvl="0" marL="1809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Lack of Networking Opportunities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Exclusion from informal networks (e.g., after-work events) limits access to opportunities and visibility.</a:t>
            </a:r>
            <a:endParaRPr b="0" i="0" sz="1400" u="none" cap="none" strike="noStrike">
              <a:solidFill>
                <a:srgbClr val="000000"/>
              </a:solidFill>
              <a:latin typeface="Arial"/>
              <a:ea typeface="Arial"/>
              <a:cs typeface="Arial"/>
              <a:sym typeface="Arial"/>
            </a:endParaRPr>
          </a:p>
          <a:p>
            <a:pPr indent="-180975" lvl="0" marL="180975" marR="0" rtl="0" algn="l">
              <a:lnSpc>
                <a:spcPct val="115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Unequal Pay and Benefits</a:t>
            </a:r>
            <a:endParaRPr b="1" i="0" sz="1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Women earn less than men for the same work, limiting financial security and motivation.</a:t>
            </a:r>
            <a:endParaRPr b="0" i="0" sz="1400" u="none" cap="none" strike="noStrike">
              <a:solidFill>
                <a:srgbClr val="000000"/>
              </a:solidFill>
              <a:latin typeface="Arial"/>
              <a:ea typeface="Arial"/>
              <a:cs typeface="Arial"/>
              <a:sym typeface="Arial"/>
            </a:endParaRPr>
          </a:p>
          <a:p>
            <a:pPr indent="-47625" lvl="1" marL="638175" marR="0" rtl="0" algn="l">
              <a:lnSpc>
                <a:spcPct val="115000"/>
              </a:lnSpc>
              <a:spcBef>
                <a:spcPts val="0"/>
              </a:spcBef>
              <a:spcAft>
                <a:spcPts val="0"/>
              </a:spcAft>
              <a:buClr>
                <a:schemeClr val="accent6"/>
              </a:buClr>
              <a:buSzPts val="2100"/>
              <a:buFont typeface="Arial"/>
              <a:buNone/>
            </a:pPr>
            <a:r>
              <a:t/>
            </a:r>
            <a:endParaRPr>
              <a:solidFill>
                <a:schemeClr val="dk1"/>
              </a:solidFill>
            </a:endParaRPr>
          </a:p>
          <a:p>
            <a:pPr indent="-47625" lvl="1" marL="638175" marR="0" rtl="0" algn="l">
              <a:lnSpc>
                <a:spcPct val="115000"/>
              </a:lnSpc>
              <a:spcBef>
                <a:spcPts val="0"/>
              </a:spcBef>
              <a:spcAft>
                <a:spcPts val="0"/>
              </a:spcAft>
              <a:buClr>
                <a:schemeClr val="accent6"/>
              </a:buClr>
              <a:buSzPts val="2100"/>
              <a:buFont typeface="Arial"/>
              <a:buNone/>
            </a:pPr>
            <a:r>
              <a:t/>
            </a:r>
            <a:endParaRPr>
              <a:solidFill>
                <a:schemeClr val="dk1"/>
              </a:solidFill>
            </a:endParaRPr>
          </a:p>
          <a:p>
            <a:pPr indent="0" lvl="0" marL="0" marR="0" rtl="0" algn="l">
              <a:lnSpc>
                <a:spcPct val="115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Career development is not just about skills – it’s about access to networks, sponsorship, and fair compensation.</a:t>
            </a:r>
            <a:endParaRPr b="0" i="0" sz="1400" u="none" cap="none" strike="noStrike">
              <a:solidFill>
                <a:srgbClr val="000000"/>
              </a:solidFill>
              <a:latin typeface="Arial"/>
              <a:ea typeface="Arial"/>
              <a:cs typeface="Arial"/>
              <a:sym typeface="Arial"/>
            </a:endParaRPr>
          </a:p>
        </p:txBody>
      </p:sp>
      <p:sp>
        <p:nvSpPr>
          <p:cNvPr id="431" name="Google Shape;431;p1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Workplace Challenges for Women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16"/>
          <p:cNvSpPr txBox="1"/>
          <p:nvPr/>
        </p:nvSpPr>
        <p:spPr>
          <a:xfrm>
            <a:off x="365051" y="626756"/>
            <a:ext cx="11461898" cy="537070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Organisational Culture</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Companies have their own cultures, and these are not always welcoming to women. Elements of workplace culture that can make it difficult for women to feel included and stay: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180975" lvl="0" marL="180975" marR="0" rtl="0" algn="l">
              <a:lnSpc>
                <a:spcPct val="100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Long Hours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Cultures that reward long hours and constant availability disadvantage women with caregiving roles.</a:t>
            </a:r>
            <a:endParaRPr b="0" i="0" sz="1800" u="none" cap="none" strike="noStrike">
              <a:solidFill>
                <a:schemeClr val="dk1"/>
              </a:solidFill>
              <a:latin typeface="Arial"/>
              <a:ea typeface="Arial"/>
              <a:cs typeface="Arial"/>
              <a:sym typeface="Arial"/>
            </a:endParaRPr>
          </a:p>
          <a:p>
            <a:pPr indent="-180975" lvl="0" marL="180975" marR="0" rtl="0" algn="l">
              <a:lnSpc>
                <a:spcPct val="100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“Boys’ Club” Dynamics</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Informal networks, after-work drinks, and exclusive circles dominated by men limit women’s access to opportunities and influence, especially when these groups do not accept women.</a:t>
            </a:r>
            <a:endParaRPr b="0" i="0" sz="1400" u="none" cap="none" strike="noStrike">
              <a:solidFill>
                <a:srgbClr val="000000"/>
              </a:solidFill>
              <a:latin typeface="Arial"/>
              <a:ea typeface="Arial"/>
              <a:cs typeface="Arial"/>
              <a:sym typeface="Arial"/>
            </a:endParaRPr>
          </a:p>
          <a:p>
            <a:pPr indent="-180975" lvl="0" marL="180975" marR="0" rtl="0" algn="l">
              <a:lnSpc>
                <a:spcPct val="100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Sexist Jokes and Male Norms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Behaviours such as sexist jokes and treating male perspectives as the default create a hostile environment and undermine inclusion.</a:t>
            </a:r>
            <a:endParaRPr b="0" i="0" sz="1400" u="none" cap="none" strike="noStrike">
              <a:solidFill>
                <a:srgbClr val="000000"/>
              </a:solidFill>
              <a:latin typeface="Arial"/>
              <a:ea typeface="Arial"/>
              <a:cs typeface="Arial"/>
              <a:sym typeface="Arial"/>
            </a:endParaRPr>
          </a:p>
          <a:p>
            <a:pPr indent="-180975" lvl="0" marL="180975" marR="0" rtl="0" algn="l">
              <a:lnSpc>
                <a:spcPct val="100000"/>
              </a:lnSpc>
              <a:spcBef>
                <a:spcPts val="0"/>
              </a:spcBef>
              <a:spcAft>
                <a:spcPts val="0"/>
              </a:spcAft>
              <a:buClr>
                <a:schemeClr val="accent6"/>
              </a:buClr>
              <a:buSzPts val="2700"/>
              <a:buFont typeface="Arial"/>
              <a:buChar char="•"/>
            </a:pPr>
            <a:r>
              <a:rPr b="1" i="0" lang="sl-SI" sz="1800" u="none" cap="none" strike="noStrike">
                <a:solidFill>
                  <a:schemeClr val="dk1"/>
                </a:solidFill>
                <a:latin typeface="Arial"/>
                <a:ea typeface="Arial"/>
                <a:cs typeface="Arial"/>
                <a:sym typeface="Arial"/>
              </a:rPr>
              <a:t>Lack of Diversity and Inclusion</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In male-dominated environments, women often feel pressure to “fit in” by changing behaviour or hiding aspects of identity. Lack of representation reinforces isolation and reduces belonging.</a:t>
            </a:r>
            <a:endParaRPr b="0" i="0" sz="1400" u="none" cap="none" strike="noStrike">
              <a:solidFill>
                <a:srgbClr val="000000"/>
              </a:solidFill>
              <a:latin typeface="Arial"/>
              <a:ea typeface="Arial"/>
              <a:cs typeface="Arial"/>
              <a:sym typeface="Arial"/>
            </a:endParaRPr>
          </a:p>
          <a:p>
            <a:pPr indent="-47625" lvl="1" marL="638175" marR="0" rtl="0" algn="l">
              <a:lnSpc>
                <a:spcPct val="100000"/>
              </a:lnSpc>
              <a:spcBef>
                <a:spcPts val="0"/>
              </a:spcBef>
              <a:spcAft>
                <a:spcPts val="0"/>
              </a:spcAft>
              <a:buClr>
                <a:schemeClr val="accent6"/>
              </a:buClr>
              <a:buSzPts val="2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Organisational culture is not neutral – it shapes who thrives and who leaves. Companies that tolerate exclusionary norms risk losing talent and damaging reputation.</a:t>
            </a:r>
            <a:endParaRPr b="0" i="0" sz="1400" u="none" cap="none" strike="noStrike">
              <a:solidFill>
                <a:srgbClr val="000000"/>
              </a:solidFill>
              <a:latin typeface="Arial"/>
              <a:ea typeface="Arial"/>
              <a:cs typeface="Arial"/>
              <a:sym typeface="Arial"/>
            </a:endParaRPr>
          </a:p>
        </p:txBody>
      </p:sp>
      <p:sp>
        <p:nvSpPr>
          <p:cNvPr id="438" name="Google Shape;438;p16"/>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Workplace Challenges for Women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17"/>
          <p:cNvSpPr txBox="1"/>
          <p:nvPr/>
        </p:nvSpPr>
        <p:spPr>
          <a:xfrm>
            <a:off x="703101" y="1136609"/>
            <a:ext cx="9993300" cy="46731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Moving from Challenges to Solutions</a:t>
            </a:r>
            <a:endParaRPr b="0" i="0" sz="12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In the previous section, we explored the </a:t>
            </a:r>
            <a:r>
              <a:rPr b="1" i="0" lang="sl-SI" sz="1800" u="none" cap="none" strike="noStrike">
                <a:solidFill>
                  <a:schemeClr val="dk1"/>
                </a:solidFill>
                <a:latin typeface="Arial"/>
                <a:ea typeface="Arial"/>
                <a:cs typeface="Arial"/>
                <a:sym typeface="Arial"/>
              </a:rPr>
              <a:t>key challenges women face in the workplace</a:t>
            </a:r>
            <a:r>
              <a:rPr b="0" i="0" lang="sl-SI"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These issues are real and systemic—but they can be addressed with </a:t>
            </a:r>
            <a:r>
              <a:rPr b="1" i="0" lang="sl-SI" sz="1800" u="none" cap="none" strike="noStrike">
                <a:solidFill>
                  <a:schemeClr val="dk1"/>
                </a:solidFill>
                <a:latin typeface="Arial"/>
                <a:ea typeface="Arial"/>
                <a:cs typeface="Arial"/>
                <a:sym typeface="Arial"/>
              </a:rPr>
              <a:t>intentional strategies.</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Now, we shift our focus to </a:t>
            </a:r>
            <a:r>
              <a:rPr b="1" i="0" lang="sl-SI" sz="1800" u="none" cap="none" strike="noStrike">
                <a:solidFill>
                  <a:schemeClr val="dk1"/>
                </a:solidFill>
                <a:latin typeface="Arial"/>
                <a:ea typeface="Arial"/>
                <a:cs typeface="Arial"/>
                <a:sym typeface="Arial"/>
              </a:rPr>
              <a:t>inclusive leadership and management practices </a:t>
            </a:r>
            <a:r>
              <a:rPr b="0" i="0" lang="sl-SI" sz="1800" u="none" cap="none" strike="noStrike">
                <a:solidFill>
                  <a:schemeClr val="dk1"/>
                </a:solidFill>
                <a:latin typeface="Arial"/>
                <a:ea typeface="Arial"/>
                <a:cs typeface="Arial"/>
                <a:sym typeface="Arial"/>
              </a:rPr>
              <a:t>that foster diversity and support women.</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In this section, we’ll look at </a:t>
            </a:r>
            <a:r>
              <a:rPr b="1" i="0" lang="sl-SI" sz="1800" u="none" cap="none" strike="noStrike">
                <a:solidFill>
                  <a:schemeClr val="dk1"/>
                </a:solidFill>
                <a:latin typeface="Arial"/>
                <a:ea typeface="Arial"/>
                <a:cs typeface="Arial"/>
                <a:sym typeface="Arial"/>
              </a:rPr>
              <a:t>what organisations can </a:t>
            </a:r>
            <a:r>
              <a:rPr b="0" i="0" lang="sl-SI" sz="1800" u="none" cap="none" strike="noStrike">
                <a:solidFill>
                  <a:schemeClr val="dk1"/>
                </a:solidFill>
                <a:latin typeface="Arial"/>
                <a:ea typeface="Arial"/>
                <a:cs typeface="Arial"/>
                <a:sym typeface="Arial"/>
              </a:rPr>
              <a:t>do to make inclusion a reality.</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1" i="0" sz="1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Key Message: </a:t>
            </a:r>
            <a:r>
              <a:rPr b="0" i="0" lang="sl-SI" sz="1800" u="none" cap="none" strike="noStrike">
                <a:solidFill>
                  <a:schemeClr val="dk1"/>
                </a:solidFill>
                <a:latin typeface="Arial"/>
                <a:ea typeface="Arial"/>
                <a:cs typeface="Arial"/>
                <a:sym typeface="Arial"/>
              </a:rPr>
              <a:t>Understanding the problem is only the first step. The next step is creating solutions that work.</a:t>
            </a:r>
            <a:endParaRPr b="0" i="0" sz="1800" u="none" cap="none" strike="noStrike">
              <a:solidFill>
                <a:schemeClr val="dk1"/>
              </a:solidFill>
              <a:latin typeface="Arial"/>
              <a:ea typeface="Arial"/>
              <a:cs typeface="Arial"/>
              <a:sym typeface="Arial"/>
            </a:endParaRPr>
          </a:p>
        </p:txBody>
      </p:sp>
      <p:sp>
        <p:nvSpPr>
          <p:cNvPr id="445" name="Google Shape;445;p17"/>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From Challenges to Solutions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18"/>
          <p:cNvSpPr txBox="1"/>
          <p:nvPr/>
        </p:nvSpPr>
        <p:spPr>
          <a:xfrm>
            <a:off x="508591" y="1105287"/>
            <a:ext cx="11461898" cy="458587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Commitment from the Top</a:t>
            </a:r>
            <a:endParaRPr b="1" i="0" sz="2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Visible Leadership Support</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Senior leaders play a critical role in shaping organisational culture. When they actively champion diversity, it signals that inclusion is a priority.</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Accountability</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Clear targets and regular progress monitoring ensure that diversity goals are not just statements but measurable commitments.</a:t>
            </a:r>
            <a:endParaRPr b="0"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Training for Managers</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Gender-awareness and bias training help supervisors make fair decisions and create inclusive teams.</a:t>
            </a:r>
            <a:endParaRPr b="0" i="0" sz="1800" u="none" cap="none" strike="noStrike">
              <a:solidFill>
                <a:schemeClr val="dk1"/>
              </a:solidFill>
              <a:latin typeface="Arial"/>
              <a:ea typeface="Arial"/>
              <a:cs typeface="Arial"/>
              <a:sym typeface="Arial"/>
            </a:endParaRPr>
          </a:p>
          <a:p>
            <a:pPr indent="-47625" lvl="2" marL="1095375" marR="0" rtl="0" algn="l">
              <a:lnSpc>
                <a:spcPct val="150000"/>
              </a:lnSpc>
              <a:spcBef>
                <a:spcPts val="0"/>
              </a:spcBef>
              <a:spcAft>
                <a:spcPts val="0"/>
              </a:spcAft>
              <a:buClr>
                <a:schemeClr val="accent6"/>
              </a:buClr>
              <a:buSzPts val="2100"/>
              <a:buFont typeface="Arial"/>
              <a:buNone/>
            </a:pPr>
            <a:r>
              <a:t/>
            </a:r>
            <a:endParaRPr b="0" i="0" sz="1400" u="none" cap="none" strike="noStrike">
              <a:solidFill>
                <a:schemeClr val="dk1"/>
              </a:solidFill>
              <a:latin typeface="Arial"/>
              <a:ea typeface="Arial"/>
              <a:cs typeface="Arial"/>
              <a:sym typeface="Arial"/>
            </a:endParaRPr>
          </a:p>
          <a:p>
            <a:pPr indent="-47625" lvl="2" marL="1095375" marR="0" rtl="0" algn="l">
              <a:lnSpc>
                <a:spcPct val="150000"/>
              </a:lnSpc>
              <a:spcBef>
                <a:spcPts val="0"/>
              </a:spcBef>
              <a:spcAft>
                <a:spcPts val="0"/>
              </a:spcAft>
              <a:buClr>
                <a:schemeClr val="accent6"/>
              </a:buClr>
              <a:buSzPts val="2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Leadership commitment is the foundation for sustainable change.</a:t>
            </a:r>
            <a:endParaRPr b="0" i="0" sz="1400" u="none" cap="none" strike="noStrike">
              <a:solidFill>
                <a:srgbClr val="000000"/>
              </a:solidFill>
              <a:latin typeface="Arial"/>
              <a:ea typeface="Arial"/>
              <a:cs typeface="Arial"/>
              <a:sym typeface="Arial"/>
            </a:endParaRPr>
          </a:p>
        </p:txBody>
      </p:sp>
      <p:sp>
        <p:nvSpPr>
          <p:cNvPr id="452" name="Google Shape;452;p18"/>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From Challenges to Solutions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19"/>
          <p:cNvSpPr txBox="1"/>
          <p:nvPr/>
        </p:nvSpPr>
        <p:spPr>
          <a:xfrm>
            <a:off x="508591" y="828288"/>
            <a:ext cx="11461898" cy="52014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Family-Friendly Policies</a:t>
            </a:r>
            <a:endParaRPr b="1" i="0" sz="2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Family-Friendly Work Policy</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Flexible schedules and hybrid work options allow employees to balance work and family responsibilities without sacrificing career growth.</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Parental Leave</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Equal-share parental leave promotes shared caregiving and reduces career penalties for women.</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Career Re-Entry</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Clear and fair options for returning after parental leave help retain talent and maintain career progression.</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Childcare Support</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Assistance in finding childcare facilities or providing on-site options reduces stress and supports productivity.</a:t>
            </a:r>
            <a:endParaRPr b="0" i="0" sz="1800" u="none" cap="none" strike="noStrike">
              <a:solidFill>
                <a:schemeClr val="dk1"/>
              </a:solidFill>
              <a:latin typeface="Arial"/>
              <a:ea typeface="Arial"/>
              <a:cs typeface="Arial"/>
              <a:sym typeface="Arial"/>
            </a:endParaRPr>
          </a:p>
          <a:p>
            <a:pPr indent="-47625" lvl="1" marL="638175" marR="0" rtl="0" algn="l">
              <a:lnSpc>
                <a:spcPct val="150000"/>
              </a:lnSpc>
              <a:spcBef>
                <a:spcPts val="0"/>
              </a:spcBef>
              <a:spcAft>
                <a:spcPts val="0"/>
              </a:spcAft>
              <a:buClr>
                <a:schemeClr val="accent6"/>
              </a:buClr>
              <a:buSzPts val="2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Family-friendly policies are not perks—they are essential for attracting and retaining skilled employees.</a:t>
            </a:r>
            <a:endParaRPr b="0" i="0" sz="1400" u="none" cap="none" strike="noStrike">
              <a:solidFill>
                <a:srgbClr val="000000"/>
              </a:solidFill>
              <a:latin typeface="Arial"/>
              <a:ea typeface="Arial"/>
              <a:cs typeface="Arial"/>
              <a:sym typeface="Arial"/>
            </a:endParaRPr>
          </a:p>
        </p:txBody>
      </p:sp>
      <p:sp>
        <p:nvSpPr>
          <p:cNvPr id="459" name="Google Shape;459;p19"/>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From Challenges to Solutions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20"/>
          <p:cNvSpPr txBox="1"/>
          <p:nvPr/>
        </p:nvSpPr>
        <p:spPr>
          <a:xfrm>
            <a:off x="508591" y="1253590"/>
            <a:ext cx="11461898" cy="430887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Safe and Respectful Workplace</a:t>
            </a:r>
            <a:endParaRPr b="1" i="0" sz="2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Zero Tolerance for Harassment</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Clear policies against all kinds of violence and harassment protect employees and build trust.</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Respectful Communication</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Eliminating discriminatory language, jokes, and inappropriate tasks creates a professional environment where everyone feels valued.</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Psychological Safety</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Encouraging open dialogue without fear of retaliation fosters innovation and engagement.</a:t>
            </a:r>
            <a:endParaRPr b="0" i="0" sz="1400" u="none" cap="none" strike="noStrike">
              <a:solidFill>
                <a:srgbClr val="000000"/>
              </a:solidFill>
              <a:latin typeface="Arial"/>
              <a:ea typeface="Arial"/>
              <a:cs typeface="Arial"/>
              <a:sym typeface="Arial"/>
            </a:endParaRPr>
          </a:p>
          <a:p>
            <a:pPr indent="-47625" lvl="1" marL="638175" marR="0" rtl="0" algn="l">
              <a:lnSpc>
                <a:spcPct val="150000"/>
              </a:lnSpc>
              <a:spcBef>
                <a:spcPts val="0"/>
              </a:spcBef>
              <a:spcAft>
                <a:spcPts val="0"/>
              </a:spcAft>
              <a:buClr>
                <a:schemeClr val="accent6"/>
              </a:buClr>
              <a:buSzPts val="2100"/>
              <a:buFont typeface="Arial"/>
              <a:buNone/>
            </a:pPr>
            <a:r>
              <a:t/>
            </a:r>
            <a:endParaRPr b="0" i="0" sz="1400" u="none" cap="none" strike="noStrike">
              <a:solidFill>
                <a:schemeClr val="dk1"/>
              </a:solidFill>
              <a:latin typeface="Arial"/>
              <a:ea typeface="Arial"/>
              <a:cs typeface="Arial"/>
              <a:sym typeface="Arial"/>
            </a:endParaRPr>
          </a:p>
          <a:p>
            <a:pPr indent="-47625" lvl="1" marL="638175" marR="0" rtl="0" algn="l">
              <a:lnSpc>
                <a:spcPct val="150000"/>
              </a:lnSpc>
              <a:spcBef>
                <a:spcPts val="0"/>
              </a:spcBef>
              <a:spcAft>
                <a:spcPts val="0"/>
              </a:spcAft>
              <a:buClr>
                <a:schemeClr val="accent6"/>
              </a:buClr>
              <a:buSzPts val="2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A safe and respectful workplace is the foundation for inclusion.</a:t>
            </a:r>
            <a:endParaRPr b="0" i="0" sz="1400" u="none" cap="none" strike="noStrike">
              <a:solidFill>
                <a:srgbClr val="000000"/>
              </a:solidFill>
              <a:latin typeface="Arial"/>
              <a:ea typeface="Arial"/>
              <a:cs typeface="Arial"/>
              <a:sym typeface="Arial"/>
            </a:endParaRPr>
          </a:p>
        </p:txBody>
      </p:sp>
      <p:sp>
        <p:nvSpPr>
          <p:cNvPr id="466" name="Google Shape;466;p20"/>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From Challenges to Solutions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21"/>
          <p:cNvSpPr txBox="1"/>
          <p:nvPr/>
        </p:nvSpPr>
        <p:spPr>
          <a:xfrm>
            <a:off x="583019" y="1020648"/>
            <a:ext cx="11461898" cy="51398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Fair Hiring and Promotion Processes</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Structured Recruitment</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Standardised interviews and clear criteria reduce bias in hiring decisions.</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Diverse Panels</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Including women and other underrepresented groups in selection panels ensures balanced perspectives.</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Transparent Promotion Criteria</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Clear guidelines for advancement prevent subjective judgments and promote fairness.</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Inclusive Job Advertisements</a:t>
            </a:r>
            <a:br>
              <a:rPr b="0" i="0" lang="sl-SI" sz="1800" u="none" cap="none" strike="noStrike">
                <a:solidFill>
                  <a:schemeClr val="dk1"/>
                </a:solidFill>
                <a:latin typeface="Arial"/>
                <a:ea typeface="Arial"/>
                <a:cs typeface="Arial"/>
                <a:sym typeface="Arial"/>
              </a:rPr>
            </a:br>
            <a:r>
              <a:rPr b="0" i="0" lang="sl-SI" sz="1800" u="none" cap="none" strike="noStrike">
                <a:solidFill>
                  <a:schemeClr val="dk1"/>
                </a:solidFill>
                <a:latin typeface="Arial"/>
                <a:ea typeface="Arial"/>
                <a:cs typeface="Arial"/>
                <a:sym typeface="Arial"/>
              </a:rPr>
              <a:t>Using gender-neutral language and highlighting flexibility signals that opportunities are open to everyone and helps attract diverse candidates.</a:t>
            </a:r>
            <a:endParaRPr b="0" i="0" sz="1400" u="none" cap="none" strike="noStrike">
              <a:solidFill>
                <a:srgbClr val="000000"/>
              </a:solidFill>
              <a:latin typeface="Arial"/>
              <a:ea typeface="Arial"/>
              <a:cs typeface="Arial"/>
              <a:sym typeface="Arial"/>
            </a:endParaRPr>
          </a:p>
          <a:p>
            <a:pPr indent="0" lvl="1" marL="457200" marR="0" rtl="0" algn="l">
              <a:lnSpc>
                <a:spcPct val="15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1" marL="457200" marR="0" rtl="0" algn="l">
              <a:lnSpc>
                <a:spcPct val="15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sl-SI" sz="20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Fair processes build trust and help organisations attract and retain diverse talent.</a:t>
            </a:r>
            <a:endParaRPr b="0" i="0" sz="1400" u="none" cap="none" strike="noStrike">
              <a:solidFill>
                <a:srgbClr val="000000"/>
              </a:solidFill>
              <a:latin typeface="Arial"/>
              <a:ea typeface="Arial"/>
              <a:cs typeface="Arial"/>
              <a:sym typeface="Arial"/>
            </a:endParaRPr>
          </a:p>
        </p:txBody>
      </p:sp>
      <p:sp>
        <p:nvSpPr>
          <p:cNvPr id="473" name="Google Shape;473;p21"/>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From Challenges to Solutions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22"/>
          <p:cNvSpPr txBox="1"/>
          <p:nvPr/>
        </p:nvSpPr>
        <p:spPr>
          <a:xfrm>
            <a:off x="703102" y="1136609"/>
            <a:ext cx="9929456" cy="433195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Learning from Real-Life Success Stories</a:t>
            </a:r>
            <a:endParaRPr b="1" i="0" sz="2800" u="none" cap="none" strike="noStrike">
              <a:solidFill>
                <a:schemeClr val="accent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We’ve explored the challenges and strategies for supporting women in the workplace.</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Now, let’s look </a:t>
            </a:r>
            <a:r>
              <a:rPr b="1" i="0" lang="sl-SI" sz="1800" u="none" cap="none" strike="noStrike">
                <a:solidFill>
                  <a:schemeClr val="dk1"/>
                </a:solidFill>
                <a:latin typeface="Arial"/>
                <a:ea typeface="Arial"/>
                <a:cs typeface="Arial"/>
                <a:sym typeface="Arial"/>
              </a:rPr>
              <a:t>at real examples of organisations </a:t>
            </a:r>
            <a:r>
              <a:rPr b="0" i="0" lang="sl-SI" sz="1800" u="none" cap="none" strike="noStrike">
                <a:solidFill>
                  <a:schemeClr val="dk1"/>
                </a:solidFill>
                <a:latin typeface="Arial"/>
                <a:ea typeface="Arial"/>
                <a:cs typeface="Arial"/>
                <a:sym typeface="Arial"/>
              </a:rPr>
              <a:t>that have successfully implemented inclusive practices.</a:t>
            </a:r>
            <a:endParaRPr b="0" i="0" sz="1400" u="none" cap="none" strike="noStrike">
              <a:solidFill>
                <a:srgbClr val="000000"/>
              </a:solidFill>
              <a:latin typeface="Arial"/>
              <a:ea typeface="Arial"/>
              <a:cs typeface="Arial"/>
              <a:sym typeface="Arial"/>
            </a:endParaRPr>
          </a:p>
          <a:p>
            <a:pPr indent="-180975" lvl="1" marL="638175" marR="0" rtl="0" algn="l">
              <a:lnSpc>
                <a:spcPct val="150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These cases show how different contexts – corporate, industrial, and media – can apply practical solutions.</a:t>
            </a:r>
            <a:endParaRPr b="0" i="0" sz="1400" u="none" cap="none" strike="noStrike">
              <a:solidFill>
                <a:srgbClr val="000000"/>
              </a:solidFill>
              <a:latin typeface="Arial"/>
              <a:ea typeface="Arial"/>
              <a:cs typeface="Arial"/>
              <a:sym typeface="Arial"/>
            </a:endParaRPr>
          </a:p>
          <a:p>
            <a:pPr indent="-9525" lvl="2" marL="1095375" marR="0" rtl="0" algn="l">
              <a:lnSpc>
                <a:spcPct val="150000"/>
              </a:lnSpc>
              <a:spcBef>
                <a:spcPts val="0"/>
              </a:spcBef>
              <a:spcAft>
                <a:spcPts val="0"/>
              </a:spcAft>
              <a:buClr>
                <a:schemeClr val="accent6"/>
              </a:buClr>
              <a:buSzPts val="2700"/>
              <a:buFont typeface="Arial"/>
              <a:buNone/>
            </a:pPr>
            <a:r>
              <a:t/>
            </a:r>
            <a:endParaRPr b="0" i="0" sz="1800" u="none" cap="none" strike="noStrike">
              <a:solidFill>
                <a:schemeClr val="dk1"/>
              </a:solidFill>
              <a:latin typeface="Arial"/>
              <a:ea typeface="Arial"/>
              <a:cs typeface="Arial"/>
              <a:sym typeface="Arial"/>
            </a:endParaRPr>
          </a:p>
          <a:p>
            <a:pPr indent="-95250" lvl="2" marL="1095375" marR="0" rtl="0" algn="l">
              <a:lnSpc>
                <a:spcPct val="150000"/>
              </a:lnSpc>
              <a:spcBef>
                <a:spcPts val="0"/>
              </a:spcBef>
              <a:spcAft>
                <a:spcPts val="0"/>
              </a:spcAft>
              <a:buClr>
                <a:schemeClr val="accent6"/>
              </a:buClr>
              <a:buSzPts val="1350"/>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Key Message: </a:t>
            </a:r>
            <a:r>
              <a:rPr b="0" i="0" lang="sl-SI" sz="1800" u="none" cap="none" strike="noStrike">
                <a:solidFill>
                  <a:schemeClr val="dk1"/>
                </a:solidFill>
                <a:latin typeface="Arial"/>
                <a:ea typeface="Arial"/>
                <a:cs typeface="Arial"/>
                <a:sym typeface="Arial"/>
              </a:rPr>
              <a:t>Best practices inspire action and help identify what could work in your organisation.</a:t>
            </a:r>
            <a:endParaRPr b="0" i="0" sz="1800" u="none" cap="none" strike="noStrike">
              <a:solidFill>
                <a:schemeClr val="dk1"/>
              </a:solidFill>
              <a:latin typeface="Arial"/>
              <a:ea typeface="Arial"/>
              <a:cs typeface="Arial"/>
              <a:sym typeface="Arial"/>
            </a:endParaRPr>
          </a:p>
        </p:txBody>
      </p:sp>
      <p:sp>
        <p:nvSpPr>
          <p:cNvPr id="480" name="Google Shape;480;p2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Best Practice Examples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23"/>
          <p:cNvSpPr txBox="1"/>
          <p:nvPr/>
        </p:nvSpPr>
        <p:spPr>
          <a:xfrm>
            <a:off x="995847" y="924440"/>
            <a:ext cx="9929400" cy="5538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CaixaBank (Spain)</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Organisation:</a:t>
            </a:r>
            <a:r>
              <a:rPr b="0" i="0" lang="sl-SI" sz="1800" u="none" cap="none" strike="noStrike">
                <a:solidFill>
                  <a:schemeClr val="dk1"/>
                </a:solidFill>
                <a:latin typeface="Arial"/>
                <a:ea typeface="Arial"/>
                <a:cs typeface="Arial"/>
                <a:sym typeface="Arial"/>
              </a:rPr>
              <a:t> A major European financial institution</a:t>
            </a:r>
            <a:endParaRPr b="0" i="0" sz="1400" u="none" cap="none" strike="noStrike">
              <a:solidFill>
                <a:srgbClr val="000000"/>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br>
              <a:rPr b="0" i="0" lang="sl-SI" sz="1800" u="none" cap="none" strike="noStrike">
                <a:solidFill>
                  <a:schemeClr val="dk1"/>
                </a:solidFill>
                <a:latin typeface="Arial"/>
                <a:ea typeface="Arial"/>
                <a:cs typeface="Arial"/>
                <a:sym typeface="Arial"/>
              </a:rPr>
            </a:br>
            <a:r>
              <a:rPr b="1" i="0" lang="sl-SI" sz="1800" u="none" cap="none" strike="noStrike">
                <a:solidFill>
                  <a:schemeClr val="dk1"/>
                </a:solidFill>
                <a:latin typeface="Arial"/>
                <a:ea typeface="Arial"/>
                <a:cs typeface="Arial"/>
                <a:sym typeface="Arial"/>
              </a:rPr>
              <a:t>Key Actions:</a:t>
            </a:r>
            <a:endParaRPr b="0" i="0" sz="1800" u="none" cap="none" strike="noStrike">
              <a:solidFill>
                <a:schemeClr val="dk1"/>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Wengage Programme: mentoring, networking, and talent acceleration for women.</a:t>
            </a:r>
            <a:endParaRPr b="0" i="0" sz="1400" u="none" cap="none" strike="noStrike">
              <a:solidFill>
                <a:srgbClr val="000000"/>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Transparent pay policy and Equality Plan.</a:t>
            </a:r>
            <a:endParaRPr b="0" i="0" sz="1400" u="none" cap="none" strike="noStrike">
              <a:solidFill>
                <a:srgbClr val="000000"/>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Leadership target: 45% women in leadership by 2027.</a:t>
            </a:r>
            <a:endParaRPr b="0" i="0" sz="1400" u="none" cap="none" strike="noStrike">
              <a:solidFill>
                <a:srgbClr val="000000"/>
              </a:solidFill>
              <a:latin typeface="Arial"/>
              <a:ea typeface="Arial"/>
              <a:cs typeface="Arial"/>
              <a:sym typeface="Arial"/>
            </a:endParaRPr>
          </a:p>
          <a:p>
            <a:pPr indent="457200" lvl="0" marL="0" marR="0" rtl="0" algn="l">
              <a:lnSpc>
                <a:spcPct val="115000"/>
              </a:lnSpc>
              <a:spcBef>
                <a:spcPts val="0"/>
              </a:spcBef>
              <a:spcAft>
                <a:spcPts val="0"/>
              </a:spcAft>
              <a:buNone/>
            </a:pPr>
            <a:r>
              <a:rPr b="1" i="0" lang="sl-SI" sz="1800" u="none" cap="none" strike="noStrike">
                <a:solidFill>
                  <a:schemeClr val="dk1"/>
                </a:solidFill>
              </a:rPr>
              <a:t>Results:</a:t>
            </a:r>
            <a:endParaRPr b="1" i="0" sz="1400" u="none" cap="none" strike="noStrike">
              <a:solidFill>
                <a:srgbClr val="000000"/>
              </a:solidFil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900 women in mentoring programmes.</a:t>
            </a:r>
            <a:endParaRPr b="0" i="0" sz="1400" u="none" cap="none" strike="noStrike">
              <a:solidFill>
                <a:srgbClr val="000000"/>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43% women in leadership achieved ahead of schedule.</a:t>
            </a:r>
            <a:endParaRPr b="0" i="0" sz="1400" u="none" cap="none" strike="noStrike">
              <a:solidFill>
                <a:srgbClr val="000000"/>
              </a:solidFill>
              <a:latin typeface="Arial"/>
              <a:ea typeface="Arial"/>
              <a:cs typeface="Arial"/>
              <a:sym typeface="Arial"/>
            </a:endParaRPr>
          </a:p>
          <a:p>
            <a:pPr indent="-9525" lvl="2" marL="1095375" marR="0" rtl="0" algn="l">
              <a:lnSpc>
                <a:spcPct val="115000"/>
              </a:lnSpc>
              <a:spcBef>
                <a:spcPts val="0"/>
              </a:spcBef>
              <a:spcAft>
                <a:spcPts val="0"/>
              </a:spcAft>
              <a:buClr>
                <a:schemeClr val="accent6"/>
              </a:buClr>
              <a:buSzPts val="2700"/>
              <a:buFont typeface="Arial"/>
              <a:buNone/>
            </a:pPr>
            <a:r>
              <a:t/>
            </a:r>
            <a:endParaRPr b="0" i="0" sz="1800" u="none" cap="none" strike="noStrike">
              <a:solidFill>
                <a:schemeClr val="dk1"/>
              </a:solidFill>
              <a:latin typeface="Arial"/>
              <a:ea typeface="Arial"/>
              <a:cs typeface="Arial"/>
              <a:sym typeface="Arial"/>
            </a:endParaRPr>
          </a:p>
          <a:p>
            <a:pPr indent="-95250" lvl="2" marL="1095375" marR="0" rtl="0" algn="l">
              <a:lnSpc>
                <a:spcPct val="115000"/>
              </a:lnSpc>
              <a:spcBef>
                <a:spcPts val="0"/>
              </a:spcBef>
              <a:spcAft>
                <a:spcPts val="0"/>
              </a:spcAft>
              <a:buClr>
                <a:schemeClr val="accent6"/>
              </a:buClr>
              <a:buSzPts val="1350"/>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Leadership commitment and structural changes drive measurable progress.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7" name="Google Shape;487;p23"/>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Best Practice Examples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24"/>
          <p:cNvSpPr txBox="1"/>
          <p:nvPr/>
        </p:nvSpPr>
        <p:spPr>
          <a:xfrm>
            <a:off x="703102" y="1136609"/>
            <a:ext cx="9929400" cy="5060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Calik Denim (Turkey)</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Organisation:</a:t>
            </a:r>
            <a:r>
              <a:rPr b="0" i="0" lang="sl-SI" sz="1800" u="none" cap="none" strike="noStrike">
                <a:solidFill>
                  <a:schemeClr val="dk1"/>
                </a:solidFill>
                <a:latin typeface="Arial"/>
                <a:ea typeface="Arial"/>
                <a:cs typeface="Arial"/>
                <a:sym typeface="Arial"/>
              </a:rPr>
              <a:t> A leading textile manufacturer</a:t>
            </a:r>
            <a:endParaRPr b="0" i="0" sz="1400" u="none" cap="none" strike="noStrike">
              <a:solidFill>
                <a:srgbClr val="000000"/>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br>
              <a:rPr b="0" i="0" lang="sl-SI" sz="1800" u="none" cap="none" strike="noStrike">
                <a:solidFill>
                  <a:schemeClr val="dk1"/>
                </a:solidFill>
                <a:latin typeface="Arial"/>
                <a:ea typeface="Arial"/>
                <a:cs typeface="Arial"/>
                <a:sym typeface="Arial"/>
              </a:rPr>
            </a:br>
            <a:r>
              <a:rPr b="1" i="0" lang="sl-SI" sz="1800" u="none" cap="none" strike="noStrike">
                <a:solidFill>
                  <a:schemeClr val="dk1"/>
                </a:solidFill>
                <a:latin typeface="Arial"/>
                <a:ea typeface="Arial"/>
                <a:cs typeface="Arial"/>
                <a:sym typeface="Arial"/>
              </a:rPr>
              <a:t>Key Actions:</a:t>
            </a:r>
            <a:endParaRPr b="0" i="0" sz="1800" u="none" cap="none" strike="noStrike">
              <a:solidFill>
                <a:schemeClr val="dk1"/>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Separate changing rooms and facilities for women.</a:t>
            </a:r>
            <a:endParaRPr b="0" i="0" sz="1400" u="none" cap="none" strike="noStrike">
              <a:solidFill>
                <a:srgbClr val="000000"/>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Flexible shifts to support family responsibilities.</a:t>
            </a:r>
            <a:endParaRPr b="0" i="0" sz="1400" u="none" cap="none" strike="noStrike">
              <a:solidFill>
                <a:srgbClr val="000000"/>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Upskilling programmes for women in technical roles.</a:t>
            </a:r>
            <a:endParaRPr b="0" i="0" sz="1400" u="none" cap="none" strike="noStrike">
              <a:solidFill>
                <a:srgbClr val="000000"/>
              </a:solidFill>
              <a:latin typeface="Arial"/>
              <a:ea typeface="Arial"/>
              <a:cs typeface="Arial"/>
              <a:sym typeface="Arial"/>
            </a:endParaRPr>
          </a:p>
          <a:p>
            <a:pPr indent="457200" lvl="0" marL="0" marR="0" rtl="0" algn="l">
              <a:lnSpc>
                <a:spcPct val="115000"/>
              </a:lnSpc>
              <a:spcBef>
                <a:spcPts val="0"/>
              </a:spcBef>
              <a:spcAft>
                <a:spcPts val="0"/>
              </a:spcAft>
              <a:buNone/>
            </a:pPr>
            <a:r>
              <a:rPr b="1" i="0" lang="sl-SI" sz="1800" u="none" cap="none" strike="noStrike">
                <a:solidFill>
                  <a:schemeClr val="dk1"/>
                </a:solidFill>
              </a:rPr>
              <a:t>Results:</a:t>
            </a:r>
            <a:endParaRPr b="1" i="0" sz="1400" u="none" cap="none" strike="noStrike">
              <a:solidFill>
                <a:srgbClr val="000000"/>
              </a:solidFil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Increased female participation and retention.</a:t>
            </a:r>
            <a:endParaRPr b="0" i="0" sz="1400" u="none" cap="none" strike="noStrike">
              <a:solidFill>
                <a:srgbClr val="000000"/>
              </a:solidFill>
              <a:latin typeface="Arial"/>
              <a:ea typeface="Arial"/>
              <a:cs typeface="Arial"/>
              <a:sym typeface="Arial"/>
            </a:endParaRPr>
          </a:p>
          <a:p>
            <a:pPr indent="-9525" lvl="2" marL="1095375" marR="0" rtl="0" algn="l">
              <a:lnSpc>
                <a:spcPct val="115000"/>
              </a:lnSpc>
              <a:spcBef>
                <a:spcPts val="0"/>
              </a:spcBef>
              <a:spcAft>
                <a:spcPts val="0"/>
              </a:spcAft>
              <a:buClr>
                <a:schemeClr val="accent6"/>
              </a:buClr>
              <a:buSzPts val="2700"/>
              <a:buFont typeface="Arial"/>
              <a:buNone/>
            </a:pPr>
            <a:r>
              <a:t/>
            </a:r>
            <a:endParaRPr b="0" i="0" sz="1800" u="none" cap="none" strike="noStrike">
              <a:solidFill>
                <a:schemeClr val="dk1"/>
              </a:solidFill>
              <a:latin typeface="Arial"/>
              <a:ea typeface="Arial"/>
              <a:cs typeface="Arial"/>
              <a:sym typeface="Arial"/>
            </a:endParaRPr>
          </a:p>
          <a:p>
            <a:pPr indent="-95250" lvl="2" marL="1095375" marR="0" rtl="0" algn="l">
              <a:lnSpc>
                <a:spcPct val="115000"/>
              </a:lnSpc>
              <a:spcBef>
                <a:spcPts val="0"/>
              </a:spcBef>
              <a:spcAft>
                <a:spcPts val="0"/>
              </a:spcAft>
              <a:buClr>
                <a:schemeClr val="accent6"/>
              </a:buClr>
              <a:buSzPts val="1350"/>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 Insight: </a:t>
            </a:r>
            <a:r>
              <a:rPr b="0" i="0" lang="sl-SI" sz="1800" u="none" cap="none" strike="noStrike">
                <a:solidFill>
                  <a:schemeClr val="dk1"/>
                </a:solidFill>
                <a:latin typeface="Arial"/>
                <a:ea typeface="Arial"/>
                <a:cs typeface="Arial"/>
                <a:sym typeface="Arial"/>
              </a:rPr>
              <a:t>Physical and cultural adaptations can significantly improve inclusion.</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4" name="Google Shape;494;p24"/>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Best Practice Examples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25"/>
          <p:cNvSpPr txBox="1"/>
          <p:nvPr/>
        </p:nvSpPr>
        <p:spPr>
          <a:xfrm>
            <a:off x="703102" y="1136609"/>
            <a:ext cx="9929400" cy="5060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sl-SI" sz="2800" cap="none" strike="noStrike">
                <a:solidFill>
                  <a:schemeClr val="accent1"/>
                </a:solidFill>
                <a:latin typeface="Arial"/>
                <a:ea typeface="Arial"/>
                <a:cs typeface="Arial"/>
                <a:sym typeface="Arial"/>
              </a:rPr>
              <a:t>Starlight Media (Ukraine)</a:t>
            </a:r>
            <a:endParaRPr b="0" i="0" sz="1200"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cap="none" strike="noStrike">
              <a:solidFill>
                <a:schemeClr val="dk1"/>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r>
              <a:rPr b="1" i="0" lang="sl-SI" sz="1800" cap="none" strike="noStrike">
                <a:solidFill>
                  <a:schemeClr val="dk1"/>
                </a:solidFill>
                <a:latin typeface="Arial"/>
                <a:ea typeface="Arial"/>
                <a:cs typeface="Arial"/>
                <a:sym typeface="Arial"/>
              </a:rPr>
              <a:t>Organisation:</a:t>
            </a:r>
            <a:r>
              <a:rPr b="0" i="0" lang="sl-SI" sz="1800" cap="none" strike="noStrike">
                <a:solidFill>
                  <a:schemeClr val="dk1"/>
                </a:solidFill>
                <a:latin typeface="Arial"/>
                <a:ea typeface="Arial"/>
                <a:cs typeface="Arial"/>
                <a:sym typeface="Arial"/>
              </a:rPr>
              <a:t> A media company</a:t>
            </a:r>
            <a:endParaRPr b="0" i="0" sz="1400" cap="none" strike="noStrike">
              <a:solidFill>
                <a:srgbClr val="000000"/>
              </a:solidFill>
              <a:latin typeface="Arial"/>
              <a:ea typeface="Arial"/>
              <a:cs typeface="Arial"/>
              <a:sym typeface="Arial"/>
            </a:endParaRPr>
          </a:p>
          <a:p>
            <a:pPr indent="0" lvl="1" marL="457200" marR="0" rtl="0" algn="l">
              <a:lnSpc>
                <a:spcPct val="115000"/>
              </a:lnSpc>
              <a:spcBef>
                <a:spcPts val="0"/>
              </a:spcBef>
              <a:spcAft>
                <a:spcPts val="0"/>
              </a:spcAft>
              <a:buClr>
                <a:srgbClr val="000000"/>
              </a:buClr>
              <a:buSzPts val="1800"/>
              <a:buFont typeface="Arial"/>
              <a:buNone/>
            </a:pPr>
            <a:br>
              <a:rPr b="0" i="0" lang="sl-SI" sz="1800" cap="none" strike="noStrike">
                <a:solidFill>
                  <a:schemeClr val="dk1"/>
                </a:solidFill>
                <a:latin typeface="Arial"/>
                <a:ea typeface="Arial"/>
                <a:cs typeface="Arial"/>
                <a:sym typeface="Arial"/>
              </a:rPr>
            </a:br>
            <a:r>
              <a:rPr b="1" i="0" lang="sl-SI" sz="1800" cap="none" strike="noStrike">
                <a:solidFill>
                  <a:schemeClr val="dk1"/>
                </a:solidFill>
                <a:latin typeface="Arial"/>
                <a:ea typeface="Arial"/>
                <a:cs typeface="Arial"/>
                <a:sym typeface="Arial"/>
              </a:rPr>
              <a:t>Key Actions:</a:t>
            </a:r>
            <a:endParaRPr b="0" i="0" sz="1800" cap="none" strike="noStrike">
              <a:solidFill>
                <a:schemeClr val="dk1"/>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cap="none" strike="noStrike">
                <a:solidFill>
                  <a:schemeClr val="dk1"/>
                </a:solidFill>
                <a:latin typeface="Arial"/>
                <a:ea typeface="Arial"/>
                <a:cs typeface="Arial"/>
                <a:sym typeface="Arial"/>
              </a:rPr>
              <a:t>53% women in company, 56% in top management; pay gap eliminated.</a:t>
            </a:r>
            <a:endParaRPr b="0" i="0" sz="1400" cap="none" strike="noStrike">
              <a:solidFill>
                <a:srgbClr val="000000"/>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cap="none" strike="noStrike">
                <a:solidFill>
                  <a:schemeClr val="dk1"/>
                </a:solidFill>
                <a:latin typeface="Arial"/>
                <a:ea typeface="Arial"/>
                <a:cs typeface="Arial"/>
                <a:sym typeface="Arial"/>
              </a:rPr>
              <a:t>Parental programs for both genders.</a:t>
            </a:r>
            <a:endParaRPr b="0" i="0" sz="1400" cap="none" strike="noStrike">
              <a:solidFill>
                <a:srgbClr val="000000"/>
              </a:solidFill>
              <a:latin typeface="Arial"/>
              <a:ea typeface="Arial"/>
              <a:cs typeface="Arial"/>
              <a:sym typeface="Arial"/>
            </a:endParaRPr>
          </a:p>
          <a:p>
            <a:pPr indent="-180975" lvl="2" marL="1095375" marR="0" rtl="0" algn="l">
              <a:lnSpc>
                <a:spcPct val="115000"/>
              </a:lnSpc>
              <a:spcBef>
                <a:spcPts val="0"/>
              </a:spcBef>
              <a:spcAft>
                <a:spcPts val="0"/>
              </a:spcAft>
              <a:buClr>
                <a:schemeClr val="accent6"/>
              </a:buClr>
              <a:buSzPts val="2700"/>
              <a:buFont typeface="Arial"/>
              <a:buChar char="•"/>
            </a:pPr>
            <a:r>
              <a:rPr b="0" i="0" lang="sl-SI" sz="1800" cap="none" strike="noStrike">
                <a:solidFill>
                  <a:schemeClr val="dk1"/>
                </a:solidFill>
                <a:latin typeface="Arial"/>
                <a:ea typeface="Arial"/>
                <a:cs typeface="Arial"/>
                <a:sym typeface="Arial"/>
              </a:rPr>
              <a:t>MediaForShe congress and campaigns against stereotypes.</a:t>
            </a:r>
            <a:endParaRPr b="0" i="0" sz="1400" cap="none" strike="noStrike">
              <a:solidFill>
                <a:srgbClr val="000000"/>
              </a:solidFill>
              <a:latin typeface="Arial"/>
              <a:ea typeface="Arial"/>
              <a:cs typeface="Arial"/>
              <a:sym typeface="Arial"/>
            </a:endParaRPr>
          </a:p>
          <a:p>
            <a:pPr indent="457200" lvl="0" marL="0" marR="0" rtl="0" algn="l">
              <a:lnSpc>
                <a:spcPct val="115000"/>
              </a:lnSpc>
              <a:spcBef>
                <a:spcPts val="0"/>
              </a:spcBef>
              <a:spcAft>
                <a:spcPts val="0"/>
              </a:spcAft>
              <a:buNone/>
            </a:pPr>
            <a:r>
              <a:rPr b="1" i="0" lang="sl-SI" sz="1800" cap="none" strike="noStrike">
                <a:solidFill>
                  <a:schemeClr val="dk1"/>
                </a:solidFill>
              </a:rPr>
              <a:t>Results:</a:t>
            </a:r>
            <a:r>
              <a:rPr lang="sl-SI"/>
              <a:t>   </a:t>
            </a:r>
            <a:endParaRPr/>
          </a:p>
          <a:p>
            <a:pPr indent="-180975" lvl="2" marL="1095375" marR="0" rtl="0" algn="l">
              <a:lnSpc>
                <a:spcPct val="115000"/>
              </a:lnSpc>
              <a:spcBef>
                <a:spcPts val="0"/>
              </a:spcBef>
              <a:spcAft>
                <a:spcPts val="0"/>
              </a:spcAft>
              <a:buClr>
                <a:schemeClr val="accent6"/>
              </a:buClr>
              <a:buSzPts val="2700"/>
              <a:buFont typeface="Arial"/>
              <a:buChar char="•"/>
            </a:pPr>
            <a:r>
              <a:rPr lang="sl-SI" sz="1800">
                <a:solidFill>
                  <a:schemeClr val="dk1"/>
                </a:solidFill>
              </a:rPr>
              <a:t>G</a:t>
            </a:r>
            <a:r>
              <a:rPr b="0" i="0" lang="sl-SI" sz="1800" cap="none" strike="noStrike">
                <a:solidFill>
                  <a:schemeClr val="dk1"/>
                </a:solidFill>
                <a:latin typeface="Arial"/>
                <a:ea typeface="Arial"/>
                <a:cs typeface="Arial"/>
                <a:sym typeface="Arial"/>
              </a:rPr>
              <a:t>ender equality score rose from 11% to 72% in two years.</a:t>
            </a:r>
            <a:endParaRPr b="0" i="0" sz="1400" cap="none" strike="noStrike">
              <a:solidFill>
                <a:srgbClr val="000000"/>
              </a:solidFill>
              <a:latin typeface="Arial"/>
              <a:ea typeface="Arial"/>
              <a:cs typeface="Arial"/>
              <a:sym typeface="Arial"/>
            </a:endParaRPr>
          </a:p>
          <a:p>
            <a:pPr indent="-9525" lvl="2" marL="1095375" marR="0" rtl="0" algn="l">
              <a:lnSpc>
                <a:spcPct val="115000"/>
              </a:lnSpc>
              <a:spcBef>
                <a:spcPts val="0"/>
              </a:spcBef>
              <a:spcAft>
                <a:spcPts val="0"/>
              </a:spcAft>
              <a:buClr>
                <a:schemeClr val="accent6"/>
              </a:buClr>
              <a:buSzPts val="2700"/>
              <a:buFont typeface="Arial"/>
              <a:buNone/>
            </a:pPr>
            <a:r>
              <a:t/>
            </a:r>
            <a:endParaRPr b="0" i="0" sz="1800" cap="none" strike="noStrike">
              <a:solidFill>
                <a:schemeClr val="dk1"/>
              </a:solidFill>
              <a:latin typeface="Arial"/>
              <a:ea typeface="Arial"/>
              <a:cs typeface="Arial"/>
              <a:sym typeface="Arial"/>
            </a:endParaRPr>
          </a:p>
          <a:p>
            <a:pPr indent="-95250" lvl="2" marL="1095375" marR="0" rtl="0" algn="l">
              <a:lnSpc>
                <a:spcPct val="115000"/>
              </a:lnSpc>
              <a:spcBef>
                <a:spcPts val="0"/>
              </a:spcBef>
              <a:spcAft>
                <a:spcPts val="0"/>
              </a:spcAft>
              <a:buClr>
                <a:schemeClr val="accent6"/>
              </a:buClr>
              <a:buSzPts val="1350"/>
              <a:buFont typeface="Arial"/>
              <a:buNone/>
            </a:pPr>
            <a:r>
              <a:t/>
            </a:r>
            <a:endParaRPr b="0" i="0" sz="900"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sl-SI" sz="1800" cap="none" strike="noStrike">
                <a:solidFill>
                  <a:schemeClr val="accent1"/>
                </a:solidFill>
                <a:latin typeface="Arial"/>
                <a:ea typeface="Arial"/>
                <a:cs typeface="Arial"/>
                <a:sym typeface="Arial"/>
              </a:rPr>
              <a:t>💡 Insight: </a:t>
            </a:r>
            <a:r>
              <a:rPr b="0" i="0" lang="sl-SI" sz="1800" cap="none" strike="noStrike">
                <a:solidFill>
                  <a:schemeClr val="dk1"/>
                </a:solidFill>
                <a:latin typeface="Arial"/>
                <a:ea typeface="Arial"/>
                <a:cs typeface="Arial"/>
                <a:sym typeface="Arial"/>
              </a:rPr>
              <a:t>Combining internal policies with external advocacy amplifies impact.</a:t>
            </a:r>
            <a:endParaRPr b="0" i="0" sz="1800"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t/>
            </a:r>
            <a:endParaRPr b="0" i="0" sz="1800" cap="none" strike="noStrike">
              <a:solidFill>
                <a:schemeClr val="dk1"/>
              </a:solidFill>
              <a:latin typeface="Arial"/>
              <a:ea typeface="Arial"/>
              <a:cs typeface="Arial"/>
              <a:sym typeface="Arial"/>
            </a:endParaRPr>
          </a:p>
        </p:txBody>
      </p:sp>
      <p:sp>
        <p:nvSpPr>
          <p:cNvPr id="501" name="Google Shape;501;p25"/>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Best Practice Examples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26"/>
          <p:cNvSpPr txBox="1"/>
          <p:nvPr/>
        </p:nvSpPr>
        <p:spPr>
          <a:xfrm>
            <a:off x="703102" y="1136609"/>
            <a:ext cx="9929400" cy="4582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Applying Best Practices to Your Context</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We have explored examples of companies successfully implementing gender equality strategies.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0" i="0" lang="sl-SI" sz="1800" u="none" cap="none" strike="noStrike">
                <a:solidFill>
                  <a:schemeClr val="dk1"/>
                </a:solidFill>
                <a:latin typeface="Arial"/>
                <a:ea typeface="Arial"/>
                <a:cs typeface="Arial"/>
                <a:sym typeface="Arial"/>
              </a:rPr>
              <a:t>Now it’s your turn to reflect: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Which elements from these examples could be relevant for your organisation?</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What would be easy to implement?</a:t>
            </a:r>
            <a:endParaRPr b="0" i="0" sz="1400" u="none" cap="none" strike="noStrike">
              <a:solidFill>
                <a:srgbClr val="000000"/>
              </a:solidFill>
              <a:latin typeface="Arial"/>
              <a:ea typeface="Arial"/>
              <a:cs typeface="Arial"/>
              <a:sym typeface="Arial"/>
            </a:endParaRPr>
          </a:p>
          <a:p>
            <a:pPr indent="-180975" lvl="1" marL="638175" marR="0" rtl="0" algn="l">
              <a:lnSpc>
                <a:spcPct val="115000"/>
              </a:lnSpc>
              <a:spcBef>
                <a:spcPts val="0"/>
              </a:spcBef>
              <a:spcAft>
                <a:spcPts val="0"/>
              </a:spcAft>
              <a:buClr>
                <a:schemeClr val="accent6"/>
              </a:buClr>
              <a:buSzPts val="2700"/>
              <a:buFont typeface="Arial"/>
              <a:buChar char="•"/>
            </a:pPr>
            <a:r>
              <a:rPr b="0" i="0" lang="sl-SI" sz="1800" u="none" cap="none" strike="noStrike">
                <a:solidFill>
                  <a:schemeClr val="dk1"/>
                </a:solidFill>
                <a:latin typeface="Arial"/>
                <a:ea typeface="Arial"/>
                <a:cs typeface="Arial"/>
                <a:sym typeface="Arial"/>
              </a:rPr>
              <a:t>What might require more effort or adaptation?</a:t>
            </a:r>
            <a:endParaRPr b="0" i="0" sz="1400" u="none" cap="none" strike="noStrike">
              <a:solidFill>
                <a:srgbClr val="000000"/>
              </a:solidFill>
              <a:latin typeface="Arial"/>
              <a:ea typeface="Arial"/>
              <a:cs typeface="Arial"/>
              <a:sym typeface="Arial"/>
            </a:endParaRPr>
          </a:p>
          <a:p>
            <a:pPr indent="-9525" lvl="2" marL="1095375" marR="0" rtl="0" algn="l">
              <a:lnSpc>
                <a:spcPct val="115000"/>
              </a:lnSpc>
              <a:spcBef>
                <a:spcPts val="0"/>
              </a:spcBef>
              <a:spcAft>
                <a:spcPts val="0"/>
              </a:spcAft>
              <a:buClr>
                <a:schemeClr val="accent6"/>
              </a:buClr>
              <a:buSzPts val="2700"/>
              <a:buFont typeface="Arial"/>
              <a:buNone/>
            </a:pPr>
            <a:r>
              <a:t/>
            </a:r>
            <a:endParaRPr b="0" i="0" sz="1800" u="none" cap="none" strike="noStrike">
              <a:solidFill>
                <a:schemeClr val="dk1"/>
              </a:solidFill>
              <a:latin typeface="Arial"/>
              <a:ea typeface="Arial"/>
              <a:cs typeface="Arial"/>
              <a:sym typeface="Arial"/>
            </a:endParaRPr>
          </a:p>
          <a:p>
            <a:pPr indent="-95250" lvl="2" marL="1095375" marR="0" rtl="0" algn="l">
              <a:lnSpc>
                <a:spcPct val="115000"/>
              </a:lnSpc>
              <a:spcBef>
                <a:spcPts val="0"/>
              </a:spcBef>
              <a:spcAft>
                <a:spcPts val="0"/>
              </a:spcAft>
              <a:buClr>
                <a:schemeClr val="accent6"/>
              </a:buClr>
              <a:buSzPts val="1350"/>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 Prompt for Discussion: </a:t>
            </a:r>
            <a:r>
              <a:rPr b="0" i="0" lang="sl-SI" sz="1800" u="none" cap="none" strike="noStrike">
                <a:solidFill>
                  <a:schemeClr val="dk1"/>
                </a:solidFill>
                <a:latin typeface="Arial"/>
                <a:ea typeface="Arial"/>
                <a:cs typeface="Arial"/>
                <a:sym typeface="Arial"/>
              </a:rPr>
              <a:t>Share your thoughts and ideas with the group.</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08" name="Google Shape;508;p26"/>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Best Practice Examples</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27"/>
          <p:cNvSpPr txBox="1"/>
          <p:nvPr/>
        </p:nvSpPr>
        <p:spPr>
          <a:xfrm>
            <a:off x="703102" y="1136609"/>
            <a:ext cx="9929456" cy="396262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sl-SI" sz="2800" u="none" cap="none" strike="noStrike">
                <a:solidFill>
                  <a:schemeClr val="accent1"/>
                </a:solidFill>
                <a:latin typeface="Arial"/>
                <a:ea typeface="Arial"/>
                <a:cs typeface="Arial"/>
                <a:sym typeface="Arial"/>
              </a:rPr>
              <a:t>Reflect and Take Away</a:t>
            </a:r>
            <a:endParaRPr b="1" i="0" sz="2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sl-SI" sz="1800" u="none" cap="none" strike="noStrike">
                <a:solidFill>
                  <a:schemeClr val="dk1"/>
                </a:solidFill>
                <a:latin typeface="Arial"/>
                <a:ea typeface="Arial"/>
                <a:cs typeface="Arial"/>
                <a:sym typeface="Arial"/>
              </a:rPr>
              <a:t>Reflection Question</a:t>
            </a:r>
            <a:r>
              <a:rPr b="0" i="0" lang="sl-SI"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1" sz="1800" u="none" cap="none" strike="noStrike">
              <a:solidFill>
                <a:schemeClr val="dk1"/>
              </a:solidFill>
              <a:latin typeface="Arial"/>
              <a:ea typeface="Arial"/>
              <a:cs typeface="Arial"/>
              <a:sym typeface="Arial"/>
            </a:endParaRPr>
          </a:p>
          <a:p>
            <a:pPr indent="0" lvl="2" marL="914400" marR="0" rtl="0" algn="l">
              <a:lnSpc>
                <a:spcPct val="100000"/>
              </a:lnSpc>
              <a:spcBef>
                <a:spcPts val="0"/>
              </a:spcBef>
              <a:spcAft>
                <a:spcPts val="0"/>
              </a:spcAft>
              <a:buClr>
                <a:srgbClr val="000000"/>
              </a:buClr>
              <a:buSzPts val="1800"/>
              <a:buFont typeface="Arial"/>
              <a:buNone/>
            </a:pPr>
            <a:r>
              <a:rPr b="0" i="1" lang="sl-SI" sz="1800" u="none" cap="none" strike="noStrike">
                <a:solidFill>
                  <a:schemeClr val="dk1"/>
                </a:solidFill>
                <a:latin typeface="Arial"/>
                <a:ea typeface="Arial"/>
                <a:cs typeface="Arial"/>
                <a:sym typeface="Arial"/>
              </a:rPr>
              <a:t>What have I learned today that challenges my current assumptions or opens new perspectives on supporting female employees?</a:t>
            </a:r>
            <a:endParaRPr b="0" i="0" sz="1800" u="none" cap="none" strike="noStrike">
              <a:solidFill>
                <a:schemeClr val="dk1"/>
              </a:solidFill>
              <a:latin typeface="Arial"/>
              <a:ea typeface="Arial"/>
              <a:cs typeface="Arial"/>
              <a:sym typeface="Arial"/>
            </a:endParaRPr>
          </a:p>
          <a:p>
            <a:pPr indent="0" lvl="2" marL="914400" marR="0" rtl="0" algn="l">
              <a:lnSpc>
                <a:spcPct val="15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2" marL="914400" marR="0" rtl="0" algn="l">
              <a:lnSpc>
                <a:spcPct val="15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95250" lvl="2" marL="1095375" marR="0" rtl="0" algn="l">
              <a:lnSpc>
                <a:spcPct val="150000"/>
              </a:lnSpc>
              <a:spcBef>
                <a:spcPts val="0"/>
              </a:spcBef>
              <a:spcAft>
                <a:spcPts val="0"/>
              </a:spcAft>
              <a:buClr>
                <a:schemeClr val="accent6"/>
              </a:buClr>
              <a:buSzPts val="1350"/>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sl-SI" sz="1800" u="none" cap="none" strike="noStrike">
                <a:solidFill>
                  <a:schemeClr val="accent1"/>
                </a:solidFill>
                <a:latin typeface="Arial"/>
                <a:ea typeface="Arial"/>
                <a:cs typeface="Arial"/>
                <a:sym typeface="Arial"/>
              </a:rPr>
              <a:t>Key Message: </a:t>
            </a:r>
            <a:r>
              <a:rPr b="0" i="0" lang="sl-SI" sz="1800" u="none" cap="none" strike="noStrike">
                <a:solidFill>
                  <a:schemeClr val="dk1"/>
                </a:solidFill>
                <a:latin typeface="Arial"/>
                <a:ea typeface="Arial"/>
                <a:cs typeface="Arial"/>
                <a:sym typeface="Arial"/>
              </a:rPr>
              <a:t>Reflection turns insights into action.</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5" name="Google Shape;515;p27"/>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i="0" lang="sl-SI" sz="2000" u="none" cap="none" strike="noStrike">
                <a:solidFill>
                  <a:schemeClr val="lt1"/>
                </a:solidFill>
                <a:latin typeface="Arial"/>
                <a:ea typeface="Arial"/>
                <a:cs typeface="Arial"/>
                <a:sym typeface="Arial"/>
              </a:rPr>
              <a:t>Closing the Session</a:t>
            </a:r>
            <a:endParaRPr b="1" i="0" sz="20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g3b986b90749_1_262"/>
          <p:cNvSpPr txBox="1"/>
          <p:nvPr/>
        </p:nvSpPr>
        <p:spPr>
          <a:xfrm>
            <a:off x="3016714" y="376381"/>
            <a:ext cx="6097800" cy="1108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sl-SI" sz="6600">
                <a:solidFill>
                  <a:schemeClr val="lt1"/>
                </a:solidFill>
                <a:latin typeface="Arial"/>
                <a:ea typeface="Arial"/>
                <a:cs typeface="Arial"/>
                <a:sym typeface="Arial"/>
              </a:rPr>
              <a:t>THANK YOU</a:t>
            </a:r>
            <a:endParaRPr sz="66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ova tema">
  <a:themeElements>
    <a:clrScheme name="Pisarna">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2023-12-14T11:07:21Z</dcterms:created>
  <dc:creator>Carina Posch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0x010100CFEE02D61A174946B13DE67B83BE39AF</vt:lpwstr>
  </property>
  <property fmtid="{D5CDD505-2E9C-101B-9397-08002B2CF9AE}" pid="3" name="MediaServiceImageTags">
    <vt:lpwstr/>
  </property>
</Properties>
</file>