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33"/>
  </p:notesMasterIdLst>
  <p:sldIdLst>
    <p:sldId id="284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2" r:id="rId31"/>
    <p:sldId id="283" r:id="rId32"/>
  </p:sldIdLst>
  <p:sldSz cx="18288000" cy="10287000"/>
  <p:notesSz cx="6858000" cy="9144000"/>
  <p:embeddedFontLst>
    <p:embeddedFont>
      <p:font typeface="Arial Bold" panose="020B0604020202020204" charset="0"/>
      <p:regular r:id="rId34"/>
      <p:bold r:id="rId35"/>
    </p:embeddedFont>
    <p:embeddedFont>
      <p:font typeface="Calibri (MS)" panose="020B0604020202020204" charset="0"/>
      <p:regular r:id="rId36"/>
    </p:embeddedFont>
    <p:embeddedFont>
      <p:font typeface="Inter" panose="020B0604020202020204" charset="0"/>
      <p:regular r:id="rId37"/>
    </p:embeddedFont>
    <p:embeddedFont>
      <p:font typeface="TT Rounds Condensed" panose="020B0604020202020204" charset="-18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8B3F8B-14AA-41DB-9AD5-6A5C8304F137}" v="2" dt="2026-03-27T10:28:07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576" y="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font" Target="fonts/font1.fntdata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font" Target="fonts/font4.fntdata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3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2.fntdata"/><Relationship Id="rId43" Type="http://schemas.microsoft.com/office/2016/11/relationships/changesInfo" Target="changesInfos/changesInfo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jaša Jerman Kuželički" userId="d36f0443-1c0a-491c-85d4-8f812b92884e" providerId="ADAL" clId="{CDE9C83A-F55A-4087-8119-095EAE5BA22F}"/>
    <pc:docChg chg="undo custSel addSld delSld modSld modMainMaster">
      <pc:chgData name="Tjaša Jerman Kuželički" userId="d36f0443-1c0a-491c-85d4-8f812b92884e" providerId="ADAL" clId="{CDE9C83A-F55A-4087-8119-095EAE5BA22F}" dt="2026-03-27T10:32:28.855" v="268" actId="20577"/>
      <pc:docMkLst>
        <pc:docMk/>
      </pc:docMkLst>
      <pc:sldChg chg="addSp delSp modSp mod">
        <pc:chgData name="Tjaša Jerman Kuželički" userId="d36f0443-1c0a-491c-85d4-8f812b92884e" providerId="ADAL" clId="{CDE9C83A-F55A-4087-8119-095EAE5BA22F}" dt="2026-03-12T11:31:30.970" v="10" actId="478"/>
        <pc:sldMkLst>
          <pc:docMk/>
          <pc:sldMk cId="0" sldId="257"/>
        </pc:sldMkLst>
        <pc:grpChg chg="add del">
          <ac:chgData name="Tjaša Jerman Kuželički" userId="d36f0443-1c0a-491c-85d4-8f812b92884e" providerId="ADAL" clId="{CDE9C83A-F55A-4087-8119-095EAE5BA22F}" dt="2026-03-12T11:30:47.687" v="5" actId="478"/>
          <ac:grpSpMkLst>
            <pc:docMk/>
            <pc:sldMk cId="0" sldId="257"/>
            <ac:grpSpMk id="5" creationId="{00000000-0000-0000-0000-000000000000}"/>
          </ac:grpSpMkLst>
        </pc:grpChg>
      </pc:sldChg>
      <pc:sldChg chg="delSp modSp mod">
        <pc:chgData name="Tjaša Jerman Kuželički" userId="d36f0443-1c0a-491c-85d4-8f812b92884e" providerId="ADAL" clId="{CDE9C83A-F55A-4087-8119-095EAE5BA22F}" dt="2026-03-12T11:49:30.762" v="65" actId="1076"/>
        <pc:sldMkLst>
          <pc:docMk/>
          <pc:sldMk cId="0" sldId="258"/>
        </pc:sldMkLst>
        <pc:spChg chg="mod">
          <ac:chgData name="Tjaša Jerman Kuželički" userId="d36f0443-1c0a-491c-85d4-8f812b92884e" providerId="ADAL" clId="{CDE9C83A-F55A-4087-8119-095EAE5BA22F}" dt="2026-03-12T11:49:30.762" v="65" actId="1076"/>
          <ac:spMkLst>
            <pc:docMk/>
            <pc:sldMk cId="0" sldId="258"/>
            <ac:spMk id="7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0:34.432" v="72" actId="1076"/>
        <pc:sldMkLst>
          <pc:docMk/>
          <pc:sldMk cId="0" sldId="259"/>
        </pc:sldMkLst>
        <pc:spChg chg="mod">
          <ac:chgData name="Tjaša Jerman Kuželički" userId="d36f0443-1c0a-491c-85d4-8f812b92884e" providerId="ADAL" clId="{CDE9C83A-F55A-4087-8119-095EAE5BA22F}" dt="2026-03-12T11:50:34.432" v="72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0:19.978" v="67" actId="1076"/>
          <ac:spMkLst>
            <pc:docMk/>
            <pc:sldMk cId="0" sldId="259"/>
            <ac:spMk id="8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1:17.390" v="77" actId="108"/>
        <pc:sldMkLst>
          <pc:docMk/>
          <pc:sldMk cId="0" sldId="260"/>
        </pc:sldMkLst>
        <pc:spChg chg="mod">
          <ac:chgData name="Tjaša Jerman Kuželički" userId="d36f0443-1c0a-491c-85d4-8f812b92884e" providerId="ADAL" clId="{CDE9C83A-F55A-4087-8119-095EAE5BA22F}" dt="2026-03-12T11:51:17.390" v="77" actId="108"/>
          <ac:spMkLst>
            <pc:docMk/>
            <pc:sldMk cId="0" sldId="260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1:02.346" v="76" actId="1076"/>
          <ac:spMkLst>
            <pc:docMk/>
            <pc:sldMk cId="0" sldId="260"/>
            <ac:spMk id="8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3:18.094" v="110" actId="1076"/>
        <pc:sldMkLst>
          <pc:docMk/>
          <pc:sldMk cId="0" sldId="261"/>
        </pc:sldMkLst>
        <pc:spChg chg="mod">
          <ac:chgData name="Tjaša Jerman Kuželički" userId="d36f0443-1c0a-491c-85d4-8f812b92884e" providerId="ADAL" clId="{CDE9C83A-F55A-4087-8119-095EAE5BA22F}" dt="2026-03-12T11:53:14.675" v="109" actId="1076"/>
          <ac:spMkLst>
            <pc:docMk/>
            <pc:sldMk cId="0" sldId="261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3:18.094" v="110" actId="1076"/>
          <ac:spMkLst>
            <pc:docMk/>
            <pc:sldMk cId="0" sldId="261"/>
            <ac:spMk id="8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1:24.691" v="79" actId="108"/>
        <pc:sldMkLst>
          <pc:docMk/>
          <pc:sldMk cId="0" sldId="262"/>
        </pc:sldMkLst>
        <pc:spChg chg="mod">
          <ac:chgData name="Tjaša Jerman Kuželički" userId="d36f0443-1c0a-491c-85d4-8f812b92884e" providerId="ADAL" clId="{CDE9C83A-F55A-4087-8119-095EAE5BA22F}" dt="2026-03-12T11:51:24.691" v="79" actId="108"/>
          <ac:spMkLst>
            <pc:docMk/>
            <pc:sldMk cId="0" sldId="262"/>
            <ac:spMk id="7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3:49.081" v="126" actId="121"/>
        <pc:sldMkLst>
          <pc:docMk/>
          <pc:sldMk cId="0" sldId="263"/>
        </pc:sldMkLst>
        <pc:spChg chg="mod">
          <ac:chgData name="Tjaša Jerman Kuželički" userId="d36f0443-1c0a-491c-85d4-8f812b92884e" providerId="ADAL" clId="{CDE9C83A-F55A-4087-8119-095EAE5BA22F}" dt="2026-03-12T11:53:35.271" v="113" actId="1076"/>
          <ac:spMkLst>
            <pc:docMk/>
            <pc:sldMk cId="0" sldId="263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3:49.081" v="126" actId="121"/>
          <ac:spMkLst>
            <pc:docMk/>
            <pc:sldMk cId="0" sldId="263"/>
            <ac:spMk id="8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4:13.771" v="132" actId="1076"/>
        <pc:sldMkLst>
          <pc:docMk/>
          <pc:sldMk cId="0" sldId="264"/>
        </pc:sldMkLst>
        <pc:spChg chg="mod topLvl">
          <ac:chgData name="Tjaša Jerman Kuželički" userId="d36f0443-1c0a-491c-85d4-8f812b92884e" providerId="ADAL" clId="{CDE9C83A-F55A-4087-8119-095EAE5BA22F}" dt="2026-03-12T11:54:11.339" v="131" actId="1076"/>
          <ac:spMkLst>
            <pc:docMk/>
            <pc:sldMk cId="0" sldId="264"/>
            <ac:spMk id="9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4:13.771" v="132" actId="1076"/>
          <ac:spMkLst>
            <pc:docMk/>
            <pc:sldMk cId="0" sldId="264"/>
            <ac:spMk id="10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4:44.947" v="139" actId="20577"/>
        <pc:sldMkLst>
          <pc:docMk/>
          <pc:sldMk cId="0" sldId="265"/>
        </pc:sldMkLst>
        <pc:spChg chg="mod">
          <ac:chgData name="Tjaša Jerman Kuželički" userId="d36f0443-1c0a-491c-85d4-8f812b92884e" providerId="ADAL" clId="{CDE9C83A-F55A-4087-8119-095EAE5BA22F}" dt="2026-03-12T11:54:44.947" v="139" actId="20577"/>
          <ac:spMkLst>
            <pc:docMk/>
            <pc:sldMk cId="0" sldId="265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4:41.581" v="138" actId="20577"/>
          <ac:spMkLst>
            <pc:docMk/>
            <pc:sldMk cId="0" sldId="265"/>
            <ac:spMk id="8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5:04.861" v="143" actId="1076"/>
        <pc:sldMkLst>
          <pc:docMk/>
          <pc:sldMk cId="0" sldId="266"/>
        </pc:sldMkLst>
        <pc:spChg chg="mod">
          <ac:chgData name="Tjaša Jerman Kuželički" userId="d36f0443-1c0a-491c-85d4-8f812b92884e" providerId="ADAL" clId="{CDE9C83A-F55A-4087-8119-095EAE5BA22F}" dt="2026-03-12T11:55:04.861" v="143" actId="1076"/>
          <ac:spMkLst>
            <pc:docMk/>
            <pc:sldMk cId="0" sldId="266"/>
            <ac:spMk id="7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1:39.818" v="83" actId="108"/>
        <pc:sldMkLst>
          <pc:docMk/>
          <pc:sldMk cId="0" sldId="267"/>
        </pc:sldMkLst>
        <pc:spChg chg="mod">
          <ac:chgData name="Tjaša Jerman Kuželički" userId="d36f0443-1c0a-491c-85d4-8f812b92884e" providerId="ADAL" clId="{CDE9C83A-F55A-4087-8119-095EAE5BA22F}" dt="2026-03-12T11:51:39.818" v="83" actId="108"/>
          <ac:spMkLst>
            <pc:docMk/>
            <pc:sldMk cId="0" sldId="267"/>
            <ac:spMk id="9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5:50.657" v="147" actId="1076"/>
        <pc:sldMkLst>
          <pc:docMk/>
          <pc:sldMk cId="0" sldId="268"/>
        </pc:sldMkLst>
        <pc:spChg chg="mod">
          <ac:chgData name="Tjaša Jerman Kuželički" userId="d36f0443-1c0a-491c-85d4-8f812b92884e" providerId="ADAL" clId="{CDE9C83A-F55A-4087-8119-095EAE5BA22F}" dt="2026-03-12T11:55:50.657" v="147" actId="1076"/>
          <ac:spMkLst>
            <pc:docMk/>
            <pc:sldMk cId="0" sldId="268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5:44.324" v="145" actId="14100"/>
          <ac:spMkLst>
            <pc:docMk/>
            <pc:sldMk cId="0" sldId="268"/>
            <ac:spMk id="8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6:00.272" v="149" actId="1076"/>
        <pc:sldMkLst>
          <pc:docMk/>
          <pc:sldMk cId="0" sldId="269"/>
        </pc:sldMkLst>
        <pc:spChg chg="mod">
          <ac:chgData name="Tjaša Jerman Kuželički" userId="d36f0443-1c0a-491c-85d4-8f812b92884e" providerId="ADAL" clId="{CDE9C83A-F55A-4087-8119-095EAE5BA22F}" dt="2026-03-12T11:51:46.886" v="85" actId="108"/>
          <ac:spMkLst>
            <pc:docMk/>
            <pc:sldMk cId="0" sldId="269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6:00.272" v="149" actId="1076"/>
          <ac:spMkLst>
            <pc:docMk/>
            <pc:sldMk cId="0" sldId="269"/>
            <ac:spMk id="8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6:18.565" v="151" actId="14100"/>
        <pc:sldMkLst>
          <pc:docMk/>
          <pc:sldMk cId="0" sldId="270"/>
        </pc:sldMkLst>
        <pc:spChg chg="mod">
          <ac:chgData name="Tjaša Jerman Kuželički" userId="d36f0443-1c0a-491c-85d4-8f812b92884e" providerId="ADAL" clId="{CDE9C83A-F55A-4087-8119-095EAE5BA22F}" dt="2026-03-12T11:56:18.565" v="151" actId="14100"/>
          <ac:spMkLst>
            <pc:docMk/>
            <pc:sldMk cId="0" sldId="270"/>
            <ac:spMk id="9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7:03.994" v="165" actId="1076"/>
        <pc:sldMkLst>
          <pc:docMk/>
          <pc:sldMk cId="0" sldId="271"/>
        </pc:sldMkLst>
        <pc:spChg chg="mod">
          <ac:chgData name="Tjaša Jerman Kuželički" userId="d36f0443-1c0a-491c-85d4-8f812b92884e" providerId="ADAL" clId="{CDE9C83A-F55A-4087-8119-095EAE5BA22F}" dt="2026-03-12T11:57:01.061" v="164" actId="1076"/>
          <ac:spMkLst>
            <pc:docMk/>
            <pc:sldMk cId="0" sldId="271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7:03.994" v="165" actId="1076"/>
          <ac:spMkLst>
            <pc:docMk/>
            <pc:sldMk cId="0" sldId="271"/>
            <ac:spMk id="8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7:25.517" v="171" actId="1076"/>
        <pc:sldMkLst>
          <pc:docMk/>
          <pc:sldMk cId="0" sldId="272"/>
        </pc:sldMkLst>
        <pc:spChg chg="mod">
          <ac:chgData name="Tjaša Jerman Kuželički" userId="d36f0443-1c0a-491c-85d4-8f812b92884e" providerId="ADAL" clId="{CDE9C83A-F55A-4087-8119-095EAE5BA22F}" dt="2026-03-12T11:57:20.065" v="169" actId="1076"/>
          <ac:spMkLst>
            <pc:docMk/>
            <pc:sldMk cId="0" sldId="272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7:25.517" v="171" actId="1076"/>
          <ac:spMkLst>
            <pc:docMk/>
            <pc:sldMk cId="0" sldId="272"/>
            <ac:spMk id="8" creationId="{00000000-0000-0000-0000-000000000000}"/>
          </ac:spMkLst>
        </pc:spChg>
      </pc:sldChg>
      <pc:sldChg chg="addSp delSp modSp mod">
        <pc:chgData name="Tjaša Jerman Kuželički" userId="d36f0443-1c0a-491c-85d4-8f812b92884e" providerId="ADAL" clId="{CDE9C83A-F55A-4087-8119-095EAE5BA22F}" dt="2026-03-12T11:58:55.111" v="210" actId="14100"/>
        <pc:sldMkLst>
          <pc:docMk/>
          <pc:sldMk cId="0" sldId="273"/>
        </pc:sldMkLst>
        <pc:spChg chg="mod">
          <ac:chgData name="Tjaša Jerman Kuželički" userId="d36f0443-1c0a-491c-85d4-8f812b92884e" providerId="ADAL" clId="{CDE9C83A-F55A-4087-8119-095EAE5BA22F}" dt="2026-03-12T11:58:55.111" v="210" actId="14100"/>
          <ac:spMkLst>
            <pc:docMk/>
            <pc:sldMk cId="0" sldId="273"/>
            <ac:spMk id="10" creationId="{00000000-0000-0000-0000-000000000000}"/>
          </ac:spMkLst>
        </pc:spChg>
        <pc:spChg chg="add mod">
          <ac:chgData name="Tjaša Jerman Kuželički" userId="d36f0443-1c0a-491c-85d4-8f812b92884e" providerId="ADAL" clId="{CDE9C83A-F55A-4087-8119-095EAE5BA22F}" dt="2026-03-12T11:58:21.967" v="201" actId="1076"/>
          <ac:spMkLst>
            <pc:docMk/>
            <pc:sldMk cId="0" sldId="273"/>
            <ac:spMk id="11" creationId="{B0F3AA9B-2A9D-59B6-2F3E-E7F74D2071F1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9:11.641" v="213" actId="1076"/>
        <pc:sldMkLst>
          <pc:docMk/>
          <pc:sldMk cId="0" sldId="274"/>
        </pc:sldMkLst>
        <pc:spChg chg="mod">
          <ac:chgData name="Tjaša Jerman Kuželički" userId="d36f0443-1c0a-491c-85d4-8f812b92884e" providerId="ADAL" clId="{CDE9C83A-F55A-4087-8119-095EAE5BA22F}" dt="2026-03-12T11:59:05.816" v="212" actId="1076"/>
          <ac:spMkLst>
            <pc:docMk/>
            <pc:sldMk cId="0" sldId="274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9:11.641" v="213" actId="1076"/>
          <ac:spMkLst>
            <pc:docMk/>
            <pc:sldMk cId="0" sldId="274"/>
            <ac:spMk id="8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9:26.791" v="216" actId="1076"/>
        <pc:sldMkLst>
          <pc:docMk/>
          <pc:sldMk cId="0" sldId="275"/>
        </pc:sldMkLst>
        <pc:spChg chg="mod">
          <ac:chgData name="Tjaša Jerman Kuželički" userId="d36f0443-1c0a-491c-85d4-8f812b92884e" providerId="ADAL" clId="{CDE9C83A-F55A-4087-8119-095EAE5BA22F}" dt="2026-03-12T11:59:20.034" v="215" actId="1076"/>
          <ac:spMkLst>
            <pc:docMk/>
            <pc:sldMk cId="0" sldId="275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1:59:26.791" v="216" actId="1076"/>
          <ac:spMkLst>
            <pc:docMk/>
            <pc:sldMk cId="0" sldId="275"/>
            <ac:spMk id="8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2:00:29.592" v="237" actId="1076"/>
        <pc:sldMkLst>
          <pc:docMk/>
          <pc:sldMk cId="0" sldId="276"/>
        </pc:sldMkLst>
        <pc:spChg chg="mod">
          <ac:chgData name="Tjaša Jerman Kuželički" userId="d36f0443-1c0a-491c-85d4-8f812b92884e" providerId="ADAL" clId="{CDE9C83A-F55A-4087-8119-095EAE5BA22F}" dt="2026-03-12T12:00:25.301" v="236" actId="1076"/>
          <ac:spMkLst>
            <pc:docMk/>
            <pc:sldMk cId="0" sldId="276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2:00:29.592" v="237" actId="1076"/>
          <ac:spMkLst>
            <pc:docMk/>
            <pc:sldMk cId="0" sldId="276"/>
            <ac:spMk id="8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2:00:22.671" v="235" actId="1076"/>
          <ac:spMkLst>
            <pc:docMk/>
            <pc:sldMk cId="0" sldId="276"/>
            <ac:spMk id="9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2:01:24.060" v="249" actId="1076"/>
        <pc:sldMkLst>
          <pc:docMk/>
          <pc:sldMk cId="0" sldId="277"/>
        </pc:sldMkLst>
        <pc:spChg chg="mod">
          <ac:chgData name="Tjaša Jerman Kuželički" userId="d36f0443-1c0a-491c-85d4-8f812b92884e" providerId="ADAL" clId="{CDE9C83A-F55A-4087-8119-095EAE5BA22F}" dt="2026-03-12T12:01:07.333" v="244" actId="1076"/>
          <ac:spMkLst>
            <pc:docMk/>
            <pc:sldMk cId="0" sldId="277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2:01:24.060" v="249" actId="1076"/>
          <ac:spMkLst>
            <pc:docMk/>
            <pc:sldMk cId="0" sldId="277"/>
            <ac:spMk id="8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2:01:04.419" v="243" actId="20577"/>
          <ac:spMkLst>
            <pc:docMk/>
            <pc:sldMk cId="0" sldId="277"/>
            <ac:spMk id="9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2:01:20.739" v="248" actId="1076"/>
        <pc:sldMkLst>
          <pc:docMk/>
          <pc:sldMk cId="0" sldId="278"/>
        </pc:sldMkLst>
        <pc:spChg chg="mod">
          <ac:chgData name="Tjaša Jerman Kuželički" userId="d36f0443-1c0a-491c-85d4-8f812b92884e" providerId="ADAL" clId="{CDE9C83A-F55A-4087-8119-095EAE5BA22F}" dt="2026-03-12T12:01:13.512" v="246" actId="1076"/>
          <ac:spMkLst>
            <pc:docMk/>
            <pc:sldMk cId="0" sldId="278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2:01:20.739" v="248" actId="1076"/>
          <ac:spMkLst>
            <pc:docMk/>
            <pc:sldMk cId="0" sldId="278"/>
            <ac:spMk id="8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2:01:16.504" v="247" actId="1076"/>
          <ac:spMkLst>
            <pc:docMk/>
            <pc:sldMk cId="0" sldId="278"/>
            <ac:spMk id="9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2:01:46.352" v="258" actId="1076"/>
        <pc:sldMkLst>
          <pc:docMk/>
          <pc:sldMk cId="0" sldId="279"/>
        </pc:sldMkLst>
        <pc:spChg chg="mod">
          <ac:chgData name="Tjaša Jerman Kuželički" userId="d36f0443-1c0a-491c-85d4-8f812b92884e" providerId="ADAL" clId="{CDE9C83A-F55A-4087-8119-095EAE5BA22F}" dt="2026-03-12T12:01:32.747" v="253" actId="1076"/>
          <ac:spMkLst>
            <pc:docMk/>
            <pc:sldMk cId="0" sldId="279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2:01:28.749" v="250" actId="1076"/>
          <ac:spMkLst>
            <pc:docMk/>
            <pc:sldMk cId="0" sldId="279"/>
            <ac:spMk id="8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2:01:46.352" v="258" actId="1076"/>
          <ac:spMkLst>
            <pc:docMk/>
            <pc:sldMk cId="0" sldId="279"/>
            <ac:spMk id="9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2:01:59.222" v="262" actId="1076"/>
        <pc:sldMkLst>
          <pc:docMk/>
          <pc:sldMk cId="0" sldId="280"/>
        </pc:sldMkLst>
        <pc:spChg chg="mod">
          <ac:chgData name="Tjaša Jerman Kuželički" userId="d36f0443-1c0a-491c-85d4-8f812b92884e" providerId="ADAL" clId="{CDE9C83A-F55A-4087-8119-095EAE5BA22F}" dt="2026-03-12T12:01:54.080" v="260" actId="1076"/>
          <ac:spMkLst>
            <pc:docMk/>
            <pc:sldMk cId="0" sldId="280"/>
            <ac:spMk id="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2:01:59.222" v="262" actId="1076"/>
          <ac:spMkLst>
            <pc:docMk/>
            <pc:sldMk cId="0" sldId="280"/>
            <ac:spMk id="8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2T12:01:56.865" v="261" actId="1076"/>
          <ac:spMkLst>
            <pc:docMk/>
            <pc:sldMk cId="0" sldId="280"/>
            <ac:spMk id="9" creationId="{00000000-0000-0000-0000-000000000000}"/>
          </ac:spMkLst>
        </pc:spChg>
      </pc:sldChg>
      <pc:sldChg chg="delSp modSp mod">
        <pc:chgData name="Tjaša Jerman Kuželički" userId="d36f0443-1c0a-491c-85d4-8f812b92884e" providerId="ADAL" clId="{CDE9C83A-F55A-4087-8119-095EAE5BA22F}" dt="2026-03-12T11:52:32.616" v="101" actId="108"/>
        <pc:sldMkLst>
          <pc:docMk/>
          <pc:sldMk cId="0" sldId="282"/>
        </pc:sldMkLst>
        <pc:spChg chg="mod">
          <ac:chgData name="Tjaša Jerman Kuželički" userId="d36f0443-1c0a-491c-85d4-8f812b92884e" providerId="ADAL" clId="{CDE9C83A-F55A-4087-8119-095EAE5BA22F}" dt="2026-03-12T11:52:32.616" v="101" actId="108"/>
          <ac:spMkLst>
            <pc:docMk/>
            <pc:sldMk cId="0" sldId="282"/>
            <ac:spMk id="7" creationId="{00000000-0000-0000-0000-000000000000}"/>
          </ac:spMkLst>
        </pc:spChg>
      </pc:sldChg>
      <pc:sldChg chg="addSp modSp mod">
        <pc:chgData name="Tjaša Jerman Kuželički" userId="d36f0443-1c0a-491c-85d4-8f812b92884e" providerId="ADAL" clId="{CDE9C83A-F55A-4087-8119-095EAE5BA22F}" dt="2026-03-27T10:28:39.377" v="267" actId="1076"/>
        <pc:sldMkLst>
          <pc:docMk/>
          <pc:sldMk cId="0" sldId="283"/>
        </pc:sldMkLst>
        <pc:picChg chg="add mod">
          <ac:chgData name="Tjaša Jerman Kuželički" userId="d36f0443-1c0a-491c-85d4-8f812b92884e" providerId="ADAL" clId="{CDE9C83A-F55A-4087-8119-095EAE5BA22F}" dt="2026-03-27T10:28:39.377" v="267" actId="1076"/>
          <ac:picMkLst>
            <pc:docMk/>
            <pc:sldMk cId="0" sldId="283"/>
            <ac:picMk id="2" creationId="{647B4EB2-CEED-EC20-7EA6-6DFEDB956680}"/>
          </ac:picMkLst>
        </pc:picChg>
      </pc:sldChg>
      <pc:sldChg chg="addSp delSp modSp add mod">
        <pc:chgData name="Tjaša Jerman Kuželički" userId="d36f0443-1c0a-491c-85d4-8f812b92884e" providerId="ADAL" clId="{CDE9C83A-F55A-4087-8119-095EAE5BA22F}" dt="2026-03-27T10:32:28.855" v="268" actId="20577"/>
        <pc:sldMkLst>
          <pc:docMk/>
          <pc:sldMk cId="0" sldId="284"/>
        </pc:sldMkLst>
        <pc:spChg chg="mod">
          <ac:chgData name="Tjaša Jerman Kuželički" userId="d36f0443-1c0a-491c-85d4-8f812b92884e" providerId="ADAL" clId="{CDE9C83A-F55A-4087-8119-095EAE5BA22F}" dt="2026-03-27T10:32:28.855" v="268" actId="20577"/>
          <ac:spMkLst>
            <pc:docMk/>
            <pc:sldMk cId="0" sldId="284"/>
            <ac:spMk id="13" creationId="{00000000-0000-0000-0000-000000000000}"/>
          </ac:spMkLst>
        </pc:spChg>
        <pc:picChg chg="add mod">
          <ac:chgData name="Tjaša Jerman Kuželički" userId="d36f0443-1c0a-491c-85d4-8f812b92884e" providerId="ADAL" clId="{CDE9C83A-F55A-4087-8119-095EAE5BA22F}" dt="2026-03-27T10:27:59.928" v="264"/>
          <ac:picMkLst>
            <pc:docMk/>
            <pc:sldMk cId="0" sldId="284"/>
            <ac:picMk id="12" creationId="{E6E77D78-6D6C-1473-6DDA-7B2C266C1C49}"/>
          </ac:picMkLst>
        </pc:picChg>
        <pc:picChg chg="del">
          <ac:chgData name="Tjaša Jerman Kuželički" userId="d36f0443-1c0a-491c-85d4-8f812b92884e" providerId="ADAL" clId="{CDE9C83A-F55A-4087-8119-095EAE5BA22F}" dt="2026-03-27T10:27:49.712" v="263" actId="478"/>
          <ac:picMkLst>
            <pc:docMk/>
            <pc:sldMk cId="0" sldId="284"/>
            <ac:picMk id="16" creationId="{03D35172-85BB-4256-9EF3-3793CA45CCA7}"/>
          </ac:picMkLst>
        </pc:picChg>
      </pc:sldChg>
      <pc:sldMasterChg chg="addSp delSp modSp mod">
        <pc:chgData name="Tjaša Jerman Kuželički" userId="d36f0443-1c0a-491c-85d4-8f812b92884e" providerId="ADAL" clId="{CDE9C83A-F55A-4087-8119-095EAE5BA22F}" dt="2026-03-27T10:28:26.089" v="266" actId="478"/>
        <pc:sldMasterMkLst>
          <pc:docMk/>
          <pc:sldMasterMk cId="0" sldId="2147483648"/>
        </pc:sldMasterMkLst>
        <pc:picChg chg="add del mod">
          <ac:chgData name="Tjaša Jerman Kuželički" userId="d36f0443-1c0a-491c-85d4-8f812b92884e" providerId="ADAL" clId="{CDE9C83A-F55A-4087-8119-095EAE5BA22F}" dt="2026-03-27T10:28:26.089" v="266" actId="478"/>
          <ac:picMkLst>
            <pc:docMk/>
            <pc:sldMasterMk cId="0" sldId="2147483648"/>
            <ac:picMk id="8" creationId="{0BB544FF-6CE5-0361-FD6B-68795C70DD62}"/>
          </ac:picMkLst>
        </pc:picChg>
      </pc:sldMasterChg>
    </pc:docChg>
  </pc:docChgLst>
  <pc:docChgLst>
    <pc:chgData name="Marisa Ban" userId="a58f2903-ac2f-4b5e-9437-4ccdcc4a9b32" providerId="ADAL" clId="{B73A8F10-DAAF-4E98-A873-868707427013}"/>
    <pc:docChg chg="custSel addSld delSld modSld">
      <pc:chgData name="Marisa Ban" userId="a58f2903-ac2f-4b5e-9437-4ccdcc4a9b32" providerId="ADAL" clId="{B73A8F10-DAAF-4E98-A873-868707427013}" dt="2026-03-12T08:53:44.234" v="127" actId="20577"/>
      <pc:docMkLst>
        <pc:docMk/>
      </pc:docMkLst>
      <pc:sldChg chg="modSp mod">
        <pc:chgData name="Marisa Ban" userId="a58f2903-ac2f-4b5e-9437-4ccdcc4a9b32" providerId="ADAL" clId="{B73A8F10-DAAF-4E98-A873-868707427013}" dt="2026-03-12T08:53:44.234" v="127" actId="20577"/>
        <pc:sldMkLst>
          <pc:docMk/>
          <pc:sldMk cId="0" sldId="257"/>
        </pc:sldMkLst>
        <pc:spChg chg="mod">
          <ac:chgData name="Marisa Ban" userId="a58f2903-ac2f-4b5e-9437-4ccdcc4a9b32" providerId="ADAL" clId="{B73A8F10-DAAF-4E98-A873-868707427013}" dt="2026-03-12T08:53:44.234" v="127" actId="20577"/>
          <ac:spMkLst>
            <pc:docMk/>
            <pc:sldMk cId="0" sldId="257"/>
            <ac:spMk id="7" creationId="{00000000-0000-0000-0000-000000000000}"/>
          </ac:spMkLst>
        </pc:spChg>
      </pc:sldChg>
      <pc:sldChg chg="modSp mod">
        <pc:chgData name="Marisa Ban" userId="a58f2903-ac2f-4b5e-9437-4ccdcc4a9b32" providerId="ADAL" clId="{B73A8F10-DAAF-4E98-A873-868707427013}" dt="2026-03-09T13:51:28.748" v="48" actId="20577"/>
        <pc:sldMkLst>
          <pc:docMk/>
          <pc:sldMk cId="0" sldId="259"/>
        </pc:sldMkLst>
        <pc:spChg chg="mod">
          <ac:chgData name="Marisa Ban" userId="a58f2903-ac2f-4b5e-9437-4ccdcc4a9b32" providerId="ADAL" clId="{B73A8F10-DAAF-4E98-A873-868707427013}" dt="2026-03-09T13:51:28.748" v="48" actId="20577"/>
          <ac:spMkLst>
            <pc:docMk/>
            <pc:sldMk cId="0" sldId="259"/>
            <ac:spMk id="7" creationId="{00000000-0000-0000-0000-000000000000}"/>
          </ac:spMkLst>
        </pc:spChg>
      </pc:sldChg>
      <pc:sldChg chg="modSp mod">
        <pc:chgData name="Marisa Ban" userId="a58f2903-ac2f-4b5e-9437-4ccdcc4a9b32" providerId="ADAL" clId="{B73A8F10-DAAF-4E98-A873-868707427013}" dt="2026-03-09T13:52:18.934" v="52" actId="1076"/>
        <pc:sldMkLst>
          <pc:docMk/>
          <pc:sldMk cId="0" sldId="268"/>
        </pc:sldMkLst>
        <pc:spChg chg="mod">
          <ac:chgData name="Marisa Ban" userId="a58f2903-ac2f-4b5e-9437-4ccdcc4a9b32" providerId="ADAL" clId="{B73A8F10-DAAF-4E98-A873-868707427013}" dt="2026-03-09T13:52:16.240" v="51" actId="1076"/>
          <ac:spMkLst>
            <pc:docMk/>
            <pc:sldMk cId="0" sldId="268"/>
            <ac:spMk id="7" creationId="{00000000-0000-0000-0000-000000000000}"/>
          </ac:spMkLst>
        </pc:spChg>
        <pc:spChg chg="mod">
          <ac:chgData name="Marisa Ban" userId="a58f2903-ac2f-4b5e-9437-4ccdcc4a9b32" providerId="ADAL" clId="{B73A8F10-DAAF-4E98-A873-868707427013}" dt="2026-03-09T13:52:18.934" v="52" actId="1076"/>
          <ac:spMkLst>
            <pc:docMk/>
            <pc:sldMk cId="0" sldId="268"/>
            <ac:spMk id="8" creationId="{00000000-0000-0000-0000-000000000000}"/>
          </ac:spMkLst>
        </pc:spChg>
      </pc:sldChg>
      <pc:sldChg chg="modSp mod">
        <pc:chgData name="Marisa Ban" userId="a58f2903-ac2f-4b5e-9437-4ccdcc4a9b32" providerId="ADAL" clId="{B73A8F10-DAAF-4E98-A873-868707427013}" dt="2026-03-09T13:52:34.259" v="62" actId="20577"/>
        <pc:sldMkLst>
          <pc:docMk/>
          <pc:sldMk cId="0" sldId="270"/>
        </pc:sldMkLst>
        <pc:spChg chg="mod">
          <ac:chgData name="Marisa Ban" userId="a58f2903-ac2f-4b5e-9437-4ccdcc4a9b32" providerId="ADAL" clId="{B73A8F10-DAAF-4E98-A873-868707427013}" dt="2026-03-09T13:52:34.259" v="62" actId="20577"/>
          <ac:spMkLst>
            <pc:docMk/>
            <pc:sldMk cId="0" sldId="270"/>
            <ac:spMk id="10" creationId="{00000000-0000-0000-0000-000000000000}"/>
          </ac:spMkLst>
        </pc:spChg>
      </pc:sldChg>
      <pc:sldChg chg="modSp mod">
        <pc:chgData name="Marisa Ban" userId="a58f2903-ac2f-4b5e-9437-4ccdcc4a9b32" providerId="ADAL" clId="{B73A8F10-DAAF-4E98-A873-868707427013}" dt="2026-03-09T13:53:49.236" v="63" actId="255"/>
        <pc:sldMkLst>
          <pc:docMk/>
          <pc:sldMk cId="0" sldId="273"/>
        </pc:sldMkLst>
      </pc:sldChg>
      <pc:sldChg chg="modSp mod">
        <pc:chgData name="Marisa Ban" userId="a58f2903-ac2f-4b5e-9437-4ccdcc4a9b32" providerId="ADAL" clId="{B73A8F10-DAAF-4E98-A873-868707427013}" dt="2026-03-09T13:54:01.515" v="64" actId="2711"/>
        <pc:sldMkLst>
          <pc:docMk/>
          <pc:sldMk cId="0" sldId="275"/>
        </pc:sldMkLst>
        <pc:spChg chg="mod">
          <ac:chgData name="Marisa Ban" userId="a58f2903-ac2f-4b5e-9437-4ccdcc4a9b32" providerId="ADAL" clId="{B73A8F10-DAAF-4E98-A873-868707427013}" dt="2026-03-09T13:54:01.515" v="64" actId="2711"/>
          <ac:spMkLst>
            <pc:docMk/>
            <pc:sldMk cId="0" sldId="275"/>
            <ac:spMk id="7" creationId="{00000000-0000-0000-0000-000000000000}"/>
          </ac:spMkLst>
        </pc:spChg>
      </pc:sldChg>
      <pc:sldChg chg="modSp mod">
        <pc:chgData name="Marisa Ban" userId="a58f2903-ac2f-4b5e-9437-4ccdcc4a9b32" providerId="ADAL" clId="{B73A8F10-DAAF-4E98-A873-868707427013}" dt="2026-03-09T13:54:37.354" v="73" actId="20577"/>
        <pc:sldMkLst>
          <pc:docMk/>
          <pc:sldMk cId="0" sldId="279"/>
        </pc:sldMkLst>
        <pc:spChg chg="mod">
          <ac:chgData name="Marisa Ban" userId="a58f2903-ac2f-4b5e-9437-4ccdcc4a9b32" providerId="ADAL" clId="{B73A8F10-DAAF-4E98-A873-868707427013}" dt="2026-03-09T13:54:37.354" v="73" actId="20577"/>
          <ac:spMkLst>
            <pc:docMk/>
            <pc:sldMk cId="0" sldId="279"/>
            <ac:spMk id="8" creationId="{00000000-0000-0000-0000-000000000000}"/>
          </ac:spMkLst>
        </pc:spChg>
      </pc:sldChg>
      <pc:sldChg chg="modSp mod">
        <pc:chgData name="Marisa Ban" userId="a58f2903-ac2f-4b5e-9437-4ccdcc4a9b32" providerId="ADAL" clId="{B73A8F10-DAAF-4E98-A873-868707427013}" dt="2026-03-12T08:49:47.754" v="89" actId="20577"/>
        <pc:sldMkLst>
          <pc:docMk/>
          <pc:sldMk cId="0" sldId="282"/>
        </pc:sldMkLst>
        <pc:spChg chg="mod">
          <ac:chgData name="Marisa Ban" userId="a58f2903-ac2f-4b5e-9437-4ccdcc4a9b32" providerId="ADAL" clId="{B73A8F10-DAAF-4E98-A873-868707427013}" dt="2026-03-12T08:49:47.754" v="89" actId="20577"/>
          <ac:spMkLst>
            <pc:docMk/>
            <pc:sldMk cId="0" sldId="282"/>
            <ac:spMk id="7" creationId="{00000000-0000-0000-0000-000000000000}"/>
          </ac:spMkLst>
        </pc:spChg>
        <pc:spChg chg="mod">
          <ac:chgData name="Marisa Ban" userId="a58f2903-ac2f-4b5e-9437-4ccdcc4a9b32" providerId="ADAL" clId="{B73A8F10-DAAF-4E98-A873-868707427013}" dt="2026-03-09T13:46:11.189" v="13" actId="255"/>
          <ac:spMkLst>
            <pc:docMk/>
            <pc:sldMk cId="0" sldId="282"/>
            <ac:spMk id="8" creationId="{00000000-0000-0000-0000-000000000000}"/>
          </ac:spMkLst>
        </pc:spChg>
      </pc:sldChg>
      <pc:sldChg chg="add del">
        <pc:chgData name="Marisa Ban" userId="a58f2903-ac2f-4b5e-9437-4ccdcc4a9b32" providerId="ADAL" clId="{B73A8F10-DAAF-4E98-A873-868707427013}" dt="2026-03-09T13:47:35.541" v="16"/>
        <pc:sldMkLst>
          <pc:docMk/>
          <pc:sldMk cId="0" sldId="283"/>
        </pc:sldMkLst>
      </pc:sldChg>
      <pc:sldChg chg="del">
        <pc:chgData name="Marisa Ban" userId="a58f2903-ac2f-4b5e-9437-4ccdcc4a9b32" providerId="ADAL" clId="{B73A8F10-DAAF-4E98-A873-868707427013}" dt="2026-03-09T13:47:38.891" v="17" actId="47"/>
        <pc:sldMkLst>
          <pc:docMk/>
          <pc:sldMk cId="0" sldId="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94688-A381-4530-9A02-6CED5ED3E6B5}" type="datetimeFigureOut">
              <a:rPr lang="sl-SI" smtClean="0"/>
              <a:t>27. 03. 2026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B1A0C-F1A7-491B-ABD1-6C44C8B278A2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72448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118C0A-643B-46C3-98B0-D02FD6BDE3A1}" type="slidenum">
              <a:rPr lang="sl-SI" smtClean="0"/>
              <a:t>1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87528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b986b90749_1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g3b986b90749_1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b986b90749_1_28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Google Shape;265;g3b986b90749_1_28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g3b986b90749_1_28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155748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b986b90749_1_285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69" name="Google Shape;269;g3b986b90749_1_285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g3b986b90749_1_28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1" name="Google Shape;271;g3b986b90749_1_28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Google Shape;272;g3b986b90749_1_28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21381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b986b90749_1_291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75" name="Google Shape;275;g3b986b90749_1_291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g3b986b90749_1_29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g3b986b90749_1_29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g3b986b90749_1_29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813021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986b90749_1_297"/>
          <p:cNvSpPr txBox="1">
            <a:spLocks noGrp="1"/>
          </p:cNvSpPr>
          <p:nvPr>
            <p:ph type="title"/>
          </p:nvPr>
        </p:nvSpPr>
        <p:spPr>
          <a:xfrm>
            <a:off x="1247775" y="2564607"/>
            <a:ext cx="15773400" cy="427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81" name="Google Shape;281;g3b986b90749_1_297"/>
          <p:cNvSpPr txBox="1"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g3b986b90749_1_29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g3b986b90749_1_29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g3b986b90749_1_29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62264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b986b90749_1_303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87" name="Google Shape;287;g3b986b90749_1_303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g3b986b90749_1_303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g3b986b90749_1_30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g3b986b90749_1_30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1" name="Google Shape;291;g3b986b90749_1_30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349233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b986b90749_1_310"/>
          <p:cNvSpPr txBox="1">
            <a:spLocks noGrp="1"/>
          </p:cNvSpPr>
          <p:nvPr>
            <p:ph type="title"/>
          </p:nvPr>
        </p:nvSpPr>
        <p:spPr>
          <a:xfrm>
            <a:off x="1259682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94" name="Google Shape;294;g3b986b90749_1_310"/>
          <p:cNvSpPr txBox="1">
            <a:spLocks noGrp="1"/>
          </p:cNvSpPr>
          <p:nvPr>
            <p:ph type="body" idx="1"/>
          </p:nvPr>
        </p:nvSpPr>
        <p:spPr>
          <a:xfrm>
            <a:off x="1259682" y="2521745"/>
            <a:ext cx="77368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g3b986b90749_1_310"/>
          <p:cNvSpPr txBox="1">
            <a:spLocks noGrp="1"/>
          </p:cNvSpPr>
          <p:nvPr>
            <p:ph type="body" idx="2"/>
          </p:nvPr>
        </p:nvSpPr>
        <p:spPr>
          <a:xfrm>
            <a:off x="1259682" y="3757613"/>
            <a:ext cx="77368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g3b986b90749_1_310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6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g3b986b90749_1_310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6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8" name="Google Shape;298;g3b986b90749_1_31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9" name="Google Shape;299;g3b986b90749_1_31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g3b986b90749_1_31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2525382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b986b90749_1_319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03" name="Google Shape;303;g3b986b90749_1_319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g3b986b90749_1_319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g3b986b90749_1_319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823262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b986b90749_1_324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08" name="Google Shape;308;g3b986b90749_1_324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609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g3b986b90749_1_324"/>
          <p:cNvSpPr txBox="1">
            <a:spLocks noGrp="1"/>
          </p:cNvSpPr>
          <p:nvPr>
            <p:ph type="body" idx="2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g3b986b90749_1_32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g3b986b90749_1_32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2" name="Google Shape;312;g3b986b90749_1_32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294574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b986b90749_1_331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15" name="Google Shape;315;g3b986b90749_1_331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g3b986b90749_1_331"/>
          <p:cNvSpPr txBox="1">
            <a:spLocks noGrp="1"/>
          </p:cNvSpPr>
          <p:nvPr>
            <p:ph type="body" idx="1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g3b986b90749_1_33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g3b986b90749_1_33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g3b986b90749_1_33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90611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986b90749_1_338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22" name="Google Shape;322;g3b986b90749_1_338"/>
          <p:cNvSpPr txBox="1">
            <a:spLocks noGrp="1"/>
          </p:cNvSpPr>
          <p:nvPr>
            <p:ph type="body" idx="1"/>
          </p:nvPr>
        </p:nvSpPr>
        <p:spPr>
          <a:xfrm rot="5400000">
            <a:off x="5880600" y="-1884863"/>
            <a:ext cx="6526800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g3b986b90749_1_33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g3b986b90749_1_33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g3b986b90749_1_33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323616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b986b90749_1_344"/>
          <p:cNvSpPr txBox="1">
            <a:spLocks noGrp="1"/>
          </p:cNvSpPr>
          <p:nvPr>
            <p:ph type="title"/>
          </p:nvPr>
        </p:nvSpPr>
        <p:spPr>
          <a:xfrm rot="5400000">
            <a:off x="10700100" y="2934938"/>
            <a:ext cx="871785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28" name="Google Shape;328;g3b986b90749_1_344"/>
          <p:cNvSpPr txBox="1">
            <a:spLocks noGrp="1"/>
          </p:cNvSpPr>
          <p:nvPr>
            <p:ph type="body" idx="1"/>
          </p:nvPr>
        </p:nvSpPr>
        <p:spPr>
          <a:xfrm rot="5400000">
            <a:off x="2699100" y="-894113"/>
            <a:ext cx="8717850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g3b986b90749_1_34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g3b986b90749_1_34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1" name="Google Shape;331;g3b986b90749_1_34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85426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18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Relationship Id="rId22" Type="http://schemas.openxmlformats.org/officeDocument/2006/relationships/image" Target="../media/image10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3b986b90749_1_266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64826" y="9690667"/>
            <a:ext cx="2399309" cy="53531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b986b90749_1_266"/>
          <p:cNvSpPr/>
          <p:nvPr/>
        </p:nvSpPr>
        <p:spPr>
          <a:xfrm>
            <a:off x="0" y="9297915"/>
            <a:ext cx="18288000" cy="98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g3b986b90749_1_266"/>
          <p:cNvPicPr preferRelativeResize="0"/>
          <p:nvPr/>
        </p:nvPicPr>
        <p:blipFill rotWithShape="1">
          <a:blip r:embed="rId14">
            <a:alphaModFix/>
          </a:blip>
          <a:srcRect l="12263" t="25282" r="12728" b="10823"/>
          <a:stretch/>
        </p:blipFill>
        <p:spPr>
          <a:xfrm>
            <a:off x="5626745" y="5844564"/>
            <a:ext cx="6614319" cy="30603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g3b986b90749_1_266"/>
          <p:cNvGrpSpPr/>
          <p:nvPr/>
        </p:nvGrpSpPr>
        <p:grpSpPr>
          <a:xfrm>
            <a:off x="6199998" y="4004887"/>
            <a:ext cx="5789046" cy="1692527"/>
            <a:chOff x="1776089" y="3084863"/>
            <a:chExt cx="6690992" cy="1956226"/>
          </a:xfrm>
        </p:grpSpPr>
        <p:pic>
          <p:nvPicPr>
            <p:cNvPr id="253" name="Google Shape;253;g3b986b90749_1_266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776089" y="3084863"/>
              <a:ext cx="994868" cy="715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g3b986b90749_1_266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112217" y="3155893"/>
              <a:ext cx="1642014" cy="57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g3b986b90749_1_266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6498805" y="4168412"/>
              <a:ext cx="849317" cy="626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7244444" y="3239684"/>
              <a:ext cx="1222637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g3b986b90749_1_266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g3b986b90749_1_266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690954" y="4226976"/>
              <a:ext cx="1776438" cy="5301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" name="Google Shape;260;g3b986b90749_1_266"/>
          <p:cNvSpPr/>
          <p:nvPr/>
        </p:nvSpPr>
        <p:spPr>
          <a:xfrm>
            <a:off x="-21806" y="-35075"/>
            <a:ext cx="18296100" cy="2630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3b986b90749_1_266"/>
          <p:cNvSpPr txBox="1"/>
          <p:nvPr/>
        </p:nvSpPr>
        <p:spPr>
          <a:xfrm>
            <a:off x="2821491" y="9432967"/>
            <a:ext cx="14929200" cy="85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500" i="1">
                <a:solidFill>
                  <a:schemeClr val="lt1"/>
                </a:solidFill>
              </a:rPr>
              <a:t>Financirano s strani Evropske unije. Izražena stališča in mnenja so izključno stališča in mnenja avtorja(-ev) in ne odražajo nujno stališč in mnenj Evropske unije ali OeAD-GmbH. Niti Evropska unija niti organ, ki dodeljuje sredstva, ne odgovarjata zanje.</a:t>
            </a:r>
            <a:endParaRPr lang="sl-SI"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ka 1" descr="Slika, ki vsebuje besede besedilo, pisava, električno modra, posnetek zaslona&#10;&#10;Vsebina, ustvarjena z UI, morda ni pravilna.">
            <a:extLst>
              <a:ext uri="{FF2B5EF4-FFF2-40B4-BE49-F238E27FC236}">
                <a16:creationId xmlns:a16="http://schemas.microsoft.com/office/drawing/2014/main" id="{E9D63DD2-1459-3DA0-2A26-B2EAC2CBC714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170187" y="9585338"/>
            <a:ext cx="2494398" cy="52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238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12" Type="http://schemas.openxmlformats.org/officeDocument/2006/relationships/image" Target="../media/image2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ige.europa.eu/gender-equality-index/2025/country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eur-lex.europa.eu/legal-content/SL/TXT/PDF/?uri=CELEX:32003L0088" TargetMode="External"/><Relationship Id="rId3" Type="http://schemas.openxmlformats.org/officeDocument/2006/relationships/hyperlink" Target="https://osha.europa.eu/en/legislation/directives/council-directive-2006-54-ec" TargetMode="External"/><Relationship Id="rId7" Type="http://schemas.openxmlformats.org/officeDocument/2006/relationships/hyperlink" Target="https://eur-lex.europa.eu/legal-content/SL/TXT/PDF/?uri=CELEX:31992L0085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ur-lex.europa.eu/legal-content/SL/TXT/HTML/?uri=CELEX:32019L1158" TargetMode="External"/><Relationship Id="rId5" Type="http://schemas.openxmlformats.org/officeDocument/2006/relationships/hyperlink" Target="https://eur-lex.europa.eu/eli/dir/2023/970/oj/eng" TargetMode="External"/><Relationship Id="rId4" Type="http://schemas.openxmlformats.org/officeDocument/2006/relationships/hyperlink" Target="https://eur-lex.europa.eu/legal-content/SL/TXT/PDF/?uri=CELEX:32023L0970" TargetMode="External"/><Relationship Id="rId9" Type="http://schemas.openxmlformats.org/officeDocument/2006/relationships/hyperlink" Target="https://employment-social-affairs.ec.europa.eu/policies-and-activities/rights-work/labour-law/working-conditions/working-time-directive_en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eli/dir/2006/54/2006-07-26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ur-lex.europa.eu/legal-content/SL/TXT/PDF/?uri=CELEX:32019L1158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ur-lex.europa.eu/legal-content/SL/TXT/PDF/?uri=CELEX:32000L0078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consilium.europa.eu/sl/policies/pay-transparency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iopa.europa.eu/impact-social-and-behavioural-aspects-gender-pension-gap-europe-2024-06-26_en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hyperlink" Target="https://pisrs.si/pregledPredpisa?id=ZAKO7273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isrs.si/pregledPredpisa?id=ZAKO3418" TargetMode="External"/><Relationship Id="rId5" Type="http://schemas.openxmlformats.org/officeDocument/2006/relationships/hyperlink" Target="https://pisrs.si/pregledPredpisa?id=ZAKO5944" TargetMode="External"/><Relationship Id="rId4" Type="http://schemas.openxmlformats.org/officeDocument/2006/relationships/hyperlink" Target="https://pisrs.si/pregledPredpisa?id=USTA1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publicpolicy.ie/labour-market/advancing-gender-equality-through-eu-regulation-work-balance-directive/" TargetMode="External"/><Relationship Id="rId3" Type="http://schemas.openxmlformats.org/officeDocument/2006/relationships/hyperlink" Target="https://eige.europa.eu/gender-equality-index/publications" TargetMode="External"/><Relationship Id="rId7" Type="http://schemas.openxmlformats.org/officeDocument/2006/relationships/hyperlink" Target="https://commission.europa.eu/strategy-and-policy/policies/justice-and-fundamental-rights/gender-equality/women-labour-market-work-life-balance/womens-situation-labour-market_en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exology.com/library/detail.aspx?g=ffbb2370-1887-44bc-9a73-f06b0a9a7307" TargetMode="External"/><Relationship Id="rId11" Type="http://schemas.openxmlformats.org/officeDocument/2006/relationships/hyperlink" Target="https://commission.europa.eu/strategy-and-policy/policies/justice-and-fundamental-rights/gender-equality/women-labour-market-work-life-balance/eu-legislation-family-leaves-and-work-life-balance_en" TargetMode="External"/><Relationship Id="rId5" Type="http://schemas.openxmlformats.org/officeDocument/2006/relationships/hyperlink" Target="https://commission.europa.eu/strategy-and-policy/policies/justice-and-fundamental-rights/gender-equality/equal-pay/equal-pay-day_en" TargetMode="External"/><Relationship Id="rId10" Type="http://schemas.openxmlformats.org/officeDocument/2006/relationships/hyperlink" Target="https://commission.europa.eu/strategy-and-policy/policies/justice-and-fundamental-rights/gender-equality/women-labour-market-work-life-balance/eu-action-promote-work-life-balance_en" TargetMode="External"/><Relationship Id="rId4" Type="http://schemas.openxmlformats.org/officeDocument/2006/relationships/hyperlink" Target="https://commission.europa.eu/strategy-and-policy/policies/justice-and-fundamental-rights/gender-equality/equal-pay_en" TargetMode="External"/><Relationship Id="rId9" Type="http://schemas.openxmlformats.org/officeDocument/2006/relationships/hyperlink" Target="https://www.oecd.org/en/publications/gender-equality-in-a-changing-world_e808086f-en/full-report/introduction_be79593e.html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067" y="5784666"/>
            <a:ext cx="18288000" cy="3770897"/>
            <a:chOff x="0" y="0"/>
            <a:chExt cx="24384000" cy="50278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5027862"/>
            </a:xfrm>
            <a:custGeom>
              <a:avLst/>
              <a:gdLst/>
              <a:ahLst/>
              <a:cxnLst/>
              <a:rect l="l" t="t" r="r" b="b"/>
              <a:pathLst>
                <a:path w="24384000" h="5027862">
                  <a:moveTo>
                    <a:pt x="0" y="0"/>
                  </a:moveTo>
                  <a:lnTo>
                    <a:pt x="24384000" y="0"/>
                  </a:lnTo>
                  <a:lnTo>
                    <a:pt x="24384000" y="5027862"/>
                  </a:lnTo>
                  <a:lnTo>
                    <a:pt x="0" y="5027862"/>
                  </a:lnTo>
                  <a:close/>
                </a:path>
              </a:pathLst>
            </a:custGeom>
            <a:solidFill>
              <a:srgbClr val="FF6D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4" name="Freeform 4"/>
          <p:cNvSpPr/>
          <p:nvPr/>
        </p:nvSpPr>
        <p:spPr>
          <a:xfrm>
            <a:off x="3841013" y="1085840"/>
            <a:ext cx="10605973" cy="4907242"/>
          </a:xfrm>
          <a:custGeom>
            <a:avLst/>
            <a:gdLst/>
            <a:ahLst/>
            <a:cxnLst/>
            <a:rect l="l" t="t" r="r" b="b"/>
            <a:pathLst>
              <a:path w="10605973" h="4907242">
                <a:moveTo>
                  <a:pt x="0" y="0"/>
                </a:moveTo>
                <a:lnTo>
                  <a:pt x="10605974" y="0"/>
                </a:lnTo>
                <a:lnTo>
                  <a:pt x="10605974" y="4907242"/>
                </a:lnTo>
                <a:lnTo>
                  <a:pt x="0" y="49072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345" t="-39572" r="-16970" b="-16939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5" name="Freeform 5" descr="Uma imagem com estrela, Tipo de letra, Gráficos, símbolo  Descrição gerada automaticamente"/>
          <p:cNvSpPr/>
          <p:nvPr/>
        </p:nvSpPr>
        <p:spPr>
          <a:xfrm>
            <a:off x="5014208" y="121558"/>
            <a:ext cx="673065" cy="484280"/>
          </a:xfrm>
          <a:custGeom>
            <a:avLst/>
            <a:gdLst/>
            <a:ahLst/>
            <a:cxnLst/>
            <a:rect l="l" t="t" r="r" b="b"/>
            <a:pathLst>
              <a:path w="673065" h="484280">
                <a:moveTo>
                  <a:pt x="0" y="0"/>
                </a:moveTo>
                <a:lnTo>
                  <a:pt x="673065" y="0"/>
                </a:lnTo>
                <a:lnTo>
                  <a:pt x="673065" y="484280"/>
                </a:lnTo>
                <a:lnTo>
                  <a:pt x="0" y="4842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6" name="Freeform 6" descr="Uma imagem com Tipo de letra, Gráficos, texto, design gráfico  Descrição gerada automaticamente"/>
          <p:cNvSpPr/>
          <p:nvPr/>
        </p:nvSpPr>
        <p:spPr>
          <a:xfrm>
            <a:off x="7349261" y="169612"/>
            <a:ext cx="1110882" cy="388172"/>
          </a:xfrm>
          <a:custGeom>
            <a:avLst/>
            <a:gdLst/>
            <a:ahLst/>
            <a:cxnLst/>
            <a:rect l="l" t="t" r="r" b="b"/>
            <a:pathLst>
              <a:path w="1110882" h="388172">
                <a:moveTo>
                  <a:pt x="0" y="0"/>
                </a:moveTo>
                <a:lnTo>
                  <a:pt x="1110882" y="0"/>
                </a:lnTo>
                <a:lnTo>
                  <a:pt x="1110882" y="388172"/>
                </a:lnTo>
                <a:lnTo>
                  <a:pt x="0" y="3881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7" name="Freeform 7" descr="Uma imagem com texto, Tipo de letra, símbolo, captura de ecrã  Descrição gerada automaticamente"/>
          <p:cNvSpPr/>
          <p:nvPr/>
        </p:nvSpPr>
        <p:spPr>
          <a:xfrm>
            <a:off x="12699197" y="151914"/>
            <a:ext cx="574596" cy="423586"/>
          </a:xfrm>
          <a:custGeom>
            <a:avLst/>
            <a:gdLst/>
            <a:ahLst/>
            <a:cxnLst/>
            <a:rect l="l" t="t" r="r" b="b"/>
            <a:pathLst>
              <a:path w="574596" h="423586">
                <a:moveTo>
                  <a:pt x="0" y="0"/>
                </a:moveTo>
                <a:lnTo>
                  <a:pt x="574595" y="0"/>
                </a:lnTo>
                <a:lnTo>
                  <a:pt x="574595" y="423586"/>
                </a:lnTo>
                <a:lnTo>
                  <a:pt x="0" y="4235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8" name="Freeform 8" descr="Uma imagem com texto, Tipo de letra, logótipo, Gráficos  Descrição gerada automaticamente"/>
          <p:cNvSpPr/>
          <p:nvPr/>
        </p:nvSpPr>
        <p:spPr>
          <a:xfrm>
            <a:off x="8830808" y="226304"/>
            <a:ext cx="827161" cy="274796"/>
          </a:xfrm>
          <a:custGeom>
            <a:avLst/>
            <a:gdLst/>
            <a:ahLst/>
            <a:cxnLst/>
            <a:rect l="l" t="t" r="r" b="b"/>
            <a:pathLst>
              <a:path w="827161" h="274796">
                <a:moveTo>
                  <a:pt x="0" y="0"/>
                </a:moveTo>
                <a:lnTo>
                  <a:pt x="827161" y="0"/>
                </a:lnTo>
                <a:lnTo>
                  <a:pt x="827161" y="274797"/>
                </a:lnTo>
                <a:lnTo>
                  <a:pt x="0" y="2747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9" name="Freeform 9" descr="Uma imagem com Tipo de letra, Gráficos, captura de ecrã, texto  Descrição gerada automaticamente"/>
          <p:cNvSpPr/>
          <p:nvPr/>
        </p:nvSpPr>
        <p:spPr>
          <a:xfrm>
            <a:off x="11601126" y="0"/>
            <a:ext cx="727405" cy="727405"/>
          </a:xfrm>
          <a:custGeom>
            <a:avLst/>
            <a:gdLst/>
            <a:ahLst/>
            <a:cxnLst/>
            <a:rect l="l" t="t" r="r" b="b"/>
            <a:pathLst>
              <a:path w="727405" h="727405">
                <a:moveTo>
                  <a:pt x="0" y="0"/>
                </a:moveTo>
                <a:lnTo>
                  <a:pt x="727405" y="0"/>
                </a:lnTo>
                <a:lnTo>
                  <a:pt x="727405" y="727405"/>
                </a:lnTo>
                <a:lnTo>
                  <a:pt x="0" y="7274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0" name="Freeform 10" descr="Uma imagem com texto, Tipo de letra, logótipo, Gráficos  Descrição gerada automaticamente"/>
          <p:cNvSpPr/>
          <p:nvPr/>
        </p:nvSpPr>
        <p:spPr>
          <a:xfrm>
            <a:off x="6057948" y="182451"/>
            <a:ext cx="920648" cy="362502"/>
          </a:xfrm>
          <a:custGeom>
            <a:avLst/>
            <a:gdLst/>
            <a:ahLst/>
            <a:cxnLst/>
            <a:rect l="l" t="t" r="r" b="b"/>
            <a:pathLst>
              <a:path w="920648" h="362502">
                <a:moveTo>
                  <a:pt x="0" y="0"/>
                </a:moveTo>
                <a:lnTo>
                  <a:pt x="920648" y="0"/>
                </a:lnTo>
                <a:lnTo>
                  <a:pt x="920648" y="362503"/>
                </a:lnTo>
                <a:lnTo>
                  <a:pt x="0" y="3625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1" name="Freeform 11"/>
          <p:cNvSpPr/>
          <p:nvPr/>
        </p:nvSpPr>
        <p:spPr>
          <a:xfrm>
            <a:off x="10028634" y="184366"/>
            <a:ext cx="1201826" cy="358664"/>
          </a:xfrm>
          <a:custGeom>
            <a:avLst/>
            <a:gdLst/>
            <a:ahLst/>
            <a:cxnLst/>
            <a:rect l="l" t="t" r="r" b="b"/>
            <a:pathLst>
              <a:path w="1201826" h="358664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30" b="-130"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13" name="TextBox 13"/>
          <p:cNvSpPr txBox="1"/>
          <p:nvPr/>
        </p:nvSpPr>
        <p:spPr>
          <a:xfrm>
            <a:off x="775302" y="6420195"/>
            <a:ext cx="16938172" cy="24878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ENAKOST SPOLOV PRI ZAPOSLOVANJU</a:t>
            </a:r>
            <a:endParaRPr lang="sl-SI" sz="6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7200"/>
              </a:lnSpc>
            </a:pPr>
            <a:endParaRPr lang="en-US" sz="6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algn="ctr">
              <a:lnSpc>
                <a:spcPts val="5040"/>
              </a:lnSpc>
            </a:pPr>
            <a:r>
              <a:rPr lang="sl-SI" sz="42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1. dan 2. učna enota</a:t>
            </a:r>
            <a:endParaRPr lang="en-US" sz="42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424611" y="7241329"/>
            <a:ext cx="13929" cy="637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7"/>
              </a:lnSpc>
              <a:spcBef>
                <a:spcPct val="0"/>
              </a:spcBef>
            </a:pPr>
            <a:endParaRPr/>
          </a:p>
        </p:txBody>
      </p:sp>
      <p:sp>
        <p:nvSpPr>
          <p:cNvPr id="15" name="TextBox 15"/>
          <p:cNvSpPr txBox="1"/>
          <p:nvPr/>
        </p:nvSpPr>
        <p:spPr>
          <a:xfrm>
            <a:off x="1254940" y="1104890"/>
            <a:ext cx="3592034" cy="436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Your paragraph text</a:t>
            </a:r>
          </a:p>
        </p:txBody>
      </p:sp>
      <p:pic>
        <p:nvPicPr>
          <p:cNvPr id="12" name="Slika 11">
            <a:extLst>
              <a:ext uri="{FF2B5EF4-FFF2-40B4-BE49-F238E27FC236}">
                <a16:creationId xmlns:a16="http://schemas.microsoft.com/office/drawing/2014/main" id="{E6E77D78-6D6C-1473-6DDA-7B2C266C1C4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555563"/>
            <a:ext cx="18288001" cy="7550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01565" y="1668732"/>
            <a:ext cx="14777837" cy="7075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200" b="1" dirty="0" err="1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Zakonodaja</a:t>
            </a:r>
            <a:r>
              <a:rPr lang="en-US" sz="4200" b="1" dirty="0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 o </a:t>
            </a:r>
            <a:r>
              <a:rPr lang="en-US" sz="4200" b="1" dirty="0" err="1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enakosti</a:t>
            </a:r>
            <a:r>
              <a:rPr lang="en-US" sz="4200" b="1" dirty="0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 </a:t>
            </a:r>
            <a:r>
              <a:rPr lang="en-US" sz="4200" b="1" dirty="0" err="1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spolov</a:t>
            </a:r>
            <a:r>
              <a:rPr lang="en-US" sz="4200" b="1" dirty="0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 </a:t>
            </a:r>
            <a:r>
              <a:rPr lang="en-US" sz="4200" b="1" dirty="0" err="1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na</a:t>
            </a:r>
            <a:r>
              <a:rPr lang="en-US" sz="4200" b="1" dirty="0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 </a:t>
            </a:r>
            <a:r>
              <a:rPr lang="en-US" sz="4200" b="1" dirty="0" err="1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področju</a:t>
            </a:r>
            <a:r>
              <a:rPr lang="en-US" sz="4200" b="1" dirty="0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 </a:t>
            </a:r>
            <a:r>
              <a:rPr lang="en-US" sz="4200" b="1" dirty="0" err="1">
                <a:solidFill>
                  <a:srgbClr val="FF6D25"/>
                </a:solidFill>
                <a:latin typeface="Arial Bold"/>
                <a:cs typeface="Arial Bold"/>
                <a:sym typeface="Arial Bold"/>
              </a:rPr>
              <a:t>zaposlovanja</a:t>
            </a:r>
            <a:endParaRPr lang="en-US" dirty="0"/>
          </a:p>
          <a:p>
            <a:pPr algn="l">
              <a:lnSpc>
                <a:spcPts val="7559"/>
              </a:lnSpc>
            </a:pPr>
            <a:endParaRPr lang="en-US" sz="4200" b="1" dirty="0">
              <a:solidFill>
                <a:srgbClr val="FF6D25"/>
              </a:solidFill>
              <a:latin typeface="Arial Bold"/>
              <a:ea typeface="Arial Bold"/>
              <a:cs typeface="Arial Bold"/>
            </a:endParaRPr>
          </a:p>
          <a:p>
            <a:pPr marL="728980" indent="-457200">
              <a:lnSpc>
                <a:spcPts val="5400"/>
              </a:lnSpc>
              <a:buFont typeface="Arial"/>
              <a:buChar char="•"/>
            </a:pPr>
            <a:r>
              <a:rPr lang="sl-SI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Ključni zakonodajni stebri EU:</a:t>
            </a: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190750" lvl="2" indent="-457200">
              <a:lnSpc>
                <a:spcPts val="5400"/>
              </a:lnSpc>
              <a:buFont typeface="Arial"/>
              <a:buChar char="⚬"/>
            </a:pP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Direktiva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usklajevanju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poklicnega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zasebnega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življenja</a:t>
            </a: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190750" lvl="2" indent="-457200">
              <a:lnSpc>
                <a:spcPts val="5400"/>
              </a:lnSpc>
              <a:buFont typeface="Arial"/>
              <a:buChar char="⚬"/>
            </a:pP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Direktiva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EU o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preglednosti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</a:t>
            </a: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190750" lvl="2" indent="-457200">
              <a:lnSpc>
                <a:spcPts val="5400"/>
              </a:lnSpc>
              <a:buFont typeface="Arial"/>
              <a:buChar char="⚬"/>
            </a:pP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Direktiva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enakosti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zaposlovanju</a:t>
            </a: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728980" indent="-457200">
              <a:lnSpc>
                <a:spcPts val="5400"/>
              </a:lnSpc>
              <a:buFont typeface="Arial"/>
              <a:buChar char="•"/>
            </a:pP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Spol in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pokojnine</a:t>
            </a: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728980" indent="-457200">
              <a:lnSpc>
                <a:spcPts val="5400"/>
              </a:lnSpc>
              <a:buFont typeface="Arial"/>
              <a:buChar char="•"/>
            </a:pP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Nacionalna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zakonodaja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zaposlovanju</a:t>
            </a:r>
            <a:r>
              <a:rPr lang="en-US" sz="3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enakosti</a:t>
            </a: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542925" lvl="1" indent="-271145" algn="l">
              <a:lnSpc>
                <a:spcPts val="5400"/>
              </a:lnSpc>
              <a:buFont typeface="Arial"/>
              <a:buChar char="•"/>
            </a:pP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ts val="5400"/>
              </a:lnSpc>
            </a:pPr>
            <a:endParaRPr lang="en-US" sz="30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16677" y="2628709"/>
            <a:ext cx="16054645" cy="5029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Leta 2025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morajo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ženske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 v EU v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povprečju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delati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 15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mesecev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 in 18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dni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, da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zaslužijo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enako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kot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moški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.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  <a:sym typeface="Cardo"/>
            </a:endParaRPr>
          </a:p>
          <a:p>
            <a:pPr algn="l">
              <a:lnSpc>
                <a:spcPts val="9720"/>
              </a:lnSpc>
            </a:pPr>
            <a:endParaRPr lang="en-US" sz="8100">
              <a:solidFill>
                <a:srgbClr val="DB7100"/>
              </a:solidFill>
              <a:latin typeface="Arial" panose="020B0604020202020204" pitchFamily="34" charset="0"/>
              <a:ea typeface="Cardo"/>
              <a:cs typeface="Arial" panose="020B0604020202020204" pitchFamily="34" charset="0"/>
            </a:endParaRPr>
          </a:p>
          <a:p>
            <a:pPr>
              <a:lnSpc>
                <a:spcPts val="3600"/>
              </a:lnSpc>
            </a:pP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  <a:hlinkClick r:id="rId3" tooltip="https://eige.europa.eu/gender-equality-index/2025/country"/>
              </a:rPr>
              <a:t>European Institute for Gender Equality</a:t>
            </a:r>
            <a:r>
              <a:rPr lang="en-US" sz="3000">
                <a:solidFill>
                  <a:srgbClr val="31354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 (EIGE), </a:t>
            </a:r>
            <a:r>
              <a:rPr lang="en-US" sz="3000" err="1">
                <a:solidFill>
                  <a:srgbClr val="31354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Poročilo</a:t>
            </a:r>
            <a:r>
              <a:rPr lang="en-US" sz="3000">
                <a:solidFill>
                  <a:srgbClr val="313540"/>
                </a:solidFill>
                <a:latin typeface="Arial" panose="020B0604020202020204" pitchFamily="34" charset="0"/>
                <a:ea typeface="Cardo"/>
                <a:cs typeface="Arial" panose="020B0604020202020204" pitchFamily="34" charset="0"/>
                <a:sym typeface="Cardo"/>
              </a:rPr>
              <a:t> 2025 (ANG). </a:t>
            </a:r>
            <a:endParaRPr lang="en-US" sz="3000">
              <a:solidFill>
                <a:srgbClr val="313540"/>
              </a:solidFill>
              <a:latin typeface="Arial" panose="020B0604020202020204" pitchFamily="34" charset="0"/>
              <a:ea typeface="Cardo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75146" y="817940"/>
            <a:ext cx="15590520" cy="805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cs typeface="Arial Bold"/>
                <a:sym typeface="Arimo Bold"/>
              </a:rPr>
              <a:t>Zakonodajni stebri EU</a:t>
            </a:r>
            <a:endParaRPr lang="en-US" sz="4200" b="1">
              <a:solidFill>
                <a:srgbClr val="FF6D25"/>
              </a:solidFill>
              <a:latin typeface="Arial Bold"/>
              <a:cs typeface="Arial Bold"/>
              <a:sym typeface="Arim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8393" y="1623417"/>
            <a:ext cx="17010975" cy="820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ts val="3240"/>
              </a:lnSpc>
              <a:spcBef>
                <a:spcPct val="0"/>
              </a:spcBef>
              <a:buFont typeface="Arial"/>
              <a:buChar char="•"/>
            </a:pPr>
            <a:endParaRPr lang="en-US" sz="3000" spc="-18">
              <a:solidFill>
                <a:srgbClr val="0A0A0A"/>
              </a:solidFill>
              <a:latin typeface="TT Rounds Condensed"/>
              <a:ea typeface="TT Rounds Condensed"/>
              <a:cs typeface="TT Rounds Condensed"/>
            </a:endParaRPr>
          </a:p>
          <a:p>
            <a:pPr marL="1238250" lvl="1" indent="-457200">
              <a:lnSpc>
                <a:spcPts val="3240"/>
              </a:lnSpc>
              <a:buFont typeface="Arial"/>
              <a:buChar char="•"/>
            </a:pPr>
            <a:r>
              <a:rPr lang="sl-SI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3"/>
              </a:rPr>
              <a:t>Direktiva o enakih možnostih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: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zagotavlja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izvajanje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načela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enakih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možnosti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in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enake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obravnave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moških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in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žensk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na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področju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zaposlovanja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in dela</a:t>
            </a:r>
            <a:endParaRPr lang="en-US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>
              <a:lnSpc>
                <a:spcPts val="3240"/>
              </a:lnSpc>
            </a:pPr>
            <a:endParaRPr lang="en-US" sz="3000" spc="-18">
              <a:solidFill>
                <a:srgbClr val="0A0A0A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</a:endParaRPr>
          </a:p>
          <a:p>
            <a:pPr marL="1238250" lvl="1" indent="-457200">
              <a:lnSpc>
                <a:spcPts val="3240"/>
              </a:lnSpc>
              <a:buFont typeface="Arial"/>
              <a:buChar char="•"/>
            </a:pPr>
            <a:r>
              <a:rPr lang="sl-SI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4" tooltip="https://eur-lex.europa.eu/eli/dir/2023/970/oj/eng"/>
              </a:rPr>
              <a:t>Direktiva o preglednosti plač</a:t>
            </a:r>
            <a:r>
              <a:rPr lang="en-US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5" tooltip="https://eur-lex.europa.eu/eli/dir/2023/970/oj/eng"/>
              </a:rPr>
              <a:t>: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Cilj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je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odpraviti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razliko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v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plačah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med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spoloma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(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približno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12 % v EU) z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izboljšanjem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preglednosti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,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pri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čemer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je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prenos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direktive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predviden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do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sredine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leta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2026.</a:t>
            </a:r>
            <a:endParaRPr lang="en-US" sz="3000" spc="-18">
              <a:solidFill>
                <a:srgbClr val="0A0A0A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</a:endParaRPr>
          </a:p>
          <a:p>
            <a:pPr>
              <a:lnSpc>
                <a:spcPts val="3240"/>
              </a:lnSpc>
            </a:pPr>
            <a:endParaRPr lang="en-US" sz="3000" spc="-18">
              <a:solidFill>
                <a:srgbClr val="0A0A0A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</a:endParaRPr>
          </a:p>
          <a:p>
            <a:pPr marL="1371600" lvl="1" indent="-457200">
              <a:lnSpc>
                <a:spcPts val="3240"/>
              </a:lnSpc>
              <a:spcBef>
                <a:spcPct val="0"/>
              </a:spcBef>
              <a:buFont typeface="Arial"/>
              <a:buChar char="•"/>
            </a:pPr>
            <a:r>
              <a:rPr lang="sl-SI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Direktiva </a:t>
            </a:r>
            <a:r>
              <a:rPr lang="en-US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o </a:t>
            </a:r>
            <a:r>
              <a:rPr lang="en-US" sz="3000" u="sng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usklajevanju</a:t>
            </a:r>
            <a:r>
              <a:rPr lang="en-US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 </a:t>
            </a:r>
            <a:r>
              <a:rPr lang="en-US" sz="3000" u="sng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poklicnega</a:t>
            </a:r>
            <a:r>
              <a:rPr lang="en-US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 in </a:t>
            </a:r>
            <a:r>
              <a:rPr lang="en-US" sz="3000" u="sng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zasebnega</a:t>
            </a:r>
            <a:r>
              <a:rPr lang="en-US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 </a:t>
            </a:r>
            <a:r>
              <a:rPr lang="en-US" sz="3000" u="sng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življenja</a:t>
            </a:r>
            <a:r>
              <a:rPr lang="en-US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 </a:t>
            </a:r>
            <a:r>
              <a:rPr lang="en-US" sz="3000" u="sng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staršev</a:t>
            </a:r>
            <a:r>
              <a:rPr lang="en-US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 in </a:t>
            </a:r>
            <a:r>
              <a:rPr lang="en-US" sz="3000" u="sng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oskrbovalcev</a:t>
            </a:r>
            <a:r>
              <a:rPr lang="en-US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: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Določa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minimalne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standarde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za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očetovski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,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starševski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in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oskrbovalniški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dopust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(z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neprenosljivimi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meseci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za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očete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) ter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pravico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do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zaprosila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za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fleksibilne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oblike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dela.</a:t>
            </a:r>
          </a:p>
          <a:p>
            <a:pPr>
              <a:lnSpc>
                <a:spcPts val="3240"/>
              </a:lnSpc>
              <a:spcBef>
                <a:spcPct val="0"/>
              </a:spcBef>
            </a:pPr>
            <a:endParaRPr lang="en-US" sz="3000" spc="-18">
              <a:solidFill>
                <a:srgbClr val="0A0A0A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</a:endParaRPr>
          </a:p>
          <a:p>
            <a:pPr marL="1238250" lvl="1" indent="-457200">
              <a:lnSpc>
                <a:spcPts val="3240"/>
              </a:lnSpc>
              <a:spcBef>
                <a:spcPct val="0"/>
              </a:spcBef>
              <a:buFont typeface="Arial"/>
              <a:buChar char="•"/>
            </a:pPr>
            <a:r>
              <a:rPr lang="sl-SI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7" tooltip="https://osha.europa.eu/en/legislation/directives/10"/>
              </a:rPr>
              <a:t>Direktiva o nosečih delavkah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: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vključuje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zahteve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za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spodbujanje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varnosti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in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zdravja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nosečih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delavk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ter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delavk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, ki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dojijo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, ter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obravnava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enako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obravnavo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nosečih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žensk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,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žensk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po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nedavnem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porodu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in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doječih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mater.</a:t>
            </a:r>
          </a:p>
          <a:p>
            <a:pPr>
              <a:lnSpc>
                <a:spcPts val="3240"/>
              </a:lnSpc>
              <a:spcBef>
                <a:spcPct val="0"/>
              </a:spcBef>
            </a:pPr>
            <a:endParaRPr lang="en-US" sz="3000" spc="-18">
              <a:solidFill>
                <a:srgbClr val="0A0A0A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</a:endParaRPr>
          </a:p>
          <a:p>
            <a:pPr marL="1238250" lvl="1" indent="-457200">
              <a:lnSpc>
                <a:spcPts val="3240"/>
              </a:lnSpc>
              <a:spcBef>
                <a:spcPct val="0"/>
              </a:spcBef>
              <a:buFont typeface="Arial"/>
              <a:buChar char="•"/>
            </a:pPr>
            <a:r>
              <a:rPr lang="sl-SI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8" tooltip="https://employment-social-affairs.ec.europa.eu/policies-and-activities/rights-work/labour-law/working-conditions/working-time-directive_en"/>
              </a:rPr>
              <a:t>Direktiva o določenih vidikih organizacije delovnega časa</a:t>
            </a:r>
            <a:r>
              <a:rPr lang="en-US" sz="3000" u="sng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9" tooltip="https://employment-social-affairs.ec.europa.eu/policies-and-activities/rights-work/labour-law/working-conditions/working-time-directive_en"/>
              </a:rPr>
              <a:t>: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zagotavlja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, da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zaposleni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v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povprečju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ne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prekoračijo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48-urnega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tedenskega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delovnega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časa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,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vključno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z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nadurami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, v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referenčnem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obdobju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do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štirih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mesecev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. Prav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tako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zagotavlja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minimalne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dnevne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in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tedenske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počitke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ter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plačan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letni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3000" spc="-18" err="1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dopust</a:t>
            </a:r>
            <a:r>
              <a:rPr lang="en-US" sz="3000" spc="-18">
                <a:solidFill>
                  <a:srgbClr val="0A0A0A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.</a:t>
            </a:r>
          </a:p>
          <a:p>
            <a:pPr algn="l">
              <a:lnSpc>
                <a:spcPts val="3240"/>
              </a:lnSpc>
              <a:spcBef>
                <a:spcPct val="0"/>
              </a:spcBef>
            </a:pPr>
            <a:endParaRPr lang="en-US" sz="3000" spc="-18">
              <a:solidFill>
                <a:srgbClr val="0A0A0A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48740" y="1133951"/>
            <a:ext cx="15590520" cy="805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Kaj je enakost?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7966" y="2892884"/>
            <a:ext cx="16939260" cy="45012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Listina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Evropske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unije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o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temeljnih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pravicah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: 23.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člen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– POGLAVJE III: ENAKOST:</a:t>
            </a:r>
            <a:endParaRPr lang="en-US" sz="140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l">
              <a:lnSpc>
                <a:spcPts val="4536"/>
              </a:lnSpc>
            </a:pPr>
            <a:endParaRPr lang="en-US" sz="36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Enakost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med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moškimi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in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ženskami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mora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biti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zagotovljena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vseh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področjih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vključno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zaposlovanjem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delom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in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plačilom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algn="l">
              <a:lnSpc>
                <a:spcPts val="4536"/>
              </a:lnSpc>
            </a:pPr>
            <a:endParaRPr lang="en-US" sz="3600">
              <a:solidFill>
                <a:srgbClr val="DB71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</a:endParaRPr>
          </a:p>
          <a:p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Načelo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enakosti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ne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preprečuje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ohranjanja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sprejemanja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ukrepov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ki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zagotavljajo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posebne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prednosti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korist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premalo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zastopanega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spola</a:t>
            </a:r>
            <a:r>
              <a:rPr lang="en-US" sz="3600">
                <a:solidFill>
                  <a:srgbClr val="DB71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algn="l">
              <a:lnSpc>
                <a:spcPts val="4536"/>
              </a:lnSpc>
            </a:pPr>
            <a:endParaRPr lang="en-US" sz="4200">
              <a:solidFill>
                <a:srgbClr val="DB7100"/>
              </a:solidFill>
              <a:latin typeface="Calibri (MS)"/>
              <a:ea typeface="Calibri (MS)"/>
              <a:cs typeface="Calibri (MS)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36562" y="968769"/>
            <a:ext cx="12924971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200" b="1">
                <a:solidFill>
                  <a:srgbClr val="FF6D25"/>
                </a:solidFill>
                <a:latin typeface="Arial Bold"/>
                <a:cs typeface="Arial Bold"/>
                <a:sym typeface="TT Rounds Condensed Bold"/>
              </a:rPr>
              <a:t>Evropska strategija za enakost spolov 2020–2025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36562" y="1876543"/>
            <a:ext cx="12708978" cy="7961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spc="-18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Ključni</a:t>
            </a:r>
            <a:r>
              <a:rPr lang="en-US" sz="3600" spc="-18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US" sz="3600" spc="-18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stebri</a:t>
            </a:r>
            <a:r>
              <a:rPr lang="en-US" sz="3600" spc="-18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in </a:t>
            </a:r>
            <a:r>
              <a:rPr lang="en-US" sz="3600" spc="-18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ukrepi</a:t>
            </a:r>
            <a:r>
              <a:rPr lang="en-US" sz="36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</a:t>
            </a:r>
            <a:endParaRPr lang="en-US" sz="360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l">
              <a:lnSpc>
                <a:spcPts val="3240"/>
              </a:lnSpc>
            </a:pPr>
            <a:endParaRPr lang="en-US" sz="2400" u="sng" spc="-18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647700" indent="-323850">
              <a:buFont typeface="Arial"/>
              <a:buChar char="•"/>
            </a:pP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Končanje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nasilja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podlagi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spola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stereotipov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</a:t>
            </a:r>
            <a:br>
              <a:rPr lang="en-US" sz="2400" u="sng" spc="-18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</a:b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Ukrepi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za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zaščito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žensk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boj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proti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nasilju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ter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izzivanje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škodljivih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družbenih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norm.</a:t>
            </a:r>
            <a:endParaRPr lang="en-US" sz="2400" spc="-18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323850"/>
            <a:endParaRPr lang="en-US" sz="2400" spc="-18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647700" lvl="1" indent="-323850">
              <a:buFont typeface="Arial"/>
              <a:buChar char="•"/>
            </a:pP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Enake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možnosti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trgu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dela:</a:t>
            </a:r>
            <a:br>
              <a:rPr lang="en-US" sz="2400" spc="-18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</a:b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Naslavljanje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plačnih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razlik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spodbujanje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žensk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vodilne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položaje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ter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izboljšanje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usklajevanja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poklicnega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zasebnega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življenja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  <a:endParaRPr lang="en-US" sz="240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23850" lvl="1"/>
            <a:endParaRPr lang="en-US" sz="2400" b="1" spc="-18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647700" lvl="1" indent="-323850">
              <a:buFont typeface="Arial"/>
              <a:buChar char="•"/>
            </a:pP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Enako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plačilo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za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enako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</a:t>
            </a:r>
            <a:br>
              <a:rPr lang="en-US" sz="2400" spc="-18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</a:b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Odpravljanje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razlike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v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plačah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med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spoloma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s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pomočjo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preglednosti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dodatnih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ukrepov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  <a:endParaRPr lang="en-US" sz="240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23850" lvl="1"/>
            <a:endParaRPr lang="en-US" sz="2400" spc="-18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647700" lvl="1" indent="-323850">
              <a:buFont typeface="Arial"/>
              <a:buChar char="•"/>
            </a:pP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Zmanjševanje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razlik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med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spoloma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v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gospodarstvu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n-US" sz="2400" spc="-18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Krepitev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ekonomskega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opolnomočenja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žensk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23850" lvl="1"/>
            <a:endParaRPr lang="en-US" sz="2400" b="1" spc="-18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647700" lvl="1" indent="-323850">
              <a:buFont typeface="Arial"/>
              <a:buChar char="•"/>
            </a:pP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Uravnotežena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zastopanost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spolov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pri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odločanju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</a:t>
            </a:r>
            <a:br>
              <a:rPr lang="en-US" sz="2400" spc="-18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</a:b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Povečevanje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udeležbe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žensk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v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politiki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gospodarstvu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  <a:endParaRPr lang="en-US" sz="2400"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323850" lvl="1"/>
            <a:endParaRPr lang="en-US" sz="2400" spc="-18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647700" lvl="1" indent="-323850">
              <a:buFont typeface="Arial"/>
              <a:buChar char="•"/>
            </a:pP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Vključevanje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vidika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enakosti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spolov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v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vse</a:t>
            </a:r>
            <a:r>
              <a:rPr lang="en-US" sz="2400" b="1" u="sng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b="1" u="sng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politike</a:t>
            </a:r>
            <a:r>
              <a:rPr lang="en-US" sz="2400" b="1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</a:t>
            </a:r>
            <a:br>
              <a:rPr lang="en-US" sz="2400" spc="-18"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</a:b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Zagotavljanje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da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vse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politike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EU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upoštevajo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načelo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enakosti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400" spc="-18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spolov</a:t>
            </a:r>
            <a:r>
              <a:rPr lang="en-US" sz="2400" spc="-18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647700" lvl="1" indent="-323850">
              <a:lnSpc>
                <a:spcPts val="3240"/>
              </a:lnSpc>
              <a:buFont typeface="Arial"/>
              <a:buChar char="•"/>
            </a:pPr>
            <a:endParaRPr lang="en-US" sz="3000" spc="-18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48740" y="1133951"/>
            <a:ext cx="15590520" cy="805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cs typeface="Arial Bold"/>
              </a:rPr>
              <a:t>Zakonodaja proti </a:t>
            </a:r>
            <a:r>
              <a:rPr lang="en-US" sz="4200" b="1" err="1">
                <a:solidFill>
                  <a:srgbClr val="FF6D25"/>
                </a:solidFill>
                <a:latin typeface="Arial Bold"/>
                <a:cs typeface="Arial Bold"/>
              </a:rPr>
              <a:t>diskriminaciji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48740" y="2755583"/>
            <a:ext cx="15590520" cy="6873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 Bold"/>
              </a:rPr>
              <a:t>Vsak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 Bold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 Bold"/>
              </a:rPr>
              <a:t>zaposleni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 Bold"/>
              </a:rPr>
              <a:t> je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zaščiten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delovnopravno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zakonodajo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EU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nacionalno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zakonodajo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algn="l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</a:endParaRPr>
          </a:p>
          <a:p>
            <a:pPr>
              <a:lnSpc>
                <a:spcPts val="3240"/>
              </a:lnSpc>
            </a:pP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Dire</a:t>
            </a:r>
            <a:r>
              <a:rPr lang="sl-SI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ktiva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o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izvajanju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načela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enakih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možnosti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in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enakega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obravnavanja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moških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in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žensk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na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področju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</a:t>
            </a:r>
            <a:r>
              <a:rPr lang="en-US" sz="3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zaposlovanja</a:t>
            </a:r>
            <a:r>
              <a:rPr lang="en-US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ur-lex.europa.eu/eli/dir/2006/54/2006-07-26"/>
              </a:rPr>
              <a:t> in</a:t>
            </a:r>
            <a:r>
              <a:rPr lang="sl-SI" sz="3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dela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določa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pravne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opredelitve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pojmov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»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neposredna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«, »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posredna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«, »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nadlegovanje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«, »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nadlegovanje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«, »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plačilo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« ter »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poklicni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sistemi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socialne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varnosti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«.</a:t>
            </a:r>
          </a:p>
          <a:p>
            <a:pPr algn="l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</a:endParaRPr>
          </a:p>
          <a:p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zaposlovanju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katerikoli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od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naslednjih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podlag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je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nezakonita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: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algn="l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</a:endParaRPr>
          </a:p>
          <a:p>
            <a:pPr marL="1228725" lvl="2" indent="-409575"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Starost;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;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zakonski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stan;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družinski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status;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invalidnost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; rasa;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usmerjenost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;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verska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prepričanja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;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katerakoli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kombinacija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navedenih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28725" lvl="2" indent="-409575">
              <a:buFont typeface="Arial"/>
              <a:buChar char="⚬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Oglasi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zaposlitev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ne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smejo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biti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diskriminatorni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— ne glede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to,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je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izrecno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navedena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nakazana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daje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tak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vtis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marL="1228725" lvl="2" indent="-409575" algn="l">
              <a:lnSpc>
                <a:spcPts val="3240"/>
              </a:lnSpc>
              <a:buFont typeface="Arial"/>
              <a:buChar char="⚬"/>
            </a:pPr>
            <a:endParaRPr lang="en-US" sz="3000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  <a:p>
            <a:pPr marL="1228725" lvl="2" indent="-409575" algn="l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1228725" lvl="2" indent="-409575" algn="l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36562" y="1125997"/>
            <a:ext cx="8187146" cy="815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128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Diskriminacija na podlagi spola</a:t>
            </a:r>
            <a:endParaRPr lang="en-US" sz="6600" spc="-40">
              <a:solidFill>
                <a:srgbClr val="000000"/>
              </a:solidFill>
              <a:latin typeface="TT Rounds Condensed"/>
              <a:ea typeface="TT Rounds Condensed"/>
              <a:cs typeface="TT Rounds Condens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48740" y="2755583"/>
            <a:ext cx="15590520" cy="680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86180" lvl="1" indent="-457200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Listina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Evropske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unije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temeljnih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pravicah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21.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člen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: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Prepovedana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je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kakršnakoli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kateri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podlagi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so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rasa,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barva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kože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etnični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socialni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izvor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genetske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značilnosti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jezik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veroizpoved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prepričanje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politično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katero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drugo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mnenje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pripadnost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narodni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manjšini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premoženje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rojstvo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invalidnost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starost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usmerjenost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marL="542925" lvl="1" indent="-271145" algn="l">
              <a:lnSpc>
                <a:spcPts val="3240"/>
              </a:lnSpc>
              <a:buFont typeface="Arial"/>
              <a:buChar char="•"/>
            </a:pP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</a:endParaRPr>
          </a:p>
          <a:p>
            <a:pPr marL="542925" lvl="1" indent="-271145" algn="l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</a:endParaRPr>
          </a:p>
          <a:p>
            <a:pPr marL="1186180" lvl="1" indent="-457200">
              <a:lnSpc>
                <a:spcPts val="324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»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neposredna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«: ko je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ena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oseba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zaradi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obravnavana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manj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ugodno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je, je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bila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bi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bila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primerljivem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položaju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obravnavana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druga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oseba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</a:p>
          <a:p>
            <a:pPr marL="542925" lvl="1" indent="-271145">
              <a:lnSpc>
                <a:spcPts val="3240"/>
              </a:lnSpc>
              <a:buFont typeface="Arial"/>
              <a:buChar char="•"/>
            </a:pP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</a:endParaRPr>
          </a:p>
          <a:p>
            <a:pPr marL="542925" lvl="1" indent="-271145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</a:endParaRPr>
          </a:p>
          <a:p>
            <a:pPr marL="1186180" lvl="1" indent="-457200">
              <a:lnSpc>
                <a:spcPts val="324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»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posredna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«: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kadar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bi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sl-SI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videz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nevtralna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določba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merilo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praksa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osebe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enega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postavila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posebno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slabši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položaj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primerjavi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osebami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drugega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razen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če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je ta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določba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merilo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praksa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objektivno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utemeljena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zakonitim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ciljem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sredstva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dosego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cilja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pa so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ustrezna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potrebna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  <a:endParaRPr lang="en-US" sz="3000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  <a:p>
            <a:pPr marL="542925" lvl="1" indent="-271145" algn="l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  <a:p>
            <a:pPr marL="325755" lvl="1" indent="-162560" algn="r">
              <a:lnSpc>
                <a:spcPts val="1944"/>
              </a:lnSpc>
            </a:pPr>
            <a:r>
              <a:rPr lang="sl-SI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Direktive</a:t>
            </a: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2006/54, 2000/43, 2000/78 </a:t>
            </a:r>
            <a:endParaRPr lang="en-US" sz="1800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259063" y="968769"/>
            <a:ext cx="13716000" cy="3278842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 algn="ctr"/>
            <a:r>
              <a:rPr lang="en-US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Direktiva o usklajevanju poklicnega in zasebnega življenja</a:t>
            </a:r>
            <a:endParaRPr lang="en-US" sz="4200" b="1" err="1">
              <a:solidFill>
                <a:srgbClr val="FF6D25"/>
              </a:solidFill>
              <a:latin typeface="Arial Bold"/>
              <a:cs typeface="Arial Bold"/>
              <a:sym typeface="TT Rounds Condensed"/>
            </a:endParaRPr>
          </a:p>
          <a:p>
            <a:pPr algn="ctr">
              <a:lnSpc>
                <a:spcPts val="9720"/>
              </a:lnSpc>
            </a:pPr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2377440" y="4674983"/>
            <a:ext cx="13533120" cy="3500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sl-SI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Direktiva 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o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izvajanju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načela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enakih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možnosti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in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enakega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obravnavanja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moških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in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žensk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na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področju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zaposlovanja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in dela</a:t>
            </a:r>
            <a:r>
              <a:rPr lang="sl-SI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določa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minimalne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standarde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za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očetovski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starševski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in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oskrbovalniški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dopust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vključno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dodatnimi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pravicami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kot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je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pravica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do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zaprosila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za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fleksibilne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oblike</a:t>
            </a:r>
            <a:r>
              <a:rPr lang="en-US" sz="36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dela.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algn="ctr">
              <a:lnSpc>
                <a:spcPts val="3888"/>
              </a:lnSpc>
            </a:pPr>
            <a:endParaRPr lang="en-US" sz="3600">
              <a:solidFill>
                <a:srgbClr val="000000"/>
              </a:solidFill>
              <a:latin typeface="Calibri (MS)"/>
              <a:ea typeface="Calibri (MS)"/>
              <a:cs typeface="Calibri (MS)"/>
            </a:endParaRPr>
          </a:p>
          <a:p>
            <a:pPr algn="ctr">
              <a:lnSpc>
                <a:spcPts val="3888"/>
              </a:lnSpc>
            </a:pPr>
            <a:endParaRPr lang="en-US" sz="36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08253" y="1170113"/>
            <a:ext cx="15590520" cy="646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Direktiva o usklajevanju poklicnega in zasebnega življenja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98653" y="2520301"/>
            <a:ext cx="16596893" cy="6565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186180" lvl="1" indent="-457200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Krepitev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obstoječe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pravice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do 4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mesecev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starševskega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dopusta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tako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postaneta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2 od 4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mesecev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neprenosljiva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z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starša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drugega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ter se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nadomestita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ravni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ki jo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določijo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države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članice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Starši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bodo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imeli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tudi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pravico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zaprositi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za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fleksibilno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koriščenje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dopusta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(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npr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skrajšani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delovni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čas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obliki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delnega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koriščenja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).</a:t>
            </a:r>
            <a:endParaRPr lang="en-US"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algn="l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1186180" lvl="1" indent="-457200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Uvedba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oskrbovalniškega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dopusta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za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delavce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ki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nudijo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osebno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nego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podporo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sorodniku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osebi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ki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živi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istem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gospodinjstvu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Delovni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oskrbovalci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bodo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lahko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izkoristili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5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leto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728980" lvl="1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1186180" lvl="1" indent="-457200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Razširitev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obstoječe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pravice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zaprosila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za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fleksibilne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oblike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dela (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skrajšani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delovni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čas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fleksibilni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delovni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čas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fleksibilna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lokacija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dela)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vse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starše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otrok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do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najmanj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8.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leta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starosti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vse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oskrbovalce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728980" lvl="1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endParaRPr>
          </a:p>
          <a:p>
            <a:pPr marL="1186180" indent="-457200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Uvedba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očetovskega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dopusta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.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Očetje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oziroma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enakovredni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drugi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starši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bodo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lahko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izkoristili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najmanj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10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delovnih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dni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očetovskega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dopusta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okoli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rojstva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otroka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nadomeščenega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najmanj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ravni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bolniškega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nadomestila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24949" y="2378528"/>
            <a:ext cx="16286536" cy="4832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Zaradi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 12‑odstotne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razlike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 v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plačah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 med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spoloma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 v EU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ženske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 od 17.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novembra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simbolično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delajo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 </a:t>
            </a:r>
            <a:r>
              <a:rPr lang="en-US" sz="7200" err="1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brezplačno</a:t>
            </a:r>
            <a:r>
              <a:rPr lang="en-US" sz="7200">
                <a:solidFill>
                  <a:srgbClr val="DB7100"/>
                </a:solidFill>
                <a:latin typeface="Arial" panose="020B0604020202020204" pitchFamily="34" charset="0"/>
                <a:ea typeface="Inter"/>
                <a:cs typeface="Arial" panose="020B0604020202020204" pitchFamily="34" charset="0"/>
                <a:sym typeface="Inter"/>
              </a:rPr>
              <a:t>.</a:t>
            </a:r>
          </a:p>
          <a:p>
            <a:pPr algn="l">
              <a:lnSpc>
                <a:spcPts val="9720"/>
              </a:lnSpc>
            </a:pPr>
            <a:endParaRPr lang="en-US" sz="8100">
              <a:solidFill>
                <a:srgbClr val="DB710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160"/>
              </a:lnSpc>
            </a:pPr>
            <a:r>
              <a:rPr lang="en-US" sz="18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Članek</a:t>
            </a:r>
            <a:r>
              <a:rPr lang="en-US" sz="18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(novice), 17. </a:t>
            </a:r>
            <a:r>
              <a:rPr lang="en-US" sz="18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november</a:t>
            </a:r>
            <a:r>
              <a:rPr lang="en-US" sz="18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2025</a:t>
            </a:r>
            <a:r>
              <a:rPr lang="sl-SI" sz="18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 </a:t>
            </a:r>
            <a:r>
              <a:rPr lang="en-US" sz="18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Generalni</a:t>
            </a:r>
            <a:r>
              <a:rPr lang="en-US" sz="18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18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direktorat</a:t>
            </a:r>
            <a:r>
              <a:rPr lang="en-US" sz="18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za </a:t>
            </a:r>
            <a:r>
              <a:rPr lang="en-US" sz="18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komuniciranje</a:t>
            </a:r>
            <a:endParaRPr lang="en-US" sz="18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0744200" y="1686386"/>
            <a:ext cx="27579956" cy="1931950"/>
            <a:chOff x="-16174035" y="-42108"/>
            <a:chExt cx="36773275" cy="2575933"/>
          </a:xfrm>
        </p:grpSpPr>
        <p:sp>
          <p:nvSpPr>
            <p:cNvPr id="8" name="Freeform 8"/>
            <p:cNvSpPr/>
            <p:nvPr/>
          </p:nvSpPr>
          <p:spPr>
            <a:xfrm>
              <a:off x="-16174035" y="-42108"/>
              <a:ext cx="21031200" cy="2548660"/>
            </a:xfrm>
            <a:custGeom>
              <a:avLst/>
              <a:gdLst/>
              <a:ahLst/>
              <a:cxnLst/>
              <a:rect l="l" t="t" r="r" b="b"/>
              <a:pathLst>
                <a:path w="21031200" h="2548660">
                  <a:moveTo>
                    <a:pt x="0" y="0"/>
                  </a:moveTo>
                  <a:lnTo>
                    <a:pt x="21031200" y="0"/>
                  </a:lnTo>
                  <a:lnTo>
                    <a:pt x="21031200" y="2548660"/>
                  </a:lnTo>
                  <a:lnTo>
                    <a:pt x="0" y="25486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0787" b="-110787"/>
              </a:stretch>
            </a:blipFill>
          </p:spPr>
          <p:txBody>
            <a:bodyPr/>
            <a:lstStyle/>
            <a:p>
              <a:endParaRPr lang="sl-SI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-431960" y="80415"/>
              <a:ext cx="21031200" cy="2453410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9720"/>
                </a:lnSpc>
              </a:pPr>
              <a:r>
                <a:rPr lang="en-US" sz="4200" b="1">
                  <a:solidFill>
                    <a:srgbClr val="FF6D25"/>
                  </a:solidFill>
                  <a:latin typeface="Arial Bold"/>
                  <a:cs typeface="Arial Bold"/>
                  <a:sym typeface="TT Rounds Condensed"/>
                </a:rPr>
                <a:t>Direktiva o enakosti pri zaposlovanju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0" y="4771386"/>
            <a:ext cx="15590520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en-US" sz="3600" b="1">
                <a:solidFill>
                  <a:srgbClr val="000000"/>
                </a:solidFill>
                <a:latin typeface="Arial" panose="020B0604020202020204" pitchFamily="34" charset="0"/>
                <a:ea typeface="Calibri (MS) Bold"/>
                <a:cs typeface="Arial" panose="020B0604020202020204" pitchFamily="34" charset="0"/>
                <a:sym typeface="Calibri (MS) Bold"/>
              </a:rPr>
              <a:t> </a:t>
            </a:r>
            <a:r>
              <a:rPr lang="sl-SI" sz="36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Direktiva o enakosti pri zaposlovanju </a:t>
            </a:r>
            <a:r>
              <a:rPr lang="sl-SI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prepoveduje neposredno in posredno diskriminacijo (vključno z nadlegovanjem in navodili za diskriminacijo) na podlagi vere ali prepričanja, starosti, invalidnosti in spolne usmerjenosti na področju zaposlovanja in dela.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843315" y="1648438"/>
            <a:ext cx="11821886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 spc="-25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  </a:t>
            </a:r>
            <a:r>
              <a:rPr lang="en-US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Minimalne pravice delavcev v EU zajemajo: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43315" y="3246395"/>
            <a:ext cx="15181942" cy="4514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1463" lvl="1" algn="l">
              <a:lnSpc>
                <a:spcPts val="324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•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zdravje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varnost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delu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splošne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pravice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obveznosti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delovna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mesta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delovna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oprema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posebna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tveganja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ranljive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skupine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delavcev</a:t>
            </a: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•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enake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možnosti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za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ženske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moške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enaka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obravnava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delu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nosečnost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porodniški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dopust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starševski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dopust</a:t>
            </a: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•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zaščita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pred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diskriminacijo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podlagi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rase,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vere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starosti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invalidnosti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spolne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usmerjenosti</a:t>
            </a: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•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delovna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zakonodaja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s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skrajšanim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delovnim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časom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pogodbe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za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določen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čas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delovni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čas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zaposlitev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mladih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obveščanje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posvetovanje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z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zaposlenimi</a:t>
            </a:r>
            <a:endParaRPr lang="en-US" sz="300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48740" y="1034158"/>
            <a:ext cx="15590520" cy="805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en-US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Uveljavljanje zakonodaje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79285" y="2166467"/>
            <a:ext cx="16150771" cy="6976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Izboljšanje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pravnega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varstva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: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države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članice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morajo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zagotoviti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da so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sodni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in/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upravni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postopki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voljo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vsem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osebam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ki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menijo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da so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oškodovane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zaradi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neupoštevanja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načela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enakega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obravnavanja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tudi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po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tem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ko se je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razmerje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katerem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naj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bi do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prišlo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že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končalo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Obrnitev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dokaznega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bremena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: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kadar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zaposleni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ki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menijo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da so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bili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žrtve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pred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sodiščem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drugim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pristojnim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organom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navedejo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dejstva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podlagi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katerih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se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lahko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domneva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da je do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prišlo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mora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delodajalec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dokazati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da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bilo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Zaščita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žrtev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diskriminacije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pred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povračilnimi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ukrepi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: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zaposleni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morajo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biti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zaščiteni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pred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odpovedjo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drugim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neugodnim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ravnanjem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delodajalca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odzivom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pritožbo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znotraj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podjetja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kakršen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sodni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postopek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namenjen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uveljavljanju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načela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enakega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obravnavanja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Obveščanje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določbah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direktive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: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države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članice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morajo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poskrbeti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da so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nove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že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obstoječe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oblike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zaščite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ustrezno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predstavljene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dostopne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zadevnim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osebam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vsemi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primernimi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sredstvi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707326"/>
            <a:ext cx="15773400" cy="3242798"/>
            <a:chOff x="-850900" y="-1162787"/>
            <a:chExt cx="21031200" cy="4323731"/>
          </a:xfrm>
        </p:grpSpPr>
        <p:sp>
          <p:nvSpPr>
            <p:cNvPr id="8" name="Freeform 8"/>
            <p:cNvSpPr/>
            <p:nvPr/>
          </p:nvSpPr>
          <p:spPr>
            <a:xfrm>
              <a:off x="-850900" y="-52735"/>
              <a:ext cx="21031200" cy="3213679"/>
            </a:xfrm>
            <a:custGeom>
              <a:avLst/>
              <a:gdLst/>
              <a:ahLst/>
              <a:cxnLst/>
              <a:rect l="l" t="t" r="r" b="b"/>
              <a:pathLst>
                <a:path w="21031200" h="3213678">
                  <a:moveTo>
                    <a:pt x="0" y="0"/>
                  </a:moveTo>
                  <a:lnTo>
                    <a:pt x="21031200" y="0"/>
                  </a:lnTo>
                  <a:lnTo>
                    <a:pt x="21031200" y="3213678"/>
                  </a:lnTo>
                  <a:lnTo>
                    <a:pt x="0" y="321367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77515" b="-77515"/>
              </a:stretch>
            </a:blipFill>
          </p:spPr>
          <p:txBody>
            <a:bodyPr/>
            <a:lstStyle/>
            <a:p>
              <a:endParaRPr lang="sl-SI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376267" y="-1162787"/>
              <a:ext cx="11164300" cy="311843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9720"/>
                </a:lnSpc>
              </a:pPr>
              <a:r>
                <a:rPr lang="pt-BR" sz="4200" b="1">
                  <a:solidFill>
                    <a:srgbClr val="FF6D25"/>
                  </a:solidFill>
                  <a:latin typeface="Arial Bold"/>
                  <a:cs typeface="Arial Bold"/>
                  <a:sym typeface="TT Rounds Condensed"/>
                </a:rPr>
                <a:t>Direktiva EU o preglednosti plač</a:t>
              </a:r>
              <a:endParaRPr lang="en-US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endParaRP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57288" y="4054554"/>
            <a:ext cx="1559052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sl-SI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je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namenjen</a:t>
            </a:r>
            <a:r>
              <a:rPr lang="sl-SI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a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odpravi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plačne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skrivnosti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,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uveljavljanju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načela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enakega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plačila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za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moške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in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ženske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ter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odpravljanju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razlik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v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plačah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 med </a:t>
            </a:r>
            <a:r>
              <a:rPr lang="en-US" sz="3600" err="1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spoloma</a:t>
            </a:r>
            <a:r>
              <a:rPr lang="en-US" sz="3600">
                <a:solidFill>
                  <a:srgbClr val="898989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/>
              </a:rPr>
              <a:t>.</a:t>
            </a:r>
            <a:endParaRPr lang="en-US" sz="3600">
              <a:solidFill>
                <a:srgbClr val="898989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36562" y="1553658"/>
            <a:ext cx="8188466" cy="641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pt-BR" sz="4200" b="1">
                <a:solidFill>
                  <a:srgbClr val="FF6D25"/>
                </a:solidFill>
                <a:latin typeface="Arial Bold"/>
                <a:cs typeface="Arial Bold"/>
                <a:sym typeface="Arial"/>
              </a:rPr>
              <a:t>Direktiva EU o preglednosti plač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36562" y="2962198"/>
            <a:ext cx="12714514" cy="517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60095" lvl="1" indent="-380048" algn="l">
              <a:buFont typeface="Arial"/>
              <a:buChar char="•"/>
            </a:pPr>
            <a:r>
              <a:rPr lang="sl-SI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Implementacija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junija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2026</a:t>
            </a:r>
            <a:endParaRPr lang="sl-SI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047" lvl="1" algn="l"/>
            <a:endParaRPr lang="sl-SI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60095" lvl="1" indent="-380048" algn="l">
              <a:buFont typeface="Arial"/>
              <a:buChar char="•"/>
            </a:pP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Podjetja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več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kot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150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zaposlenimi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morajo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letno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poročati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plačnih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razlikah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spoloma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razlike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presegajo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5 %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brez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objektivne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utemeljitve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morajo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izvesti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skupaj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predstavniki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delavcev</a:t>
            </a:r>
            <a:endParaRPr lang="sl-SI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047" lvl="1" algn="l"/>
            <a:endParaRPr lang="sl-SI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60095" lvl="1" indent="-380048" algn="l">
              <a:buFont typeface="Arial"/>
              <a:buChar char="•"/>
            </a:pP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Delodajalci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morajo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oglasih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razkriti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plačne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razpone</a:t>
            </a:r>
            <a:endParaRPr lang="sl-SI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047" lvl="1" algn="l"/>
            <a:endParaRPr lang="sl-SI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60095" lvl="1" indent="-380048" algn="l">
              <a:buFont typeface="Arial"/>
              <a:buChar char="•"/>
            </a:pP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Prepovedano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je, da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delodajalci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sprašujejo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kandidate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njihovi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pretekli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zgodovini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</a:t>
            </a:r>
            <a:endParaRPr lang="sl-SI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80047" lvl="1" algn="l"/>
            <a:endParaRPr lang="sl-SI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60095" lvl="1" indent="-380048" algn="l">
              <a:buFont typeface="Arial"/>
              <a:buChar char="•"/>
            </a:pP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Pravica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zaposlenih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»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informacij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plačah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«,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vključno</a:t>
            </a:r>
            <a:r>
              <a:rPr lang="en-US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28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spolu</a:t>
            </a:r>
            <a:endParaRPr lang="en-US"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36562" y="1415993"/>
            <a:ext cx="2279831" cy="805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Cilji</a:t>
            </a:r>
            <a:r>
              <a:rPr lang="en-US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…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36562" y="3038928"/>
            <a:ext cx="14254117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Cilj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povečati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preglednost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izboljšati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dostop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do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pravnega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varstva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delavce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zatrjujejo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plačno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diskriminacijo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podlagi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spola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Direktiva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zahteva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da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delodajalci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poročajo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plačnih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razlikah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spoloma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med »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kategorijami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delavcev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«,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ločeno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po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osnovni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variabilni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Prav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določa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skupne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ocene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skupaj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predstavniki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delavcev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Direktiva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spodbuja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preglednost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oglasih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za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preglednost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informacij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ravneh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ter o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plačah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sodelavcev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Prav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tako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uvaja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prepoved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plačne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skrivnosti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Direktiva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prinesla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pomembne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spremembe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postopkih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obravnave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primerov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diskriminacije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sankcija</a:t>
            </a:r>
            <a:endParaRPr lang="en-US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48740" y="4304909"/>
            <a:ext cx="15444289" cy="1987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»</a:t>
            </a:r>
            <a:r>
              <a:rPr lang="en-US" sz="3600" err="1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Razlika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med </a:t>
            </a:r>
            <a:r>
              <a:rPr lang="en-US" sz="3600" err="1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spoloma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600" err="1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pokojninah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EU je </a:t>
            </a:r>
            <a:r>
              <a:rPr lang="en-US" sz="3600" err="1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bistveno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600" err="1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višja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sl-SI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(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povprečno 29 </a:t>
            </a:r>
            <a:r>
              <a:rPr lang="sl-SI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)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600" err="1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primerjavi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s </a:t>
            </a:r>
            <a:r>
              <a:rPr lang="en-US" sz="3600" err="1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povprečno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13‑odstotno </a:t>
            </a:r>
            <a:r>
              <a:rPr lang="en-US" sz="3600" err="1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razliko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600" err="1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plačah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med </a:t>
            </a:r>
            <a:r>
              <a:rPr lang="en-US" sz="3600" err="1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spoloma</a:t>
            </a:r>
            <a:r>
              <a:rPr lang="en-US" sz="3600"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.«</a:t>
            </a:r>
            <a:endParaRPr lang="sl-SI" sz="3600"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algn="l">
              <a:lnSpc>
                <a:spcPts val="3888"/>
              </a:lnSpc>
            </a:pPr>
            <a:endParaRPr lang="en-US" sz="3600">
              <a:solidFill>
                <a:srgbClr val="898989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algn="l">
              <a:lnSpc>
                <a:spcPts val="1944"/>
              </a:lnSpc>
            </a:pP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The impact of social </a:t>
            </a:r>
            <a:r>
              <a:rPr lang="en-US" sz="18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Vpliv</a:t>
            </a: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 </a:t>
            </a:r>
            <a:r>
              <a:rPr lang="en-US" sz="18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socialnih</a:t>
            </a: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 in </a:t>
            </a:r>
            <a:r>
              <a:rPr lang="en-US" sz="18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vedenjskih</a:t>
            </a: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 </a:t>
            </a:r>
            <a:r>
              <a:rPr lang="en-US" sz="18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vidikov</a:t>
            </a: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 </a:t>
            </a:r>
            <a:r>
              <a:rPr lang="en-US" sz="18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na</a:t>
            </a: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 </a:t>
            </a:r>
            <a:r>
              <a:rPr lang="en-US" sz="18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pokojninski</a:t>
            </a: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 </a:t>
            </a:r>
            <a:r>
              <a:rPr lang="en-US" sz="18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razkorak</a:t>
            </a: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 med </a:t>
            </a:r>
            <a:r>
              <a:rPr lang="en-US" sz="18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spoloma</a:t>
            </a: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 v </a:t>
            </a:r>
            <a:r>
              <a:rPr lang="en-US" sz="18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Evropiand</a:t>
            </a: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 </a:t>
            </a:r>
            <a:r>
              <a:rPr lang="en-US" sz="18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behavioural</a:t>
            </a:r>
            <a:r>
              <a:rPr lang="en-US" sz="18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www.eiopa.europa.eu/impact-social-and-behavioural-aspects-gender-pension-gap-europe-2024-06-26_en"/>
              </a:rPr>
              <a:t> aspects on the gender pension gap in Europe, EIOPA 2024 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B0F3AA9B-2A9D-59B6-2F3E-E7F74D2071F1}"/>
              </a:ext>
            </a:extLst>
          </p:cNvPr>
          <p:cNvSpPr txBox="1"/>
          <p:nvPr/>
        </p:nvSpPr>
        <p:spPr>
          <a:xfrm>
            <a:off x="6678742" y="2609642"/>
            <a:ext cx="4301599" cy="641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cs typeface="Arial Bold"/>
                <a:sym typeface="Arial"/>
              </a:rPr>
              <a:t>Spol in penzije</a:t>
            </a:r>
            <a:endParaRPr lang="pt-BR" sz="4200" b="1">
              <a:solidFill>
                <a:srgbClr val="FF6D25"/>
              </a:solidFill>
              <a:latin typeface="Arial Bold"/>
              <a:cs typeface="Arial Bold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36562" y="1415993"/>
            <a:ext cx="5951946" cy="805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Razlike v pokojninah</a:t>
            </a:r>
            <a:endParaRPr lang="en-US" sz="4200" b="1">
              <a:solidFill>
                <a:srgbClr val="FF6D25"/>
              </a:solidFill>
              <a:latin typeface="Arial Bold"/>
              <a:cs typeface="Arial Bold"/>
              <a:sym typeface="TT Rounds Condens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57442" y="2930137"/>
            <a:ext cx="15590520" cy="492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Ženske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pogosto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zapustijo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trg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dela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zaradi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skrbi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za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otroke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ali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družinske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člane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kar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zmanjšuje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njihove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prispevke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pokojninske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sisteme</a:t>
            </a: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Stroški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varstva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otrok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vplivajo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vplačila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pokojninske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sheme</a:t>
            </a: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Plačna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vrzel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med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spoloma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povzroča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nižje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dohodke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skozi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življenje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kar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pomeni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tudi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nižje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pokojninske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prispevke</a:t>
            </a: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Manjše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število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žensk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visoko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plačanih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sektorjih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še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dodatno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povečuje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razkorak</a:t>
            </a: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 panose="020B0604020202020204" pitchFamily="34" charset="0"/>
              <a:ea typeface="Calibri (MS)"/>
              <a:cs typeface="Arial" panose="020B0604020202020204" pitchFamily="34" charset="0"/>
              <a:sym typeface="Calibri (MS)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Ženske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statistično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živijo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dlje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(v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Evropi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povprečju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5 let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dlje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kot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moški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),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kar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pomeni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, da se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morajo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nižje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pokojnine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razporediti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na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več</a:t>
            </a:r>
            <a:r>
              <a:rPr lang="en-US" sz="3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let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131396" y="1168082"/>
            <a:ext cx="9986917" cy="8054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Nacionalna zakonodaja o zaposlovanju</a:t>
            </a:r>
            <a:endParaRPr lang="en-US" sz="4200" b="1">
              <a:solidFill>
                <a:srgbClr val="FF6D25"/>
              </a:solidFill>
              <a:latin typeface="Arial Bold"/>
              <a:cs typeface="Arial Bold"/>
              <a:sym typeface="TT Rounds Condense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62356" y="2716122"/>
            <a:ext cx="15590520" cy="656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EU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prednost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pred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nacionalnim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pravom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Države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direktive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prenesejo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nacionalno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zakonodajo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ki ne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biti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nasprotju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pravom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EU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Države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uvedejo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dodatne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zaščitne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ukrepe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Sektorska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poklicna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skladnost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zakonodaja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pravila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ne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zakon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vendar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jih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je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mogoče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izpodbijati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posegajo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pravice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postanejo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zakon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vključene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pogodbo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71463" lvl="1" algn="l">
              <a:lnSpc>
                <a:spcPts val="3240"/>
              </a:lnSpc>
            </a:pP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3240"/>
              </a:lnSpc>
              <a:buFont typeface="Arial"/>
              <a:buChar char="•"/>
            </a:pP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Delodajalci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lahko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uveljavljajo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politike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izrekajo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sankcije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ta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pravila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jasna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dosledna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če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so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zaposleni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z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njimi</a:t>
            </a: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00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seznanjeni</a:t>
            </a:r>
            <a:endParaRPr lang="en-US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42925" lvl="1" indent="-271462" algn="l">
              <a:lnSpc>
                <a:spcPts val="3240"/>
              </a:lnSpc>
            </a:pPr>
            <a:endParaRPr lang="en-US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Freeform 7"/>
          <p:cNvSpPr/>
          <p:nvPr/>
        </p:nvSpPr>
        <p:spPr>
          <a:xfrm>
            <a:off x="12133943" y="2974833"/>
            <a:ext cx="5832815" cy="4337333"/>
          </a:xfrm>
          <a:custGeom>
            <a:avLst/>
            <a:gdLst/>
            <a:ahLst/>
            <a:cxnLst/>
            <a:rect l="l" t="t" r="r" b="b"/>
            <a:pathLst>
              <a:path w="7870591" h="5248700">
                <a:moveTo>
                  <a:pt x="0" y="0"/>
                </a:moveTo>
                <a:lnTo>
                  <a:pt x="7870591" y="0"/>
                </a:lnTo>
                <a:lnTo>
                  <a:pt x="7870591" y="5248701"/>
                </a:lnTo>
                <a:lnTo>
                  <a:pt x="0" y="52487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8" name="TextBox 8"/>
          <p:cNvSpPr txBox="1"/>
          <p:nvPr/>
        </p:nvSpPr>
        <p:spPr>
          <a:xfrm>
            <a:off x="953182" y="1301454"/>
            <a:ext cx="17667576" cy="747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pl-PL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Nacionalna zakonodaja o zaposlovanju: Avstrija</a:t>
            </a:r>
            <a:endParaRPr lang="en-US" sz="4200" b="1">
              <a:solidFill>
                <a:srgbClr val="FF6D25"/>
              </a:solidFill>
              <a:latin typeface="Arial Bold"/>
              <a:cs typeface="Arial Bold"/>
              <a:sym typeface="TT Rounds Condense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53182" y="2702096"/>
            <a:ext cx="10169523" cy="5601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Zvezni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zakon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o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enaki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obravnavi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(GIBG) za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zasebni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sektor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Zvezni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zakon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o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Komisiji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za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enako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obravnavo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in o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Zagovorniku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/ci za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enako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obravnavo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(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zakon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GBK/GAW)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Zvezni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zakon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o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enaki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obravnavi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na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zvezni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ravni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(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Zvezni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zakon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o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enaki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obravnavi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za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zvezne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uslužbence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–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zakon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o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javnih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uslužbencih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)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Zakoni o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enaki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obravnavi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zveznih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dežel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za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deželne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in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lokalne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uslužbence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(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zakon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o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javnih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uslužbencih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)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Zakoni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zveznih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dežel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o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enakih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možnostih</a:t>
            </a:r>
            <a:endParaRPr lang="en-US" sz="2800" spc="-23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Freeform 7"/>
          <p:cNvSpPr/>
          <p:nvPr/>
        </p:nvSpPr>
        <p:spPr>
          <a:xfrm>
            <a:off x="11814629" y="3247435"/>
            <a:ext cx="6350073" cy="4561251"/>
          </a:xfrm>
          <a:custGeom>
            <a:avLst/>
            <a:gdLst/>
            <a:ahLst/>
            <a:cxnLst/>
            <a:rect l="l" t="t" r="r" b="b"/>
            <a:pathLst>
              <a:path w="7952422" h="5301615">
                <a:moveTo>
                  <a:pt x="0" y="0"/>
                </a:moveTo>
                <a:lnTo>
                  <a:pt x="7952423" y="0"/>
                </a:lnTo>
                <a:lnTo>
                  <a:pt x="7952423" y="5301615"/>
                </a:lnTo>
                <a:lnTo>
                  <a:pt x="0" y="53016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8" name="TextBox 8"/>
          <p:cNvSpPr txBox="1"/>
          <p:nvPr/>
        </p:nvSpPr>
        <p:spPr>
          <a:xfrm>
            <a:off x="1062356" y="1316832"/>
            <a:ext cx="17696679" cy="747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pl-PL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Nacionalna zakonodaja o zaposlovanju: Španija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33946" y="2960771"/>
            <a:ext cx="9947457" cy="5514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Organski zakon o učinkoviti enakosti (3/2007</a:t>
            </a:r>
            <a:r>
              <a:rPr lang="sl-SI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)</a:t>
            </a: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 Kraljevi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odlok‑</a:t>
            </a: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zakon 6/2019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Kraljevi odlok 902/2020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Direktiva 2006/54/ES Evropskega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parlamenta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Temeljni statut javnih uslužbencev (Zakon 7/2007)</a:t>
            </a:r>
          </a:p>
          <a:p>
            <a:pPr algn="l">
              <a:lnSpc>
                <a:spcPts val="4319"/>
              </a:lnSpc>
              <a:spcBef>
                <a:spcPct val="0"/>
              </a:spcBef>
            </a:pPr>
            <a:endParaRPr lang="en-US" sz="3999" spc="-23">
              <a:solidFill>
                <a:srgbClr val="00000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Freeform 7"/>
          <p:cNvSpPr/>
          <p:nvPr/>
        </p:nvSpPr>
        <p:spPr>
          <a:xfrm>
            <a:off x="10711544" y="2914379"/>
            <a:ext cx="7184571" cy="4486003"/>
          </a:xfrm>
          <a:custGeom>
            <a:avLst/>
            <a:gdLst/>
            <a:ahLst/>
            <a:cxnLst/>
            <a:rect l="l" t="t" r="r" b="b"/>
            <a:pathLst>
              <a:path w="8852647" h="5311588">
                <a:moveTo>
                  <a:pt x="0" y="0"/>
                </a:moveTo>
                <a:lnTo>
                  <a:pt x="8852647" y="0"/>
                </a:lnTo>
                <a:lnTo>
                  <a:pt x="8852647" y="5311588"/>
                </a:lnTo>
                <a:lnTo>
                  <a:pt x="0" y="53115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8" name="TextBox 8"/>
          <p:cNvSpPr txBox="1"/>
          <p:nvPr/>
        </p:nvSpPr>
        <p:spPr>
          <a:xfrm>
            <a:off x="1062356" y="1357625"/>
            <a:ext cx="18277176" cy="747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80"/>
              </a:lnSpc>
            </a:pPr>
            <a:r>
              <a:rPr lang="pl-PL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Nacionalna zakonodaja o zaposlovanju: Nemčija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90424" y="2675931"/>
            <a:ext cx="10169523" cy="4962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Splošni zakon o enaki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obravnavi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Zvezni zakon o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enakosti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Zakon o zaščiti mater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Zvezni dodatek za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starše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TT Rounds Condensed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TT Rounds Condensed"/>
              </a:rPr>
              <a:t>Zakon o starševskem dopustu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Freeform 7"/>
          <p:cNvSpPr/>
          <p:nvPr/>
        </p:nvSpPr>
        <p:spPr>
          <a:xfrm>
            <a:off x="11225694" y="3155044"/>
            <a:ext cx="6797482" cy="4411464"/>
          </a:xfrm>
          <a:custGeom>
            <a:avLst/>
            <a:gdLst/>
            <a:ahLst/>
            <a:cxnLst/>
            <a:rect l="l" t="t" r="r" b="b"/>
            <a:pathLst>
              <a:path w="7993426" h="5350599">
                <a:moveTo>
                  <a:pt x="0" y="0"/>
                </a:moveTo>
                <a:lnTo>
                  <a:pt x="7993426" y="0"/>
                </a:lnTo>
                <a:lnTo>
                  <a:pt x="7993426" y="5350599"/>
                </a:lnTo>
                <a:lnTo>
                  <a:pt x="0" y="53505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8" name="TextBox 8"/>
          <p:cNvSpPr txBox="1"/>
          <p:nvPr/>
        </p:nvSpPr>
        <p:spPr>
          <a:xfrm>
            <a:off x="1062356" y="1168594"/>
            <a:ext cx="17438976" cy="7477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480"/>
              </a:lnSpc>
            </a:pPr>
            <a:r>
              <a:rPr lang="pl-PL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Nacionalna zakonodaja o zaposlovanju: Slovenija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40482" y="3160488"/>
            <a:ext cx="9053347" cy="4411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19"/>
              </a:lnSpc>
            </a:pPr>
            <a:r>
              <a:rPr lang="en-US" sz="3999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•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4"/>
              </a:rPr>
              <a:t>Ustava</a:t>
            </a: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4"/>
              </a:rPr>
              <a:t>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4"/>
              </a:rPr>
              <a:t>Republike</a:t>
            </a: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4"/>
              </a:rPr>
              <a:t>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4"/>
              </a:rPr>
              <a:t>Slovenije</a:t>
            </a:r>
            <a:endParaRPr lang="sl-SI" sz="3200" spc="-23" dirty="0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algn="l">
              <a:lnSpc>
                <a:spcPts val="4319"/>
              </a:lnSpc>
            </a:pPr>
            <a:endParaRPr lang="sl-SI" sz="3200" spc="-23" dirty="0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algn="l">
              <a:lnSpc>
                <a:spcPts val="4319"/>
              </a:lnSpc>
            </a:pP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• </a:t>
            </a: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5"/>
              </a:rPr>
              <a:t>Zakon o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5"/>
              </a:rPr>
              <a:t>delovnih</a:t>
            </a: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5"/>
              </a:rPr>
              <a:t>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5"/>
              </a:rPr>
              <a:t>razmerjih</a:t>
            </a:r>
            <a:endParaRPr lang="sl-SI" sz="3200" spc="-23" dirty="0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algn="l">
              <a:lnSpc>
                <a:spcPts val="4319"/>
              </a:lnSpc>
            </a:pPr>
            <a:endParaRPr lang="sl-SI" sz="3200" spc="-23" dirty="0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algn="l">
              <a:lnSpc>
                <a:spcPts val="4319"/>
              </a:lnSpc>
            </a:pP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• </a:t>
            </a: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Zakon o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enakih</a:t>
            </a: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možnostih</a:t>
            </a: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žensk</a:t>
            </a: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 in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6"/>
              </a:rPr>
              <a:t>moških</a:t>
            </a:r>
            <a:endParaRPr lang="sl-SI" sz="3200" spc="-23" dirty="0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algn="l">
              <a:lnSpc>
                <a:spcPts val="4319"/>
              </a:lnSpc>
            </a:pPr>
            <a:endParaRPr lang="sl-SI" sz="3200" spc="-23" dirty="0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algn="l">
              <a:lnSpc>
                <a:spcPts val="4319"/>
              </a:lnSpc>
            </a:pP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</a:rPr>
              <a:t>• </a:t>
            </a: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7"/>
              </a:rPr>
              <a:t>Zakon o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7"/>
              </a:rPr>
              <a:t>varstvu</a:t>
            </a:r>
            <a:r>
              <a:rPr lang="en-US" sz="3200" spc="-23" dirty="0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7"/>
              </a:rPr>
              <a:t> pred </a:t>
            </a:r>
            <a:r>
              <a:rPr lang="en-US" sz="3200" spc="-23" dirty="0" err="1">
                <a:solidFill>
                  <a:srgbClr val="000000"/>
                </a:solidFill>
                <a:latin typeface="Arial" panose="020B0604020202020204" pitchFamily="34" charset="0"/>
                <a:ea typeface="TT Rounds Condensed"/>
                <a:cs typeface="Arial" panose="020B0604020202020204" pitchFamily="34" charset="0"/>
                <a:sym typeface="TT Rounds Condensed"/>
                <a:hlinkClick r:id="rId7"/>
              </a:rPr>
              <a:t>diskriminacijo</a:t>
            </a:r>
            <a:endParaRPr lang="en-US" sz="3200" spc="-23" dirty="0">
              <a:solidFill>
                <a:srgbClr val="000000"/>
              </a:solidFill>
              <a:latin typeface="Arial" panose="020B0604020202020204" pitchFamily="34" charset="0"/>
              <a:ea typeface="TT Rounds Condensed"/>
              <a:cs typeface="Arial" panose="020B0604020202020204" pitchFamily="34" charset="0"/>
              <a:sym typeface="TT Rounds Condensed"/>
            </a:endParaRPr>
          </a:p>
          <a:p>
            <a:pPr algn="l">
              <a:lnSpc>
                <a:spcPts val="4319"/>
              </a:lnSpc>
              <a:spcBef>
                <a:spcPct val="0"/>
              </a:spcBef>
            </a:pPr>
            <a:endParaRPr lang="en-US" sz="3999" spc="-23" dirty="0">
              <a:solidFill>
                <a:srgbClr val="000000"/>
              </a:solidFill>
              <a:latin typeface="TT Rounds Condensed"/>
              <a:ea typeface="TT Rounds Condensed"/>
              <a:cs typeface="TT Rounds Condensed"/>
              <a:sym typeface="TT Rounds Condense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Freeform 7"/>
          <p:cNvSpPr/>
          <p:nvPr/>
        </p:nvSpPr>
        <p:spPr>
          <a:xfrm>
            <a:off x="11756572" y="2937768"/>
            <a:ext cx="6008914" cy="4411464"/>
          </a:xfrm>
          <a:custGeom>
            <a:avLst/>
            <a:gdLst/>
            <a:ahLst/>
            <a:cxnLst/>
            <a:rect l="l" t="t" r="r" b="b"/>
            <a:pathLst>
              <a:path w="7461504" h="5596128">
                <a:moveTo>
                  <a:pt x="0" y="0"/>
                </a:moveTo>
                <a:lnTo>
                  <a:pt x="7461504" y="0"/>
                </a:lnTo>
                <a:lnTo>
                  <a:pt x="7461504" y="5596128"/>
                </a:lnTo>
                <a:lnTo>
                  <a:pt x="0" y="5596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sl-SI"/>
          </a:p>
        </p:txBody>
      </p:sp>
      <p:sp>
        <p:nvSpPr>
          <p:cNvPr id="8" name="TextBox 8"/>
          <p:cNvSpPr txBox="1"/>
          <p:nvPr/>
        </p:nvSpPr>
        <p:spPr>
          <a:xfrm>
            <a:off x="1123375" y="1582914"/>
            <a:ext cx="15590520" cy="747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80"/>
              </a:lnSpc>
            </a:pPr>
            <a:r>
              <a:rPr lang="pl-PL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Nacionalna zakonodaja o zaposlovanju: Italija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87049" y="3126508"/>
            <a:ext cx="10169523" cy="4411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 (MS)"/>
              </a:rPr>
              <a:t>Ustava Italijanske republike: 3. in 37. </a:t>
            </a:r>
            <a:r>
              <a:rPr lang="en-US" sz="2800" spc="-23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 (MS)"/>
              </a:rPr>
              <a:t>člen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 (MS)"/>
              </a:rPr>
              <a:t>Statut delavcev (Zakon št. 300/1970)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 (MS)"/>
              </a:rPr>
              <a:t>Kodeks enakih možnosti (Zakonodajni odlok št. 198/2006)</a:t>
            </a: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endParaRPr lang="sl-SI" sz="2800" spc="-23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Calibri (MS)"/>
            </a:endParaRPr>
          </a:p>
          <a:p>
            <a:pPr marL="457200" indent="-457200">
              <a:lnSpc>
                <a:spcPts val="4319"/>
              </a:lnSpc>
              <a:buFont typeface="Arial" panose="020B0604020202020204" pitchFamily="34" charset="0"/>
              <a:buChar char="•"/>
            </a:pPr>
            <a:r>
              <a:rPr lang="en-US" sz="2800" spc="-23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 (MS)"/>
              </a:rPr>
              <a:t>Zakon o enakem plačilu 162/2021</a:t>
            </a:r>
          </a:p>
          <a:p>
            <a:pPr algn="l">
              <a:lnSpc>
                <a:spcPts val="4319"/>
              </a:lnSpc>
              <a:spcBef>
                <a:spcPct val="0"/>
              </a:spcBef>
            </a:pPr>
            <a:endParaRPr lang="en-US" sz="3999" spc="-23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 descr="Uma imagem com Tipo de letra, Gráficos, logótipo, captura de ecrã  Descrição gerada automaticamente"/>
          <p:cNvSpPr/>
          <p:nvPr/>
        </p:nvSpPr>
        <p:spPr>
          <a:xfrm>
            <a:off x="-134350" y="181680"/>
            <a:ext cx="2393413" cy="605409"/>
          </a:xfrm>
          <a:custGeom>
            <a:avLst/>
            <a:gdLst/>
            <a:ahLst/>
            <a:cxnLst/>
            <a:rect l="l" t="t" r="r" b="b"/>
            <a:pathLst>
              <a:path w="2393413" h="605409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9539" b="-65202"/>
            </a:stretch>
          </a:blipFill>
        </p:spPr>
        <p:txBody>
          <a:bodyPr/>
          <a:lstStyle/>
          <a:p>
            <a:endParaRPr lang="sl-SI"/>
          </a:p>
        </p:txBody>
      </p:sp>
      <p:grpSp>
        <p:nvGrpSpPr>
          <p:cNvPr id="5" name="Group 5"/>
          <p:cNvGrpSpPr/>
          <p:nvPr/>
        </p:nvGrpSpPr>
        <p:grpSpPr>
          <a:xfrm>
            <a:off x="2136562" y="0"/>
            <a:ext cx="16151438" cy="707336"/>
            <a:chOff x="0" y="0"/>
            <a:chExt cx="21535250" cy="94311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48740" y="1133951"/>
            <a:ext cx="15590520" cy="805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28"/>
              </a:lnSpc>
            </a:pPr>
            <a:r>
              <a:rPr lang="sl-SI" sz="4200" b="1" dirty="0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Dodatna literatura (v </a:t>
            </a:r>
            <a:r>
              <a:rPr lang="sl-SI" sz="4200" b="1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angleščini)</a:t>
            </a:r>
            <a:r>
              <a:rPr lang="en-US" sz="4200" b="1" dirty="0">
                <a:solidFill>
                  <a:srgbClr val="FF6D25"/>
                </a:solidFill>
                <a:latin typeface="Arial Bold"/>
                <a:cs typeface="Arial Bold"/>
                <a:sym typeface="TT Rounds Condensed"/>
              </a:rPr>
              <a:t>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48740" y="2746058"/>
            <a:ext cx="15590520" cy="5193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3" tooltip="https://eige.europa.eu/gender-equality-index/publications"/>
              </a:rPr>
              <a:t>Gender Equality Country Profiles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4" tooltip="https://commission.europa.eu/strategy-and-policy/policies/justice-and-fundamental-rights/gender-equality/equal-pay_en"/>
              </a:rPr>
              <a:t>EU Equal Pay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5" tooltip="https://commission.europa.eu/strategy-and-policy/policies/justice-and-fundamental-rights/gender-equality/equal-pay/equal-pay-day_en"/>
              </a:rPr>
              <a:t>Equal Pay Day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6" tooltip="https://www.lexology.com/library/detail.aspx?g=ffbb2370-1887-44bc-9a73-f06b0a9a7307"/>
              </a:rPr>
              <a:t>The Employment Rights Bill's impact on women in the workplace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7" tooltip="https://commission.europa.eu/strategy-and-policy/policies/justice-and-fundamental-rights/gender-equality/women-labour-market-work-life-balance/womens-situation-labour-market_en"/>
              </a:rPr>
              <a:t>Women situation in the </a:t>
            </a:r>
            <a:r>
              <a:rPr lang="en-US" sz="4000" u="sng" err="1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7" tooltip="https://commission.europa.eu/strategy-and-policy/policies/justice-and-fundamental-rights/gender-equality/women-labour-market-work-life-balance/womens-situation-labour-market_en"/>
              </a:rPr>
              <a:t>labour</a:t>
            </a:r>
            <a:r>
              <a:rPr lang="en-US" sz="4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7" tooltip="https://commission.europa.eu/strategy-and-policy/policies/justice-and-fundamental-rights/gender-equality/women-labour-market-work-life-balance/womens-situation-labour-market_en"/>
              </a:rPr>
              <a:t> market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8" tooltip="https://publicpolicy.ie/labour-market/advancing-gender-equality-through-eu-regulation-work-balance-directive/"/>
              </a:rPr>
              <a:t>Advancing Gender Equality through EU regulation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9" tooltip="https://www.oecd.org/en/publications/gender-equality-in-a-changing-world_e808086f-en/full-report/introduction_be79593e.html"/>
              </a:rPr>
              <a:t>Gender Equality in a changing world</a:t>
            </a:r>
            <a:r>
              <a:rPr lang="en-US" sz="4000">
                <a:solidFill>
                  <a:srgbClr val="000000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</a:rPr>
              <a:t> </a:t>
            </a:r>
            <a:r>
              <a:rPr lang="en-US" sz="4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10" tooltip="https://commission.europa.eu/strategy-and-policy/policies/justice-and-fundamental-rights/gender-equality/women-labour-market-work-life-balance/eu-action-promote-work-life-balance_en"/>
              </a:rPr>
              <a:t>EU action to promote work-life balance</a:t>
            </a:r>
          </a:p>
          <a:p>
            <a:pPr marL="760095" lvl="1" indent="-380048" algn="l">
              <a:lnSpc>
                <a:spcPts val="4536"/>
              </a:lnSpc>
              <a:buFont typeface="Arial"/>
              <a:buChar char="•"/>
            </a:pPr>
            <a:r>
              <a:rPr lang="en-US" sz="4000" u="sng">
                <a:solidFill>
                  <a:srgbClr val="0563C1"/>
                </a:solidFill>
                <a:latin typeface="Arial" panose="020B0604020202020204" pitchFamily="34" charset="0"/>
                <a:ea typeface="Calibri (MS)"/>
                <a:cs typeface="Arial" panose="020B0604020202020204" pitchFamily="34" charset="0"/>
                <a:sym typeface="Calibri (MS)"/>
                <a:hlinkClick r:id="rId11" tooltip="https://commission.europa.eu/strategy-and-policy/policies/justice-and-fundamental-rights/gender-equality/women-labour-market-work-life-balance/eu-legislation-family-leaves-and-work-life-balance_en"/>
              </a:rPr>
              <a:t>EU legislation on family leave and work-life balance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b986b90749_1_262"/>
          <p:cNvSpPr txBox="1"/>
          <p:nvPr/>
        </p:nvSpPr>
        <p:spPr>
          <a:xfrm>
            <a:off x="4525071" y="564572"/>
            <a:ext cx="9146700" cy="166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sl-SI" sz="99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HVALA</a:t>
            </a:r>
            <a:endParaRPr kumimoji="0" sz="99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647B4EB2-CEED-EC20-7EA6-6DFEDB956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31931"/>
            <a:ext cx="18288001" cy="7550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3cdf61-9bdb-4ab1-bf99-aabb6c694d24" xsi:nil="true"/>
    <lcf76f155ced4ddcb4097134ff3c332f xmlns="46ec6cd7-db6c-433c-85d6-fd3b9157ed4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EE02D61A174946B13DE67B83BE39AF" ma:contentTypeVersion="16" ma:contentTypeDescription="Ustvari nov dokument." ma:contentTypeScope="" ma:versionID="dcc1cac21543ebf2510d3d971cec7104">
  <xsd:schema xmlns:xsd="http://www.w3.org/2001/XMLSchema" xmlns:xs="http://www.w3.org/2001/XMLSchema" xmlns:p="http://schemas.microsoft.com/office/2006/metadata/properties" xmlns:ns2="46ec6cd7-db6c-433c-85d6-fd3b9157ed4d" xmlns:ns3="703cdf61-9bdb-4ab1-bf99-aabb6c694d24" targetNamespace="http://schemas.microsoft.com/office/2006/metadata/properties" ma:root="true" ma:fieldsID="20b15b3a6fc2690952f9ce637cfff3fd" ns2:_="" ns3:_="">
    <xsd:import namespace="46ec6cd7-db6c-433c-85d6-fd3b9157ed4d"/>
    <xsd:import namespace="703cdf61-9bdb-4ab1-bf99-aabb6c694d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c6cd7-db6c-433c-85d6-fd3b9157ed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Oznake slike" ma:readOnly="false" ma:fieldId="{5cf76f15-5ced-4ddc-b409-7134ff3c332f}" ma:taxonomyMulti="true" ma:sspId="74e670e0-036f-40c5-a94b-014558db02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cdf61-9bdb-4ab1-bf99-aabb6c694d2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045dbe8-36ce-414e-b890-92d4d91653f2}" ma:internalName="TaxCatchAll" ma:showField="CatchAllData" ma:web="703cdf61-9bdb-4ab1-bf99-aabb6c694d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FCFBA9B-5652-436A-A519-F9BF96921C2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FE8F77-53B0-4065-A5FF-7C8CCA3ED58C}">
  <ds:schemaRefs>
    <ds:schemaRef ds:uri="46ec6cd7-db6c-433c-85d6-fd3b9157ed4d"/>
    <ds:schemaRef ds:uri="703cdf61-9bdb-4ab1-bf99-aabb6c694d24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278E7AC-E290-4D34-AC72-33486B398704}">
  <ds:schemaRefs>
    <ds:schemaRef ds:uri="46ec6cd7-db6c-433c-85d6-fd3b9157ed4d"/>
    <ds:schemaRef ds:uri="703cdf61-9bdb-4ab1-bf99-aabb6c694d2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1985</Words>
  <Application>Microsoft Office PowerPoint</Application>
  <PresentationFormat>Po meri</PresentationFormat>
  <Paragraphs>200</Paragraphs>
  <Slides>27</Slides>
  <Notes>2</Notes>
  <HiddenSlides>0</HiddenSlides>
  <MMClips>0</MMClips>
  <ScaleCrop>false</ScaleCrop>
  <HeadingPairs>
    <vt:vector size="6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27</vt:i4>
      </vt:variant>
    </vt:vector>
  </HeadingPairs>
  <TitlesOfParts>
    <vt:vector size="36" baseType="lpstr">
      <vt:lpstr>Arial</vt:lpstr>
      <vt:lpstr>Calibri</vt:lpstr>
      <vt:lpstr>Inter</vt:lpstr>
      <vt:lpstr>Calibri (MS)</vt:lpstr>
      <vt:lpstr>TT Rounds Condensed</vt:lpstr>
      <vt:lpstr>Aptos</vt:lpstr>
      <vt:lpstr>Arial Bold</vt:lpstr>
      <vt:lpstr>Office Theme</vt:lpstr>
      <vt:lpstr>2_Office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Elevate_unit 2.1.pptx</dc:title>
  <cp:lastModifiedBy>Tjaša Jerman Kuželički</cp:lastModifiedBy>
  <cp:revision>1</cp:revision>
  <dcterms:created xsi:type="dcterms:W3CDTF">2006-08-16T00:00:00Z</dcterms:created>
  <dcterms:modified xsi:type="dcterms:W3CDTF">2026-03-27T10:32:35Z</dcterms:modified>
  <dc:identifier>DAG-mGt7i2g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0x010100CFEE02D61A174946B13DE67B83BE39AF</vt:lpwstr>
  </property>
  <property fmtid="{D5CDD505-2E9C-101B-9397-08002B2CF9AE}" pid="3" name="MediaServiceImageTags">
    <vt:lpwstr/>
  </property>
</Properties>
</file>