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10287000" cx="18288000"/>
  <p:notesSz cx="6858000" cy="9144000"/>
  <p:embeddedFontLst>
    <p:embeddedFont>
      <p:font typeface="Cardo"/>
      <p:regular r:id="rId34"/>
      <p:bold r:id="rId35"/>
      <p:italic r:id="rId36"/>
    </p:embeddedFont>
    <p:embeddedFont>
      <p:font typeface="Inter"/>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Inter-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Cardo-bold.fntdata"/><Relationship Id="rId12" Type="http://schemas.openxmlformats.org/officeDocument/2006/relationships/slide" Target="slides/slide7.xml"/><Relationship Id="rId34" Type="http://schemas.openxmlformats.org/officeDocument/2006/relationships/font" Target="fonts/Cardo-regular.fntdata"/><Relationship Id="rId15" Type="http://schemas.openxmlformats.org/officeDocument/2006/relationships/slide" Target="slides/slide10.xml"/><Relationship Id="rId37" Type="http://schemas.openxmlformats.org/officeDocument/2006/relationships/font" Target="fonts/Inter-regular.fntdata"/><Relationship Id="rId14" Type="http://schemas.openxmlformats.org/officeDocument/2006/relationships/slide" Target="slides/slide9.xml"/><Relationship Id="rId36" Type="http://schemas.openxmlformats.org/officeDocument/2006/relationships/font" Target="fonts/Cardo-italic.fntdata"/><Relationship Id="rId17" Type="http://schemas.openxmlformats.org/officeDocument/2006/relationships/slide" Target="slides/slide12.xml"/><Relationship Id="rId39" Type="http://schemas.openxmlformats.org/officeDocument/2006/relationships/font" Target="fonts/Inter-italic.fntdata"/><Relationship Id="rId16" Type="http://schemas.openxmlformats.org/officeDocument/2006/relationships/slide" Target="slides/slide11.xml"/><Relationship Id="rId38" Type="http://schemas.openxmlformats.org/officeDocument/2006/relationships/font" Target="fonts/Inter-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1792288" y="612775"/>
            <a:ext cx="5486400" cy="4114800"/>
          </a:xfrm>
          <a:prstGeom prst="rect">
            <a:avLst/>
          </a:prstGeom>
          <a:noFill/>
          <a:ln>
            <a:noFill/>
          </a:ln>
        </p:spPr>
      </p:sp>
      <p:sp>
        <p:nvSpPr>
          <p:cNvPr id="68" name="Google Shape;68;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2.png"/><Relationship Id="rId11" Type="http://schemas.openxmlformats.org/officeDocument/2006/relationships/image" Target="../media/image8.jpg"/><Relationship Id="rId10" Type="http://schemas.openxmlformats.org/officeDocument/2006/relationships/image" Target="../media/image7.png"/><Relationship Id="rId9"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5.jp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hyperlink" Target="https://eige.europa.eu/gender-equality-index/2025/country"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13.png"/><Relationship Id="rId10" Type="http://schemas.openxmlformats.org/officeDocument/2006/relationships/hyperlink" Target="https://employment-social-affairs.ec.europa.eu/policies-and-activities/rights-work/labour-law/working-conditions/working-time-directive_en" TargetMode="External"/><Relationship Id="rId9" Type="http://schemas.openxmlformats.org/officeDocument/2006/relationships/hyperlink" Target="https://osha.europa.eu/en/legislation/directives/10" TargetMode="External"/><Relationship Id="rId5" Type="http://schemas.openxmlformats.org/officeDocument/2006/relationships/image" Target="../media/image1.png"/><Relationship Id="rId6" Type="http://schemas.openxmlformats.org/officeDocument/2006/relationships/hyperlink" Target="https://osha.europa.eu/en/legislation/directives/council-directive-2006-54-ec" TargetMode="External"/><Relationship Id="rId7" Type="http://schemas.openxmlformats.org/officeDocument/2006/relationships/hyperlink" Target="https://eur-lex.europa.eu/eli/dir/2023/970/oj/eng" TargetMode="External"/><Relationship Id="rId8" Type="http://schemas.openxmlformats.org/officeDocument/2006/relationships/hyperlink" Target="https://eur-lex.europa.eu/legal-content/EN/TXT/?uri=celex%3A32019L1158#PP4Content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18.jpg"/><Relationship Id="rId7" Type="http://schemas.openxmlformats.org/officeDocument/2006/relationships/hyperlink" Target="https://eur-lex.europa.eu/legal-content/EN/TXT/?uri=celex%3A32019L1158#PP4Content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hyperlink" Target="https://eur-lex.europa.eu/legal-content/EN/TXT/?uri=celex%3A32000L0078"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hyperlink" Target="https://www.eiopa.europa.eu/impact-social-and-behavioural-aspects-gender-pension-gap-europe-2024-06-26_en"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2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2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2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2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21.jpg"/></Relationships>
</file>

<file path=ppt/slides/_rels/slide27.xml.rels><?xml version="1.0" encoding="UTF-8" standalone="yes"?><Relationships xmlns="http://schemas.openxmlformats.org/package/2006/relationships"><Relationship Id="rId11" Type="http://schemas.openxmlformats.org/officeDocument/2006/relationships/hyperlink" Target="https://publicpolicy.ie/labour-market/advancing-gender-equality-through-eu-regulation-work-balance-directive/" TargetMode="External"/><Relationship Id="rId10" Type="http://schemas.openxmlformats.org/officeDocument/2006/relationships/hyperlink" Target="https://commission.europa.eu/strategy-and-policy/policies/justice-and-fundamental-rights/gender-equality/women-labour-market-work-life-balance/womens-situation-labour-market_en" TargetMode="External"/><Relationship Id="rId13" Type="http://schemas.openxmlformats.org/officeDocument/2006/relationships/hyperlink" Target="https://commission.europa.eu/strategy-and-policy/policies/justice-and-fundamental-rights/gender-equality/women-labour-market-work-life-balance/eu-action-promote-work-life-balance_en" TargetMode="External"/><Relationship Id="rId12" Type="http://schemas.openxmlformats.org/officeDocument/2006/relationships/hyperlink" Target="https://www.oecd.org/en/publications/gender-equality-in-a-changing-world_e808086f-en/full-report/introduction_be79593e.html" TargetMode="External"/><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0.png"/><Relationship Id="rId4" Type="http://schemas.openxmlformats.org/officeDocument/2006/relationships/image" Target="../media/image13.png"/><Relationship Id="rId9" Type="http://schemas.openxmlformats.org/officeDocument/2006/relationships/hyperlink" Target="https://www.lexology.com/library/detail.aspx?g=ffbb2370-1887-44bc-9a73-f06b0a9a7307" TargetMode="External"/><Relationship Id="rId14" Type="http://schemas.openxmlformats.org/officeDocument/2006/relationships/hyperlink" Target="https://commission.europa.eu/strategy-and-policy/policies/justice-and-fundamental-rights/gender-equality/women-labour-market-work-life-balance/eu-legislation-family-leaves-and-work-life-balance_en" TargetMode="External"/><Relationship Id="rId5" Type="http://schemas.openxmlformats.org/officeDocument/2006/relationships/image" Target="../media/image1.png"/><Relationship Id="rId6" Type="http://schemas.openxmlformats.org/officeDocument/2006/relationships/hyperlink" Target="https://eige.europa.eu/gender-equality-index/publications" TargetMode="External"/><Relationship Id="rId7" Type="http://schemas.openxmlformats.org/officeDocument/2006/relationships/hyperlink" Target="https://commission.europa.eu/strategy-and-policy/policies/justice-and-fundamental-rights/gender-equality/equal-pay_en" TargetMode="External"/><Relationship Id="rId8" Type="http://schemas.openxmlformats.org/officeDocument/2006/relationships/hyperlink" Target="https://commission.europa.eu/strategy-and-policy/policies/justice-and-fundamental-rights/gender-equality/equal-pay/equal-pay-day_en" TargetMode="External"/></Relationships>
</file>

<file path=ppt/slides/_rels/slide28.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4.png"/><Relationship Id="rId12" Type="http://schemas.openxmlformats.org/officeDocument/2006/relationships/image" Target="../media/image8.jpg"/><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p:nvPr/>
        </p:nvSpPr>
        <p:spPr>
          <a:xfrm>
            <a:off x="0" y="5722263"/>
            <a:ext cx="18288000" cy="4578953"/>
          </a:xfrm>
          <a:custGeom>
            <a:rect b="b" l="l" r="r" t="t"/>
            <a:pathLst>
              <a:path extrusionOk="0" h="6105271" w="24384000">
                <a:moveTo>
                  <a:pt x="0" y="0"/>
                </a:moveTo>
                <a:lnTo>
                  <a:pt x="24384000" y="0"/>
                </a:lnTo>
                <a:lnTo>
                  <a:pt x="24384000" y="6105271"/>
                </a:lnTo>
                <a:lnTo>
                  <a:pt x="0" y="6105271"/>
                </a:lnTo>
                <a:close/>
              </a:path>
            </a:pathLst>
          </a:custGeom>
          <a:solidFill>
            <a:srgbClr val="FF6D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3"/>
          <p:cNvSpPr/>
          <p:nvPr/>
        </p:nvSpPr>
        <p:spPr>
          <a:xfrm>
            <a:off x="3841013" y="1085840"/>
            <a:ext cx="10605973" cy="4907242"/>
          </a:xfrm>
          <a:custGeom>
            <a:rect b="b" l="l" r="r" t="t"/>
            <a:pathLst>
              <a:path extrusionOk="0" h="4907242" w="10605973">
                <a:moveTo>
                  <a:pt x="0" y="0"/>
                </a:moveTo>
                <a:lnTo>
                  <a:pt x="10605974" y="0"/>
                </a:lnTo>
                <a:lnTo>
                  <a:pt x="10605974" y="4907242"/>
                </a:lnTo>
                <a:lnTo>
                  <a:pt x="0" y="4907242"/>
                </a:lnTo>
                <a:lnTo>
                  <a:pt x="0" y="0"/>
                </a:lnTo>
                <a:close/>
              </a:path>
            </a:pathLst>
          </a:custGeom>
          <a:blipFill rotWithShape="1">
            <a:blip r:embed="rId3">
              <a:alphaModFix/>
            </a:blip>
            <a:stretch>
              <a:fillRect b="-16939" l="-16344" r="-16970" t="-3957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estrela, Tipo de letra, Gráficos, símbolo  Descrição gerada automaticamente" id="90" name="Google Shape;90;p13"/>
          <p:cNvSpPr/>
          <p:nvPr/>
        </p:nvSpPr>
        <p:spPr>
          <a:xfrm>
            <a:off x="5014208" y="121558"/>
            <a:ext cx="673065" cy="484280"/>
          </a:xfrm>
          <a:custGeom>
            <a:rect b="b" l="l" r="r" t="t"/>
            <a:pathLst>
              <a:path extrusionOk="0" h="484280" w="673065">
                <a:moveTo>
                  <a:pt x="0" y="0"/>
                </a:moveTo>
                <a:lnTo>
                  <a:pt x="673065" y="0"/>
                </a:lnTo>
                <a:lnTo>
                  <a:pt x="673065" y="484280"/>
                </a:lnTo>
                <a:lnTo>
                  <a:pt x="0" y="48428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texto, design gráfico  Descrição gerada automaticamente" id="91" name="Google Shape;91;p13"/>
          <p:cNvSpPr/>
          <p:nvPr/>
        </p:nvSpPr>
        <p:spPr>
          <a:xfrm>
            <a:off x="7349261" y="169612"/>
            <a:ext cx="1110882" cy="388172"/>
          </a:xfrm>
          <a:custGeom>
            <a:rect b="b" l="l" r="r" t="t"/>
            <a:pathLst>
              <a:path extrusionOk="0" h="388172" w="1110882">
                <a:moveTo>
                  <a:pt x="0" y="0"/>
                </a:moveTo>
                <a:lnTo>
                  <a:pt x="1110882" y="0"/>
                </a:lnTo>
                <a:lnTo>
                  <a:pt x="1110882" y="388172"/>
                </a:lnTo>
                <a:lnTo>
                  <a:pt x="0" y="388172"/>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símbolo, captura de ecrã  Descrição gerada automaticamente" id="92" name="Google Shape;92;p13"/>
          <p:cNvSpPr/>
          <p:nvPr/>
        </p:nvSpPr>
        <p:spPr>
          <a:xfrm>
            <a:off x="12699197" y="151914"/>
            <a:ext cx="574596" cy="423586"/>
          </a:xfrm>
          <a:custGeom>
            <a:rect b="b" l="l" r="r" t="t"/>
            <a:pathLst>
              <a:path extrusionOk="0" h="423586" w="574596">
                <a:moveTo>
                  <a:pt x="0" y="0"/>
                </a:moveTo>
                <a:lnTo>
                  <a:pt x="574595" y="0"/>
                </a:lnTo>
                <a:lnTo>
                  <a:pt x="574595" y="423586"/>
                </a:lnTo>
                <a:lnTo>
                  <a:pt x="0" y="423586"/>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logótipo, Gráficos  Descrição gerada automaticamente" id="93" name="Google Shape;93;p13"/>
          <p:cNvSpPr/>
          <p:nvPr/>
        </p:nvSpPr>
        <p:spPr>
          <a:xfrm>
            <a:off x="8830808" y="226304"/>
            <a:ext cx="827161" cy="274796"/>
          </a:xfrm>
          <a:custGeom>
            <a:rect b="b" l="l" r="r" t="t"/>
            <a:pathLst>
              <a:path extrusionOk="0" h="274796" w="827161">
                <a:moveTo>
                  <a:pt x="0" y="0"/>
                </a:moveTo>
                <a:lnTo>
                  <a:pt x="827161" y="0"/>
                </a:lnTo>
                <a:lnTo>
                  <a:pt x="827161" y="274797"/>
                </a:lnTo>
                <a:lnTo>
                  <a:pt x="0" y="274797"/>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captura de ecrã, texto  Descrição gerada automaticamente" id="94" name="Google Shape;94;p13"/>
          <p:cNvSpPr/>
          <p:nvPr/>
        </p:nvSpPr>
        <p:spPr>
          <a:xfrm>
            <a:off x="11601126" y="0"/>
            <a:ext cx="727405" cy="727405"/>
          </a:xfrm>
          <a:custGeom>
            <a:rect b="b" l="l" r="r" t="t"/>
            <a:pathLst>
              <a:path extrusionOk="0" h="727405" w="727405">
                <a:moveTo>
                  <a:pt x="0" y="0"/>
                </a:moveTo>
                <a:lnTo>
                  <a:pt x="727405" y="0"/>
                </a:lnTo>
                <a:lnTo>
                  <a:pt x="727405" y="727405"/>
                </a:lnTo>
                <a:lnTo>
                  <a:pt x="0" y="72740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logótipo, Gráficos  Descrição gerada automaticamente" id="95" name="Google Shape;95;p13"/>
          <p:cNvSpPr/>
          <p:nvPr/>
        </p:nvSpPr>
        <p:spPr>
          <a:xfrm>
            <a:off x="6057948" y="182451"/>
            <a:ext cx="920648" cy="362502"/>
          </a:xfrm>
          <a:custGeom>
            <a:rect b="b" l="l" r="r" t="t"/>
            <a:pathLst>
              <a:path extrusionOk="0" h="362502" w="920648">
                <a:moveTo>
                  <a:pt x="0" y="0"/>
                </a:moveTo>
                <a:lnTo>
                  <a:pt x="920648" y="0"/>
                </a:lnTo>
                <a:lnTo>
                  <a:pt x="920648" y="362503"/>
                </a:lnTo>
                <a:lnTo>
                  <a:pt x="0" y="362503"/>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 name="Google Shape;96;p13"/>
          <p:cNvSpPr/>
          <p:nvPr/>
        </p:nvSpPr>
        <p:spPr>
          <a:xfrm>
            <a:off x="10028634" y="184366"/>
            <a:ext cx="1201826" cy="358664"/>
          </a:xfrm>
          <a:custGeom>
            <a:rect b="b" l="l" r="r" t="t"/>
            <a:pathLst>
              <a:path extrusionOk="0" h="358664" w="1201826">
                <a:moveTo>
                  <a:pt x="0" y="0"/>
                </a:moveTo>
                <a:lnTo>
                  <a:pt x="1201827" y="0"/>
                </a:lnTo>
                <a:lnTo>
                  <a:pt x="1201827" y="358664"/>
                </a:lnTo>
                <a:lnTo>
                  <a:pt x="0" y="358664"/>
                </a:lnTo>
                <a:lnTo>
                  <a:pt x="0" y="0"/>
                </a:lnTo>
                <a:close/>
              </a:path>
            </a:pathLst>
          </a:custGeom>
          <a:blipFill rotWithShape="1">
            <a:blip r:embed="rId10">
              <a:alphaModFix/>
            </a:blip>
            <a:stretch>
              <a:fillRect b="-130" l="0" r="0" t="-13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 name="Google Shape;97;p13"/>
          <p:cNvSpPr txBox="1"/>
          <p:nvPr/>
        </p:nvSpPr>
        <p:spPr>
          <a:xfrm>
            <a:off x="2589610" y="7171309"/>
            <a:ext cx="12364728" cy="92333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6000">
                <a:solidFill>
                  <a:srgbClr val="FFFFFF"/>
                </a:solidFill>
                <a:latin typeface="Arial"/>
                <a:ea typeface="Arial"/>
                <a:cs typeface="Arial"/>
                <a:sym typeface="Arial"/>
              </a:rPr>
              <a:t>Gleichberechtigung im Beruf </a:t>
            </a:r>
            <a:endParaRPr/>
          </a:p>
        </p:txBody>
      </p:sp>
      <p:pic>
        <p:nvPicPr>
          <p:cNvPr id="98" name="Google Shape;98;p13" title="DE-DE (1).jpg"/>
          <p:cNvPicPr preferRelativeResize="0"/>
          <p:nvPr/>
        </p:nvPicPr>
        <p:blipFill>
          <a:blip r:embed="rId11">
            <a:alphaModFix/>
          </a:blip>
          <a:stretch>
            <a:fillRect/>
          </a:stretch>
        </p:blipFill>
        <p:spPr>
          <a:xfrm>
            <a:off x="0" y="9536903"/>
            <a:ext cx="18288000" cy="7500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descr="Uma imagem com texto, Tipo de letra, captura de ecrã, Gráficos  Descrição gerada automaticamente" id="103" name="Google Shape;103;p14"/>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 name="Google Shape;104;p14"/>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05" name="Google Shape;105;p14"/>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 name="Google Shape;106;p14"/>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 name="Google Shape;107;p14"/>
          <p:cNvSpPr txBox="1"/>
          <p:nvPr/>
        </p:nvSpPr>
        <p:spPr>
          <a:xfrm>
            <a:off x="1464478" y="2113067"/>
            <a:ext cx="14777837" cy="5044010"/>
          </a:xfrm>
          <a:prstGeom prst="rect">
            <a:avLst/>
          </a:prstGeom>
          <a:noFill/>
          <a:ln>
            <a:noFill/>
          </a:ln>
        </p:spPr>
        <p:txBody>
          <a:bodyPr anchorCtr="0" anchor="t" bIns="0" lIns="0" spcFirstLastPara="1" rIns="0" wrap="square" tIns="0">
            <a:spAutoFit/>
          </a:bodyPr>
          <a:lstStyle/>
          <a:p>
            <a:pPr indent="0" lvl="0" marL="0" marR="0" rtl="0" algn="l">
              <a:lnSpc>
                <a:spcPct val="180000"/>
              </a:lnSpc>
              <a:spcBef>
                <a:spcPts val="0"/>
              </a:spcBef>
              <a:spcAft>
                <a:spcPts val="0"/>
              </a:spcAft>
              <a:buNone/>
            </a:pPr>
            <a:r>
              <a:rPr b="1" lang="en-US" sz="4200">
                <a:solidFill>
                  <a:srgbClr val="FF6D25"/>
                </a:solidFill>
                <a:latin typeface="Arial"/>
                <a:ea typeface="Arial"/>
                <a:cs typeface="Arial"/>
                <a:sym typeface="Arial"/>
              </a:rPr>
              <a:t>Gesetze zur Gleichberechtigung im Beruf</a:t>
            </a:r>
            <a:endParaRPr b="1" sz="4200">
              <a:solidFill>
                <a:srgbClr val="FF6D25"/>
              </a:solidFill>
              <a:latin typeface="Arial"/>
              <a:ea typeface="Arial"/>
              <a:cs typeface="Arial"/>
              <a:sym typeface="Arial"/>
            </a:endParaRPr>
          </a:p>
          <a:p>
            <a:pPr indent="0" lvl="1" marL="271463"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Zentrale Europäische Gesetze:</a:t>
            </a:r>
            <a:endParaRPr/>
          </a:p>
          <a:p>
            <a:pPr indent="-457200" lvl="1" marL="728663" marR="0" rtl="0" algn="l">
              <a:lnSpc>
                <a:spcPct val="180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Richtlinie zur Work-Life-Balance</a:t>
            </a:r>
            <a:br>
              <a:rPr b="0" i="0" lang="en-US" sz="3000" u="none" cap="none" strike="noStrike">
                <a:solidFill>
                  <a:srgbClr val="000000"/>
                </a:solidFill>
                <a:latin typeface="Arial"/>
                <a:ea typeface="Arial"/>
                <a:cs typeface="Arial"/>
                <a:sym typeface="Arial"/>
              </a:rPr>
            </a:br>
            <a:r>
              <a:rPr b="0" i="0" lang="en-US" sz="3000" u="none" cap="none" strike="noStrike">
                <a:solidFill>
                  <a:srgbClr val="000000"/>
                </a:solidFill>
                <a:latin typeface="Arial"/>
                <a:ea typeface="Arial"/>
                <a:cs typeface="Arial"/>
                <a:sym typeface="Arial"/>
              </a:rPr>
              <a:t>Richtlinie zur Gleichstellung der Beschäftigung</a:t>
            </a:r>
            <a:br>
              <a:rPr b="0" i="0" lang="en-US" sz="3000" u="none" cap="none" strike="noStrike">
                <a:solidFill>
                  <a:srgbClr val="000000"/>
                </a:solidFill>
                <a:latin typeface="Arial"/>
                <a:ea typeface="Arial"/>
                <a:cs typeface="Arial"/>
                <a:sym typeface="Arial"/>
              </a:rPr>
            </a:br>
            <a:r>
              <a:rPr b="0" i="0" lang="en-US" sz="3000" u="none" cap="none" strike="noStrike">
                <a:solidFill>
                  <a:srgbClr val="000000"/>
                </a:solidFill>
                <a:latin typeface="Arial"/>
                <a:ea typeface="Arial"/>
                <a:cs typeface="Arial"/>
                <a:sym typeface="Arial"/>
              </a:rPr>
              <a:t>EU-Richtlinie zur Lohntransparenz</a:t>
            </a:r>
            <a:br>
              <a:rPr b="0" i="0" lang="en-US" sz="3000" u="none" cap="none" strike="noStrike">
                <a:solidFill>
                  <a:srgbClr val="000000"/>
                </a:solidFill>
                <a:latin typeface="Arial"/>
                <a:ea typeface="Arial"/>
                <a:cs typeface="Arial"/>
                <a:sym typeface="Arial"/>
              </a:rPr>
            </a:br>
            <a:r>
              <a:rPr b="0" i="0" lang="en-US" sz="3000" u="none" cap="none" strike="noStrike">
                <a:solidFill>
                  <a:srgbClr val="000000"/>
                </a:solidFill>
                <a:latin typeface="Arial"/>
                <a:ea typeface="Arial"/>
                <a:cs typeface="Arial"/>
                <a:sym typeface="Arial"/>
              </a:rPr>
              <a:t>Geschlecht und Renten</a:t>
            </a:r>
            <a:br>
              <a:rPr b="0" i="0" lang="en-US" sz="3000" u="none" cap="none" strike="noStrike">
                <a:solidFill>
                  <a:srgbClr val="000000"/>
                </a:solidFill>
                <a:latin typeface="Arial"/>
                <a:ea typeface="Arial"/>
                <a:cs typeface="Arial"/>
                <a:sym typeface="Arial"/>
              </a:rPr>
            </a:br>
            <a:r>
              <a:rPr b="0" i="0" lang="en-US" sz="3000" u="none" cap="none" strike="noStrike">
                <a:solidFill>
                  <a:srgbClr val="000000"/>
                </a:solidFill>
                <a:latin typeface="Arial"/>
                <a:ea typeface="Arial"/>
                <a:cs typeface="Arial"/>
                <a:sym typeface="Arial"/>
              </a:rPr>
              <a:t>Nationale Beschäftigungs- und Gleichstellungsgesetzgebung</a:t>
            </a:r>
            <a:endParaRPr b="0" i="0" sz="3000" u="none" cap="none" strike="noStrike">
              <a:solidFill>
                <a:srgbClr val="000000"/>
              </a:solidFill>
              <a:latin typeface="Arial"/>
              <a:ea typeface="Arial"/>
              <a:cs typeface="Arial"/>
              <a:sym typeface="Arial"/>
            </a:endParaRPr>
          </a:p>
        </p:txBody>
      </p:sp>
      <p:sp>
        <p:nvSpPr>
          <p:cNvPr id="108" name="Google Shape;108;p14"/>
          <p:cNvSpPr txBox="1"/>
          <p:nvPr/>
        </p:nvSpPr>
        <p:spPr>
          <a:xfrm>
            <a:off x="9450753" y="166697"/>
            <a:ext cx="8315192" cy="494919"/>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1" lang="en-US" sz="3000">
                <a:solidFill>
                  <a:srgbClr val="FFFFFF"/>
                </a:solidFill>
                <a:latin typeface="Arial"/>
                <a:ea typeface="Arial"/>
                <a:cs typeface="Arial"/>
                <a:sym typeface="Arial"/>
              </a:rPr>
              <a:t>Unit 1 – module 2</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descr="Uma imagem com texto, Tipo de letra, captura de ecrã, Gráficos  Descrição gerada automaticamente" id="113" name="Google Shape;113;p15"/>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 name="Google Shape;114;p15"/>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15" name="Google Shape;115;p15"/>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p15"/>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 name="Google Shape;117;p15"/>
          <p:cNvSpPr txBox="1"/>
          <p:nvPr/>
        </p:nvSpPr>
        <p:spPr>
          <a:xfrm>
            <a:off x="914400" y="2059116"/>
            <a:ext cx="16054645" cy="5437386"/>
          </a:xfrm>
          <a:prstGeom prst="rect">
            <a:avLst/>
          </a:prstGeom>
          <a:noFill/>
          <a:ln>
            <a:noFill/>
          </a:ln>
        </p:spPr>
        <p:txBody>
          <a:bodyPr anchorCtr="0" anchor="t" bIns="0" lIns="0" spcFirstLastPara="1" rIns="0" wrap="square" tIns="0">
            <a:spAutoFit/>
          </a:bodyPr>
          <a:lstStyle/>
          <a:p>
            <a:pPr indent="0" lvl="0" marL="0" marR="0" rtl="0" algn="ctr">
              <a:lnSpc>
                <a:spcPct val="180000"/>
              </a:lnSpc>
              <a:spcBef>
                <a:spcPts val="0"/>
              </a:spcBef>
              <a:spcAft>
                <a:spcPts val="0"/>
              </a:spcAft>
              <a:buNone/>
            </a:pPr>
            <a:r>
              <a:rPr lang="en-US" sz="5400">
                <a:solidFill>
                  <a:srgbClr val="DB7100"/>
                </a:solidFill>
                <a:latin typeface="Arial"/>
                <a:ea typeface="Arial"/>
                <a:cs typeface="Arial"/>
                <a:sym typeface="Arial"/>
              </a:rPr>
              <a:t>Im Jahr 2025 mussten Frauen in der EU durchschnittlich 15 Monate und 18 Tage arbeiten, um das gleiche Einkommen wie Männer zu erhalten.</a:t>
            </a:r>
            <a:endParaRPr/>
          </a:p>
          <a:p>
            <a:pPr indent="0" lvl="0" marL="0" marR="0" rtl="0" algn="l">
              <a:lnSpc>
                <a:spcPct val="180000"/>
              </a:lnSpc>
              <a:spcBef>
                <a:spcPts val="0"/>
              </a:spcBef>
              <a:spcAft>
                <a:spcPts val="0"/>
              </a:spcAft>
              <a:buNone/>
            </a:pPr>
            <a:r>
              <a:t/>
            </a:r>
            <a:endParaRPr sz="5400">
              <a:solidFill>
                <a:srgbClr val="DB7100"/>
              </a:solidFill>
              <a:latin typeface="Arial"/>
              <a:ea typeface="Arial"/>
              <a:cs typeface="Arial"/>
              <a:sym typeface="Arial"/>
            </a:endParaRPr>
          </a:p>
          <a:p>
            <a:pPr indent="0" lvl="0" marL="0" marR="0" rtl="0" algn="r">
              <a:lnSpc>
                <a:spcPct val="120000"/>
              </a:lnSpc>
              <a:spcBef>
                <a:spcPts val="0"/>
              </a:spcBef>
              <a:spcAft>
                <a:spcPts val="0"/>
              </a:spcAft>
              <a:buNone/>
            </a:pPr>
            <a:r>
              <a:rPr lang="en-US" sz="3000" u="sng">
                <a:solidFill>
                  <a:schemeClr val="hlink"/>
                </a:solidFill>
                <a:latin typeface="Arial"/>
                <a:ea typeface="Arial"/>
                <a:cs typeface="Arial"/>
                <a:sym typeface="Arial"/>
                <a:hlinkClick r:id="rId6"/>
              </a:rPr>
              <a:t>European Institute for Gender Equality</a:t>
            </a:r>
            <a:r>
              <a:rPr lang="en-US" sz="3000">
                <a:solidFill>
                  <a:srgbClr val="313540"/>
                </a:solidFill>
                <a:latin typeface="Arial"/>
                <a:ea typeface="Arial"/>
                <a:cs typeface="Arial"/>
                <a:sym typeface="Arial"/>
              </a:rPr>
              <a:t> (EIGE), Report 2025</a:t>
            </a:r>
            <a:r>
              <a:rPr lang="en-US" sz="3000">
                <a:solidFill>
                  <a:srgbClr val="313540"/>
                </a:solidFill>
                <a:latin typeface="Cardo"/>
                <a:ea typeface="Cardo"/>
                <a:cs typeface="Cardo"/>
                <a:sym typeface="Cardo"/>
              </a:rPr>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descr="Uma imagem com texto, Tipo de letra, captura de ecrã, Gráficos  Descrição gerada automaticamente" id="122" name="Google Shape;122;p16"/>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16"/>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24" name="Google Shape;124;p16"/>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 name="Google Shape;125;p16"/>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 name="Google Shape;126;p16"/>
          <p:cNvSpPr txBox="1"/>
          <p:nvPr/>
        </p:nvSpPr>
        <p:spPr>
          <a:xfrm>
            <a:off x="737663" y="1469924"/>
            <a:ext cx="15590520" cy="840551"/>
          </a:xfrm>
          <a:prstGeom prst="rect">
            <a:avLst/>
          </a:prstGeom>
          <a:noFill/>
          <a:ln>
            <a:noFill/>
          </a:ln>
        </p:spPr>
        <p:txBody>
          <a:bodyPr anchorCtr="0" anchor="t" bIns="0" lIns="0" spcFirstLastPara="1" rIns="0" wrap="square" tIns="0">
            <a:spAutoFit/>
          </a:bodyPr>
          <a:lstStyle/>
          <a:p>
            <a:pPr indent="0" lvl="0" marL="0" marR="0" rtl="0" algn="l">
              <a:lnSpc>
                <a:spcPct val="132000"/>
              </a:lnSpc>
              <a:spcBef>
                <a:spcPts val="0"/>
              </a:spcBef>
              <a:spcAft>
                <a:spcPts val="0"/>
              </a:spcAft>
              <a:buNone/>
            </a:pPr>
            <a:r>
              <a:rPr b="1" lang="en-US" sz="5400">
                <a:solidFill>
                  <a:srgbClr val="0A0A0A"/>
                </a:solidFill>
                <a:latin typeface="Arial"/>
                <a:ea typeface="Arial"/>
                <a:cs typeface="Arial"/>
                <a:sym typeface="Arial"/>
              </a:rPr>
              <a:t>Wichtige gesetzgeberische Säulen der EU</a:t>
            </a:r>
            <a:endParaRPr b="1" sz="5400">
              <a:solidFill>
                <a:srgbClr val="0A0A0A"/>
              </a:solidFill>
              <a:latin typeface="Arial"/>
              <a:ea typeface="Arial"/>
              <a:cs typeface="Arial"/>
              <a:sym typeface="Arial"/>
            </a:endParaRPr>
          </a:p>
        </p:txBody>
      </p:sp>
      <p:sp>
        <p:nvSpPr>
          <p:cNvPr id="127" name="Google Shape;127;p16"/>
          <p:cNvSpPr txBox="1"/>
          <p:nvPr/>
        </p:nvSpPr>
        <p:spPr>
          <a:xfrm>
            <a:off x="457200" y="2857500"/>
            <a:ext cx="16151447" cy="5950347"/>
          </a:xfrm>
          <a:prstGeom prst="rect">
            <a:avLst/>
          </a:prstGeom>
          <a:noFill/>
          <a:ln>
            <a:noFill/>
          </a:ln>
        </p:spPr>
        <p:txBody>
          <a:bodyPr anchorCtr="0" anchor="t" bIns="0" lIns="0" spcFirstLastPara="1" rIns="0" wrap="square" tIns="0">
            <a:spAutoFit/>
          </a:bodyPr>
          <a:lstStyle/>
          <a:p>
            <a:pPr indent="-323850" lvl="1" marL="647700" marR="0" rtl="0" algn="l">
              <a:lnSpc>
                <a:spcPct val="115714"/>
              </a:lnSpc>
              <a:spcBef>
                <a:spcPts val="0"/>
              </a:spcBef>
              <a:spcAft>
                <a:spcPts val="0"/>
              </a:spcAft>
              <a:buClr>
                <a:srgbClr val="0A0A0A"/>
              </a:buClr>
              <a:buSzPts val="2800"/>
              <a:buFont typeface="Arial"/>
              <a:buChar char="•"/>
            </a:pPr>
            <a:r>
              <a:rPr b="0" i="0" lang="en-US" sz="2800" u="sng" cap="none" strike="noStrike">
                <a:solidFill>
                  <a:schemeClr val="hlink"/>
                </a:solidFill>
                <a:latin typeface="Arial"/>
                <a:ea typeface="Arial"/>
                <a:cs typeface="Arial"/>
                <a:sym typeface="Arial"/>
                <a:hlinkClick r:id="rId6"/>
              </a:rPr>
              <a:t>Equal Opportunities Directive</a:t>
            </a:r>
            <a:r>
              <a:rPr b="0" i="0" lang="en-US" sz="2800" u="none" cap="none" strike="noStrike">
                <a:solidFill>
                  <a:srgbClr val="0A0A0A"/>
                </a:solidFill>
                <a:latin typeface="Arial"/>
                <a:ea typeface="Arial"/>
                <a:cs typeface="Arial"/>
                <a:sym typeface="Arial"/>
              </a:rPr>
              <a:t>: die Umsetzung des Prinzips der Chancengleichheit und der gleichen Behandlung von Männern und Frauen in Beschäftigungs- und Berufsfragen sicherstellen</a:t>
            </a:r>
            <a:endParaRPr b="0" i="0" sz="2800" u="none" cap="none" strike="noStrike">
              <a:solidFill>
                <a:srgbClr val="0A0A0A"/>
              </a:solidFill>
              <a:latin typeface="Arial"/>
              <a:ea typeface="Arial"/>
              <a:cs typeface="Arial"/>
              <a:sym typeface="Arial"/>
            </a:endParaRPr>
          </a:p>
          <a:p>
            <a:pPr indent="-323850" lvl="1" marL="647700" marR="0" rtl="0" algn="l">
              <a:lnSpc>
                <a:spcPct val="115714"/>
              </a:lnSpc>
              <a:spcBef>
                <a:spcPts val="1200"/>
              </a:spcBef>
              <a:spcAft>
                <a:spcPts val="0"/>
              </a:spcAft>
              <a:buClr>
                <a:srgbClr val="0A0A0A"/>
              </a:buClr>
              <a:buSzPts val="2800"/>
              <a:buFont typeface="Arial"/>
              <a:buChar char="•"/>
            </a:pPr>
            <a:r>
              <a:rPr b="0" i="0" lang="en-US" sz="2800" u="sng" cap="none" strike="noStrike">
                <a:solidFill>
                  <a:schemeClr val="hlink"/>
                </a:solidFill>
                <a:latin typeface="Arial"/>
                <a:ea typeface="Arial"/>
                <a:cs typeface="Arial"/>
                <a:sym typeface="Arial"/>
                <a:hlinkClick r:id="rId7"/>
              </a:rPr>
              <a:t>Pay Transparency Directive:</a:t>
            </a:r>
            <a:r>
              <a:rPr b="0" i="0" lang="en-US" sz="2800" u="none" cap="none" strike="noStrike">
                <a:solidFill>
                  <a:srgbClr val="0A0A0A"/>
                </a:solidFill>
                <a:latin typeface="Arial"/>
                <a:ea typeface="Arial"/>
                <a:cs typeface="Arial"/>
                <a:sym typeface="Arial"/>
              </a:rPr>
              <a:t> Zielt darauf ab, die geschlechtsspezifische Lohnlücke (etwa 12 % in der EU) durch verbesserte Transparenz zu schließen, mit Einführung bis Mitte 2026</a:t>
            </a:r>
            <a:endParaRPr/>
          </a:p>
          <a:p>
            <a:pPr indent="-323850" lvl="1" marL="647700" marR="0" rtl="0" algn="l">
              <a:lnSpc>
                <a:spcPct val="115714"/>
              </a:lnSpc>
              <a:spcBef>
                <a:spcPts val="1200"/>
              </a:spcBef>
              <a:spcAft>
                <a:spcPts val="0"/>
              </a:spcAft>
              <a:buClr>
                <a:srgbClr val="0A0A0A"/>
              </a:buClr>
              <a:buSzPts val="2800"/>
              <a:buFont typeface="Arial"/>
              <a:buChar char="•"/>
            </a:pPr>
            <a:r>
              <a:rPr b="0" i="0" lang="en-US" sz="2800" u="sng" cap="none" strike="noStrike">
                <a:solidFill>
                  <a:schemeClr val="hlink"/>
                </a:solidFill>
                <a:latin typeface="Arial"/>
                <a:ea typeface="Arial"/>
                <a:cs typeface="Arial"/>
                <a:sym typeface="Arial"/>
                <a:hlinkClick r:id="rId8"/>
              </a:rPr>
              <a:t>Work-Life Balance Directive:</a:t>
            </a:r>
            <a:r>
              <a:rPr b="0" i="0" lang="en-US" sz="2800" u="none" cap="none" strike="noStrike">
                <a:solidFill>
                  <a:srgbClr val="0A0A0A"/>
                </a:solidFill>
                <a:latin typeface="Arial"/>
                <a:ea typeface="Arial"/>
                <a:cs typeface="Arial"/>
                <a:sym typeface="Arial"/>
              </a:rPr>
              <a:t> Legt Mindeststandards für Vaterschafts-, Eltern- und Pflegeurlaub fest (mit nicht übertragbaren Monaten für Väter) und das Recht, flexible Arbeit zu beantragen</a:t>
            </a:r>
            <a:endParaRPr b="0" i="0" sz="2800" u="none" cap="none" strike="noStrike">
              <a:solidFill>
                <a:srgbClr val="0A0A0A"/>
              </a:solidFill>
              <a:latin typeface="Arial"/>
              <a:ea typeface="Arial"/>
              <a:cs typeface="Arial"/>
              <a:sym typeface="Arial"/>
            </a:endParaRPr>
          </a:p>
          <a:p>
            <a:pPr indent="-323850" lvl="1" marL="647700" marR="0" rtl="0" algn="l">
              <a:lnSpc>
                <a:spcPct val="115714"/>
              </a:lnSpc>
              <a:spcBef>
                <a:spcPts val="1200"/>
              </a:spcBef>
              <a:spcAft>
                <a:spcPts val="0"/>
              </a:spcAft>
              <a:buClr>
                <a:srgbClr val="0A0A0A"/>
              </a:buClr>
              <a:buSzPts val="2800"/>
              <a:buFont typeface="Arial"/>
              <a:buChar char="•"/>
            </a:pPr>
            <a:r>
              <a:rPr b="0" i="0" lang="en-US" sz="2800" u="sng" cap="none" strike="noStrike">
                <a:solidFill>
                  <a:schemeClr val="hlink"/>
                </a:solidFill>
                <a:latin typeface="Arial"/>
                <a:ea typeface="Arial"/>
                <a:cs typeface="Arial"/>
                <a:sym typeface="Arial"/>
                <a:hlinkClick r:id="rId9"/>
              </a:rPr>
              <a:t>Pregnant Workers Directive</a:t>
            </a:r>
            <a:r>
              <a:rPr b="0" i="0" lang="en-US" sz="2800" u="none" cap="none" strike="noStrike">
                <a:solidFill>
                  <a:srgbClr val="0A0A0A"/>
                </a:solidFill>
                <a:latin typeface="Arial"/>
                <a:ea typeface="Arial"/>
                <a:cs typeface="Arial"/>
                <a:sym typeface="Arial"/>
              </a:rPr>
              <a:t>:  Enthält Anforderungen zur Förderung der Sicherheit und Gesundheit schwangerer/stillender Arbeitnehmerinnen und Arbeitnehmerinnen und geht auf die Gleichbehandlung von Schwangeren, kürzlich Gebärenden und stillenden Müttern ein.</a:t>
            </a:r>
            <a:endParaRPr b="0" i="0" sz="2800" u="none" cap="none" strike="noStrike">
              <a:solidFill>
                <a:srgbClr val="0A0A0A"/>
              </a:solidFill>
              <a:latin typeface="Arial"/>
              <a:ea typeface="Arial"/>
              <a:cs typeface="Arial"/>
              <a:sym typeface="Arial"/>
            </a:endParaRPr>
          </a:p>
          <a:p>
            <a:pPr indent="-323850" lvl="1" marL="647700" marR="0" rtl="0" algn="l">
              <a:lnSpc>
                <a:spcPct val="115714"/>
              </a:lnSpc>
              <a:spcBef>
                <a:spcPts val="1200"/>
              </a:spcBef>
              <a:spcAft>
                <a:spcPts val="0"/>
              </a:spcAft>
              <a:buClr>
                <a:srgbClr val="0A0A0A"/>
              </a:buClr>
              <a:buSzPts val="2800"/>
              <a:buFont typeface="Arial"/>
              <a:buChar char="•"/>
            </a:pPr>
            <a:r>
              <a:rPr b="0" i="0" lang="en-US" sz="2800" u="sng" cap="none" strike="noStrike">
                <a:solidFill>
                  <a:schemeClr val="hlink"/>
                </a:solidFill>
                <a:latin typeface="Arial"/>
                <a:ea typeface="Arial"/>
                <a:cs typeface="Arial"/>
                <a:sym typeface="Arial"/>
                <a:hlinkClick r:id="rId10"/>
              </a:rPr>
              <a:t>EU working Time Directive:</a:t>
            </a:r>
            <a:r>
              <a:rPr b="0" i="0" lang="en-US" sz="2800" u="none" cap="none" strike="noStrike">
                <a:solidFill>
                  <a:srgbClr val="0A0A0A"/>
                </a:solidFill>
                <a:latin typeface="Arial"/>
                <a:ea typeface="Arial"/>
                <a:cs typeface="Arial"/>
                <a:sym typeface="Arial"/>
              </a:rPr>
              <a:t> stellt sicher, dass die Mitarbeiter eine durchschnittliche Arbeitswoche von 48 Stunden, einschließlich Überstunden, über einen Referenzzeitraum von bis zu vier Monaten nicht überschreiten. Sie garantiert außerdem Mindesttags- und Wochenpausen sowie bezahlten Jahresurlaub</a:t>
            </a:r>
            <a:endParaRPr b="0" i="0" sz="2800" u="none" cap="none" strike="noStrike">
              <a:solidFill>
                <a:srgbClr val="0A0A0A"/>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descr="Uma imagem com texto, Tipo de letra, captura de ecrã, Gráficos  Descrição gerada automaticamente" id="132" name="Google Shape;132;p17"/>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 name="Google Shape;133;p17"/>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34" name="Google Shape;134;p17"/>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 name="Google Shape;135;p17"/>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 name="Google Shape;136;p17"/>
          <p:cNvSpPr txBox="1"/>
          <p:nvPr/>
        </p:nvSpPr>
        <p:spPr>
          <a:xfrm>
            <a:off x="714375" y="1457000"/>
            <a:ext cx="15590520" cy="91050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n-US" sz="6600">
                <a:solidFill>
                  <a:srgbClr val="000000"/>
                </a:solidFill>
                <a:latin typeface="Arial"/>
                <a:ea typeface="Arial"/>
                <a:cs typeface="Arial"/>
                <a:sym typeface="Arial"/>
              </a:rPr>
              <a:t>Was bedeutet Gleichberechtigung?</a:t>
            </a:r>
            <a:endParaRPr/>
          </a:p>
        </p:txBody>
      </p:sp>
      <p:sp>
        <p:nvSpPr>
          <p:cNvPr id="137" name="Google Shape;137;p17"/>
          <p:cNvSpPr txBox="1"/>
          <p:nvPr/>
        </p:nvSpPr>
        <p:spPr>
          <a:xfrm>
            <a:off x="685800" y="2471082"/>
            <a:ext cx="16558260" cy="5719964"/>
          </a:xfrm>
          <a:prstGeom prst="rect">
            <a:avLst/>
          </a:prstGeom>
          <a:noFill/>
          <a:ln>
            <a:noFill/>
          </a:ln>
        </p:spPr>
        <p:txBody>
          <a:bodyPr anchorCtr="0" anchor="t" bIns="0" lIns="0" spcFirstLastPara="1" rIns="0" wrap="square" tIns="0">
            <a:spAutoFit/>
          </a:bodyPr>
          <a:lstStyle/>
          <a:p>
            <a:pPr indent="0" lvl="0" marL="0" marR="0" rtl="0" algn="l">
              <a:lnSpc>
                <a:spcPct val="141750"/>
              </a:lnSpc>
              <a:spcBef>
                <a:spcPts val="0"/>
              </a:spcBef>
              <a:spcAft>
                <a:spcPts val="0"/>
              </a:spcAft>
              <a:buNone/>
            </a:pPr>
            <a:br>
              <a:rPr lang="en-US" sz="3200">
                <a:solidFill>
                  <a:srgbClr val="000000"/>
                </a:solidFill>
                <a:latin typeface="Arial"/>
                <a:ea typeface="Arial"/>
                <a:cs typeface="Arial"/>
                <a:sym typeface="Arial"/>
              </a:rPr>
            </a:br>
            <a:r>
              <a:rPr lang="en-US" sz="3200">
                <a:solidFill>
                  <a:srgbClr val="000000"/>
                </a:solidFill>
                <a:latin typeface="Arial"/>
                <a:ea typeface="Arial"/>
                <a:cs typeface="Arial"/>
                <a:sym typeface="Arial"/>
              </a:rPr>
              <a:t>Gleichberechtigung zwischen Männern und Frauen muss in allen Bereichen gewährleistet werden, einschließlich Beschäftigung, Arbeit und Bezahlung. </a:t>
            </a:r>
            <a:endParaRPr/>
          </a:p>
          <a:p>
            <a:pPr indent="0" lvl="0" marL="0" marR="0" rtl="0" algn="l">
              <a:lnSpc>
                <a:spcPct val="141750"/>
              </a:lnSpc>
              <a:spcBef>
                <a:spcPts val="0"/>
              </a:spcBef>
              <a:spcAft>
                <a:spcPts val="0"/>
              </a:spcAft>
              <a:buNone/>
            </a:pPr>
            <a:br>
              <a:rPr lang="en-US" sz="3200">
                <a:solidFill>
                  <a:srgbClr val="000000"/>
                </a:solidFill>
                <a:latin typeface="Arial"/>
                <a:ea typeface="Arial"/>
                <a:cs typeface="Arial"/>
                <a:sym typeface="Arial"/>
              </a:rPr>
            </a:br>
            <a:r>
              <a:rPr lang="en-US" sz="3200">
                <a:solidFill>
                  <a:srgbClr val="000000"/>
                </a:solidFill>
                <a:latin typeface="Arial"/>
                <a:ea typeface="Arial"/>
                <a:cs typeface="Arial"/>
                <a:sym typeface="Arial"/>
              </a:rPr>
              <a:t>Das Gleichheitsprinzip verhindert nicht die Aufrechterhaltung oder Verabschiedung von Maßnahmen, die spezifische Vorteile zugunsten des unterrepräsentierten Geschlechts bieten.</a:t>
            </a:r>
            <a:endParaRPr/>
          </a:p>
          <a:p>
            <a:pPr indent="0" lvl="0" marL="0" marR="0" rtl="0" algn="l">
              <a:lnSpc>
                <a:spcPct val="141750"/>
              </a:lnSpc>
              <a:spcBef>
                <a:spcPts val="0"/>
              </a:spcBef>
              <a:spcAft>
                <a:spcPts val="0"/>
              </a:spcAft>
              <a:buNone/>
            </a:pPr>
            <a:r>
              <a:t/>
            </a:r>
            <a:endParaRPr sz="3200">
              <a:solidFill>
                <a:srgbClr val="000000"/>
              </a:solidFill>
              <a:latin typeface="Arial"/>
              <a:ea typeface="Arial"/>
              <a:cs typeface="Arial"/>
              <a:sym typeface="Arial"/>
            </a:endParaRPr>
          </a:p>
          <a:p>
            <a:pPr indent="0" lvl="0" marL="0" marR="0" rtl="0" algn="l">
              <a:lnSpc>
                <a:spcPct val="189000"/>
              </a:lnSpc>
              <a:spcBef>
                <a:spcPts val="0"/>
              </a:spcBef>
              <a:spcAft>
                <a:spcPts val="0"/>
              </a:spcAft>
              <a:buNone/>
            </a:pPr>
            <a:r>
              <a:rPr lang="en-US" sz="2400">
                <a:solidFill>
                  <a:srgbClr val="000000"/>
                </a:solidFill>
                <a:latin typeface="Arial"/>
                <a:ea typeface="Arial"/>
                <a:cs typeface="Arial"/>
                <a:sym typeface="Arial"/>
              </a:rPr>
              <a:t>QUELLE: „CHARTA DER GRUNDRECHTE DER EU 12 ARTIKEL 23 KAPITEL III GLEICHHEIT“</a:t>
            </a:r>
            <a:endParaRPr/>
          </a:p>
          <a:p>
            <a:pPr indent="0" lvl="0" marL="0" marR="0" rtl="0" algn="l">
              <a:lnSpc>
                <a:spcPct val="141750"/>
              </a:lnSpc>
              <a:spcBef>
                <a:spcPts val="0"/>
              </a:spcBef>
              <a:spcAft>
                <a:spcPts val="0"/>
              </a:spcAft>
              <a:buNone/>
            </a:pPr>
            <a:r>
              <a:t/>
            </a:r>
            <a:endParaRPr sz="3200">
              <a:solidFill>
                <a:srgbClr val="DB71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descr="Uma imagem com texto, Tipo de letra, captura de ecrã, Gráficos  Descrição gerada automaticamente" id="142" name="Google Shape;142;p18"/>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 name="Google Shape;143;p18"/>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44" name="Google Shape;144;p18"/>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18"/>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p18"/>
          <p:cNvSpPr txBox="1"/>
          <p:nvPr/>
        </p:nvSpPr>
        <p:spPr>
          <a:xfrm>
            <a:off x="759488" y="1140785"/>
            <a:ext cx="15590520" cy="765274"/>
          </a:xfrm>
          <a:prstGeom prst="rect">
            <a:avLst/>
          </a:prstGeom>
          <a:noFill/>
          <a:ln>
            <a:noFill/>
          </a:ln>
        </p:spPr>
        <p:txBody>
          <a:bodyPr anchorCtr="0" anchor="t" bIns="0" lIns="0" spcFirstLastPara="1" rIns="0" wrap="square" tIns="0">
            <a:spAutoFit/>
          </a:bodyPr>
          <a:lstStyle/>
          <a:p>
            <a:pPr indent="0" lvl="0" marL="0" marR="0" rtl="0" algn="l">
              <a:lnSpc>
                <a:spcPct val="135000"/>
              </a:lnSpc>
              <a:spcBef>
                <a:spcPts val="0"/>
              </a:spcBef>
              <a:spcAft>
                <a:spcPts val="0"/>
              </a:spcAft>
              <a:buNone/>
            </a:pPr>
            <a:r>
              <a:rPr b="1" lang="en-US" sz="4800">
                <a:solidFill>
                  <a:srgbClr val="000000"/>
                </a:solidFill>
                <a:latin typeface="Arial"/>
                <a:ea typeface="Arial"/>
                <a:cs typeface="Arial"/>
                <a:sym typeface="Arial"/>
              </a:rPr>
              <a:t>Europäische Gleichstellungsstrategie 2020–2025</a:t>
            </a:r>
            <a:endParaRPr/>
          </a:p>
        </p:txBody>
      </p:sp>
      <p:sp>
        <p:nvSpPr>
          <p:cNvPr id="147" name="Google Shape;147;p18"/>
          <p:cNvSpPr txBox="1"/>
          <p:nvPr/>
        </p:nvSpPr>
        <p:spPr>
          <a:xfrm>
            <a:off x="838199" y="3126118"/>
            <a:ext cx="16151447" cy="5693866"/>
          </a:xfrm>
          <a:prstGeom prst="rect">
            <a:avLst/>
          </a:prstGeom>
          <a:noFill/>
          <a:ln>
            <a:noFill/>
          </a:ln>
        </p:spPr>
        <p:txBody>
          <a:bodyPr anchorCtr="0" anchor="t" bIns="0" lIns="0" spcFirstLastPara="1" rIns="0" wrap="square" tIns="0">
            <a:spAutoFit/>
          </a:bodyPr>
          <a:lstStyle/>
          <a:p>
            <a:pPr indent="-457200" lvl="0" marL="457200" marR="0" rtl="0" algn="l">
              <a:lnSpc>
                <a:spcPct val="108000"/>
              </a:lnSpc>
              <a:spcBef>
                <a:spcPts val="0"/>
              </a:spcBef>
              <a:spcAft>
                <a:spcPts val="0"/>
              </a:spcAft>
              <a:buClr>
                <a:srgbClr val="000000"/>
              </a:buClr>
              <a:buSzPts val="3000"/>
              <a:buFont typeface="Arial"/>
              <a:buChar char="•"/>
            </a:pPr>
            <a:r>
              <a:rPr b="1" lang="en-US" sz="3000">
                <a:solidFill>
                  <a:srgbClr val="000000"/>
                </a:solidFill>
                <a:latin typeface="Arial"/>
                <a:ea typeface="Arial"/>
                <a:cs typeface="Arial"/>
                <a:sym typeface="Arial"/>
              </a:rPr>
              <a:t>Beendigung geschlechtsspezifischer Gewalt und Stereotype: </a:t>
            </a:r>
            <a:r>
              <a:rPr lang="en-US" sz="3000">
                <a:solidFill>
                  <a:srgbClr val="000000"/>
                </a:solidFill>
                <a:latin typeface="Arial"/>
                <a:ea typeface="Arial"/>
                <a:cs typeface="Arial"/>
                <a:sym typeface="Arial"/>
              </a:rPr>
              <a:t>Maßnahmen zum Schutz von Frauen, zur Bekämpfung von Gewalt und zur Herausforderung schädlicher Normen</a:t>
            </a:r>
            <a:br>
              <a:rPr lang="en-US" sz="3000">
                <a:solidFill>
                  <a:srgbClr val="000000"/>
                </a:solidFill>
                <a:latin typeface="Arial"/>
                <a:ea typeface="Arial"/>
                <a:cs typeface="Arial"/>
                <a:sym typeface="Arial"/>
              </a:rPr>
            </a:br>
            <a:r>
              <a:rPr b="1" lang="en-US" sz="3000">
                <a:solidFill>
                  <a:srgbClr val="000000"/>
                </a:solidFill>
                <a:latin typeface="Arial"/>
                <a:ea typeface="Arial"/>
                <a:cs typeface="Arial"/>
                <a:sym typeface="Arial"/>
              </a:rPr>
              <a:t>Chancengleichheit auf dem Arbeitsmarkt: </a:t>
            </a:r>
            <a:r>
              <a:rPr lang="en-US" sz="3000">
                <a:solidFill>
                  <a:srgbClr val="000000"/>
                </a:solidFill>
                <a:latin typeface="Arial"/>
                <a:ea typeface="Arial"/>
                <a:cs typeface="Arial"/>
                <a:sym typeface="Arial"/>
              </a:rPr>
              <a:t>Bewältigung von Lohnunterschieden, Förderung von Frauen in Führungspositionen, Verbesserung der Work-Life-Balance</a:t>
            </a:r>
            <a:br>
              <a:rPr lang="en-US" sz="3000">
                <a:solidFill>
                  <a:srgbClr val="000000"/>
                </a:solidFill>
                <a:latin typeface="Arial"/>
                <a:ea typeface="Arial"/>
                <a:cs typeface="Arial"/>
                <a:sym typeface="Arial"/>
              </a:rPr>
            </a:br>
            <a:r>
              <a:rPr b="1" lang="en-US" sz="3000">
                <a:solidFill>
                  <a:srgbClr val="000000"/>
                </a:solidFill>
                <a:latin typeface="Arial"/>
                <a:ea typeface="Arial"/>
                <a:cs typeface="Arial"/>
                <a:sym typeface="Arial"/>
              </a:rPr>
              <a:t>Gleicher Lohn für gleiche Arbeit: </a:t>
            </a:r>
            <a:r>
              <a:rPr lang="en-US" sz="3000">
                <a:solidFill>
                  <a:srgbClr val="000000"/>
                </a:solidFill>
                <a:latin typeface="Arial"/>
                <a:ea typeface="Arial"/>
                <a:cs typeface="Arial"/>
                <a:sym typeface="Arial"/>
              </a:rPr>
              <a:t>Bekämpfung der Lohnlücke zwischen den Geschlechtern durch Transparenz und Maßnahmen</a:t>
            </a:r>
            <a:br>
              <a:rPr lang="en-US" sz="3000">
                <a:solidFill>
                  <a:srgbClr val="000000"/>
                </a:solidFill>
                <a:latin typeface="Arial"/>
                <a:ea typeface="Arial"/>
                <a:cs typeface="Arial"/>
                <a:sym typeface="Arial"/>
              </a:rPr>
            </a:br>
            <a:r>
              <a:rPr b="1" lang="en-US" sz="3000">
                <a:solidFill>
                  <a:srgbClr val="000000"/>
                </a:solidFill>
                <a:latin typeface="Arial"/>
                <a:ea typeface="Arial"/>
                <a:cs typeface="Arial"/>
                <a:sym typeface="Arial"/>
              </a:rPr>
              <a:t>Schließung von Geschlechterlücken in der Wirtschaft: </a:t>
            </a:r>
            <a:r>
              <a:rPr lang="en-US" sz="3000">
                <a:solidFill>
                  <a:srgbClr val="000000"/>
                </a:solidFill>
                <a:latin typeface="Arial"/>
                <a:ea typeface="Arial"/>
                <a:cs typeface="Arial"/>
                <a:sym typeface="Arial"/>
              </a:rPr>
              <a:t>Förderung der wirtschaftlichen Stärkung von Frauen</a:t>
            </a:r>
            <a:br>
              <a:rPr lang="en-US" sz="3000">
                <a:solidFill>
                  <a:srgbClr val="000000"/>
                </a:solidFill>
                <a:latin typeface="Arial"/>
                <a:ea typeface="Arial"/>
                <a:cs typeface="Arial"/>
                <a:sym typeface="Arial"/>
              </a:rPr>
            </a:br>
            <a:r>
              <a:rPr b="1" lang="en-US" sz="3000">
                <a:solidFill>
                  <a:srgbClr val="000000"/>
                </a:solidFill>
                <a:latin typeface="Arial"/>
                <a:ea typeface="Arial"/>
                <a:cs typeface="Arial"/>
                <a:sym typeface="Arial"/>
              </a:rPr>
              <a:t>Geschlechtergleichgewicht in Entscheidungsfindung: </a:t>
            </a:r>
            <a:r>
              <a:rPr lang="en-US" sz="3000">
                <a:solidFill>
                  <a:srgbClr val="000000"/>
                </a:solidFill>
                <a:latin typeface="Arial"/>
                <a:ea typeface="Arial"/>
                <a:cs typeface="Arial"/>
                <a:sym typeface="Arial"/>
              </a:rPr>
              <a:t>Erhöhung der Beteiligung von Frauen an Politik und Wirtschaft</a:t>
            </a:r>
            <a:br>
              <a:rPr lang="en-US" sz="3000">
                <a:solidFill>
                  <a:srgbClr val="000000"/>
                </a:solidFill>
                <a:latin typeface="Arial"/>
                <a:ea typeface="Arial"/>
                <a:cs typeface="Arial"/>
                <a:sym typeface="Arial"/>
              </a:rPr>
            </a:br>
            <a:r>
              <a:rPr b="1" lang="en-US" sz="3000">
                <a:solidFill>
                  <a:srgbClr val="000000"/>
                </a:solidFill>
                <a:latin typeface="Arial"/>
                <a:ea typeface="Arial"/>
                <a:cs typeface="Arial"/>
                <a:sym typeface="Arial"/>
              </a:rPr>
              <a:t>Gender Mainstreaming: </a:t>
            </a:r>
            <a:r>
              <a:rPr lang="en-US" sz="3000">
                <a:solidFill>
                  <a:srgbClr val="000000"/>
                </a:solidFill>
                <a:latin typeface="Arial"/>
                <a:ea typeface="Arial"/>
                <a:cs typeface="Arial"/>
                <a:sym typeface="Arial"/>
              </a:rPr>
              <a:t>Sicherstellung, dass alle EU-Politiken die Gleichstellung der Geschlechter berücksichtigen.</a:t>
            </a:r>
            <a:endParaRPr sz="3000">
              <a:solidFill>
                <a:srgbClr val="000000"/>
              </a:solidFill>
              <a:latin typeface="Arial"/>
              <a:ea typeface="Arial"/>
              <a:cs typeface="Arial"/>
              <a:sym typeface="Arial"/>
            </a:endParaRPr>
          </a:p>
        </p:txBody>
      </p:sp>
      <p:sp>
        <p:nvSpPr>
          <p:cNvPr id="148" name="Google Shape;148;p18"/>
          <p:cNvSpPr txBox="1"/>
          <p:nvPr/>
        </p:nvSpPr>
        <p:spPr>
          <a:xfrm>
            <a:off x="831734" y="2339518"/>
            <a:ext cx="920829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latin typeface="Arial"/>
                <a:ea typeface="Arial"/>
                <a:cs typeface="Arial"/>
                <a:sym typeface="Arial"/>
              </a:rPr>
              <a:t>Wichtige Säulen &amp; Maßnahmen: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descr="Uma imagem com texto, Tipo de letra, captura de ecrã, Gráficos  Descrição gerada automaticamente" id="153" name="Google Shape;153;p19"/>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 name="Google Shape;154;p19"/>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55" name="Google Shape;155;p19"/>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 name="Google Shape;156;p19"/>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 name="Google Shape;157;p19"/>
          <p:cNvSpPr txBox="1"/>
          <p:nvPr/>
        </p:nvSpPr>
        <p:spPr>
          <a:xfrm>
            <a:off x="1348740" y="1236320"/>
            <a:ext cx="7414260" cy="910506"/>
          </a:xfrm>
          <a:prstGeom prst="rect">
            <a:avLst/>
          </a:prstGeom>
          <a:noFill/>
          <a:ln>
            <a:noFill/>
          </a:ln>
        </p:spPr>
        <p:txBody>
          <a:bodyPr anchorCtr="0" anchor="t" bIns="0" lIns="0" spcFirstLastPara="1" rIns="0" wrap="square" tIns="0">
            <a:spAutoFit/>
          </a:bodyPr>
          <a:lstStyle/>
          <a:p>
            <a:pPr indent="0" lvl="0" marL="0" marR="0" rtl="0" algn="l">
              <a:lnSpc>
                <a:spcPct val="118799"/>
              </a:lnSpc>
              <a:spcBef>
                <a:spcPts val="0"/>
              </a:spcBef>
              <a:spcAft>
                <a:spcPts val="0"/>
              </a:spcAft>
              <a:buNone/>
            </a:pPr>
            <a:r>
              <a:rPr lang="en-US" sz="6000">
                <a:solidFill>
                  <a:srgbClr val="000000"/>
                </a:solidFill>
                <a:latin typeface="Arial"/>
                <a:ea typeface="Arial"/>
                <a:cs typeface="Arial"/>
                <a:sym typeface="Arial"/>
              </a:rPr>
              <a:t>Antidiskriminierung</a:t>
            </a:r>
            <a:endParaRPr sz="6000">
              <a:solidFill>
                <a:srgbClr val="000000"/>
              </a:solidFill>
              <a:latin typeface="Arial"/>
              <a:ea typeface="Arial"/>
              <a:cs typeface="Arial"/>
              <a:sym typeface="Arial"/>
            </a:endParaRPr>
          </a:p>
        </p:txBody>
      </p:sp>
      <p:sp>
        <p:nvSpPr>
          <p:cNvPr id="158" name="Google Shape;158;p19"/>
          <p:cNvSpPr txBox="1"/>
          <p:nvPr/>
        </p:nvSpPr>
        <p:spPr>
          <a:xfrm>
            <a:off x="1348740" y="2755583"/>
            <a:ext cx="15590520" cy="574516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n-US" sz="3000">
                <a:solidFill>
                  <a:srgbClr val="000000"/>
                </a:solidFill>
                <a:latin typeface="Arial"/>
                <a:ea typeface="Arial"/>
                <a:cs typeface="Arial"/>
                <a:sym typeface="Arial"/>
              </a:rPr>
              <a:t>JEDER Arbeitnehmer ist durch EU-Arbeitsgesetze und nationale Gesetze geschützt!</a:t>
            </a:r>
            <a:endParaRPr/>
          </a:p>
          <a:p>
            <a:pPr indent="0" lvl="0" marL="0" marR="0" rtl="0" algn="l">
              <a:lnSpc>
                <a:spcPct val="108000"/>
              </a:lnSpc>
              <a:spcBef>
                <a:spcPts val="0"/>
              </a:spcBef>
              <a:spcAft>
                <a:spcPts val="0"/>
              </a:spcAft>
              <a:buNone/>
            </a:pPr>
            <a:br>
              <a:rPr lang="en-US" sz="3000">
                <a:solidFill>
                  <a:srgbClr val="000000"/>
                </a:solidFill>
                <a:latin typeface="Arial"/>
                <a:ea typeface="Arial"/>
                <a:cs typeface="Arial"/>
                <a:sym typeface="Arial"/>
              </a:rPr>
            </a:br>
            <a:r>
              <a:rPr lang="en-US" sz="3000">
                <a:solidFill>
                  <a:srgbClr val="000000"/>
                </a:solidFill>
                <a:latin typeface="Arial"/>
                <a:ea typeface="Arial"/>
                <a:cs typeface="Arial"/>
                <a:sym typeface="Arial"/>
              </a:rPr>
              <a:t>Die Richtlinie 2006/54/EG – Chancengleichheit – legt die rechtlichen Definitionen für die Begriffe 'direkte Diskriminierung', indirekte Diskriminierung', 'Belästigung', 'sexuelle Belästigung', 'Lohn' und 'betriebliche Sozialversicherungssysteme' fest.</a:t>
            </a:r>
            <a:endParaRPr/>
          </a:p>
          <a:p>
            <a:pPr indent="0" lvl="0" marL="0" marR="0" rtl="0" algn="l">
              <a:lnSpc>
                <a:spcPct val="108000"/>
              </a:lnSpc>
              <a:spcBef>
                <a:spcPts val="0"/>
              </a:spcBef>
              <a:spcAft>
                <a:spcPts val="0"/>
              </a:spcAft>
              <a:buNone/>
            </a:pPr>
            <a:br>
              <a:rPr lang="en-US" sz="3000">
                <a:solidFill>
                  <a:srgbClr val="000000"/>
                </a:solidFill>
                <a:latin typeface="Arial"/>
                <a:ea typeface="Arial"/>
                <a:cs typeface="Arial"/>
                <a:sym typeface="Arial"/>
              </a:rPr>
            </a:br>
            <a:r>
              <a:rPr lang="en-US" sz="3000" u="sng">
                <a:solidFill>
                  <a:srgbClr val="000000"/>
                </a:solidFill>
                <a:latin typeface="Arial"/>
                <a:ea typeface="Arial"/>
                <a:cs typeface="Arial"/>
                <a:sym typeface="Arial"/>
              </a:rPr>
              <a:t>Diskriminierung bei der Beschäftigung aus einem der folgenden Gründe ist illegal:</a:t>
            </a:r>
            <a:br>
              <a:rPr lang="en-US" sz="3000">
                <a:solidFill>
                  <a:srgbClr val="000000"/>
                </a:solidFill>
                <a:latin typeface="Arial"/>
                <a:ea typeface="Arial"/>
                <a:cs typeface="Arial"/>
                <a:sym typeface="Arial"/>
              </a:rPr>
            </a:br>
            <a:br>
              <a:rPr lang="en-US" sz="3000">
                <a:solidFill>
                  <a:srgbClr val="000000"/>
                </a:solidFill>
                <a:latin typeface="Arial"/>
                <a:ea typeface="Arial"/>
                <a:cs typeface="Arial"/>
                <a:sym typeface="Arial"/>
              </a:rPr>
            </a:br>
            <a:r>
              <a:rPr lang="en-US" sz="3000">
                <a:solidFill>
                  <a:srgbClr val="000000"/>
                </a:solidFill>
                <a:latin typeface="Arial"/>
                <a:ea typeface="Arial"/>
                <a:cs typeface="Arial"/>
                <a:sym typeface="Arial"/>
              </a:rPr>
              <a:t>- Alter; Geschlecht; Familienstand; Familienstatus; Behinderung; Rasse; Sexuelle Orientierung; Religiöse Überzeugungen; oder eine Kombination aus beliebigen Angaben  </a:t>
            </a:r>
            <a:br>
              <a:rPr lang="en-US" sz="3000">
                <a:solidFill>
                  <a:srgbClr val="000000"/>
                </a:solidFill>
                <a:latin typeface="Arial"/>
                <a:ea typeface="Arial"/>
                <a:cs typeface="Arial"/>
                <a:sym typeface="Arial"/>
              </a:rPr>
            </a:br>
            <a:endParaRPr/>
          </a:p>
          <a:p>
            <a:pPr indent="0" lvl="0" marL="0" marR="0" rtl="0" algn="l">
              <a:lnSpc>
                <a:spcPct val="108000"/>
              </a:lnSpc>
              <a:spcBef>
                <a:spcPts val="0"/>
              </a:spcBef>
              <a:spcAft>
                <a:spcPts val="0"/>
              </a:spcAft>
              <a:buNone/>
            </a:pPr>
            <a:r>
              <a:rPr lang="en-US" sz="3000">
                <a:solidFill>
                  <a:srgbClr val="000000"/>
                </a:solidFill>
                <a:latin typeface="Arial"/>
                <a:ea typeface="Arial"/>
                <a:cs typeface="Arial"/>
                <a:sym typeface="Arial"/>
              </a:rPr>
              <a:t>- Stellenanzeigen dürfen nicht diskriminierend sein, weder ausgesprochen, stillschweigend noch den Eindruck von Diskriminierung erwecken</a:t>
            </a:r>
            <a:endParaRPr sz="3000">
              <a:solidFill>
                <a:srgbClr val="000000"/>
              </a:solidFill>
              <a:latin typeface="Arial"/>
              <a:ea typeface="Arial"/>
              <a:cs typeface="Arial"/>
              <a:sym typeface="Arial"/>
            </a:endParaRPr>
          </a:p>
          <a:p>
            <a:pPr indent="-409575" lvl="2" marL="1228725" marR="0" rtl="0" algn="l">
              <a:lnSpc>
                <a:spcPct val="108000"/>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descr="Uma imagem com texto, Tipo de letra, captura de ecrã, Gráficos  Descrição gerada automaticamente" id="163" name="Google Shape;163;p20"/>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 name="Google Shape;164;p20"/>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65" name="Google Shape;165;p20"/>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 name="Google Shape;166;p20"/>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 name="Google Shape;167;p20"/>
          <p:cNvSpPr txBox="1"/>
          <p:nvPr/>
        </p:nvSpPr>
        <p:spPr>
          <a:xfrm>
            <a:off x="1464478" y="1351586"/>
            <a:ext cx="10346522" cy="910506"/>
          </a:xfrm>
          <a:prstGeom prst="rect">
            <a:avLst/>
          </a:prstGeom>
          <a:noFill/>
          <a:ln>
            <a:noFill/>
          </a:ln>
        </p:spPr>
        <p:txBody>
          <a:bodyPr anchorCtr="0" anchor="t" bIns="0" lIns="0" spcFirstLastPara="1" rIns="0" wrap="square" tIns="0">
            <a:spAutoFit/>
          </a:bodyPr>
          <a:lstStyle/>
          <a:p>
            <a:pPr indent="0" lvl="0" marL="0" marR="0" rtl="0" algn="l">
              <a:lnSpc>
                <a:spcPct val="118799"/>
              </a:lnSpc>
              <a:spcBef>
                <a:spcPts val="0"/>
              </a:spcBef>
              <a:spcAft>
                <a:spcPts val="0"/>
              </a:spcAft>
              <a:buNone/>
            </a:pPr>
            <a:r>
              <a:rPr lang="en-US" sz="6000">
                <a:solidFill>
                  <a:srgbClr val="000000"/>
                </a:solidFill>
                <a:latin typeface="Arial"/>
                <a:ea typeface="Arial"/>
                <a:cs typeface="Arial"/>
                <a:sym typeface="Arial"/>
              </a:rPr>
              <a:t>Geschlechterdiskriminierung</a:t>
            </a:r>
            <a:endParaRPr sz="6000">
              <a:solidFill>
                <a:srgbClr val="000000"/>
              </a:solidFill>
              <a:latin typeface="Arial"/>
              <a:ea typeface="Arial"/>
              <a:cs typeface="Arial"/>
              <a:sym typeface="Arial"/>
            </a:endParaRPr>
          </a:p>
        </p:txBody>
      </p:sp>
      <p:sp>
        <p:nvSpPr>
          <p:cNvPr id="168" name="Google Shape;168;p20"/>
          <p:cNvSpPr txBox="1"/>
          <p:nvPr/>
        </p:nvSpPr>
        <p:spPr>
          <a:xfrm>
            <a:off x="1239464" y="2587972"/>
            <a:ext cx="15590520" cy="7271221"/>
          </a:xfrm>
          <a:prstGeom prst="rect">
            <a:avLst/>
          </a:prstGeom>
          <a:noFill/>
          <a:ln>
            <a:noFill/>
          </a:ln>
        </p:spPr>
        <p:txBody>
          <a:bodyPr anchorCtr="0" anchor="t" bIns="0" lIns="0" spcFirstLastPara="1" rIns="0" wrap="square" tIns="0">
            <a:spAutoFit/>
          </a:bodyPr>
          <a:lstStyle/>
          <a:p>
            <a:pPr indent="-271462" lvl="1" marL="542925" marR="0" rtl="0" algn="l">
              <a:lnSpc>
                <a:spcPct val="10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DIE CHARTA DER GRUNDRECHTE DER EU 11 ARTIKEL 21</a:t>
            </a:r>
            <a:r>
              <a:rPr b="0" i="0" lang="en-US" sz="3000" u="none" cap="none" strike="noStrike">
                <a:solidFill>
                  <a:srgbClr val="000000"/>
                </a:solidFill>
                <a:latin typeface="Arial"/>
                <a:ea typeface="Arial"/>
                <a:cs typeface="Arial"/>
                <a:sym typeface="Arial"/>
              </a:rPr>
              <a:t>: Jede Diskriminierung aufgrund jeglicher Grundlage wie Geschlecht, Rasse, Hautfarbe, ethnischer oder sozialer Herkunft, genetischer Merkmale, Sprache, Religion oder Überzeugung, politischer oder anderer Meinung, Mitgliedschaft in einer nationalen Minderheit, Eigentum, Geburt, Behinderung, Alter oder sexueller Orientierung ist verboten.</a:t>
            </a:r>
            <a:br>
              <a:rPr b="0" i="0" lang="en-US" sz="3000" u="none" cap="none" strike="noStrike">
                <a:solidFill>
                  <a:srgbClr val="000000"/>
                </a:solidFill>
                <a:latin typeface="Arial"/>
                <a:ea typeface="Arial"/>
                <a:cs typeface="Arial"/>
                <a:sym typeface="Arial"/>
              </a:rPr>
            </a:br>
            <a:r>
              <a:rPr b="1" i="0" lang="en-US" sz="3000" u="none" cap="none" strike="noStrike">
                <a:solidFill>
                  <a:srgbClr val="000000"/>
                </a:solidFill>
                <a:latin typeface="Arial"/>
                <a:ea typeface="Arial"/>
                <a:cs typeface="Arial"/>
                <a:sym typeface="Arial"/>
              </a:rPr>
              <a:t>"Direkte Diskriminierung": </a:t>
            </a:r>
            <a:r>
              <a:rPr b="0" i="0" lang="en-US" sz="3000" u="none" cap="none" strike="noStrike">
                <a:solidFill>
                  <a:srgbClr val="000000"/>
                </a:solidFill>
                <a:latin typeface="Arial"/>
                <a:ea typeface="Arial"/>
                <a:cs typeface="Arial"/>
                <a:sym typeface="Arial"/>
              </a:rPr>
              <a:t>Wenn eine Person aufgrund ihres Geschlechts weniger günstig behandelt wird als eine andere, die in einer vergleichbaren Situation behandelt wurde oder werden würde. </a:t>
            </a:r>
            <a:br>
              <a:rPr b="0" i="0" lang="en-US" sz="3000" u="none" cap="none" strike="noStrike">
                <a:solidFill>
                  <a:srgbClr val="000000"/>
                </a:solidFill>
                <a:latin typeface="Arial"/>
                <a:ea typeface="Arial"/>
                <a:cs typeface="Arial"/>
                <a:sym typeface="Arial"/>
              </a:rPr>
            </a:br>
            <a:r>
              <a:rPr b="1" i="0" lang="en-US" sz="3000" u="none" cap="none" strike="noStrike">
                <a:solidFill>
                  <a:srgbClr val="000000"/>
                </a:solidFill>
                <a:latin typeface="Arial"/>
                <a:ea typeface="Arial"/>
                <a:cs typeface="Arial"/>
                <a:sym typeface="Arial"/>
              </a:rPr>
              <a:t>"Indirekte Diskriminierung": </a:t>
            </a:r>
            <a:r>
              <a:rPr b="0" i="0" lang="en-US" sz="3000" u="none" cap="none" strike="noStrike">
                <a:solidFill>
                  <a:srgbClr val="000000"/>
                </a:solidFill>
                <a:latin typeface="Arial"/>
                <a:ea typeface="Arial"/>
                <a:cs typeface="Arial"/>
                <a:sym typeface="Arial"/>
              </a:rPr>
              <a:t>Wenn eine scheinbar neutrale Bestimmung, ein Kriterium oder eine Praxis Personen eines Geschlechts gegenüber Personen des anderen Geschlechts besonders benachteiligt, es sei denn, diese Behörde, dieses Kriterium oder diese Praxis ist objektiv durch ein legitimes Ziel gerechtfertigt und die Mittel zur Erreichung dieses Ziels sind angemessen und notwendig</a:t>
            </a:r>
            <a:endParaRPr b="0" i="0" sz="3000" u="none" cap="none" strike="noStrike">
              <a:solidFill>
                <a:srgbClr val="000000"/>
              </a:solidFill>
              <a:latin typeface="Arial"/>
              <a:ea typeface="Arial"/>
              <a:cs typeface="Arial"/>
              <a:sym typeface="Arial"/>
            </a:endParaRPr>
          </a:p>
          <a:p>
            <a:pPr indent="-271462" lvl="1" marL="542925" marR="0" rtl="0" algn="l">
              <a:lnSpc>
                <a:spcPct val="108000"/>
              </a:lnSpc>
              <a:spcBef>
                <a:spcPts val="1200"/>
              </a:spcBef>
              <a:spcAft>
                <a:spcPts val="0"/>
              </a:spcAft>
              <a:buNone/>
            </a:pPr>
            <a:r>
              <a:t/>
            </a:r>
            <a:endParaRPr b="0" i="0" sz="3000" u="none" cap="none" strike="noStrike">
              <a:solidFill>
                <a:srgbClr val="000000"/>
              </a:solidFill>
              <a:latin typeface="Calibri"/>
              <a:ea typeface="Calibri"/>
              <a:cs typeface="Calibri"/>
              <a:sym typeface="Calibri"/>
            </a:endParaRPr>
          </a:p>
          <a:p>
            <a:pPr indent="-271462" lvl="1" marL="542925" marR="0" rtl="0" algn="l">
              <a:lnSpc>
                <a:spcPct val="108000"/>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71462" lvl="1" marL="542925" marR="0" rtl="0" algn="l">
              <a:lnSpc>
                <a:spcPct val="108000"/>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162878" lvl="1" marL="325755" marR="0" rtl="0" algn="l">
              <a:lnSpc>
                <a:spcPct val="108000"/>
              </a:lnSpc>
              <a:spcBef>
                <a:spcPts val="0"/>
              </a:spcBef>
              <a:spcAft>
                <a:spcPts val="0"/>
              </a:spcAft>
              <a:buNone/>
            </a:pPr>
            <a:r>
              <a:rPr b="0" i="0" lang="en-US" sz="1800" u="none" cap="none" strike="noStrike">
                <a:solidFill>
                  <a:srgbClr val="000000"/>
                </a:solidFill>
                <a:latin typeface="Calibri"/>
                <a:ea typeface="Calibri"/>
                <a:cs typeface="Calibri"/>
                <a:sym typeface="Calibri"/>
              </a:rPr>
              <a:t>Directives 2006/54, 2000/43, 2000/78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descr="Uma imagem com texto, Tipo de letra, captura de ecrã, Gráficos  Descrição gerada automaticamente" id="173" name="Google Shape;173;p21"/>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p21"/>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75" name="Google Shape;175;p21"/>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21"/>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77" name="Google Shape;177;p21"/>
          <p:cNvGrpSpPr/>
          <p:nvPr/>
        </p:nvGrpSpPr>
        <p:grpSpPr>
          <a:xfrm>
            <a:off x="2194560" y="1531510"/>
            <a:ext cx="13716000" cy="1829019"/>
            <a:chOff x="0" y="0"/>
            <a:chExt cx="18288000" cy="2438692"/>
          </a:xfrm>
        </p:grpSpPr>
        <p:sp>
          <p:nvSpPr>
            <p:cNvPr id="178" name="Google Shape;178;p21"/>
            <p:cNvSpPr/>
            <p:nvPr/>
          </p:nvSpPr>
          <p:spPr>
            <a:xfrm>
              <a:off x="0" y="0"/>
              <a:ext cx="18288000" cy="2438690"/>
            </a:xfrm>
            <a:custGeom>
              <a:rect b="b" l="l" r="r" t="t"/>
              <a:pathLst>
                <a:path extrusionOk="0" h="2438690" w="18288000">
                  <a:moveTo>
                    <a:pt x="0" y="0"/>
                  </a:moveTo>
                  <a:lnTo>
                    <a:pt x="18288000" y="0"/>
                  </a:lnTo>
                  <a:lnTo>
                    <a:pt x="18288000" y="2438690"/>
                  </a:lnTo>
                  <a:lnTo>
                    <a:pt x="0" y="2438690"/>
                  </a:lnTo>
                  <a:close/>
                </a:path>
              </a:pathLst>
            </a:custGeom>
            <a:blipFill rotWithShape="1">
              <a:blip r:embed="rId6">
                <a:alphaModFix amt="0"/>
              </a:blip>
              <a:stretch>
                <a:fillRect b="-96122" l="0" r="0" t="-9612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 name="Google Shape;179;p21"/>
            <p:cNvSpPr txBox="1"/>
            <p:nvPr/>
          </p:nvSpPr>
          <p:spPr>
            <a:xfrm>
              <a:off x="0" y="95250"/>
              <a:ext cx="18288000" cy="2343442"/>
            </a:xfrm>
            <a:prstGeom prst="rect">
              <a:avLst/>
            </a:prstGeom>
            <a:noFill/>
            <a:ln>
              <a:noFill/>
            </a:ln>
          </p:spPr>
          <p:txBody>
            <a:bodyPr anchorCtr="0" anchor="b" bIns="0" lIns="0" spcFirstLastPara="1" rIns="0" wrap="square" tIns="0">
              <a:noAutofit/>
            </a:bodyPr>
            <a:lstStyle/>
            <a:p>
              <a:pPr indent="0" lvl="0" marL="0" marR="0" rtl="0" algn="ctr">
                <a:lnSpc>
                  <a:spcPct val="135000"/>
                </a:lnSpc>
                <a:spcBef>
                  <a:spcPts val="0"/>
                </a:spcBef>
                <a:spcAft>
                  <a:spcPts val="0"/>
                </a:spcAft>
                <a:buNone/>
              </a:pPr>
              <a:r>
                <a:rPr lang="en-US" sz="7200">
                  <a:solidFill>
                    <a:srgbClr val="000000"/>
                  </a:solidFill>
                  <a:latin typeface="Arial"/>
                  <a:ea typeface="Arial"/>
                  <a:cs typeface="Arial"/>
                  <a:sym typeface="Arial"/>
                </a:rPr>
                <a:t>Richtlinie zur Work-Life-Balance</a:t>
              </a:r>
              <a:endParaRPr/>
            </a:p>
          </p:txBody>
        </p:sp>
      </p:grpSp>
      <p:sp>
        <p:nvSpPr>
          <p:cNvPr id="180" name="Google Shape;180;p21"/>
          <p:cNvSpPr txBox="1"/>
          <p:nvPr/>
        </p:nvSpPr>
        <p:spPr>
          <a:xfrm>
            <a:off x="2259063" y="4305300"/>
            <a:ext cx="13533120" cy="357925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lang="en-US" sz="4000">
                <a:solidFill>
                  <a:srgbClr val="000000"/>
                </a:solidFill>
                <a:latin typeface="Arial"/>
                <a:ea typeface="Arial"/>
                <a:cs typeface="Arial"/>
                <a:sym typeface="Arial"/>
              </a:rPr>
              <a:t>Die </a:t>
            </a:r>
            <a:r>
              <a:rPr lang="en-US" sz="4000" u="sng">
                <a:solidFill>
                  <a:schemeClr val="hlink"/>
                </a:solidFill>
                <a:latin typeface="Arial"/>
                <a:ea typeface="Arial"/>
                <a:cs typeface="Arial"/>
                <a:sym typeface="Arial"/>
                <a:hlinkClick r:id="rId7"/>
              </a:rPr>
              <a:t>EU Work-life balance</a:t>
            </a:r>
            <a:r>
              <a:rPr lang="en-US" sz="4000">
                <a:solidFill>
                  <a:srgbClr val="000000"/>
                </a:solidFill>
                <a:latin typeface="Arial"/>
                <a:ea typeface="Arial"/>
                <a:cs typeface="Arial"/>
                <a:sym typeface="Arial"/>
              </a:rPr>
              <a:t> Richtlinie legt Mindeststandards für Vaterschafts-, Eltern- und Pflegeurlaub fest, einschließlich zusätzlicher Rechte, wie das Recht, flexible Arbeitsregelungen zu beantragen.</a:t>
            </a:r>
            <a:endParaRPr sz="400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descr="Uma imagem com texto, Tipo de letra, captura de ecrã, Gráficos  Descrição gerada automaticamente" id="185" name="Google Shape;185;p22"/>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 name="Google Shape;186;p22"/>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87" name="Google Shape;187;p22"/>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p22"/>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 name="Google Shape;189;p22"/>
          <p:cNvSpPr txBox="1"/>
          <p:nvPr/>
        </p:nvSpPr>
        <p:spPr>
          <a:xfrm>
            <a:off x="1528848" y="1255824"/>
            <a:ext cx="15590520" cy="91050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n-US" sz="6600">
                <a:solidFill>
                  <a:srgbClr val="000000"/>
                </a:solidFill>
                <a:latin typeface="Arial"/>
                <a:ea typeface="Arial"/>
                <a:cs typeface="Arial"/>
                <a:sym typeface="Arial"/>
              </a:rPr>
              <a:t>EU-Richtlinie zur Work-Life-Balance</a:t>
            </a:r>
            <a:endParaRPr/>
          </a:p>
        </p:txBody>
      </p:sp>
      <p:sp>
        <p:nvSpPr>
          <p:cNvPr id="190" name="Google Shape;190;p22"/>
          <p:cNvSpPr txBox="1"/>
          <p:nvPr/>
        </p:nvSpPr>
        <p:spPr>
          <a:xfrm>
            <a:off x="1348740" y="2766403"/>
            <a:ext cx="15590520" cy="5796459"/>
          </a:xfrm>
          <a:prstGeom prst="rect">
            <a:avLst/>
          </a:prstGeom>
          <a:noFill/>
          <a:ln>
            <a:noFill/>
          </a:ln>
        </p:spPr>
        <p:txBody>
          <a:bodyPr anchorCtr="0" anchor="t" bIns="0" lIns="0" spcFirstLastPara="1" rIns="0" wrap="square" tIns="0">
            <a:spAutoFit/>
          </a:bodyPr>
          <a:lstStyle/>
          <a:p>
            <a:pPr indent="-271462" lvl="1" marL="542925" marR="0" rtl="0" algn="l">
              <a:lnSpc>
                <a:spcPct val="10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Stärkung des bestehenden Rechts auf 4 Monate Elternzeit</a:t>
            </a:r>
            <a:r>
              <a:rPr b="0" i="0" lang="en-US" sz="3000" u="none" cap="none" strike="noStrike">
                <a:solidFill>
                  <a:srgbClr val="000000"/>
                </a:solidFill>
                <a:latin typeface="Arial"/>
                <a:ea typeface="Arial"/>
                <a:cs typeface="Arial"/>
                <a:sym typeface="Arial"/>
              </a:rPr>
              <a:t>, indem 2 der 4 Monate nicht von einem Elternteil auf einen anderen übertragbar sind und auf ein von den Mitgliedstaaten festgelegtes Niveau entschädigt werden. Eltern haben außerdem das Recht, den Urlaub flexibel zu beantragen (z. B. in Teilzeit oder stückweise).</a:t>
            </a:r>
            <a:br>
              <a:rPr b="0" i="0" lang="en-US" sz="3000" u="none" cap="none" strike="noStrike">
                <a:solidFill>
                  <a:srgbClr val="000000"/>
                </a:solidFill>
                <a:latin typeface="Arial"/>
                <a:ea typeface="Arial"/>
                <a:cs typeface="Arial"/>
                <a:sym typeface="Arial"/>
              </a:rPr>
            </a:br>
            <a:r>
              <a:rPr b="1" i="0" lang="en-US" sz="3000" u="none" cap="none" strike="noStrike">
                <a:solidFill>
                  <a:srgbClr val="000000"/>
                </a:solidFill>
                <a:latin typeface="Arial"/>
                <a:ea typeface="Arial"/>
                <a:cs typeface="Arial"/>
                <a:sym typeface="Arial"/>
              </a:rPr>
              <a:t>Einführung von Pflegeurlaub für Arbeitnehmer</a:t>
            </a:r>
            <a:r>
              <a:rPr b="0" i="0" lang="en-US" sz="3000" u="none" cap="none" strike="noStrike">
                <a:solidFill>
                  <a:srgbClr val="000000"/>
                </a:solidFill>
                <a:latin typeface="Arial"/>
                <a:ea typeface="Arial"/>
                <a:cs typeface="Arial"/>
                <a:sym typeface="Arial"/>
              </a:rPr>
              <a:t>, die persönliche Pflege oder Unterstützung für einen Verwandten oder eine Person im selben Haushalt leisten. Berufstätige Pflegekräfte können fünf Tage pro Jahr freinehmen.</a:t>
            </a:r>
            <a:br>
              <a:rPr b="0" i="0" lang="en-US" sz="3000" u="none" cap="none" strike="noStrike">
                <a:solidFill>
                  <a:srgbClr val="000000"/>
                </a:solidFill>
                <a:latin typeface="Arial"/>
                <a:ea typeface="Arial"/>
                <a:cs typeface="Arial"/>
                <a:sym typeface="Arial"/>
              </a:rPr>
            </a:br>
            <a:r>
              <a:rPr b="1" i="0" lang="en-US" sz="3000" u="none" cap="none" strike="noStrike">
                <a:solidFill>
                  <a:srgbClr val="000000"/>
                </a:solidFill>
                <a:latin typeface="Arial"/>
                <a:ea typeface="Arial"/>
                <a:cs typeface="Arial"/>
                <a:sym typeface="Arial"/>
              </a:rPr>
              <a:t>Ausweitung des bestehenden Rechts, flexible Arbeitsregelungen </a:t>
            </a:r>
            <a:r>
              <a:rPr b="0" i="0" lang="en-US" sz="3000" u="none" cap="none" strike="noStrike">
                <a:solidFill>
                  <a:srgbClr val="000000"/>
                </a:solidFill>
                <a:latin typeface="Arial"/>
                <a:ea typeface="Arial"/>
                <a:cs typeface="Arial"/>
                <a:sym typeface="Arial"/>
              </a:rPr>
              <a:t>zu beantragen (verkürzte Arbeitszeiten, flexible Arbeitszeiten und flexible Arbeitszeiten) auf alle berufstätigen Eltern von Kindern bis mindestens 8 Jahre und alle Betreuer.</a:t>
            </a:r>
            <a:br>
              <a:rPr b="0" i="0" lang="en-US" sz="3000" u="none" cap="none" strike="noStrike">
                <a:solidFill>
                  <a:srgbClr val="000000"/>
                </a:solidFill>
                <a:latin typeface="Arial"/>
                <a:ea typeface="Arial"/>
                <a:cs typeface="Arial"/>
                <a:sym typeface="Arial"/>
              </a:rPr>
            </a:br>
            <a:r>
              <a:rPr b="1" i="0" lang="en-US" sz="3000" u="none" cap="none" strike="noStrike">
                <a:solidFill>
                  <a:srgbClr val="000000"/>
                </a:solidFill>
                <a:latin typeface="Arial"/>
                <a:ea typeface="Arial"/>
                <a:cs typeface="Arial"/>
                <a:sym typeface="Arial"/>
              </a:rPr>
              <a:t>Einführung des Vaterschaftsurlaubs</a:t>
            </a:r>
            <a:r>
              <a:rPr b="0" i="0" lang="en-US" sz="3000" u="none" cap="none" strike="noStrike">
                <a:solidFill>
                  <a:srgbClr val="000000"/>
                </a:solidFill>
                <a:latin typeface="Arial"/>
                <a:ea typeface="Arial"/>
                <a:cs typeface="Arial"/>
                <a:sym typeface="Arial"/>
              </a:rPr>
              <a:t>. Väter oder gleichberechtigte zweite Eltern können mindestens 10 Arbeitstage Vaterschaftsurlaub um die Geburt des Kindes herum nehmen, wobei sie mindestens auf Höhe des Krankheitsgeldes entschädigt werden.</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descr="Uma imagem com texto, Tipo de letra, captura de ecrã, Gráficos  Descrição gerada automaticamente" id="195" name="Google Shape;195;p23"/>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 name="Google Shape;196;p23"/>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97" name="Google Shape;197;p23"/>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 name="Google Shape;198;p23"/>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23"/>
          <p:cNvSpPr txBox="1"/>
          <p:nvPr/>
        </p:nvSpPr>
        <p:spPr>
          <a:xfrm>
            <a:off x="361012" y="1714500"/>
            <a:ext cx="17565976" cy="7495642"/>
          </a:xfrm>
          <a:prstGeom prst="rect">
            <a:avLst/>
          </a:prstGeom>
          <a:noFill/>
          <a:ln>
            <a:noFill/>
          </a:ln>
        </p:spPr>
        <p:txBody>
          <a:bodyPr anchorCtr="0" anchor="t" bIns="0" lIns="0" spcFirstLastPara="1" rIns="0" wrap="square" tIns="0">
            <a:spAutoFit/>
          </a:bodyPr>
          <a:lstStyle/>
          <a:p>
            <a:pPr indent="0" lvl="0" marL="0" marR="0" rtl="0" algn="ctr">
              <a:lnSpc>
                <a:spcPct val="147272"/>
              </a:lnSpc>
              <a:spcBef>
                <a:spcPts val="0"/>
              </a:spcBef>
              <a:spcAft>
                <a:spcPts val="0"/>
              </a:spcAft>
              <a:buNone/>
            </a:pPr>
            <a:r>
              <a:rPr b="1" lang="en-US" sz="6000">
                <a:solidFill>
                  <a:srgbClr val="DB7100"/>
                </a:solidFill>
                <a:latin typeface="Arial"/>
                <a:ea typeface="Arial"/>
                <a:cs typeface="Arial"/>
                <a:sym typeface="Arial"/>
              </a:rPr>
              <a:t>Aufgrund des geschlechtsspezifischen Lohngefälles von 12 % in der EU arbeiten Frauen in der EU jährlich ab dem 17. November symbolisch umsonst</a:t>
            </a:r>
            <a:r>
              <a:rPr b="1" lang="en-US" sz="6600">
                <a:solidFill>
                  <a:srgbClr val="DB7100"/>
                </a:solidFill>
                <a:latin typeface="Arial"/>
                <a:ea typeface="Arial"/>
                <a:cs typeface="Arial"/>
                <a:sym typeface="Arial"/>
              </a:rPr>
              <a:t>!</a:t>
            </a:r>
            <a:endParaRPr b="1" sz="6600">
              <a:solidFill>
                <a:srgbClr val="DB7100"/>
              </a:solidFill>
              <a:latin typeface="Arial"/>
              <a:ea typeface="Arial"/>
              <a:cs typeface="Arial"/>
              <a:sym typeface="Arial"/>
            </a:endParaRPr>
          </a:p>
          <a:p>
            <a:pPr indent="0" lvl="0" marL="0" marR="0" rtl="0" algn="l">
              <a:lnSpc>
                <a:spcPct val="120000"/>
              </a:lnSpc>
              <a:spcBef>
                <a:spcPts val="0"/>
              </a:spcBef>
              <a:spcAft>
                <a:spcPts val="0"/>
              </a:spcAft>
              <a:buNone/>
            </a:pPr>
            <a:r>
              <a:t/>
            </a:r>
            <a:endParaRPr sz="8100">
              <a:solidFill>
                <a:srgbClr val="DB7100"/>
              </a:solidFill>
              <a:latin typeface="Inter"/>
              <a:ea typeface="Inter"/>
              <a:cs typeface="Inter"/>
              <a:sym typeface="Inter"/>
            </a:endParaRPr>
          </a:p>
          <a:p>
            <a:pPr indent="0" lvl="0" marL="0" marR="0" rtl="0" algn="l">
              <a:lnSpc>
                <a:spcPct val="120000"/>
              </a:lnSpc>
              <a:spcBef>
                <a:spcPts val="0"/>
              </a:spcBef>
              <a:spcAft>
                <a:spcPts val="0"/>
              </a:spcAft>
              <a:buNone/>
            </a:pPr>
            <a:r>
              <a:rPr lang="en-US" sz="1800">
                <a:solidFill>
                  <a:srgbClr val="000000"/>
                </a:solidFill>
                <a:latin typeface="Arial"/>
                <a:ea typeface="Arial"/>
                <a:cs typeface="Arial"/>
                <a:sym typeface="Arial"/>
              </a:rPr>
              <a:t>News article 17 November 2025 Directorate-General for Communication</a:t>
            </a:r>
            <a:endParaRPr/>
          </a:p>
          <a:p>
            <a:pPr indent="0" lvl="0" marL="0" marR="0" rtl="0" algn="l">
              <a:lnSpc>
                <a:spcPct val="540000"/>
              </a:lnSpc>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descr="Uma imagem com texto, Tipo de letra, captura de ecrã, Gráficos  Descrição gerada automaticamente" id="204" name="Google Shape;204;p24"/>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24"/>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06" name="Google Shape;206;p24"/>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7" name="Google Shape;207;p24"/>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 name="Google Shape;208;p24"/>
          <p:cNvSpPr txBox="1"/>
          <p:nvPr/>
        </p:nvSpPr>
        <p:spPr>
          <a:xfrm>
            <a:off x="1257300" y="1668623"/>
            <a:ext cx="15773400" cy="1084565"/>
          </a:xfrm>
          <a:prstGeom prst="rect">
            <a:avLst/>
          </a:prstGeom>
          <a:noFill/>
          <a:ln>
            <a:noFill/>
          </a:ln>
        </p:spPr>
        <p:txBody>
          <a:bodyPr anchorCtr="0" anchor="b" bIns="0" lIns="0" spcFirstLastPara="1" rIns="0" wrap="square" tIns="0">
            <a:noAutofit/>
          </a:bodyPr>
          <a:lstStyle/>
          <a:p>
            <a:pPr indent="0" lvl="0" marL="0" marR="0" rtl="0" algn="l">
              <a:lnSpc>
                <a:spcPct val="162000"/>
              </a:lnSpc>
              <a:spcBef>
                <a:spcPts val="0"/>
              </a:spcBef>
              <a:spcAft>
                <a:spcPts val="0"/>
              </a:spcAft>
              <a:buNone/>
            </a:pPr>
            <a:r>
              <a:rPr lang="en-US" sz="6000">
                <a:solidFill>
                  <a:srgbClr val="000000"/>
                </a:solidFill>
                <a:latin typeface="Arial"/>
                <a:ea typeface="Arial"/>
                <a:cs typeface="Arial"/>
                <a:sym typeface="Arial"/>
              </a:rPr>
              <a:t>Richtlinie zur Gleichstellung der Beschäftigung</a:t>
            </a:r>
            <a:endParaRPr sz="6000">
              <a:solidFill>
                <a:srgbClr val="000000"/>
              </a:solidFill>
              <a:latin typeface="Arial"/>
              <a:ea typeface="Arial"/>
              <a:cs typeface="Arial"/>
              <a:sym typeface="Arial"/>
            </a:endParaRPr>
          </a:p>
        </p:txBody>
      </p:sp>
      <p:sp>
        <p:nvSpPr>
          <p:cNvPr id="209" name="Google Shape;209;p24"/>
          <p:cNvSpPr txBox="1"/>
          <p:nvPr/>
        </p:nvSpPr>
        <p:spPr>
          <a:xfrm>
            <a:off x="838200" y="3390900"/>
            <a:ext cx="15590520" cy="4052328"/>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lang="en-US" sz="3600">
                <a:solidFill>
                  <a:srgbClr val="000000"/>
                </a:solidFill>
                <a:latin typeface="Arial"/>
                <a:ea typeface="Arial"/>
                <a:cs typeface="Arial"/>
                <a:sym typeface="Arial"/>
              </a:rPr>
              <a:t>Die</a:t>
            </a:r>
            <a:r>
              <a:rPr b="1" lang="en-US" sz="3600">
                <a:solidFill>
                  <a:srgbClr val="000000"/>
                </a:solidFill>
                <a:latin typeface="Arial"/>
                <a:ea typeface="Arial"/>
                <a:cs typeface="Arial"/>
                <a:sym typeface="Arial"/>
              </a:rPr>
              <a:t> </a:t>
            </a:r>
            <a:r>
              <a:rPr lang="en-US" sz="3600" u="sng">
                <a:solidFill>
                  <a:schemeClr val="hlink"/>
                </a:solidFill>
                <a:latin typeface="Arial"/>
                <a:ea typeface="Arial"/>
                <a:cs typeface="Arial"/>
                <a:sym typeface="Arial"/>
                <a:hlinkClick r:id="rId6"/>
              </a:rPr>
              <a:t>Richtlinie zur Gleichstellung der Beschäftigung</a:t>
            </a:r>
            <a:r>
              <a:rPr lang="en-US" sz="3600">
                <a:solidFill>
                  <a:srgbClr val="898989"/>
                </a:solidFill>
                <a:latin typeface="Arial"/>
                <a:ea typeface="Arial"/>
                <a:cs typeface="Arial"/>
                <a:sym typeface="Arial"/>
              </a:rPr>
              <a:t> </a:t>
            </a:r>
            <a:br>
              <a:rPr lang="en-US" sz="3600">
                <a:solidFill>
                  <a:srgbClr val="898989"/>
                </a:solidFill>
                <a:latin typeface="Arial"/>
                <a:ea typeface="Arial"/>
                <a:cs typeface="Arial"/>
                <a:sym typeface="Arial"/>
              </a:rPr>
            </a:br>
            <a:r>
              <a:rPr lang="en-US" sz="3600">
                <a:solidFill>
                  <a:srgbClr val="000000"/>
                </a:solidFill>
                <a:latin typeface="Arial"/>
                <a:ea typeface="Arial"/>
                <a:cs typeface="Arial"/>
                <a:sym typeface="Arial"/>
              </a:rPr>
              <a:t>verbietet direkte und indirekte Diskriminierung (einschließlich Belästigung und Anweisungen zur Diskriminierung) aufgrund von Religion oder Überzeugung, Alter, Behinderung und sexueller Orientierung</a:t>
            </a:r>
            <a:br>
              <a:rPr lang="en-US" sz="3600">
                <a:solidFill>
                  <a:srgbClr val="000000"/>
                </a:solidFill>
                <a:latin typeface="Arial"/>
                <a:ea typeface="Arial"/>
                <a:cs typeface="Arial"/>
                <a:sym typeface="Arial"/>
              </a:rPr>
            </a:br>
            <a:r>
              <a:rPr lang="en-US" sz="3600">
                <a:solidFill>
                  <a:srgbClr val="000000"/>
                </a:solidFill>
                <a:latin typeface="Arial"/>
                <a:ea typeface="Arial"/>
                <a:cs typeface="Arial"/>
                <a:sym typeface="Arial"/>
              </a:rPr>
              <a:t> im Bereich Beschäftigung und Beschäftigung.</a:t>
            </a:r>
            <a:endParaRPr sz="3600">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descr="Uma imagem com texto, Tipo de letra, captura de ecrã, Gráficos  Descrição gerada automaticamente" id="214" name="Google Shape;214;p25"/>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 name="Google Shape;215;p25"/>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16" name="Google Shape;216;p25"/>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 name="Google Shape;217;p25"/>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 name="Google Shape;218;p25"/>
          <p:cNvSpPr txBox="1"/>
          <p:nvPr/>
        </p:nvSpPr>
        <p:spPr>
          <a:xfrm>
            <a:off x="1464478" y="1480949"/>
            <a:ext cx="15590520" cy="57708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n-US" sz="4200">
                <a:solidFill>
                  <a:srgbClr val="000000"/>
                </a:solidFill>
                <a:latin typeface="Arial"/>
                <a:ea typeface="Arial"/>
                <a:cs typeface="Arial"/>
                <a:sym typeface="Arial"/>
              </a:rPr>
              <a:t>  Die Mindestrechte der EU-Arbeitnehmer decken ab:</a:t>
            </a:r>
            <a:endParaRPr sz="4200">
              <a:solidFill>
                <a:srgbClr val="000000"/>
              </a:solidFill>
              <a:latin typeface="Arial"/>
              <a:ea typeface="Arial"/>
              <a:cs typeface="Arial"/>
              <a:sym typeface="Arial"/>
            </a:endParaRPr>
          </a:p>
        </p:txBody>
      </p:sp>
      <p:sp>
        <p:nvSpPr>
          <p:cNvPr id="219" name="Google Shape;219;p25"/>
          <p:cNvSpPr txBox="1"/>
          <p:nvPr/>
        </p:nvSpPr>
        <p:spPr>
          <a:xfrm>
            <a:off x="1206126" y="2748479"/>
            <a:ext cx="15590520" cy="3744615"/>
          </a:xfrm>
          <a:prstGeom prst="rect">
            <a:avLst/>
          </a:prstGeom>
          <a:noFill/>
          <a:ln>
            <a:noFill/>
          </a:ln>
        </p:spPr>
        <p:txBody>
          <a:bodyPr anchorCtr="0" anchor="t" bIns="0" lIns="0" spcFirstLastPara="1" rIns="0" wrap="square" tIns="0">
            <a:spAutoFit/>
          </a:bodyPr>
          <a:lstStyle/>
          <a:p>
            <a:pPr indent="-271462" lvl="1" marL="542925" marR="0" rtl="0" algn="l">
              <a:lnSpc>
                <a:spcPct val="10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Gesundheit und Sicherheit am Arbeitsplatz</a:t>
            </a:r>
            <a:r>
              <a:rPr b="0" i="0" lang="en-US" sz="3000" u="none" cap="none" strike="noStrike">
                <a:solidFill>
                  <a:srgbClr val="000000"/>
                </a:solidFill>
                <a:latin typeface="Arial"/>
                <a:ea typeface="Arial"/>
                <a:cs typeface="Arial"/>
                <a:sym typeface="Arial"/>
              </a:rPr>
              <a:t>: Allgemeine Rechte und Pflichten, Arbeitsplätze, Arbeitsgeräte, spezifische Risiken und gefährdete Arbeitnehmer</a:t>
            </a:r>
            <a:br>
              <a:rPr b="0" i="0" lang="en-US" sz="3000" u="none" cap="none" strike="noStrike">
                <a:solidFill>
                  <a:srgbClr val="000000"/>
                </a:solidFill>
                <a:latin typeface="Arial"/>
                <a:ea typeface="Arial"/>
                <a:cs typeface="Arial"/>
                <a:sym typeface="Arial"/>
              </a:rPr>
            </a:br>
            <a:r>
              <a:rPr b="1" i="0" lang="en-US" sz="3000" u="none" cap="none" strike="noStrike">
                <a:solidFill>
                  <a:srgbClr val="000000"/>
                </a:solidFill>
                <a:latin typeface="Arial"/>
                <a:ea typeface="Arial"/>
                <a:cs typeface="Arial"/>
                <a:sym typeface="Arial"/>
              </a:rPr>
              <a:t>Gleiche Chancen für Frauen und Männer</a:t>
            </a:r>
            <a:r>
              <a:rPr b="0" i="0" lang="en-US" sz="3000" u="none" cap="none" strike="noStrike">
                <a:solidFill>
                  <a:srgbClr val="000000"/>
                </a:solidFill>
                <a:latin typeface="Arial"/>
                <a:ea typeface="Arial"/>
                <a:cs typeface="Arial"/>
                <a:sym typeface="Arial"/>
              </a:rPr>
              <a:t>: Gleichbehandlung am Arbeitsplatz, Schwangerschaft, Mutterschaftsurlaub, Elternzeit</a:t>
            </a:r>
            <a:br>
              <a:rPr b="0" i="0" lang="en-US" sz="3000" u="none" cap="none" strike="noStrike">
                <a:solidFill>
                  <a:srgbClr val="000000"/>
                </a:solidFill>
                <a:latin typeface="Arial"/>
                <a:ea typeface="Arial"/>
                <a:cs typeface="Arial"/>
                <a:sym typeface="Arial"/>
              </a:rPr>
            </a:br>
            <a:r>
              <a:rPr b="1" i="0" lang="en-US" sz="3000" u="none" cap="none" strike="noStrike">
                <a:solidFill>
                  <a:srgbClr val="000000"/>
                </a:solidFill>
                <a:latin typeface="Arial"/>
                <a:ea typeface="Arial"/>
                <a:cs typeface="Arial"/>
                <a:sym typeface="Arial"/>
              </a:rPr>
              <a:t>Schutz vor Diskriminierung</a:t>
            </a:r>
            <a:r>
              <a:rPr b="0" i="0" lang="en-US" sz="3000" u="none" cap="none" strike="noStrike">
                <a:solidFill>
                  <a:srgbClr val="000000"/>
                </a:solidFill>
                <a:latin typeface="Arial"/>
                <a:ea typeface="Arial"/>
                <a:cs typeface="Arial"/>
                <a:sym typeface="Arial"/>
              </a:rPr>
              <a:t> aufgrund von Geschlecht, Rasse, Religion, Alter, Behinderung und sexueller Orientierung</a:t>
            </a:r>
            <a:br>
              <a:rPr b="0" i="0" lang="en-US" sz="3000" u="none" cap="none" strike="noStrike">
                <a:solidFill>
                  <a:srgbClr val="000000"/>
                </a:solidFill>
                <a:latin typeface="Arial"/>
                <a:ea typeface="Arial"/>
                <a:cs typeface="Arial"/>
                <a:sym typeface="Arial"/>
              </a:rPr>
            </a:br>
            <a:r>
              <a:rPr b="1" i="0" lang="en-US" sz="3000" u="none" cap="none" strike="noStrike">
                <a:solidFill>
                  <a:srgbClr val="000000"/>
                </a:solidFill>
                <a:latin typeface="Arial"/>
                <a:ea typeface="Arial"/>
                <a:cs typeface="Arial"/>
                <a:sym typeface="Arial"/>
              </a:rPr>
              <a:t>Arbeitsrecht:</a:t>
            </a:r>
            <a:r>
              <a:rPr b="0" i="0" lang="en-US" sz="3000" u="none" cap="none" strike="noStrike">
                <a:solidFill>
                  <a:srgbClr val="000000"/>
                </a:solidFill>
                <a:latin typeface="Arial"/>
                <a:ea typeface="Arial"/>
                <a:cs typeface="Arial"/>
                <a:sym typeface="Arial"/>
              </a:rPr>
              <a:t> Teilzeitarbeit, befristete Verträge, Arbeitszeiten, Beschäftigung junger Menschen, Informierung und Beratung von Mitarbeitern</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descr="Uma imagem com texto, Tipo de letra, captura de ecrã, Gráficos  Descrição gerada automaticamente" id="224" name="Google Shape;224;p26"/>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 name="Google Shape;225;p26"/>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26" name="Google Shape;226;p26"/>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26"/>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 name="Google Shape;228;p26"/>
          <p:cNvSpPr txBox="1"/>
          <p:nvPr/>
        </p:nvSpPr>
        <p:spPr>
          <a:xfrm>
            <a:off x="1348740" y="1034158"/>
            <a:ext cx="15590520" cy="910506"/>
          </a:xfrm>
          <a:prstGeom prst="rect">
            <a:avLst/>
          </a:prstGeom>
          <a:noFill/>
          <a:ln>
            <a:noFill/>
          </a:ln>
        </p:spPr>
        <p:txBody>
          <a:bodyPr anchorCtr="0" anchor="t" bIns="0" lIns="0" spcFirstLastPara="1" rIns="0" wrap="square" tIns="0">
            <a:spAutoFit/>
          </a:bodyPr>
          <a:lstStyle/>
          <a:p>
            <a:pPr indent="0" lvl="0" marL="0" marR="0" rtl="0" algn="l">
              <a:lnSpc>
                <a:spcPct val="118799"/>
              </a:lnSpc>
              <a:spcBef>
                <a:spcPts val="0"/>
              </a:spcBef>
              <a:spcAft>
                <a:spcPts val="0"/>
              </a:spcAft>
              <a:buNone/>
            </a:pPr>
            <a:r>
              <a:rPr lang="en-US" sz="6000">
                <a:solidFill>
                  <a:srgbClr val="000000"/>
                </a:solidFill>
                <a:latin typeface="Arial"/>
                <a:ea typeface="Arial"/>
                <a:cs typeface="Arial"/>
                <a:sym typeface="Arial"/>
              </a:rPr>
              <a:t>Anwendung des Gleichstellungsrichtlinie</a:t>
            </a:r>
            <a:endParaRPr sz="6000">
              <a:solidFill>
                <a:srgbClr val="000000"/>
              </a:solidFill>
              <a:latin typeface="Arial"/>
              <a:ea typeface="Arial"/>
              <a:cs typeface="Arial"/>
              <a:sym typeface="Arial"/>
            </a:endParaRPr>
          </a:p>
        </p:txBody>
      </p:sp>
      <p:sp>
        <p:nvSpPr>
          <p:cNvPr id="229" name="Google Shape;229;p26"/>
          <p:cNvSpPr txBox="1"/>
          <p:nvPr/>
        </p:nvSpPr>
        <p:spPr>
          <a:xfrm>
            <a:off x="914400" y="2271496"/>
            <a:ext cx="15590520" cy="6584623"/>
          </a:xfrm>
          <a:prstGeom prst="rect">
            <a:avLst/>
          </a:prstGeom>
          <a:noFill/>
          <a:ln>
            <a:noFill/>
          </a:ln>
        </p:spPr>
        <p:txBody>
          <a:bodyPr anchorCtr="0" anchor="t" bIns="0" lIns="0" spcFirstLastPara="1" rIns="0" wrap="square" tIns="0">
            <a:spAutoFit/>
          </a:bodyPr>
          <a:lstStyle/>
          <a:p>
            <a:pPr indent="-271462" lvl="1" marL="542925" marR="0" rtl="0" algn="l">
              <a:lnSpc>
                <a:spcPct val="135000"/>
              </a:lnSpc>
              <a:spcBef>
                <a:spcPts val="0"/>
              </a:spcBef>
              <a:spcAft>
                <a:spcPts val="0"/>
              </a:spcAft>
              <a:buClr>
                <a:srgbClr val="000000"/>
              </a:buClr>
              <a:buSzPts val="2400"/>
              <a:buFont typeface="Arial"/>
              <a:buChar char="•"/>
            </a:pPr>
            <a:r>
              <a:rPr b="1" i="0" lang="en-US" sz="2400" u="none" cap="none" strike="noStrike">
                <a:solidFill>
                  <a:srgbClr val="000000"/>
                </a:solidFill>
                <a:latin typeface="Arial"/>
                <a:ea typeface="Arial"/>
                <a:cs typeface="Arial"/>
                <a:sym typeface="Arial"/>
              </a:rPr>
              <a:t>Verbesserung des Rechtsschutzes</a:t>
            </a:r>
            <a:r>
              <a:rPr b="0" i="0" lang="en-US" sz="2400" u="none" cap="none" strike="noStrike">
                <a:solidFill>
                  <a:srgbClr val="000000"/>
                </a:solidFill>
                <a:latin typeface="Arial"/>
                <a:ea typeface="Arial"/>
                <a:cs typeface="Arial"/>
                <a:sym typeface="Arial"/>
              </a:rPr>
              <a:t>: Die Mitgliedstaaten sollen sicherstellen, dass allen Personen gerichtliche und/oder administrative Verfahren zur Verfügung stehen, die sich durch das Versäumnis, das Prinzip der Gleichbehandlung auf sie anzuwenden, ungerecht behandelt fühlen, selbst nachdem die Beziehung, in der die Diskriminierung vorgeworfen wurde, beendet ist;</a:t>
            </a:r>
            <a:br>
              <a:rPr b="0" i="0" lang="en-US" sz="2400" u="none" cap="none" strike="noStrike">
                <a:solidFill>
                  <a:srgbClr val="000000"/>
                </a:solidFill>
                <a:latin typeface="Arial"/>
                <a:ea typeface="Arial"/>
                <a:cs typeface="Arial"/>
                <a:sym typeface="Arial"/>
              </a:rPr>
            </a:br>
            <a:r>
              <a:rPr b="1" i="0" lang="en-US" sz="2400" u="none" cap="none" strike="noStrike">
                <a:solidFill>
                  <a:srgbClr val="000000"/>
                </a:solidFill>
                <a:latin typeface="Arial"/>
                <a:ea typeface="Arial"/>
                <a:cs typeface="Arial"/>
                <a:sym typeface="Arial"/>
              </a:rPr>
              <a:t>Verlagerung der Beweislast</a:t>
            </a:r>
            <a:r>
              <a:rPr b="0" i="0" lang="en-US" sz="2400" u="none" cap="none" strike="noStrike">
                <a:solidFill>
                  <a:srgbClr val="000000"/>
                </a:solidFill>
                <a:latin typeface="Arial"/>
                <a:ea typeface="Arial"/>
                <a:cs typeface="Arial"/>
                <a:sym typeface="Arial"/>
              </a:rPr>
              <a:t>: Wenn Arbeitnehmer, die sich selbst als Opfer von Diskriminierung betrachten, vor einem Gericht oder einer anderen zuständigen Behörde Tatsachen nachweisen, aus denen angenommen werden kann, dass Diskriminierung vorlag, liegt es am Arbeitgeber zu beweisen, dass diese Diskriminierung nicht stattgefunden hat;</a:t>
            </a:r>
            <a:br>
              <a:rPr b="0" i="0" lang="en-US" sz="2400" u="none" cap="none" strike="noStrike">
                <a:solidFill>
                  <a:srgbClr val="000000"/>
                </a:solidFill>
                <a:latin typeface="Arial"/>
                <a:ea typeface="Arial"/>
                <a:cs typeface="Arial"/>
                <a:sym typeface="Arial"/>
              </a:rPr>
            </a:br>
            <a:r>
              <a:rPr b="1" i="0" lang="en-US" sz="2400" u="none" cap="none" strike="noStrike">
                <a:solidFill>
                  <a:srgbClr val="000000"/>
                </a:solidFill>
                <a:latin typeface="Arial"/>
                <a:ea typeface="Arial"/>
                <a:cs typeface="Arial"/>
                <a:sym typeface="Arial"/>
              </a:rPr>
              <a:t>Schutz von Opfern von Diskriminierung vor Vergeltungsmaßnahmen</a:t>
            </a:r>
            <a:r>
              <a:rPr b="0" i="0" lang="en-US" sz="2400" u="none" cap="none" strike="noStrike">
                <a:solidFill>
                  <a:srgbClr val="000000"/>
                </a:solidFill>
                <a:latin typeface="Arial"/>
                <a:ea typeface="Arial"/>
                <a:cs typeface="Arial"/>
                <a:sym typeface="Arial"/>
              </a:rPr>
              <a:t>: Arbeitnehmer müssen vor Kündigungen oder anderer negativer Behandlung durch den Arbeitgeber geschützt werden, als Reaktion auf eine Beschwerde innerhalb des Unternehmens oder auf rechtliche Verfahren, die darauf abzielen, die Einhaltung des Gleichbehandlungsprinzips durchzusetzen;</a:t>
            </a:r>
            <a:br>
              <a:rPr b="0" i="0" lang="en-US" sz="2400" u="none" cap="none" strike="noStrike">
                <a:solidFill>
                  <a:srgbClr val="000000"/>
                </a:solidFill>
                <a:latin typeface="Arial"/>
                <a:ea typeface="Arial"/>
                <a:cs typeface="Arial"/>
                <a:sym typeface="Arial"/>
              </a:rPr>
            </a:br>
            <a:r>
              <a:rPr b="1" i="0" lang="en-US" sz="2400" u="none" cap="none" strike="noStrike">
                <a:solidFill>
                  <a:srgbClr val="000000"/>
                </a:solidFill>
                <a:latin typeface="Arial"/>
                <a:ea typeface="Arial"/>
                <a:cs typeface="Arial"/>
                <a:sym typeface="Arial"/>
              </a:rPr>
              <a:t>Verbreitung angemessener Informationen zu den Bestimmungen der Richtlinie</a:t>
            </a:r>
            <a:r>
              <a:rPr b="0" i="0" lang="en-US" sz="2400" u="none" cap="none" strike="noStrike">
                <a:solidFill>
                  <a:srgbClr val="000000"/>
                </a:solidFill>
                <a:latin typeface="Arial"/>
                <a:ea typeface="Arial"/>
                <a:cs typeface="Arial"/>
                <a:sym typeface="Arial"/>
              </a:rPr>
              <a:t>: Die Mitgliedstaaten sollen darauf achten, dass die bereits geltenden neuen und bestehenden Schutzmaßnahmen den betroffenen Personen mit allen geeigneten Mitteln zur Kenntnis gebracht werden</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descr="Uma imagem com texto, Tipo de letra, captura de ecrã, Gráficos  Descrição gerada automaticamente" id="234" name="Google Shape;234;p27"/>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5" name="Google Shape;235;p27"/>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36" name="Google Shape;236;p27"/>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7" name="Google Shape;237;p27"/>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 name="Google Shape;238;p27"/>
          <p:cNvSpPr txBox="1"/>
          <p:nvPr/>
        </p:nvSpPr>
        <p:spPr>
          <a:xfrm>
            <a:off x="1247775" y="1650854"/>
            <a:ext cx="15773400" cy="1359046"/>
          </a:xfrm>
          <a:prstGeom prst="rect">
            <a:avLst/>
          </a:prstGeom>
          <a:noFill/>
          <a:ln>
            <a:noFill/>
          </a:ln>
        </p:spPr>
        <p:txBody>
          <a:bodyPr anchorCtr="0" anchor="b" bIns="0" lIns="0" spcFirstLastPara="1" rIns="0" wrap="square" tIns="0">
            <a:noAutofit/>
          </a:bodyPr>
          <a:lstStyle/>
          <a:p>
            <a:pPr indent="0" lvl="0" marL="0" marR="0" rtl="0" algn="l">
              <a:lnSpc>
                <a:spcPct val="135000"/>
              </a:lnSpc>
              <a:spcBef>
                <a:spcPts val="0"/>
              </a:spcBef>
              <a:spcAft>
                <a:spcPts val="0"/>
              </a:spcAft>
              <a:buNone/>
            </a:pPr>
            <a:r>
              <a:rPr lang="en-US" sz="7200">
                <a:solidFill>
                  <a:srgbClr val="000000"/>
                </a:solidFill>
                <a:latin typeface="Arial"/>
                <a:ea typeface="Arial"/>
                <a:cs typeface="Arial"/>
                <a:sym typeface="Arial"/>
              </a:rPr>
              <a:t>EU-Richtlinie zur Lohntransparenz</a:t>
            </a:r>
            <a:endParaRPr sz="7200">
              <a:solidFill>
                <a:srgbClr val="000000"/>
              </a:solidFill>
              <a:latin typeface="Arial"/>
              <a:ea typeface="Arial"/>
              <a:cs typeface="Arial"/>
              <a:sym typeface="Arial"/>
            </a:endParaRPr>
          </a:p>
        </p:txBody>
      </p:sp>
      <p:sp>
        <p:nvSpPr>
          <p:cNvPr id="239" name="Google Shape;239;p27"/>
          <p:cNvSpPr txBox="1"/>
          <p:nvPr/>
        </p:nvSpPr>
        <p:spPr>
          <a:xfrm>
            <a:off x="1339215" y="3750277"/>
            <a:ext cx="15590520" cy="2942024"/>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n-US" sz="4400">
                <a:solidFill>
                  <a:srgbClr val="262626"/>
                </a:solidFill>
                <a:latin typeface="Calibri"/>
                <a:ea typeface="Calibri"/>
                <a:cs typeface="Calibri"/>
                <a:sym typeface="Calibri"/>
              </a:rPr>
              <a:t>ist darauf ausgelegt, das Lohngeheimnis zu beenden, das Prinzip des gleichen Lohnes zwischen Männern und Frauen durchzusetzen und Gehaltsunterschiede zwischen Männern und Frauen zu bekämpfen.</a:t>
            </a:r>
            <a:endParaRPr sz="4400">
              <a:solidFill>
                <a:srgbClr val="262626"/>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descr="Uma imagem com texto, Tipo de letra, captura de ecrã, Gráficos  Descrição gerada automaticamente" id="244" name="Google Shape;244;p28"/>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p28"/>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46" name="Google Shape;246;p28"/>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 name="Google Shape;247;p28"/>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28"/>
          <p:cNvSpPr txBox="1"/>
          <p:nvPr/>
        </p:nvSpPr>
        <p:spPr>
          <a:xfrm>
            <a:off x="914400" y="1357693"/>
            <a:ext cx="10358352" cy="692497"/>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lang="en-US" sz="5000">
                <a:solidFill>
                  <a:srgbClr val="000000"/>
                </a:solidFill>
                <a:latin typeface="Arial"/>
                <a:ea typeface="Arial"/>
                <a:cs typeface="Arial"/>
                <a:sym typeface="Arial"/>
              </a:rPr>
              <a:t>EU-Richtlinie zur Lohntransparenz</a:t>
            </a:r>
            <a:endParaRPr sz="5000">
              <a:solidFill>
                <a:srgbClr val="000000"/>
              </a:solidFill>
              <a:latin typeface="Arial"/>
              <a:ea typeface="Arial"/>
              <a:cs typeface="Arial"/>
              <a:sym typeface="Arial"/>
            </a:endParaRPr>
          </a:p>
        </p:txBody>
      </p:sp>
      <p:sp>
        <p:nvSpPr>
          <p:cNvPr id="249" name="Google Shape;249;p28"/>
          <p:cNvSpPr txBox="1"/>
          <p:nvPr/>
        </p:nvSpPr>
        <p:spPr>
          <a:xfrm>
            <a:off x="1025962" y="2400300"/>
            <a:ext cx="16652438" cy="6963445"/>
          </a:xfrm>
          <a:prstGeom prst="rect">
            <a:avLst/>
          </a:prstGeom>
          <a:noFill/>
          <a:ln>
            <a:noFill/>
          </a:ln>
        </p:spPr>
        <p:txBody>
          <a:bodyPr anchorCtr="0" anchor="t" bIns="0" lIns="0" spcFirstLastPara="1" rIns="0" wrap="square" tIns="0">
            <a:spAutoFit/>
          </a:bodyPr>
          <a:lstStyle/>
          <a:p>
            <a:pPr indent="-380048" lvl="1" marL="760095" marR="0" rtl="0" algn="l">
              <a:lnSpc>
                <a:spcPct val="113399"/>
              </a:lnSpc>
              <a:spcBef>
                <a:spcPts val="0"/>
              </a:spcBef>
              <a:spcAft>
                <a:spcPts val="0"/>
              </a:spcAft>
              <a:buClr>
                <a:srgbClr val="000000"/>
              </a:buClr>
              <a:buSzPts val="4000"/>
              <a:buFont typeface="Arial"/>
              <a:buChar char="•"/>
            </a:pPr>
            <a:r>
              <a:rPr b="0" i="0" lang="en-US" sz="4000" u="none" cap="none" strike="noStrike">
                <a:solidFill>
                  <a:srgbClr val="000000"/>
                </a:solidFill>
                <a:latin typeface="Arial"/>
                <a:ea typeface="Arial"/>
                <a:cs typeface="Arial"/>
                <a:sym typeface="Arial"/>
              </a:rPr>
              <a:t>Umsetzung bis Juni 2026</a:t>
            </a:r>
            <a:br>
              <a:rPr b="0" i="0" lang="en-US" sz="4000" u="none" cap="none" strike="noStrike">
                <a:solidFill>
                  <a:srgbClr val="000000"/>
                </a:solidFill>
                <a:latin typeface="Arial"/>
                <a:ea typeface="Arial"/>
                <a:cs typeface="Arial"/>
                <a:sym typeface="Arial"/>
              </a:rPr>
            </a:br>
            <a:r>
              <a:rPr b="0" i="0" lang="en-US" sz="4000" u="none" cap="none" strike="noStrike">
                <a:solidFill>
                  <a:srgbClr val="000000"/>
                </a:solidFill>
                <a:latin typeface="Arial"/>
                <a:ea typeface="Arial"/>
                <a:cs typeface="Arial"/>
                <a:sym typeface="Arial"/>
              </a:rPr>
              <a:t>Unternehmen mit mehr als 150 Mitarbeitern müssen jährlich geschlechtsspezifische Lohnunterschiede melden, und wenn Unterschiede ohne objektive Begründung 5 % übersteigen, müssen sie gemeinsame Gehaltsbewertungen mit Arbeitnehmervertretern durchführen</a:t>
            </a:r>
            <a:br>
              <a:rPr b="0" i="0" lang="en-US" sz="4000" u="none" cap="none" strike="noStrike">
                <a:solidFill>
                  <a:srgbClr val="000000"/>
                </a:solidFill>
                <a:latin typeface="Arial"/>
                <a:ea typeface="Arial"/>
                <a:cs typeface="Arial"/>
                <a:sym typeface="Arial"/>
              </a:rPr>
            </a:br>
            <a:r>
              <a:rPr b="0" i="0" lang="en-US" sz="4000" u="none" cap="none" strike="noStrike">
                <a:solidFill>
                  <a:srgbClr val="000000"/>
                </a:solidFill>
                <a:latin typeface="Arial"/>
                <a:ea typeface="Arial"/>
                <a:cs typeface="Arial"/>
                <a:sym typeface="Arial"/>
              </a:rPr>
              <a:t>Arbeitgeber müssen Gehaltsspannen in Stellenanzeigen offenlegen </a:t>
            </a:r>
            <a:br>
              <a:rPr b="0" i="0" lang="en-US" sz="4000" u="none" cap="none" strike="noStrike">
                <a:solidFill>
                  <a:srgbClr val="000000"/>
                </a:solidFill>
                <a:latin typeface="Arial"/>
                <a:ea typeface="Arial"/>
                <a:cs typeface="Arial"/>
                <a:sym typeface="Arial"/>
              </a:rPr>
            </a:br>
            <a:r>
              <a:rPr b="0" i="0" lang="en-US" sz="4000" u="none" cap="none" strike="noStrike">
                <a:solidFill>
                  <a:srgbClr val="000000"/>
                </a:solidFill>
                <a:latin typeface="Arial"/>
                <a:ea typeface="Arial"/>
                <a:cs typeface="Arial"/>
                <a:sym typeface="Arial"/>
              </a:rPr>
              <a:t>Verbietet Arbeitgebern, die Gehaltshistorie der Bewerber zu überprüfen.</a:t>
            </a:r>
            <a:br>
              <a:rPr b="0" i="0" lang="en-US" sz="4000" u="none" cap="none" strike="noStrike">
                <a:solidFill>
                  <a:srgbClr val="000000"/>
                </a:solidFill>
                <a:latin typeface="Arial"/>
                <a:ea typeface="Arial"/>
                <a:cs typeface="Arial"/>
                <a:sym typeface="Arial"/>
              </a:rPr>
            </a:br>
            <a:r>
              <a:rPr b="0" i="0" lang="en-US" sz="4000" u="none" cap="none" strike="noStrike">
                <a:solidFill>
                  <a:srgbClr val="000000"/>
                </a:solidFill>
                <a:latin typeface="Arial"/>
                <a:ea typeface="Arial"/>
                <a:cs typeface="Arial"/>
                <a:sym typeface="Arial"/>
              </a:rPr>
              <a:t>Arbeitnehmerrecht auf "Zahlungsinformationen", einschließlich nach Geschlecht</a:t>
            </a:r>
            <a:endParaRPr b="0" i="0" sz="40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descr="Uma imagem com texto, Tipo de letra, captura de ecrã, Gráficos  Descrição gerada automaticamente" id="255" name="Google Shape;255;p29"/>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p29"/>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57" name="Google Shape;257;p29"/>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p29"/>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p29"/>
          <p:cNvSpPr txBox="1"/>
          <p:nvPr/>
        </p:nvSpPr>
        <p:spPr>
          <a:xfrm>
            <a:off x="1348740" y="1175284"/>
            <a:ext cx="15590520" cy="1821011"/>
          </a:xfrm>
          <a:prstGeom prst="rect">
            <a:avLst/>
          </a:prstGeom>
          <a:noFill/>
          <a:ln>
            <a:noFill/>
          </a:ln>
        </p:spPr>
        <p:txBody>
          <a:bodyPr anchorCtr="0" anchor="t" bIns="0" lIns="0" spcFirstLastPara="1" rIns="0" wrap="square" tIns="0">
            <a:spAutoFit/>
          </a:bodyPr>
          <a:lstStyle/>
          <a:p>
            <a:pPr indent="0" lvl="0" marL="0" marR="0" rtl="0" algn="l">
              <a:lnSpc>
                <a:spcPct val="118799"/>
              </a:lnSpc>
              <a:spcBef>
                <a:spcPts val="0"/>
              </a:spcBef>
              <a:spcAft>
                <a:spcPts val="0"/>
              </a:spcAft>
              <a:buNone/>
            </a:pPr>
            <a:r>
              <a:rPr lang="en-US" sz="6000">
                <a:solidFill>
                  <a:srgbClr val="000000"/>
                </a:solidFill>
                <a:latin typeface="Arial"/>
                <a:ea typeface="Arial"/>
                <a:cs typeface="Arial"/>
                <a:sym typeface="Arial"/>
              </a:rPr>
              <a:t>Ziele der EU-Richtlinie zur Lohntransparenz</a:t>
            </a:r>
            <a:endParaRPr sz="6000">
              <a:solidFill>
                <a:srgbClr val="000000"/>
              </a:solidFill>
              <a:latin typeface="Arial"/>
              <a:ea typeface="Arial"/>
              <a:cs typeface="Arial"/>
              <a:sym typeface="Arial"/>
            </a:endParaRPr>
          </a:p>
          <a:p>
            <a:pPr indent="0" lvl="0" marL="0" marR="0" rtl="0" algn="l">
              <a:lnSpc>
                <a:spcPct val="108000"/>
              </a:lnSpc>
              <a:spcBef>
                <a:spcPts val="0"/>
              </a:spcBef>
              <a:spcAft>
                <a:spcPts val="0"/>
              </a:spcAft>
              <a:buNone/>
            </a:pPr>
            <a:r>
              <a:t/>
            </a:r>
            <a:endParaRPr sz="6600">
              <a:solidFill>
                <a:srgbClr val="000000"/>
              </a:solidFill>
              <a:latin typeface="Arial"/>
              <a:ea typeface="Arial"/>
              <a:cs typeface="Arial"/>
              <a:sym typeface="Arial"/>
            </a:endParaRPr>
          </a:p>
        </p:txBody>
      </p:sp>
      <p:sp>
        <p:nvSpPr>
          <p:cNvPr id="260" name="Google Shape;260;p29"/>
          <p:cNvSpPr txBox="1"/>
          <p:nvPr/>
        </p:nvSpPr>
        <p:spPr>
          <a:xfrm>
            <a:off x="1062356" y="2558510"/>
            <a:ext cx="15590520" cy="5386090"/>
          </a:xfrm>
          <a:prstGeom prst="rect">
            <a:avLst/>
          </a:prstGeom>
          <a:noFill/>
          <a:ln>
            <a:noFill/>
          </a:ln>
        </p:spPr>
        <p:txBody>
          <a:bodyPr anchorCtr="0" anchor="t" bIns="0" lIns="0" spcFirstLastPara="1" rIns="0" wrap="square" tIns="0">
            <a:spAutoFit/>
          </a:bodyPr>
          <a:lstStyle/>
          <a:p>
            <a:pPr indent="-271462" lvl="1" marL="542925" marR="0" rtl="0" algn="l">
              <a:lnSpc>
                <a:spcPct val="10125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Ziel ist es, die </a:t>
            </a:r>
            <a:r>
              <a:rPr b="1" i="0" lang="en-US" sz="3200" u="none" cap="none" strike="noStrike">
                <a:solidFill>
                  <a:srgbClr val="000000"/>
                </a:solidFill>
                <a:latin typeface="Arial"/>
                <a:ea typeface="Arial"/>
                <a:cs typeface="Arial"/>
                <a:sym typeface="Arial"/>
              </a:rPr>
              <a:t>Lohntransparenz zu erhöhen </a:t>
            </a:r>
            <a:r>
              <a:rPr b="0" i="0" lang="en-US" sz="3200" u="none" cap="none" strike="noStrike">
                <a:solidFill>
                  <a:srgbClr val="000000"/>
                </a:solidFill>
                <a:latin typeface="Arial"/>
                <a:ea typeface="Arial"/>
                <a:cs typeface="Arial"/>
                <a:sym typeface="Arial"/>
              </a:rPr>
              <a:t>und den Zugang zu Entschädigung für Arbeitnehmer zu verbessern, die geschlechtsspezifische Lohndiskriminierung vorwerfen</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Die </a:t>
            </a:r>
            <a:r>
              <a:rPr b="1" i="0" lang="en-US" sz="3200" u="none" cap="none" strike="noStrike">
                <a:solidFill>
                  <a:srgbClr val="000000"/>
                </a:solidFill>
                <a:latin typeface="Arial"/>
                <a:ea typeface="Arial"/>
                <a:cs typeface="Arial"/>
                <a:sym typeface="Arial"/>
              </a:rPr>
              <a:t>Richtlinie verpflichtet Arbeitgeber</a:t>
            </a:r>
            <a:r>
              <a:rPr b="0" i="0" lang="en-US" sz="3200" u="none" cap="none" strike="noStrike">
                <a:solidFill>
                  <a:srgbClr val="000000"/>
                </a:solidFill>
                <a:latin typeface="Arial"/>
                <a:ea typeface="Arial"/>
                <a:cs typeface="Arial"/>
                <a:sym typeface="Arial"/>
              </a:rPr>
              <a:t>, über die geschlechtsspezifische Lohnlücke zwischen den 'Arbeitnehmerkategorien' zu berichten, unterteilt nach Grund- und variablem Gehalt. Es sieht außerdem gemeinsame Gehaltsbewertungen mit Arbeitnehmervertretern vor</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Die </a:t>
            </a:r>
            <a:r>
              <a:rPr b="1" i="0" lang="en-US" sz="3200" u="none" cap="none" strike="noStrike">
                <a:solidFill>
                  <a:srgbClr val="000000"/>
                </a:solidFill>
                <a:latin typeface="Arial"/>
                <a:ea typeface="Arial"/>
                <a:cs typeface="Arial"/>
                <a:sym typeface="Arial"/>
              </a:rPr>
              <a:t>Richtlinie fördert Transparenz </a:t>
            </a:r>
            <a:r>
              <a:rPr b="0" i="0" lang="en-US" sz="3200" u="none" cap="none" strike="noStrike">
                <a:solidFill>
                  <a:srgbClr val="000000"/>
                </a:solidFill>
                <a:latin typeface="Arial"/>
                <a:ea typeface="Arial"/>
                <a:cs typeface="Arial"/>
                <a:sym typeface="Arial"/>
              </a:rPr>
              <a:t>bei Stellenanzeigen, Informationen über Gehaltsniveaus und die Gehälter von Kollegen. Es führt außerdem ein Verbot der Gehaltsgeheimhaltung ein</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Die Richtlinie wird wesentliche Änderungen bei den Verfahren und Sanktionen in Diskriminierungsfällen mit sich bringen.</a:t>
            </a:r>
            <a:endParaRPr b="0" i="0" sz="32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descr="Uma imagem com texto, Tipo de letra, captura de ecrã, Gráficos  Descrição gerada automaticamente" id="265" name="Google Shape;265;p30"/>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 name="Google Shape;266;p30"/>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67" name="Google Shape;267;p30"/>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 name="Google Shape;268;p30"/>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p30"/>
          <p:cNvSpPr txBox="1"/>
          <p:nvPr/>
        </p:nvSpPr>
        <p:spPr>
          <a:xfrm>
            <a:off x="1247775" y="1027347"/>
            <a:ext cx="15773400" cy="2348789"/>
          </a:xfrm>
          <a:prstGeom prst="rect">
            <a:avLst/>
          </a:prstGeom>
          <a:noFill/>
          <a:ln>
            <a:noFill/>
          </a:ln>
        </p:spPr>
        <p:txBody>
          <a:bodyPr anchorCtr="0" anchor="b" bIns="0" lIns="0" spcFirstLastPara="1" rIns="0" wrap="square" tIns="0">
            <a:noAutofit/>
          </a:bodyPr>
          <a:lstStyle/>
          <a:p>
            <a:pPr indent="0" lvl="0" marL="0" marR="0" rtl="0" algn="l">
              <a:lnSpc>
                <a:spcPct val="108000"/>
              </a:lnSpc>
              <a:spcBef>
                <a:spcPts val="0"/>
              </a:spcBef>
              <a:spcAft>
                <a:spcPts val="0"/>
              </a:spcAft>
              <a:buNone/>
            </a:pPr>
            <a:r>
              <a:rPr lang="en-US" sz="9000">
                <a:solidFill>
                  <a:srgbClr val="000000"/>
                </a:solidFill>
                <a:latin typeface="Arial"/>
                <a:ea typeface="Arial"/>
                <a:cs typeface="Arial"/>
                <a:sym typeface="Arial"/>
              </a:rPr>
              <a:t>Geschlecht und Renten</a:t>
            </a:r>
            <a:endParaRPr/>
          </a:p>
        </p:txBody>
      </p:sp>
      <p:sp>
        <p:nvSpPr>
          <p:cNvPr id="270" name="Google Shape;270;p30"/>
          <p:cNvSpPr txBox="1"/>
          <p:nvPr/>
        </p:nvSpPr>
        <p:spPr>
          <a:xfrm>
            <a:off x="1247775" y="3924300"/>
            <a:ext cx="15590520" cy="4306307"/>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n-US" sz="4400">
                <a:solidFill>
                  <a:srgbClr val="262626"/>
                </a:solidFill>
                <a:latin typeface="Arial"/>
                <a:ea typeface="Arial"/>
                <a:cs typeface="Arial"/>
                <a:sym typeface="Arial"/>
              </a:rPr>
              <a:t>"Die Geschlechterlücke bei den Renten in der EU ist mit durchschnittlich 29 % deutlich höher als die geschlechtsspezifische Lohnlücke mit durchschnittlich 13 %„</a:t>
            </a:r>
            <a:br>
              <a:rPr lang="en-US" sz="4400">
                <a:solidFill>
                  <a:srgbClr val="898989"/>
                </a:solidFill>
                <a:latin typeface="Arial"/>
                <a:ea typeface="Arial"/>
                <a:cs typeface="Arial"/>
                <a:sym typeface="Arial"/>
              </a:rPr>
            </a:br>
            <a:endParaRPr sz="4400">
              <a:solidFill>
                <a:srgbClr val="898989"/>
              </a:solidFill>
              <a:latin typeface="Arial"/>
              <a:ea typeface="Arial"/>
              <a:cs typeface="Arial"/>
              <a:sym typeface="Arial"/>
            </a:endParaRPr>
          </a:p>
          <a:p>
            <a:pPr indent="0" lvl="0" marL="0" marR="0" rtl="0" algn="r">
              <a:lnSpc>
                <a:spcPct val="108000"/>
              </a:lnSpc>
              <a:spcBef>
                <a:spcPts val="0"/>
              </a:spcBef>
              <a:spcAft>
                <a:spcPts val="0"/>
              </a:spcAft>
              <a:buNone/>
            </a:pPr>
            <a:r>
              <a:rPr lang="en-US" sz="1800" u="sng">
                <a:solidFill>
                  <a:schemeClr val="hlink"/>
                </a:solidFill>
                <a:latin typeface="Calibri"/>
                <a:ea typeface="Calibri"/>
                <a:cs typeface="Calibri"/>
                <a:sym typeface="Calibri"/>
                <a:hlinkClick r:id="rId6"/>
              </a:rPr>
              <a:t>The impact of social and behavioural aspects on the gender pension gap in Europe, EIOPA 2024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descr="Uma imagem com texto, Tipo de letra, captura de ecrã, Gráficos  Descrição gerada automaticamente" id="276" name="Google Shape;276;p31"/>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7" name="Google Shape;277;p31"/>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78" name="Google Shape;278;p31"/>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p31"/>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0" name="Google Shape;280;p31"/>
          <p:cNvSpPr txBox="1"/>
          <p:nvPr/>
        </p:nvSpPr>
        <p:spPr>
          <a:xfrm>
            <a:off x="1497815" y="1410017"/>
            <a:ext cx="11989585" cy="91050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n-US" sz="6600">
                <a:solidFill>
                  <a:srgbClr val="000000"/>
                </a:solidFill>
                <a:latin typeface="Arial"/>
                <a:ea typeface="Arial"/>
                <a:cs typeface="Arial"/>
                <a:sym typeface="Arial"/>
              </a:rPr>
              <a:t>Rentenunterschied</a:t>
            </a:r>
            <a:endParaRPr sz="6600">
              <a:solidFill>
                <a:srgbClr val="000000"/>
              </a:solidFill>
              <a:latin typeface="Arial"/>
              <a:ea typeface="Arial"/>
              <a:cs typeface="Arial"/>
              <a:sym typeface="Arial"/>
            </a:endParaRPr>
          </a:p>
        </p:txBody>
      </p:sp>
      <p:sp>
        <p:nvSpPr>
          <p:cNvPr id="281" name="Google Shape;281;p31"/>
          <p:cNvSpPr txBox="1"/>
          <p:nvPr/>
        </p:nvSpPr>
        <p:spPr>
          <a:xfrm>
            <a:off x="1048068" y="3009900"/>
            <a:ext cx="15590520" cy="4206280"/>
          </a:xfrm>
          <a:prstGeom prst="rect">
            <a:avLst/>
          </a:prstGeom>
          <a:noFill/>
          <a:ln>
            <a:noFill/>
          </a:ln>
        </p:spPr>
        <p:txBody>
          <a:bodyPr anchorCtr="0" anchor="t" bIns="0" lIns="0" spcFirstLastPara="1" rIns="0" wrap="square" tIns="0">
            <a:spAutoFit/>
          </a:bodyPr>
          <a:lstStyle/>
          <a:p>
            <a:pPr indent="-271462" lvl="1" marL="542925" marR="0" rtl="0" algn="l">
              <a:lnSpc>
                <a:spcPct val="10125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Frauen verlassen den Arbeitsmarkt typischerweise für Kinderbetreuung oder die Betreuung von Familienmitgliedern, was die Beiträge reduziert.</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Die Kosten für Kinderbetreuung wirken sich auf die Beiträge zu Rentenplänen aus.</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Die Geschlechtsgeschlechtslücke führt zu niedrigeren Lebenseinkommen, was zu niedrigeren Rentenbeiträgen führt.</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Weniger Frauen in gut bezahlten Sektoren vergrößern die Kluft weiter.</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Frauen leben statistisch länger (im Durchschnitt 5 Jahre länger als Männer in Europa), was bedeutet, dass niedrigere Renten mehr Jahre abdecken müssen.</a:t>
            </a:r>
            <a:endParaRPr b="0" i="0" sz="32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descr="Uma imagem com texto, Tipo de letra, captura de ecrã, Gráficos  Descrição gerada automaticamente" id="286" name="Google Shape;286;p32"/>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7" name="Google Shape;287;p32"/>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88" name="Google Shape;288;p32"/>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p32"/>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 name="Google Shape;290;p32"/>
          <p:cNvSpPr txBox="1"/>
          <p:nvPr/>
        </p:nvSpPr>
        <p:spPr>
          <a:xfrm>
            <a:off x="1348740" y="1363817"/>
            <a:ext cx="15590520" cy="910506"/>
          </a:xfrm>
          <a:prstGeom prst="rect">
            <a:avLst/>
          </a:prstGeom>
          <a:noFill/>
          <a:ln>
            <a:noFill/>
          </a:ln>
        </p:spPr>
        <p:txBody>
          <a:bodyPr anchorCtr="0" anchor="t" bIns="0" lIns="0" spcFirstLastPara="1" rIns="0" wrap="square" tIns="0">
            <a:spAutoFit/>
          </a:bodyPr>
          <a:lstStyle/>
          <a:p>
            <a:pPr indent="0" lvl="0" marL="0" marR="0" rtl="0" algn="l">
              <a:lnSpc>
                <a:spcPct val="118799"/>
              </a:lnSpc>
              <a:spcBef>
                <a:spcPts val="0"/>
              </a:spcBef>
              <a:spcAft>
                <a:spcPts val="0"/>
              </a:spcAft>
              <a:buNone/>
            </a:pPr>
            <a:r>
              <a:rPr lang="en-US" sz="6000">
                <a:solidFill>
                  <a:srgbClr val="000000"/>
                </a:solidFill>
                <a:latin typeface="Arial"/>
                <a:ea typeface="Arial"/>
                <a:cs typeface="Arial"/>
                <a:sym typeface="Arial"/>
              </a:rPr>
              <a:t>Nationale Beschäftigungsgesetzgebung</a:t>
            </a:r>
            <a:endParaRPr sz="6000">
              <a:solidFill>
                <a:srgbClr val="000000"/>
              </a:solidFill>
              <a:latin typeface="Arial"/>
              <a:ea typeface="Arial"/>
              <a:cs typeface="Arial"/>
              <a:sym typeface="Arial"/>
            </a:endParaRPr>
          </a:p>
        </p:txBody>
      </p:sp>
      <p:sp>
        <p:nvSpPr>
          <p:cNvPr id="291" name="Google Shape;291;p32"/>
          <p:cNvSpPr txBox="1"/>
          <p:nvPr/>
        </p:nvSpPr>
        <p:spPr>
          <a:xfrm>
            <a:off x="1257661" y="2768891"/>
            <a:ext cx="15590520" cy="5437386"/>
          </a:xfrm>
          <a:prstGeom prst="rect">
            <a:avLst/>
          </a:prstGeom>
          <a:noFill/>
          <a:ln>
            <a:noFill/>
          </a:ln>
        </p:spPr>
        <p:txBody>
          <a:bodyPr anchorCtr="0" anchor="t" bIns="0" lIns="0" spcFirstLastPara="1" rIns="0" wrap="square" tIns="0">
            <a:spAutoFit/>
          </a:bodyPr>
          <a:lstStyle/>
          <a:p>
            <a:pPr indent="-271462" lvl="1" marL="542925" marR="0" rtl="0" algn="l">
              <a:lnSpc>
                <a:spcPct val="10125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Das EU-Recht steht dem nationalen Recht vorrangig</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Länder setzen Richtlinien in das nationale Recht um, die nicht im Widerspruch zum EU-Recht stehen dürfen</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Länder können zusätzliche Schutzmaßnahmen einführen</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Sektorielle/berufliche Compliance und Gesetzgebung</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Richtlinien sind Regeln, kein Gesetz, aber sie können angefochten werden, wenn sie ein oder mehrere Rechte(n) verletzen. Sie können Gesetz werden, wenn sie in einen Vertrag aufgenommen werden</a:t>
            </a:r>
            <a:br>
              <a:rPr b="0" i="0" lang="en-US" sz="3200" u="none" cap="none" strike="noStrike">
                <a:solidFill>
                  <a:srgbClr val="000000"/>
                </a:solidFill>
                <a:latin typeface="Arial"/>
                <a:ea typeface="Arial"/>
                <a:cs typeface="Arial"/>
                <a:sym typeface="Arial"/>
              </a:rPr>
            </a:br>
            <a:r>
              <a:rPr b="0" i="0" lang="en-US" sz="3200" u="none" cap="none" strike="noStrike">
                <a:solidFill>
                  <a:srgbClr val="000000"/>
                </a:solidFill>
                <a:latin typeface="Arial"/>
                <a:ea typeface="Arial"/>
                <a:cs typeface="Arial"/>
                <a:sym typeface="Arial"/>
              </a:rPr>
              <a:t>Arbeitgeber können Richtlinien durchsetzen und Sanktionen verhängen, solange diese klar, konsistent sind und die Menschen sich ihrer bewusst sind.</a:t>
            </a:r>
            <a:endParaRPr b="0" i="0" sz="3000" u="none" cap="none" strike="noStrike">
              <a:solidFill>
                <a:srgbClr val="000000"/>
              </a:solidFill>
              <a:latin typeface="Arial"/>
              <a:ea typeface="Arial"/>
              <a:cs typeface="Arial"/>
              <a:sym typeface="Arial"/>
            </a:endParaRPr>
          </a:p>
          <a:p>
            <a:pPr indent="-271462" lvl="1" marL="542925" marR="0" rtl="0" algn="l">
              <a:lnSpc>
                <a:spcPct val="108000"/>
              </a:lnSpc>
              <a:spcBef>
                <a:spcPts val="1200"/>
              </a:spcBef>
              <a:spcAft>
                <a:spcPts val="0"/>
              </a:spcAft>
              <a:buNone/>
            </a:pPr>
            <a:r>
              <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descr="Uma imagem com texto, Tipo de letra, captura de ecrã, Gráficos  Descrição gerada automaticamente" id="296" name="Google Shape;296;p33"/>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p33"/>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98" name="Google Shape;298;p33"/>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 name="Google Shape;299;p33"/>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 name="Google Shape;300;p33"/>
          <p:cNvSpPr/>
          <p:nvPr/>
        </p:nvSpPr>
        <p:spPr>
          <a:xfrm>
            <a:off x="13182600" y="2477851"/>
            <a:ext cx="4495463" cy="2665649"/>
          </a:xfrm>
          <a:custGeom>
            <a:rect b="b" l="l" r="r" t="t"/>
            <a:pathLst>
              <a:path extrusionOk="0" h="5248700" w="7870591">
                <a:moveTo>
                  <a:pt x="0" y="0"/>
                </a:moveTo>
                <a:lnTo>
                  <a:pt x="7870591" y="0"/>
                </a:lnTo>
                <a:lnTo>
                  <a:pt x="7870591" y="5248701"/>
                </a:lnTo>
                <a:lnTo>
                  <a:pt x="0" y="5248701"/>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 name="Google Shape;301;p33"/>
          <p:cNvSpPr txBox="1"/>
          <p:nvPr/>
        </p:nvSpPr>
        <p:spPr>
          <a:xfrm>
            <a:off x="468024" y="1201167"/>
            <a:ext cx="15590520" cy="782843"/>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5400">
                <a:solidFill>
                  <a:srgbClr val="000000"/>
                </a:solidFill>
                <a:latin typeface="Arial"/>
                <a:ea typeface="Arial"/>
                <a:cs typeface="Arial"/>
                <a:sym typeface="Arial"/>
              </a:rPr>
              <a:t>Nationale Beschäftigungsgesetzgebung: Österreich</a:t>
            </a:r>
            <a:endParaRPr/>
          </a:p>
        </p:txBody>
      </p:sp>
      <p:sp>
        <p:nvSpPr>
          <p:cNvPr id="302" name="Google Shape;302;p33"/>
          <p:cNvSpPr txBox="1"/>
          <p:nvPr/>
        </p:nvSpPr>
        <p:spPr>
          <a:xfrm>
            <a:off x="468024" y="2477851"/>
            <a:ext cx="13095576" cy="5514330"/>
          </a:xfrm>
          <a:prstGeom prst="rect">
            <a:avLst/>
          </a:prstGeom>
          <a:noFill/>
          <a:ln>
            <a:noFill/>
          </a:ln>
        </p:spPr>
        <p:txBody>
          <a:bodyPr anchorCtr="0" anchor="t" bIns="0" lIns="0" spcFirstLastPara="1" rIns="0" wrap="square" tIns="0">
            <a:spAutoFit/>
          </a:bodyPr>
          <a:lstStyle/>
          <a:p>
            <a:pPr indent="-342900" lvl="0" marL="342900" marR="0" rtl="0" algn="l">
              <a:lnSpc>
                <a:spcPct val="15425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Gleichbehandlungsgesetz (GlBG) für die Privatwirtschaft </a:t>
            </a:r>
            <a:endParaRPr/>
          </a:p>
          <a:p>
            <a:pPr indent="-342900" lvl="0" marL="342900" marR="0" rtl="0" algn="l">
              <a:lnSpc>
                <a:spcPct val="15425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Bundesgesetz über die Gleichbehandlungskommission und die Gleichbehandlungsanwaltschaft (GBK/GAW-Gesetz) </a:t>
            </a:r>
            <a:endParaRPr/>
          </a:p>
          <a:p>
            <a:pPr indent="-342900" lvl="0" marL="342900" marR="0" rtl="0" algn="l">
              <a:lnSpc>
                <a:spcPct val="15425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Bundes-Gleichbehandlungsgesetz (B-GlBG) – für Bundesbedienstete (Dienstrecht)</a:t>
            </a:r>
            <a:endParaRPr/>
          </a:p>
          <a:p>
            <a:pPr indent="-342900" lvl="0" marL="342900" marR="0" rtl="0" algn="l">
              <a:lnSpc>
                <a:spcPct val="15425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Die Gleichbehandlungsgesetze der Länder für Landes- und Gemeindebedienstete (Dienstrecht)</a:t>
            </a:r>
            <a:endParaRPr/>
          </a:p>
          <a:p>
            <a:pPr indent="-342900" lvl="0" marL="342900" marR="0" rtl="0" algn="l">
              <a:lnSpc>
                <a:spcPct val="15425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Die Landes-Gleichstellungsgesetze</a:t>
            </a:r>
            <a:br>
              <a:rPr lang="en-US" sz="2800">
                <a:solidFill>
                  <a:schemeClr val="dk1"/>
                </a:solidFill>
                <a:latin typeface="Arial"/>
                <a:ea typeface="Arial"/>
                <a:cs typeface="Arial"/>
                <a:sym typeface="Arial"/>
              </a:rPr>
            </a:br>
            <a:r>
              <a:rPr lang="en-US" sz="2800">
                <a:solidFill>
                  <a:schemeClr val="dk1"/>
                </a:solidFill>
                <a:latin typeface="Arial"/>
                <a:ea typeface="Arial"/>
                <a:cs typeface="Arial"/>
                <a:sym typeface="Arial"/>
              </a:rPr>
              <a:t>(oder: Gleichstellungsgesetze der Länder)</a:t>
            </a:r>
            <a:endParaRPr sz="2800">
              <a:solidFill>
                <a:srgbClr val="000000"/>
              </a:solidFill>
              <a:latin typeface="Arial"/>
              <a:ea typeface="Arial"/>
              <a:cs typeface="Arial"/>
              <a:sym typeface="Arial"/>
            </a:endParaRPr>
          </a:p>
          <a:p>
            <a:pPr indent="0" lvl="0" marL="0" marR="0" rtl="0" algn="l">
              <a:lnSpc>
                <a:spcPct val="108002"/>
              </a:lnSpc>
              <a:spcBef>
                <a:spcPts val="0"/>
              </a:spcBef>
              <a:spcAft>
                <a:spcPts val="0"/>
              </a:spcAft>
              <a:buNone/>
            </a:pPr>
            <a:r>
              <a:t/>
            </a:r>
            <a:endParaRPr sz="3999">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descr="Uma imagem com texto, Tipo de letra, captura de ecrã, Gráficos  Descrição gerada automaticamente" id="307" name="Google Shape;307;p34"/>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p34"/>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09" name="Google Shape;309;p34"/>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 name="Google Shape;310;p34"/>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 name="Google Shape;311;p34"/>
          <p:cNvSpPr/>
          <p:nvPr/>
        </p:nvSpPr>
        <p:spPr>
          <a:xfrm>
            <a:off x="13116231" y="2391351"/>
            <a:ext cx="4392000" cy="2664000"/>
          </a:xfrm>
          <a:custGeom>
            <a:rect b="b" l="l" r="r" t="t"/>
            <a:pathLst>
              <a:path extrusionOk="0" h="5301615" w="7952422">
                <a:moveTo>
                  <a:pt x="0" y="0"/>
                </a:moveTo>
                <a:lnTo>
                  <a:pt x="7952423" y="0"/>
                </a:lnTo>
                <a:lnTo>
                  <a:pt x="7952423" y="5301615"/>
                </a:lnTo>
                <a:lnTo>
                  <a:pt x="0" y="530161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2" name="Google Shape;312;p34"/>
          <p:cNvSpPr txBox="1"/>
          <p:nvPr/>
        </p:nvSpPr>
        <p:spPr>
          <a:xfrm>
            <a:off x="819098" y="1202315"/>
            <a:ext cx="15590520" cy="782843"/>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5400">
                <a:solidFill>
                  <a:srgbClr val="000000"/>
                </a:solidFill>
                <a:latin typeface="Arial"/>
                <a:ea typeface="Arial"/>
                <a:cs typeface="Arial"/>
                <a:sym typeface="Arial"/>
              </a:rPr>
              <a:t>Nationale Beschäftigungsgesetzgebung: Spanien</a:t>
            </a:r>
            <a:endParaRPr sz="5400">
              <a:solidFill>
                <a:srgbClr val="000000"/>
              </a:solidFill>
              <a:latin typeface="Arial"/>
              <a:ea typeface="Arial"/>
              <a:cs typeface="Arial"/>
              <a:sym typeface="Arial"/>
            </a:endParaRPr>
          </a:p>
        </p:txBody>
      </p:sp>
      <p:sp>
        <p:nvSpPr>
          <p:cNvPr id="313" name="Google Shape;313;p34"/>
          <p:cNvSpPr txBox="1"/>
          <p:nvPr/>
        </p:nvSpPr>
        <p:spPr>
          <a:xfrm>
            <a:off x="779769" y="2395454"/>
            <a:ext cx="12088199" cy="6009658"/>
          </a:xfrm>
          <a:prstGeom prst="rect">
            <a:avLst/>
          </a:prstGeom>
          <a:noFill/>
          <a:ln>
            <a:noFill/>
          </a:ln>
        </p:spPr>
        <p:txBody>
          <a:bodyPr anchorCtr="0" anchor="t" bIns="0" lIns="0" spcFirstLastPara="1" rIns="0" wrap="square" tIns="0">
            <a:spAutoFit/>
          </a:bodyPr>
          <a:lstStyle/>
          <a:p>
            <a:pPr indent="-342900" lvl="0" marL="342900" marR="0" rtl="0" algn="l">
              <a:lnSpc>
                <a:spcPct val="15425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Organgesetz 3/2007 vom 22. März für die tatsächliche Gleichstellung von Frauen und Männern</a:t>
            </a:r>
            <a:endParaRPr sz="2800">
              <a:solidFill>
                <a:srgbClr val="000000"/>
              </a:solidFill>
              <a:latin typeface="Arial"/>
              <a:ea typeface="Arial"/>
              <a:cs typeface="Arial"/>
              <a:sym typeface="Arial"/>
            </a:endParaRPr>
          </a:p>
          <a:p>
            <a:pPr indent="-342900" lvl="0" marL="342900" marR="0" rtl="0" algn="l">
              <a:lnSpc>
                <a:spcPct val="15425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Königliches Gesetzesdekret 6/2019 über Sofortmaßnahmen zur Gewährleistung der Gleichbehandlung und Chancengleichheit von Frauen und Männern in Beschäftigung und Beruf</a:t>
            </a:r>
            <a:endParaRPr/>
          </a:p>
          <a:p>
            <a:pPr indent="-342900" lvl="0" marL="342900" marR="0" rtl="0" algn="l">
              <a:lnSpc>
                <a:spcPct val="15425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Königliches Dekret 902/2020 über die Lohngleichheit zwischen Frauen und Männern</a:t>
            </a:r>
            <a:endParaRPr/>
          </a:p>
          <a:p>
            <a:pPr indent="-342900" lvl="0" marL="342900" marR="0" rtl="0" algn="l">
              <a:lnSpc>
                <a:spcPct val="15425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Richtlinie 2006/54/EG zur Verwirklichung des Grundsatzes der Chancengleichheit und Gleichbehandlung von Männern und Frauen in Arbeits- und Beschäftigungsfragen</a:t>
            </a:r>
            <a:endParaRPr/>
          </a:p>
          <a:p>
            <a:pPr indent="-342900" lvl="0" marL="342900" marR="0" rtl="0" algn="l">
              <a:lnSpc>
                <a:spcPct val="154250"/>
              </a:lnSpc>
              <a:spcBef>
                <a:spcPts val="0"/>
              </a:spcBef>
              <a:spcAft>
                <a:spcPts val="0"/>
              </a:spcAft>
              <a:buClr>
                <a:schemeClr val="dk1"/>
              </a:buClr>
              <a:buSzPts val="2800"/>
              <a:buFont typeface="Arial"/>
              <a:buChar char="•"/>
            </a:pPr>
            <a:r>
              <a:rPr lang="en-US" sz="2800">
                <a:solidFill>
                  <a:schemeClr val="dk1"/>
                </a:solidFill>
                <a:latin typeface="Arial"/>
                <a:ea typeface="Arial"/>
                <a:cs typeface="Arial"/>
                <a:sym typeface="Arial"/>
              </a:rPr>
              <a:t>Grundstatut für öffentliche Bedienstete (Gesetz 7/2007)</a:t>
            </a:r>
            <a:endParaRPr sz="2800">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descr="Uma imagem com texto, Tipo de letra, captura de ecrã, Gráficos  Descrição gerada automaticamente" id="318" name="Google Shape;318;p35"/>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35"/>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20" name="Google Shape;320;p35"/>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 name="Google Shape;321;p35"/>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 name="Google Shape;322;p35"/>
          <p:cNvSpPr/>
          <p:nvPr/>
        </p:nvSpPr>
        <p:spPr>
          <a:xfrm>
            <a:off x="12496800" y="2500532"/>
            <a:ext cx="4500000" cy="2664000"/>
          </a:xfrm>
          <a:custGeom>
            <a:rect b="b" l="l" r="r" t="t"/>
            <a:pathLst>
              <a:path extrusionOk="0" h="5311588" w="8852647">
                <a:moveTo>
                  <a:pt x="0" y="0"/>
                </a:moveTo>
                <a:lnTo>
                  <a:pt x="8852647" y="0"/>
                </a:lnTo>
                <a:lnTo>
                  <a:pt x="8852647" y="5311588"/>
                </a:lnTo>
                <a:lnTo>
                  <a:pt x="0" y="5311588"/>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3" name="Google Shape;323;p35"/>
          <p:cNvSpPr txBox="1"/>
          <p:nvPr/>
        </p:nvSpPr>
        <p:spPr>
          <a:xfrm>
            <a:off x="468024" y="1085850"/>
            <a:ext cx="15590520" cy="765274"/>
          </a:xfrm>
          <a:prstGeom prst="rect">
            <a:avLst/>
          </a:prstGeom>
          <a:noFill/>
          <a:ln>
            <a:noFill/>
          </a:ln>
        </p:spPr>
        <p:txBody>
          <a:bodyPr anchorCtr="0" anchor="t" bIns="0" lIns="0" spcFirstLastPara="1" rIns="0" wrap="square" tIns="0">
            <a:spAutoFit/>
          </a:bodyPr>
          <a:lstStyle/>
          <a:p>
            <a:pPr indent="0" lvl="0" marL="0" marR="0" rtl="0" algn="l">
              <a:lnSpc>
                <a:spcPct val="135000"/>
              </a:lnSpc>
              <a:spcBef>
                <a:spcPts val="0"/>
              </a:spcBef>
              <a:spcAft>
                <a:spcPts val="0"/>
              </a:spcAft>
              <a:buNone/>
            </a:pPr>
            <a:r>
              <a:rPr lang="en-US" sz="4800">
                <a:solidFill>
                  <a:srgbClr val="000000"/>
                </a:solidFill>
                <a:latin typeface="Arial"/>
                <a:ea typeface="Arial"/>
                <a:cs typeface="Arial"/>
                <a:sym typeface="Arial"/>
              </a:rPr>
              <a:t>Nationale Beschäftigungsgesetzgebung: Deutschland</a:t>
            </a:r>
            <a:endParaRPr/>
          </a:p>
        </p:txBody>
      </p:sp>
      <p:sp>
        <p:nvSpPr>
          <p:cNvPr id="324" name="Google Shape;324;p35"/>
          <p:cNvSpPr txBox="1"/>
          <p:nvPr/>
        </p:nvSpPr>
        <p:spPr>
          <a:xfrm>
            <a:off x="437544" y="2476500"/>
            <a:ext cx="10169523" cy="4475584"/>
          </a:xfrm>
          <a:prstGeom prst="rect">
            <a:avLst/>
          </a:prstGeom>
          <a:noFill/>
          <a:ln>
            <a:noFill/>
          </a:ln>
        </p:spPr>
        <p:txBody>
          <a:bodyPr anchorCtr="0" anchor="t" bIns="0" lIns="0" spcFirstLastPara="1" rIns="0" wrap="square" tIns="0">
            <a:spAutoFit/>
          </a:bodyPr>
          <a:lstStyle/>
          <a:p>
            <a:pPr indent="-457200" lvl="0" marL="457200" marR="0" rtl="0" algn="l">
              <a:lnSpc>
                <a:spcPct val="119972"/>
              </a:lnSpc>
              <a:spcBef>
                <a:spcPts val="0"/>
              </a:spcBef>
              <a:spcAft>
                <a:spcPts val="0"/>
              </a:spcAft>
              <a:buClr>
                <a:schemeClr val="dk1"/>
              </a:buClr>
              <a:buSzPts val="3600"/>
              <a:buFont typeface="Arial"/>
              <a:buChar char="•"/>
            </a:pPr>
            <a:r>
              <a:rPr lang="en-US" sz="3600">
                <a:solidFill>
                  <a:schemeClr val="dk1"/>
                </a:solidFill>
                <a:latin typeface="Arial"/>
                <a:ea typeface="Arial"/>
                <a:cs typeface="Arial"/>
                <a:sym typeface="Arial"/>
              </a:rPr>
              <a:t>Allgemeines Gleichbehandlungsgesetz (AGG) (Antidiskriminierungsgesetz)</a:t>
            </a:r>
            <a:endParaRPr/>
          </a:p>
          <a:p>
            <a:pPr indent="-457200" lvl="0" marL="457200" marR="0" rtl="0" algn="l">
              <a:lnSpc>
                <a:spcPct val="119972"/>
              </a:lnSpc>
              <a:spcBef>
                <a:spcPts val="1200"/>
              </a:spcBef>
              <a:spcAft>
                <a:spcPts val="0"/>
              </a:spcAft>
              <a:buClr>
                <a:schemeClr val="dk1"/>
              </a:buClr>
              <a:buSzPts val="3600"/>
              <a:buFont typeface="Arial"/>
              <a:buChar char="•"/>
            </a:pPr>
            <a:r>
              <a:rPr lang="en-US" sz="3600">
                <a:solidFill>
                  <a:schemeClr val="dk1"/>
                </a:solidFill>
                <a:latin typeface="Arial"/>
                <a:ea typeface="Arial"/>
                <a:cs typeface="Arial"/>
                <a:sym typeface="Arial"/>
              </a:rPr>
              <a:t>Bundesgleichstellungsgesetz (BGleiG) </a:t>
            </a:r>
            <a:endParaRPr/>
          </a:p>
          <a:p>
            <a:pPr indent="-457200" lvl="0" marL="457200" marR="0" rtl="0" algn="l">
              <a:lnSpc>
                <a:spcPct val="119972"/>
              </a:lnSpc>
              <a:spcBef>
                <a:spcPts val="1200"/>
              </a:spcBef>
              <a:spcAft>
                <a:spcPts val="0"/>
              </a:spcAft>
              <a:buClr>
                <a:schemeClr val="dk1"/>
              </a:buClr>
              <a:buSzPts val="3600"/>
              <a:buFont typeface="Arial"/>
              <a:buChar char="•"/>
            </a:pPr>
            <a:r>
              <a:rPr lang="en-US" sz="3600">
                <a:solidFill>
                  <a:schemeClr val="dk1"/>
                </a:solidFill>
                <a:latin typeface="Arial"/>
                <a:ea typeface="Arial"/>
                <a:cs typeface="Arial"/>
                <a:sym typeface="Arial"/>
              </a:rPr>
              <a:t>Mutterschutzgesetz (MuSchG)</a:t>
            </a:r>
            <a:endParaRPr/>
          </a:p>
          <a:p>
            <a:pPr indent="-457200" lvl="0" marL="457200" marR="0" rtl="0" algn="l">
              <a:lnSpc>
                <a:spcPct val="119972"/>
              </a:lnSpc>
              <a:spcBef>
                <a:spcPts val="1200"/>
              </a:spcBef>
              <a:spcAft>
                <a:spcPts val="0"/>
              </a:spcAft>
              <a:buClr>
                <a:schemeClr val="dk1"/>
              </a:buClr>
              <a:buSzPts val="3600"/>
              <a:buFont typeface="Arial"/>
              <a:buChar char="•"/>
            </a:pPr>
            <a:r>
              <a:rPr lang="en-US" sz="3600">
                <a:solidFill>
                  <a:schemeClr val="dk1"/>
                </a:solidFill>
                <a:latin typeface="Arial"/>
                <a:ea typeface="Arial"/>
                <a:cs typeface="Arial"/>
                <a:sym typeface="Arial"/>
              </a:rPr>
              <a:t>Bundeselterngeld- und Elternzeitgesetz (BEEG)</a:t>
            </a:r>
            <a:endParaRPr/>
          </a:p>
          <a:p>
            <a:pPr indent="0" lvl="0" marL="0" marR="0" rtl="0" algn="l">
              <a:lnSpc>
                <a:spcPct val="108002"/>
              </a:lnSpc>
              <a:spcBef>
                <a:spcPts val="1200"/>
              </a:spcBef>
              <a:spcAft>
                <a:spcPts val="0"/>
              </a:spcAft>
              <a:buNone/>
            </a:pPr>
            <a:r>
              <a:t/>
            </a:r>
            <a:endParaRPr b="1" sz="3999">
              <a:solidFill>
                <a:srgbClr val="000000"/>
              </a:solidFill>
              <a:latin typeface="Arial"/>
              <a:ea typeface="Arial"/>
              <a:cs typeface="Arial"/>
              <a:sym typeface="Arial"/>
            </a:endParaRPr>
          </a:p>
          <a:p>
            <a:pPr indent="0" lvl="0" marL="0" marR="0" rtl="0" algn="l">
              <a:lnSpc>
                <a:spcPct val="108002"/>
              </a:lnSpc>
              <a:spcBef>
                <a:spcPts val="0"/>
              </a:spcBef>
              <a:spcAft>
                <a:spcPts val="0"/>
              </a:spcAft>
              <a:buNone/>
            </a:pPr>
            <a:r>
              <a:t/>
            </a:r>
            <a:endParaRPr sz="3999">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descr="Uma imagem com texto, Tipo de letra, captura de ecrã, Gráficos  Descrição gerada automaticamente" id="329" name="Google Shape;329;p36"/>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 name="Google Shape;330;p36"/>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31" name="Google Shape;331;p36"/>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 name="Google Shape;332;p36"/>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 name="Google Shape;333;p36"/>
          <p:cNvSpPr/>
          <p:nvPr/>
        </p:nvSpPr>
        <p:spPr>
          <a:xfrm>
            <a:off x="12954000" y="2430047"/>
            <a:ext cx="4572000" cy="2664000"/>
          </a:xfrm>
          <a:custGeom>
            <a:rect b="b" l="l" r="r" t="t"/>
            <a:pathLst>
              <a:path extrusionOk="0" h="5350599" w="7993426">
                <a:moveTo>
                  <a:pt x="0" y="0"/>
                </a:moveTo>
                <a:lnTo>
                  <a:pt x="7993426" y="0"/>
                </a:lnTo>
                <a:lnTo>
                  <a:pt x="7993426" y="5350599"/>
                </a:lnTo>
                <a:lnTo>
                  <a:pt x="0" y="535059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 name="Google Shape;334;p36"/>
          <p:cNvSpPr txBox="1"/>
          <p:nvPr/>
        </p:nvSpPr>
        <p:spPr>
          <a:xfrm>
            <a:off x="468024" y="1085850"/>
            <a:ext cx="15590520" cy="782843"/>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5400">
                <a:solidFill>
                  <a:srgbClr val="000000"/>
                </a:solidFill>
                <a:latin typeface="Arial"/>
                <a:ea typeface="Arial"/>
                <a:cs typeface="Arial"/>
                <a:sym typeface="Arial"/>
              </a:rPr>
              <a:t>Nationale Beschäftigungsgesetzgebung: Slowenien</a:t>
            </a:r>
            <a:endParaRPr sz="5400">
              <a:solidFill>
                <a:srgbClr val="000000"/>
              </a:solidFill>
              <a:latin typeface="Arial"/>
              <a:ea typeface="Arial"/>
              <a:cs typeface="Arial"/>
              <a:sym typeface="Arial"/>
            </a:endParaRPr>
          </a:p>
        </p:txBody>
      </p:sp>
      <p:sp>
        <p:nvSpPr>
          <p:cNvPr id="335" name="Google Shape;335;p36"/>
          <p:cNvSpPr txBox="1"/>
          <p:nvPr/>
        </p:nvSpPr>
        <p:spPr>
          <a:xfrm>
            <a:off x="468024" y="2430047"/>
            <a:ext cx="10169523" cy="4962897"/>
          </a:xfrm>
          <a:prstGeom prst="rect">
            <a:avLst/>
          </a:prstGeom>
          <a:noFill/>
          <a:ln>
            <a:noFill/>
          </a:ln>
        </p:spPr>
        <p:txBody>
          <a:bodyPr anchorCtr="0" anchor="t" bIns="0" lIns="0" spcFirstLastPara="1" rIns="0" wrap="square" tIns="0">
            <a:spAutoFit/>
          </a:bodyPr>
          <a:lstStyle/>
          <a:p>
            <a:pPr indent="-285750" lvl="0" marL="285750" marR="0" rtl="0" algn="l">
              <a:lnSpc>
                <a:spcPct val="119972"/>
              </a:lnSpc>
              <a:spcBef>
                <a:spcPts val="0"/>
              </a:spcBef>
              <a:spcAft>
                <a:spcPts val="0"/>
              </a:spcAft>
              <a:buClr>
                <a:schemeClr val="dk1"/>
              </a:buClr>
              <a:buSzPts val="3600"/>
              <a:buFont typeface="Arial"/>
              <a:buChar char="•"/>
            </a:pPr>
            <a:r>
              <a:rPr lang="en-US" sz="3600">
                <a:solidFill>
                  <a:schemeClr val="dk1"/>
                </a:solidFill>
                <a:latin typeface="Arial"/>
                <a:ea typeface="Arial"/>
                <a:cs typeface="Arial"/>
                <a:sym typeface="Arial"/>
              </a:rPr>
              <a:t>Verfassung der Republik Slowenien</a:t>
            </a:r>
            <a:endParaRPr/>
          </a:p>
          <a:p>
            <a:pPr indent="-342900" lvl="0" marL="571500" marR="0" rtl="0" algn="l">
              <a:lnSpc>
                <a:spcPct val="119972"/>
              </a:lnSpc>
              <a:spcBef>
                <a:spcPts val="0"/>
              </a:spcBef>
              <a:spcAft>
                <a:spcPts val="0"/>
              </a:spcAft>
              <a:buClr>
                <a:schemeClr val="dk1"/>
              </a:buClr>
              <a:buSzPts val="3600"/>
              <a:buFont typeface="Arial"/>
              <a:buNone/>
            </a:pPr>
            <a:r>
              <a:t/>
            </a:r>
            <a:endParaRPr sz="3600">
              <a:solidFill>
                <a:srgbClr val="000000"/>
              </a:solidFill>
              <a:latin typeface="Arial"/>
              <a:ea typeface="Arial"/>
              <a:cs typeface="Arial"/>
              <a:sym typeface="Arial"/>
            </a:endParaRPr>
          </a:p>
          <a:p>
            <a:pPr indent="-285750" lvl="0" marL="285750" marR="0" rtl="0" algn="l">
              <a:lnSpc>
                <a:spcPct val="119972"/>
              </a:lnSpc>
              <a:spcBef>
                <a:spcPts val="0"/>
              </a:spcBef>
              <a:spcAft>
                <a:spcPts val="0"/>
              </a:spcAft>
              <a:buClr>
                <a:schemeClr val="dk1"/>
              </a:buClr>
              <a:buSzPts val="3600"/>
              <a:buFont typeface="Arial"/>
              <a:buChar char="•"/>
            </a:pPr>
            <a:r>
              <a:rPr lang="en-US" sz="3600">
                <a:solidFill>
                  <a:schemeClr val="dk1"/>
                </a:solidFill>
                <a:latin typeface="Arial"/>
                <a:ea typeface="Arial"/>
                <a:cs typeface="Arial"/>
                <a:sym typeface="Arial"/>
              </a:rPr>
              <a:t>Arbeitsverhältnisgesetz (ZDR-1) </a:t>
            </a:r>
            <a:endParaRPr/>
          </a:p>
          <a:p>
            <a:pPr indent="-342900" lvl="0" marL="571500" marR="0" rtl="0" algn="l">
              <a:lnSpc>
                <a:spcPct val="119972"/>
              </a:lnSpc>
              <a:spcBef>
                <a:spcPts val="0"/>
              </a:spcBef>
              <a:spcAft>
                <a:spcPts val="0"/>
              </a:spcAft>
              <a:buClr>
                <a:schemeClr val="dk1"/>
              </a:buClr>
              <a:buSzPts val="3600"/>
              <a:buFont typeface="Arial"/>
              <a:buNone/>
            </a:pPr>
            <a:r>
              <a:t/>
            </a:r>
            <a:endParaRPr sz="3600">
              <a:solidFill>
                <a:srgbClr val="000000"/>
              </a:solidFill>
              <a:latin typeface="Arial"/>
              <a:ea typeface="Arial"/>
              <a:cs typeface="Arial"/>
              <a:sym typeface="Arial"/>
            </a:endParaRPr>
          </a:p>
          <a:p>
            <a:pPr indent="-285750" lvl="0" marL="285750" marR="0" rtl="0" algn="l">
              <a:lnSpc>
                <a:spcPct val="119972"/>
              </a:lnSpc>
              <a:spcBef>
                <a:spcPts val="0"/>
              </a:spcBef>
              <a:spcAft>
                <a:spcPts val="0"/>
              </a:spcAft>
              <a:buClr>
                <a:schemeClr val="dk1"/>
              </a:buClr>
              <a:buSzPts val="3600"/>
              <a:buFont typeface="Arial"/>
              <a:buChar char="•"/>
            </a:pPr>
            <a:r>
              <a:rPr lang="en-US" sz="3600">
                <a:solidFill>
                  <a:schemeClr val="dk1"/>
                </a:solidFill>
                <a:latin typeface="Arial"/>
                <a:ea typeface="Arial"/>
                <a:cs typeface="Arial"/>
                <a:sym typeface="Arial"/>
              </a:rPr>
              <a:t>Gesetz über die Chancengleichheit von Frauen und Männern (ZEMŽM)</a:t>
            </a:r>
            <a:endParaRPr/>
          </a:p>
          <a:p>
            <a:pPr indent="-342900" lvl="0" marL="571500" marR="0" rtl="0" algn="l">
              <a:lnSpc>
                <a:spcPct val="119972"/>
              </a:lnSpc>
              <a:spcBef>
                <a:spcPts val="0"/>
              </a:spcBef>
              <a:spcAft>
                <a:spcPts val="0"/>
              </a:spcAft>
              <a:buClr>
                <a:schemeClr val="dk1"/>
              </a:buClr>
              <a:buSzPts val="3600"/>
              <a:buFont typeface="Arial"/>
              <a:buNone/>
            </a:pPr>
            <a:r>
              <a:t/>
            </a:r>
            <a:endParaRPr sz="3600">
              <a:solidFill>
                <a:srgbClr val="000000"/>
              </a:solidFill>
              <a:latin typeface="Arial"/>
              <a:ea typeface="Arial"/>
              <a:cs typeface="Arial"/>
              <a:sym typeface="Arial"/>
            </a:endParaRPr>
          </a:p>
          <a:p>
            <a:pPr indent="-285750" lvl="0" marL="285750" marR="0" rtl="0" algn="l">
              <a:lnSpc>
                <a:spcPct val="119972"/>
              </a:lnSpc>
              <a:spcBef>
                <a:spcPts val="0"/>
              </a:spcBef>
              <a:spcAft>
                <a:spcPts val="0"/>
              </a:spcAft>
              <a:buClr>
                <a:schemeClr val="dk1"/>
              </a:buClr>
              <a:buSzPts val="3600"/>
              <a:buFont typeface="Arial"/>
              <a:buChar char="•"/>
            </a:pPr>
            <a:r>
              <a:rPr lang="en-US" sz="3600">
                <a:solidFill>
                  <a:schemeClr val="dk1"/>
                </a:solidFill>
                <a:latin typeface="Arial"/>
                <a:ea typeface="Arial"/>
                <a:cs typeface="Arial"/>
                <a:sym typeface="Arial"/>
              </a:rPr>
              <a:t>Antidiskriminierungsgesetz (ZVarD) </a:t>
            </a:r>
            <a:endParaRPr sz="3600">
              <a:solidFill>
                <a:srgbClr val="000000"/>
              </a:solidFill>
              <a:latin typeface="Arial"/>
              <a:ea typeface="Arial"/>
              <a:cs typeface="Arial"/>
              <a:sym typeface="Arial"/>
            </a:endParaRPr>
          </a:p>
          <a:p>
            <a:pPr indent="0" lvl="0" marL="0" marR="0" rtl="0" algn="l">
              <a:lnSpc>
                <a:spcPct val="108002"/>
              </a:lnSpc>
              <a:spcBef>
                <a:spcPts val="0"/>
              </a:spcBef>
              <a:spcAft>
                <a:spcPts val="0"/>
              </a:spcAft>
              <a:buNone/>
            </a:pPr>
            <a:r>
              <a:t/>
            </a:r>
            <a:endParaRPr sz="3999">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descr="Uma imagem com texto, Tipo de letra, captura de ecrã, Gráficos  Descrição gerada automaticamente" id="340" name="Google Shape;340;p37"/>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 name="Google Shape;341;p37"/>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42" name="Google Shape;342;p37"/>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37"/>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37"/>
          <p:cNvSpPr/>
          <p:nvPr/>
        </p:nvSpPr>
        <p:spPr>
          <a:xfrm>
            <a:off x="12877800" y="2479500"/>
            <a:ext cx="4572000" cy="2664000"/>
          </a:xfrm>
          <a:custGeom>
            <a:rect b="b" l="l" r="r" t="t"/>
            <a:pathLst>
              <a:path extrusionOk="0" h="5596128" w="7461504">
                <a:moveTo>
                  <a:pt x="0" y="0"/>
                </a:moveTo>
                <a:lnTo>
                  <a:pt x="7461504" y="0"/>
                </a:lnTo>
                <a:lnTo>
                  <a:pt x="7461504" y="5596128"/>
                </a:lnTo>
                <a:lnTo>
                  <a:pt x="0" y="5596128"/>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5" name="Google Shape;345;p37"/>
          <p:cNvSpPr txBox="1"/>
          <p:nvPr/>
        </p:nvSpPr>
        <p:spPr>
          <a:xfrm>
            <a:off x="468024" y="1085850"/>
            <a:ext cx="15590520" cy="782843"/>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5400">
                <a:solidFill>
                  <a:srgbClr val="000000"/>
                </a:solidFill>
                <a:latin typeface="Arial"/>
                <a:ea typeface="Arial"/>
                <a:cs typeface="Arial"/>
                <a:sym typeface="Arial"/>
              </a:rPr>
              <a:t>Nationale Beschäftigungsgesetzgebung: Italien</a:t>
            </a:r>
            <a:endParaRPr sz="5400">
              <a:solidFill>
                <a:srgbClr val="000000"/>
              </a:solidFill>
              <a:latin typeface="Arial"/>
              <a:ea typeface="Arial"/>
              <a:cs typeface="Arial"/>
              <a:sym typeface="Arial"/>
            </a:endParaRPr>
          </a:p>
        </p:txBody>
      </p:sp>
      <p:sp>
        <p:nvSpPr>
          <p:cNvPr id="346" name="Google Shape;346;p37"/>
          <p:cNvSpPr txBox="1"/>
          <p:nvPr/>
        </p:nvSpPr>
        <p:spPr>
          <a:xfrm>
            <a:off x="468024" y="2485645"/>
            <a:ext cx="12115800" cy="4411464"/>
          </a:xfrm>
          <a:prstGeom prst="rect">
            <a:avLst/>
          </a:prstGeom>
          <a:noFill/>
          <a:ln>
            <a:noFill/>
          </a:ln>
        </p:spPr>
        <p:txBody>
          <a:bodyPr anchorCtr="0" anchor="t" bIns="0" lIns="0" spcFirstLastPara="1" rIns="0" wrap="square" tIns="0">
            <a:spAutoFit/>
          </a:bodyPr>
          <a:lstStyle/>
          <a:p>
            <a:pPr indent="-457200" lvl="0" marL="457200" marR="0" rtl="0" algn="l">
              <a:lnSpc>
                <a:spcPct val="134968"/>
              </a:lnSpc>
              <a:spcBef>
                <a:spcPts val="0"/>
              </a:spcBef>
              <a:spcAft>
                <a:spcPts val="0"/>
              </a:spcAft>
              <a:buClr>
                <a:schemeClr val="dk1"/>
              </a:buClr>
              <a:buSzPts val="3200"/>
              <a:buFont typeface="Arial"/>
              <a:buChar char="•"/>
            </a:pPr>
            <a:r>
              <a:rPr lang="en-US" sz="3200">
                <a:solidFill>
                  <a:schemeClr val="dk1"/>
                </a:solidFill>
                <a:latin typeface="Arial"/>
                <a:ea typeface="Arial"/>
                <a:cs typeface="Arial"/>
                <a:sym typeface="Arial"/>
              </a:rPr>
              <a:t>Verfassung der Italienischen Republik: Artikel 3 und 37</a:t>
            </a:r>
            <a:endParaRPr/>
          </a:p>
          <a:p>
            <a:pPr indent="-254000" lvl="0" marL="457200" marR="0" rtl="0" algn="l">
              <a:lnSpc>
                <a:spcPct val="134968"/>
              </a:lnSpc>
              <a:spcBef>
                <a:spcPts val="0"/>
              </a:spcBef>
              <a:spcAft>
                <a:spcPts val="0"/>
              </a:spcAft>
              <a:buClr>
                <a:schemeClr val="dk1"/>
              </a:buClr>
              <a:buSzPts val="3200"/>
              <a:buFont typeface="Arial"/>
              <a:buNone/>
            </a:pPr>
            <a:r>
              <a:t/>
            </a:r>
            <a:endParaRPr sz="3200">
              <a:solidFill>
                <a:srgbClr val="000000"/>
              </a:solidFill>
              <a:latin typeface="Arial"/>
              <a:ea typeface="Arial"/>
              <a:cs typeface="Arial"/>
              <a:sym typeface="Arial"/>
            </a:endParaRPr>
          </a:p>
          <a:p>
            <a:pPr indent="-457200" lvl="0" marL="457200" marR="0" rtl="0" algn="l">
              <a:lnSpc>
                <a:spcPct val="134968"/>
              </a:lnSpc>
              <a:spcBef>
                <a:spcPts val="0"/>
              </a:spcBef>
              <a:spcAft>
                <a:spcPts val="0"/>
              </a:spcAft>
              <a:buClr>
                <a:schemeClr val="dk1"/>
              </a:buClr>
              <a:buSzPts val="3200"/>
              <a:buFont typeface="Arial"/>
              <a:buChar char="•"/>
            </a:pPr>
            <a:r>
              <a:rPr lang="en-US" sz="3200">
                <a:solidFill>
                  <a:schemeClr val="dk1"/>
                </a:solidFill>
                <a:latin typeface="Arial"/>
                <a:ea typeface="Arial"/>
                <a:cs typeface="Arial"/>
                <a:sym typeface="Arial"/>
              </a:rPr>
              <a:t>Arbeitnehmerstatut (Gesetz Nr. 300/1970)</a:t>
            </a:r>
            <a:endParaRPr/>
          </a:p>
          <a:p>
            <a:pPr indent="-254000" lvl="0" marL="457200" marR="0" rtl="0" algn="l">
              <a:lnSpc>
                <a:spcPct val="134968"/>
              </a:lnSpc>
              <a:spcBef>
                <a:spcPts val="0"/>
              </a:spcBef>
              <a:spcAft>
                <a:spcPts val="0"/>
              </a:spcAft>
              <a:buClr>
                <a:schemeClr val="dk1"/>
              </a:buClr>
              <a:buSzPts val="3200"/>
              <a:buFont typeface="Arial"/>
              <a:buNone/>
            </a:pPr>
            <a:r>
              <a:t/>
            </a:r>
            <a:endParaRPr sz="3200">
              <a:solidFill>
                <a:srgbClr val="000000"/>
              </a:solidFill>
              <a:latin typeface="Arial"/>
              <a:ea typeface="Arial"/>
              <a:cs typeface="Arial"/>
              <a:sym typeface="Arial"/>
            </a:endParaRPr>
          </a:p>
          <a:p>
            <a:pPr indent="-457200" lvl="0" marL="457200" marR="0" rtl="0" algn="l">
              <a:lnSpc>
                <a:spcPct val="134968"/>
              </a:lnSpc>
              <a:spcBef>
                <a:spcPts val="0"/>
              </a:spcBef>
              <a:spcAft>
                <a:spcPts val="0"/>
              </a:spcAft>
              <a:buClr>
                <a:schemeClr val="dk1"/>
              </a:buClr>
              <a:buSzPts val="3200"/>
              <a:buFont typeface="Arial"/>
              <a:buChar char="•"/>
            </a:pPr>
            <a:r>
              <a:rPr lang="en-US" sz="3200">
                <a:solidFill>
                  <a:schemeClr val="dk1"/>
                </a:solidFill>
                <a:latin typeface="Arial"/>
                <a:ea typeface="Arial"/>
                <a:cs typeface="Arial"/>
                <a:sym typeface="Arial"/>
              </a:rPr>
              <a:t>Kodex der Chancengleichheit (Gesetzesdekret Nr. 198/2006)</a:t>
            </a:r>
            <a:endParaRPr/>
          </a:p>
          <a:p>
            <a:pPr indent="-254000" lvl="0" marL="457200" marR="0" rtl="0" algn="l">
              <a:lnSpc>
                <a:spcPct val="134968"/>
              </a:lnSpc>
              <a:spcBef>
                <a:spcPts val="0"/>
              </a:spcBef>
              <a:spcAft>
                <a:spcPts val="0"/>
              </a:spcAft>
              <a:buClr>
                <a:schemeClr val="dk1"/>
              </a:buClr>
              <a:buSzPts val="3200"/>
              <a:buFont typeface="Arial"/>
              <a:buNone/>
            </a:pPr>
            <a:r>
              <a:t/>
            </a:r>
            <a:endParaRPr sz="3200">
              <a:solidFill>
                <a:srgbClr val="000000"/>
              </a:solidFill>
              <a:latin typeface="Arial"/>
              <a:ea typeface="Arial"/>
              <a:cs typeface="Arial"/>
              <a:sym typeface="Arial"/>
            </a:endParaRPr>
          </a:p>
          <a:p>
            <a:pPr indent="-457200" lvl="0" marL="457200" marR="0" rtl="0" algn="l">
              <a:lnSpc>
                <a:spcPct val="134968"/>
              </a:lnSpc>
              <a:spcBef>
                <a:spcPts val="0"/>
              </a:spcBef>
              <a:spcAft>
                <a:spcPts val="0"/>
              </a:spcAft>
              <a:buClr>
                <a:schemeClr val="dk1"/>
              </a:buClr>
              <a:buSzPts val="3200"/>
              <a:buFont typeface="Arial"/>
              <a:buChar char="•"/>
            </a:pPr>
            <a:r>
              <a:rPr lang="en-US" sz="3200">
                <a:solidFill>
                  <a:schemeClr val="dk1"/>
                </a:solidFill>
                <a:latin typeface="Arial"/>
                <a:ea typeface="Arial"/>
                <a:cs typeface="Arial"/>
                <a:sym typeface="Arial"/>
              </a:rPr>
              <a:t>Gesetz zur Lohngleichheit 162/2021</a:t>
            </a:r>
            <a:endParaRPr sz="3200">
              <a:solidFill>
                <a:srgbClr val="000000"/>
              </a:solidFill>
              <a:latin typeface="Arial"/>
              <a:ea typeface="Arial"/>
              <a:cs typeface="Arial"/>
              <a:sym typeface="Arial"/>
            </a:endParaRPr>
          </a:p>
          <a:p>
            <a:pPr indent="0" lvl="0" marL="0" marR="0" rtl="0" algn="l">
              <a:lnSpc>
                <a:spcPct val="108002"/>
              </a:lnSpc>
              <a:spcBef>
                <a:spcPts val="0"/>
              </a:spcBef>
              <a:spcAft>
                <a:spcPts val="0"/>
              </a:spcAft>
              <a:buNone/>
            </a:pPr>
            <a:r>
              <a:t/>
            </a:r>
            <a:endParaRPr sz="3999">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descr="Uma imagem com texto, Tipo de letra, captura de ecrã, Gráficos  Descrição gerada automaticamente" id="351" name="Google Shape;351;p38"/>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 name="Google Shape;352;p38"/>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53" name="Google Shape;353;p38"/>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p38"/>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5" name="Google Shape;355;p38"/>
          <p:cNvSpPr/>
          <p:nvPr/>
        </p:nvSpPr>
        <p:spPr>
          <a:xfrm>
            <a:off x="12192000" y="2547157"/>
            <a:ext cx="4572000" cy="2664000"/>
          </a:xfrm>
          <a:custGeom>
            <a:rect b="b" l="l" r="r" t="t"/>
            <a:pathLst>
              <a:path extrusionOk="0" h="5233416" w="6977888">
                <a:moveTo>
                  <a:pt x="0" y="0"/>
                </a:moveTo>
                <a:lnTo>
                  <a:pt x="6977888" y="0"/>
                </a:lnTo>
                <a:lnTo>
                  <a:pt x="6977888" y="5233416"/>
                </a:lnTo>
                <a:lnTo>
                  <a:pt x="0" y="5233416"/>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 name="Google Shape;356;p38"/>
          <p:cNvSpPr txBox="1"/>
          <p:nvPr/>
        </p:nvSpPr>
        <p:spPr>
          <a:xfrm>
            <a:off x="1348740" y="1196834"/>
            <a:ext cx="15590520" cy="85344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n-US" sz="6000">
                <a:solidFill>
                  <a:srgbClr val="000000"/>
                </a:solidFill>
                <a:latin typeface="Arial"/>
                <a:ea typeface="Arial"/>
                <a:cs typeface="Arial"/>
                <a:sym typeface="Arial"/>
              </a:rPr>
              <a:t>Nationale Beschäftigungsgesetzgebung: Irland</a:t>
            </a:r>
            <a:endParaRPr/>
          </a:p>
        </p:txBody>
      </p:sp>
      <p:sp>
        <p:nvSpPr>
          <p:cNvPr id="357" name="Google Shape;357;p38"/>
          <p:cNvSpPr txBox="1"/>
          <p:nvPr/>
        </p:nvSpPr>
        <p:spPr>
          <a:xfrm>
            <a:off x="1267599" y="2499428"/>
            <a:ext cx="10169523" cy="3725828"/>
          </a:xfrm>
          <a:prstGeom prst="rect">
            <a:avLst/>
          </a:prstGeom>
          <a:noFill/>
          <a:ln>
            <a:noFill/>
          </a:ln>
        </p:spPr>
        <p:txBody>
          <a:bodyPr anchorCtr="0" anchor="t" bIns="0" lIns="0" spcFirstLastPara="1" rIns="0" wrap="square" tIns="0">
            <a:spAutoFit/>
          </a:bodyPr>
          <a:lstStyle/>
          <a:p>
            <a:pPr indent="-285750" lvl="0" marL="285750" marR="0" rtl="0" algn="l">
              <a:lnSpc>
                <a:spcPct val="134968"/>
              </a:lnSpc>
              <a:spcBef>
                <a:spcPts val="0"/>
              </a:spcBef>
              <a:spcAft>
                <a:spcPts val="0"/>
              </a:spcAft>
              <a:buClr>
                <a:schemeClr val="dk1"/>
              </a:buClr>
              <a:buSzPts val="3200"/>
              <a:buFont typeface="Arial"/>
              <a:buChar char="•"/>
            </a:pPr>
            <a:r>
              <a:rPr lang="en-US" sz="3200">
                <a:solidFill>
                  <a:schemeClr val="dk1"/>
                </a:solidFill>
                <a:latin typeface="Arial"/>
                <a:ea typeface="Arial"/>
                <a:cs typeface="Arial"/>
                <a:sym typeface="Arial"/>
              </a:rPr>
              <a:t>Gleichbehandlungsgesetz in der Beschäftigung</a:t>
            </a:r>
            <a:endParaRPr sz="3200">
              <a:solidFill>
                <a:srgbClr val="000000"/>
              </a:solidFill>
              <a:latin typeface="Arial"/>
              <a:ea typeface="Arial"/>
              <a:cs typeface="Arial"/>
              <a:sym typeface="Arial"/>
            </a:endParaRPr>
          </a:p>
          <a:p>
            <a:pPr indent="-285750" lvl="0" marL="285750" marR="0" rtl="0" algn="l">
              <a:lnSpc>
                <a:spcPct val="134968"/>
              </a:lnSpc>
              <a:spcBef>
                <a:spcPts val="1200"/>
              </a:spcBef>
              <a:spcAft>
                <a:spcPts val="0"/>
              </a:spcAft>
              <a:buClr>
                <a:schemeClr val="dk1"/>
              </a:buClr>
              <a:buSzPts val="3200"/>
              <a:buFont typeface="Arial"/>
              <a:buChar char="•"/>
            </a:pPr>
            <a:r>
              <a:rPr lang="en-US" sz="3200">
                <a:solidFill>
                  <a:schemeClr val="dk1"/>
                </a:solidFill>
                <a:latin typeface="Arial"/>
                <a:ea typeface="Arial"/>
                <a:cs typeface="Arial"/>
                <a:sym typeface="Arial"/>
              </a:rPr>
              <a:t>Gesetz über die Information zum geschlechtsspezifischen Lohngefälle </a:t>
            </a:r>
            <a:r>
              <a:rPr i="1" lang="en-US" sz="3200">
                <a:solidFill>
                  <a:schemeClr val="dk1"/>
                </a:solidFill>
                <a:latin typeface="Arial"/>
                <a:ea typeface="Arial"/>
                <a:cs typeface="Arial"/>
                <a:sym typeface="Arial"/>
              </a:rPr>
              <a:t>(2021)</a:t>
            </a:r>
            <a:endParaRPr sz="3200">
              <a:solidFill>
                <a:srgbClr val="000000"/>
              </a:solidFill>
              <a:latin typeface="Arial"/>
              <a:ea typeface="Arial"/>
              <a:cs typeface="Arial"/>
              <a:sym typeface="Arial"/>
            </a:endParaRPr>
          </a:p>
          <a:p>
            <a:pPr indent="-285750" lvl="0" marL="285750" marR="0" rtl="0" algn="l">
              <a:lnSpc>
                <a:spcPct val="134968"/>
              </a:lnSpc>
              <a:spcBef>
                <a:spcPts val="1200"/>
              </a:spcBef>
              <a:spcAft>
                <a:spcPts val="0"/>
              </a:spcAft>
              <a:buClr>
                <a:schemeClr val="dk1"/>
              </a:buClr>
              <a:buSzPts val="3200"/>
              <a:buFont typeface="Arial"/>
              <a:buChar char="•"/>
            </a:pPr>
            <a:r>
              <a:rPr lang="en-US" sz="3200">
                <a:solidFill>
                  <a:schemeClr val="dk1"/>
                </a:solidFill>
                <a:latin typeface="Arial"/>
                <a:ea typeface="Arial"/>
                <a:cs typeface="Arial"/>
                <a:sym typeface="Arial"/>
              </a:rPr>
              <a:t>Mutterschutzgesetz </a:t>
            </a:r>
            <a:r>
              <a:rPr i="1" lang="en-US" sz="3200">
                <a:solidFill>
                  <a:schemeClr val="dk1"/>
                </a:solidFill>
                <a:latin typeface="Arial"/>
                <a:ea typeface="Arial"/>
                <a:cs typeface="Arial"/>
                <a:sym typeface="Arial"/>
              </a:rPr>
              <a:t>(1994 und 2004)</a:t>
            </a:r>
            <a:endParaRPr sz="3200">
              <a:solidFill>
                <a:srgbClr val="000000"/>
              </a:solidFill>
              <a:latin typeface="Arial"/>
              <a:ea typeface="Arial"/>
              <a:cs typeface="Arial"/>
              <a:sym typeface="Arial"/>
            </a:endParaRPr>
          </a:p>
          <a:p>
            <a:pPr indent="-285750" lvl="0" marL="285750" marR="0" rtl="0" algn="l">
              <a:lnSpc>
                <a:spcPct val="134968"/>
              </a:lnSpc>
              <a:spcBef>
                <a:spcPts val="1200"/>
              </a:spcBef>
              <a:spcAft>
                <a:spcPts val="0"/>
              </a:spcAft>
              <a:buClr>
                <a:schemeClr val="dk1"/>
              </a:buClr>
              <a:buSzPts val="3200"/>
              <a:buFont typeface="Arial"/>
              <a:buChar char="•"/>
            </a:pPr>
            <a:r>
              <a:rPr lang="en-US" sz="3200">
                <a:solidFill>
                  <a:schemeClr val="dk1"/>
                </a:solidFill>
                <a:latin typeface="Arial"/>
                <a:ea typeface="Arial"/>
                <a:cs typeface="Arial"/>
                <a:sym typeface="Arial"/>
              </a:rPr>
              <a:t>Gesetz zur Vereinbarkeit von Beruf und Privatleben sowie sonstige Bestimmungen 2023</a:t>
            </a:r>
            <a:endParaRPr sz="3200">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descr="Uma imagem com texto, Tipo de letra, captura de ecrã, Gráficos  Descrição gerada automaticamente" id="362" name="Google Shape;362;p39"/>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p39"/>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64" name="Google Shape;364;p39"/>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5" name="Google Shape;365;p39"/>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 name="Google Shape;366;p39"/>
          <p:cNvSpPr txBox="1"/>
          <p:nvPr/>
        </p:nvSpPr>
        <p:spPr>
          <a:xfrm>
            <a:off x="1348740" y="1133951"/>
            <a:ext cx="15590520" cy="91050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n-US" sz="6600">
                <a:solidFill>
                  <a:srgbClr val="000000"/>
                </a:solidFill>
                <a:latin typeface="Arial"/>
                <a:ea typeface="Arial"/>
                <a:cs typeface="Arial"/>
                <a:sym typeface="Arial"/>
              </a:rPr>
              <a:t>Weitere Literatur:</a:t>
            </a:r>
            <a:endParaRPr/>
          </a:p>
        </p:txBody>
      </p:sp>
      <p:sp>
        <p:nvSpPr>
          <p:cNvPr id="367" name="Google Shape;367;p39"/>
          <p:cNvSpPr txBox="1"/>
          <p:nvPr/>
        </p:nvSpPr>
        <p:spPr>
          <a:xfrm>
            <a:off x="1348740" y="2746058"/>
            <a:ext cx="15590520" cy="6473666"/>
          </a:xfrm>
          <a:prstGeom prst="rect">
            <a:avLst/>
          </a:prstGeom>
          <a:noFill/>
          <a:ln>
            <a:noFill/>
          </a:ln>
        </p:spPr>
        <p:txBody>
          <a:bodyPr anchorCtr="0" anchor="t" bIns="0" lIns="0" spcFirstLastPara="1" rIns="0" wrap="square" tIns="0">
            <a:spAutoFit/>
          </a:bodyPr>
          <a:lstStyle/>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chemeClr val="hlink"/>
                </a:solidFill>
                <a:latin typeface="Calibri"/>
                <a:ea typeface="Calibri"/>
                <a:cs typeface="Calibri"/>
                <a:sym typeface="Calibri"/>
                <a:hlinkClick r:id="rId6"/>
              </a:rPr>
              <a:t>Gender Equality Country Profiles</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chemeClr val="hlink"/>
                </a:solidFill>
                <a:latin typeface="Calibri"/>
                <a:ea typeface="Calibri"/>
                <a:cs typeface="Calibri"/>
                <a:sym typeface="Calibri"/>
                <a:hlinkClick r:id="rId7"/>
              </a:rPr>
              <a:t>EU Equal Pay</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chemeClr val="hlink"/>
                </a:solidFill>
                <a:latin typeface="Calibri"/>
                <a:ea typeface="Calibri"/>
                <a:cs typeface="Calibri"/>
                <a:sym typeface="Calibri"/>
                <a:hlinkClick r:id="rId8"/>
              </a:rPr>
              <a:t>Equal Pay Day</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chemeClr val="hlink"/>
                </a:solidFill>
                <a:latin typeface="Calibri"/>
                <a:ea typeface="Calibri"/>
                <a:cs typeface="Calibri"/>
                <a:sym typeface="Calibri"/>
                <a:hlinkClick r:id="rId9"/>
              </a:rPr>
              <a:t>The Employment Rights Bill's impact on women in the workplace</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chemeClr val="hlink"/>
                </a:solidFill>
                <a:latin typeface="Calibri"/>
                <a:ea typeface="Calibri"/>
                <a:cs typeface="Calibri"/>
                <a:sym typeface="Calibri"/>
                <a:hlinkClick r:id="rId10"/>
              </a:rPr>
              <a:t>Women situation in the labour market</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chemeClr val="hlink"/>
                </a:solidFill>
                <a:latin typeface="Calibri"/>
                <a:ea typeface="Calibri"/>
                <a:cs typeface="Calibri"/>
                <a:sym typeface="Calibri"/>
                <a:hlinkClick r:id="rId11"/>
              </a:rPr>
              <a:t>Advancing Gender Equality through EU regulation</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chemeClr val="hlink"/>
                </a:solidFill>
                <a:latin typeface="Calibri"/>
                <a:ea typeface="Calibri"/>
                <a:cs typeface="Calibri"/>
                <a:sym typeface="Calibri"/>
                <a:hlinkClick r:id="rId12"/>
              </a:rPr>
              <a:t>Gender Equality in a changing world</a:t>
            </a:r>
            <a:r>
              <a:rPr b="0" i="0" lang="en-US" sz="4200" u="none" cap="none" strike="noStrike">
                <a:solidFill>
                  <a:srgbClr val="000000"/>
                </a:solidFill>
                <a:latin typeface="Calibri"/>
                <a:ea typeface="Calibri"/>
                <a:cs typeface="Calibri"/>
                <a:sym typeface="Calibri"/>
              </a:rPr>
              <a:t> </a:t>
            </a:r>
            <a:r>
              <a:rPr b="0" i="0" lang="en-US" sz="4200" u="sng" cap="none" strike="noStrike">
                <a:solidFill>
                  <a:schemeClr val="hlink"/>
                </a:solidFill>
                <a:latin typeface="Calibri"/>
                <a:ea typeface="Calibri"/>
                <a:cs typeface="Calibri"/>
                <a:sym typeface="Calibri"/>
                <a:hlinkClick r:id="rId13"/>
              </a:rPr>
              <a:t>EU action to promote work-life balance</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chemeClr val="hlink"/>
                </a:solidFill>
                <a:latin typeface="Calibri"/>
                <a:ea typeface="Calibri"/>
                <a:cs typeface="Calibri"/>
                <a:sym typeface="Calibri"/>
                <a:hlinkClick r:id="rId14"/>
              </a:rPr>
              <a:t>EU legislation on family leave and work-life balance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descr="Uma imagem com texto, Tipo de letra, captura de ecrã, Gráficos  Descrição gerada automaticamente" id="372" name="Google Shape;372;p40"/>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3" name="Google Shape;373;p40"/>
          <p:cNvSpPr/>
          <p:nvPr/>
        </p:nvSpPr>
        <p:spPr>
          <a:xfrm>
            <a:off x="0" y="9297914"/>
            <a:ext cx="18288000" cy="989076"/>
          </a:xfrm>
          <a:custGeom>
            <a:rect b="b" l="l" r="r" t="t"/>
            <a:pathLst>
              <a:path extrusionOk="0" h="1318768" w="24384000">
                <a:moveTo>
                  <a:pt x="0" y="0"/>
                </a:moveTo>
                <a:lnTo>
                  <a:pt x="24384000" y="0"/>
                </a:lnTo>
                <a:lnTo>
                  <a:pt x="24384000" y="1318768"/>
                </a:lnTo>
                <a:lnTo>
                  <a:pt x="0" y="1318768"/>
                </a:lnTo>
                <a:close/>
              </a:path>
            </a:pathLst>
          </a:custGeom>
          <a:solidFill>
            <a:srgbClr val="FF6D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4" name="Google Shape;374;p40"/>
          <p:cNvSpPr/>
          <p:nvPr/>
        </p:nvSpPr>
        <p:spPr>
          <a:xfrm>
            <a:off x="5626741" y="5844569"/>
            <a:ext cx="6614322" cy="3060354"/>
          </a:xfrm>
          <a:custGeom>
            <a:rect b="b" l="l" r="r" t="t"/>
            <a:pathLst>
              <a:path extrusionOk="0" h="3060354" w="6614322">
                <a:moveTo>
                  <a:pt x="0" y="0"/>
                </a:moveTo>
                <a:lnTo>
                  <a:pt x="6614322" y="0"/>
                </a:lnTo>
                <a:lnTo>
                  <a:pt x="6614322" y="3060353"/>
                </a:lnTo>
                <a:lnTo>
                  <a:pt x="0" y="3060353"/>
                </a:lnTo>
                <a:lnTo>
                  <a:pt x="0" y="0"/>
                </a:lnTo>
                <a:close/>
              </a:path>
            </a:pathLst>
          </a:custGeom>
          <a:blipFill rotWithShape="1">
            <a:blip r:embed="rId4">
              <a:alphaModFix/>
            </a:blip>
            <a:stretch>
              <a:fillRect b="-16939" l="-16344" r="-16970" t="-3957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estrela, Tipo de letra, Gráficos, símbolo  Descrição gerada automaticamente" id="375" name="Google Shape;375;p40"/>
          <p:cNvSpPr/>
          <p:nvPr/>
        </p:nvSpPr>
        <p:spPr>
          <a:xfrm>
            <a:off x="6199937" y="4004777"/>
            <a:ext cx="860727" cy="619306"/>
          </a:xfrm>
          <a:custGeom>
            <a:rect b="b" l="l" r="r" t="t"/>
            <a:pathLst>
              <a:path extrusionOk="0" h="619306" w="860727">
                <a:moveTo>
                  <a:pt x="0" y="0"/>
                </a:moveTo>
                <a:lnTo>
                  <a:pt x="860726" y="0"/>
                </a:lnTo>
                <a:lnTo>
                  <a:pt x="860726" y="619306"/>
                </a:lnTo>
                <a:lnTo>
                  <a:pt x="0" y="61930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texto, design gráfico  Descrição gerada automaticamente" id="376" name="Google Shape;376;p40"/>
          <p:cNvSpPr/>
          <p:nvPr/>
        </p:nvSpPr>
        <p:spPr>
          <a:xfrm>
            <a:off x="9086240" y="4066232"/>
            <a:ext cx="1420616" cy="496405"/>
          </a:xfrm>
          <a:custGeom>
            <a:rect b="b" l="l" r="r" t="t"/>
            <a:pathLst>
              <a:path extrusionOk="0" h="496405" w="1420616">
                <a:moveTo>
                  <a:pt x="0" y="0"/>
                </a:moveTo>
                <a:lnTo>
                  <a:pt x="1420616" y="0"/>
                </a:lnTo>
                <a:lnTo>
                  <a:pt x="1420616" y="496405"/>
                </a:lnTo>
                <a:lnTo>
                  <a:pt x="0" y="4964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símbolo, captura de ecrã  Descrição gerada automaticamente" id="377" name="Google Shape;377;p40"/>
          <p:cNvSpPr/>
          <p:nvPr/>
        </p:nvSpPr>
        <p:spPr>
          <a:xfrm>
            <a:off x="10285876" y="4942227"/>
            <a:ext cx="734797" cy="541687"/>
          </a:xfrm>
          <a:custGeom>
            <a:rect b="b" l="l" r="r" t="t"/>
            <a:pathLst>
              <a:path extrusionOk="0" h="541687" w="734797">
                <a:moveTo>
                  <a:pt x="0" y="0"/>
                </a:moveTo>
                <a:lnTo>
                  <a:pt x="734797" y="0"/>
                </a:lnTo>
                <a:lnTo>
                  <a:pt x="734797" y="541687"/>
                </a:lnTo>
                <a:lnTo>
                  <a:pt x="0" y="541687"/>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logótipo, Gráficos  Descrição gerada automaticamente" id="378" name="Google Shape;378;p40"/>
          <p:cNvSpPr/>
          <p:nvPr/>
        </p:nvSpPr>
        <p:spPr>
          <a:xfrm>
            <a:off x="10930976" y="4138727"/>
            <a:ext cx="1057780" cy="351415"/>
          </a:xfrm>
          <a:custGeom>
            <a:rect b="b" l="l" r="r" t="t"/>
            <a:pathLst>
              <a:path extrusionOk="0" h="351415" w="1057780">
                <a:moveTo>
                  <a:pt x="0" y="0"/>
                </a:moveTo>
                <a:lnTo>
                  <a:pt x="1057780" y="0"/>
                </a:lnTo>
                <a:lnTo>
                  <a:pt x="1057780" y="351415"/>
                </a:lnTo>
                <a:lnTo>
                  <a:pt x="0" y="351415"/>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captura de ecrã, texto  Descrição gerada automaticamente" id="379" name="Google Shape;379;p40"/>
          <p:cNvSpPr/>
          <p:nvPr/>
        </p:nvSpPr>
        <p:spPr>
          <a:xfrm>
            <a:off x="8942013" y="4767024"/>
            <a:ext cx="930221" cy="930221"/>
          </a:xfrm>
          <a:custGeom>
            <a:rect b="b" l="l" r="r" t="t"/>
            <a:pathLst>
              <a:path extrusionOk="0" h="930221" w="930221">
                <a:moveTo>
                  <a:pt x="0" y="0"/>
                </a:moveTo>
                <a:lnTo>
                  <a:pt x="930221" y="0"/>
                </a:lnTo>
                <a:lnTo>
                  <a:pt x="930221" y="930221"/>
                </a:lnTo>
                <a:lnTo>
                  <a:pt x="0" y="930221"/>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logótipo, Gráficos  Descrição gerada automaticamente" id="380" name="Google Shape;380;p40"/>
          <p:cNvSpPr/>
          <p:nvPr/>
        </p:nvSpPr>
        <p:spPr>
          <a:xfrm>
            <a:off x="7484783" y="4082644"/>
            <a:ext cx="1177338" cy="463582"/>
          </a:xfrm>
          <a:custGeom>
            <a:rect b="b" l="l" r="r" t="t"/>
            <a:pathLst>
              <a:path extrusionOk="0" h="463582" w="1177338">
                <a:moveTo>
                  <a:pt x="0" y="0"/>
                </a:moveTo>
                <a:lnTo>
                  <a:pt x="1177338" y="0"/>
                </a:lnTo>
                <a:lnTo>
                  <a:pt x="1177338" y="463581"/>
                </a:lnTo>
                <a:lnTo>
                  <a:pt x="0" y="463581"/>
                </a:lnTo>
                <a:lnTo>
                  <a:pt x="0" y="0"/>
                </a:lnTo>
                <a:close/>
              </a:path>
            </a:pathLst>
          </a:custGeom>
          <a:blipFill rotWithShape="1">
            <a:blip r:embed="rId10">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1" name="Google Shape;381;p40"/>
          <p:cNvSpPr/>
          <p:nvPr/>
        </p:nvSpPr>
        <p:spPr>
          <a:xfrm>
            <a:off x="6991445" y="4992900"/>
            <a:ext cx="1536916" cy="458667"/>
          </a:xfrm>
          <a:custGeom>
            <a:rect b="b" l="l" r="r" t="t"/>
            <a:pathLst>
              <a:path extrusionOk="0" h="458667" w="1536916">
                <a:moveTo>
                  <a:pt x="0" y="0"/>
                </a:moveTo>
                <a:lnTo>
                  <a:pt x="1536916" y="0"/>
                </a:lnTo>
                <a:lnTo>
                  <a:pt x="1536916" y="458667"/>
                </a:lnTo>
                <a:lnTo>
                  <a:pt x="0" y="458667"/>
                </a:lnTo>
                <a:lnTo>
                  <a:pt x="0" y="0"/>
                </a:lnTo>
                <a:close/>
              </a:path>
            </a:pathLst>
          </a:custGeom>
          <a:blipFill rotWithShape="1">
            <a:blip r:embed="rId11">
              <a:alphaModFix/>
            </a:blip>
            <a:stretch>
              <a:fillRect b="-676" l="0" r="0" t="-67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 name="Google Shape;382;p40"/>
          <p:cNvSpPr/>
          <p:nvPr/>
        </p:nvSpPr>
        <p:spPr>
          <a:xfrm>
            <a:off x="-21803" y="-35071"/>
            <a:ext cx="18296096" cy="2630710"/>
          </a:xfrm>
          <a:custGeom>
            <a:rect b="b" l="l" r="r" t="t"/>
            <a:pathLst>
              <a:path extrusionOk="0" h="3507613" w="24394795">
                <a:moveTo>
                  <a:pt x="0" y="0"/>
                </a:moveTo>
                <a:lnTo>
                  <a:pt x="24394795" y="0"/>
                </a:lnTo>
                <a:lnTo>
                  <a:pt x="24394795" y="3507613"/>
                </a:lnTo>
                <a:lnTo>
                  <a:pt x="0" y="3507613"/>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3" name="Google Shape;383;p40"/>
          <p:cNvSpPr txBox="1"/>
          <p:nvPr/>
        </p:nvSpPr>
        <p:spPr>
          <a:xfrm>
            <a:off x="4616510" y="562670"/>
            <a:ext cx="8963700" cy="1523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9900">
                <a:solidFill>
                  <a:srgbClr val="FFFFFF"/>
                </a:solidFill>
              </a:rPr>
              <a:t>Vielen Dank!</a:t>
            </a:r>
            <a:endParaRPr/>
          </a:p>
        </p:txBody>
      </p:sp>
      <p:pic>
        <p:nvPicPr>
          <p:cNvPr id="384" name="Google Shape;384;p40" title="DE-DE (1).jpg"/>
          <p:cNvPicPr preferRelativeResize="0"/>
          <p:nvPr/>
        </p:nvPicPr>
        <p:blipFill>
          <a:blip r:embed="rId12">
            <a:alphaModFix/>
          </a:blip>
          <a:stretch>
            <a:fillRect/>
          </a:stretch>
        </p:blipFill>
        <p:spPr>
          <a:xfrm>
            <a:off x="106750" y="9488389"/>
            <a:ext cx="17983201" cy="73759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