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vnd.openxmlformats-officedocument.vmlDrawing" Extension="vml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spreadsheetml.sheet" PartName="/ppt/embeddings/Microsoft_Excel_Sheet1.xlsx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8" roundtripDataSignature="AMtx7mi2TMr49FvQIPnED5/xgSSYJpLG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BCCE244-CAEA-46FB-B558-BA0B6E7025B1}">
  <a:tblStyle styleId="{5BCCE244-CAEA-46FB-B558-BA0B6E7025B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customschemas.google.com/relationships/presentationmetadata" Target="metadata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6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7" name="Google Shape;24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4" name="Google Shape;30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" name="Google Shape;31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7" name="Google Shape;31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3" name="Google Shape;323;p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0" name="Google Shape;330;p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6" name="Google Shape;336;p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1" name="Google Shape;34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7" name="Google Shape;34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4" name="Google Shape;354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0" name="Google Shape;360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6" name="Google Shape;366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3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3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3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3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3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3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7" name="Google Shape;97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4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4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4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4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4" name="Google Shape;124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5" name="Google Shape;125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4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4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4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4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4" name="Google Shape;134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p4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4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0" name="Google Shape;140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1" name="Google Shape;141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5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5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7" name="Google Shape;147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8" name="Google Shape;148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5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3" name="Google Shape;153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4" name="Google Shape;154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5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8" name="Google Shape;178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9" name="Google Shape;179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5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4" name="Google Shape;184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" name="Google Shape;185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" name="Google Shape;188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0" name="Google Shape;190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4" name="Google Shape;194;p5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0" name="Google Shape;200;p5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5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4" name="Google Shape;204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7" name="Google Shape;207;p5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5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5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5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6" name="Google Shape;21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7" name="Google Shape;21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1" name="Google Shape;221;p5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5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" name="Google Shape;225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8" name="Google Shape;228;p6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9" name="Google Shape;229;p6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" name="Google Shape;235;p6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7" name="Google Shape;237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8" name="Google Shape;238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1" name="Google Shape;241;p6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3" name="Google Shape;243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4" name="Google Shape;244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2.png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image" Target="../media/image6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18.png"/><Relationship Id="rId8" Type="http://schemas.openxmlformats.org/officeDocument/2006/relationships/image" Target="../media/image9.png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19.png"/><Relationship Id="rId2" Type="http://schemas.openxmlformats.org/officeDocument/2006/relationships/image" Target="../media/image17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theme" Target="../theme/theme3.xml"/><Relationship Id="rId10" Type="http://schemas.openxmlformats.org/officeDocument/2006/relationships/image" Target="../media/image6.jpg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19.png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openxmlformats.org/officeDocument/2006/relationships/image" Target="../media/image9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image" Target="../media/image4.png"/><Relationship Id="rId19" Type="http://schemas.openxmlformats.org/officeDocument/2006/relationships/slideLayout" Target="../slideLayouts/slideLayout31.xml"/><Relationship Id="rId6" Type="http://schemas.openxmlformats.org/officeDocument/2006/relationships/image" Target="../media/image3.jpg"/><Relationship Id="rId18" Type="http://schemas.openxmlformats.org/officeDocument/2006/relationships/slideLayout" Target="../slideLayouts/slideLayout30.xml"/><Relationship Id="rId7" Type="http://schemas.openxmlformats.org/officeDocument/2006/relationships/image" Target="../media/image1.png"/><Relationship Id="rId8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7"/>
          <p:cNvPicPr preferRelativeResize="0"/>
          <p:nvPr/>
        </p:nvPicPr>
        <p:blipFill rotWithShape="1">
          <a:blip r:embed="rId1">
            <a:alphaModFix/>
          </a:blip>
          <a:srcRect b="10823" l="12261" r="12728" t="25284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27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descr="Uma imagem com estrela, Tipo de letra, Gráficos, símbolo&#10;&#10;Descrição gerada automaticamente" id="9" name="Google Shape;9;p2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0" name="Google Shape;1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1" name="Google Shape;11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2" name="Google Shape;12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3" name="Google Shape;13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4" name="Google Shape;14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Google Shape;16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  <p:sp>
        <p:nvSpPr>
          <p:cNvPr id="17" name="Google Shape;17;p27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88" name="Google Shape;88;p2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m Tipo de letra, Gráficos, logótipo, captura de ecrã&#10;&#10;Descrição gerada automaticamente" id="90" name="Google Shape;90;p29"/>
          <p:cNvPicPr preferRelativeResize="0"/>
          <p:nvPr/>
        </p:nvPicPr>
        <p:blipFill rotWithShape="1">
          <a:blip r:embed="rId3">
            <a:alphaModFix/>
          </a:blip>
          <a:srcRect b="30317" l="0" r="0" t="23069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9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162" name="Google Shape;162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3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33"/>
          <p:cNvPicPr preferRelativeResize="0"/>
          <p:nvPr/>
        </p:nvPicPr>
        <p:blipFill rotWithShape="1">
          <a:blip r:embed="rId2">
            <a:alphaModFix/>
          </a:blip>
          <a:srcRect b="10823" l="12261" r="12728" t="25284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33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descr="Uma imagem com estrela, Tipo de letra, Gráficos, símbolo&#10;&#10;Descrição gerada automaticamente" id="166" name="Google Shape;166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67" name="Google Shape;167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68" name="Google Shape;168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9" name="Google Shape;169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70" name="Google Shape;170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71" name="Google Shape;171;p3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3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3" name="Google Shape;173;p33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3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vmlDrawing" Target="../drawings/vmlDrawing1.vml"/><Relationship Id="rId4" Type="http://schemas.openxmlformats.org/officeDocument/2006/relationships/package" Target="../embeddings/Microsoft_Excel_Sheet1.xlsx"/><Relationship Id="rId5" Type="http://schemas.openxmlformats.org/officeDocument/2006/relationships/package" Target="../embeddings/Microsoft_Excel_Sheet1.xlsx"/><Relationship Id="rId6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"/>
          <p:cNvSpPr txBox="1"/>
          <p:nvPr/>
        </p:nvSpPr>
        <p:spPr>
          <a:xfrm>
            <a:off x="2274885" y="4479969"/>
            <a:ext cx="76422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de-AT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Monitoring – Indi</a:t>
            </a:r>
            <a:r>
              <a:rPr b="1" lang="de-AT" sz="4000">
                <a:solidFill>
                  <a:srgbClr val="FFFFFF"/>
                </a:solidFill>
              </a:rPr>
              <a:t>k</a:t>
            </a:r>
            <a:r>
              <a:rPr b="1" i="0" lang="de-AT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ator</a:t>
            </a:r>
            <a:r>
              <a:rPr b="1" lang="de-AT" sz="4000">
                <a:solidFill>
                  <a:srgbClr val="FFFFFF"/>
                </a:solidFill>
              </a:rPr>
              <a:t>en</a:t>
            </a:r>
            <a:r>
              <a:rPr b="1" i="0" lang="de-AT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de-AT" sz="4000">
                <a:solidFill>
                  <a:srgbClr val="FFFFFF"/>
                </a:solidFill>
              </a:rPr>
              <a:t>u</a:t>
            </a:r>
            <a:r>
              <a:rPr b="1" i="0" lang="de-AT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nd Tools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1" title="DE-DE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281123"/>
            <a:ext cx="12192000" cy="50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"/>
          <p:cNvSpPr txBox="1"/>
          <p:nvPr>
            <p:ph type="title"/>
          </p:nvPr>
        </p:nvSpPr>
        <p:spPr>
          <a:xfrm>
            <a:off x="838200" y="878500"/>
            <a:ext cx="10881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Erfolgsüberwachung</a:t>
            </a:r>
            <a:r>
              <a:rPr b="1" lang="de-AT">
                <a:solidFill>
                  <a:srgbClr val="FF9525"/>
                </a:solidFill>
              </a:rPr>
              <a:t> – Warum, Was und Wie?</a:t>
            </a:r>
            <a:endParaRPr>
              <a:solidFill>
                <a:srgbClr val="FF9525"/>
              </a:solidFill>
            </a:endParaRPr>
          </a:p>
        </p:txBody>
      </p:sp>
      <p:sp>
        <p:nvSpPr>
          <p:cNvPr id="256" name="Google Shape;256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22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</a:pPr>
            <a:r>
              <a:rPr lang="de-AT" sz="2700"/>
              <a:t>Die Umsetzung strategischer Maßnahmen auf Unternehmensebene erfordert eine Überwachung der Leistung und des Erfolgs</a:t>
            </a:r>
            <a:endParaRPr sz="2700"/>
          </a:p>
          <a:p>
            <a:pPr indent="-2222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</a:pPr>
            <a:r>
              <a:rPr lang="de-AT" sz="2700"/>
              <a:t>Liefert fortlaufende (formative) Informationen über die Leistung und die Erreichung strategischer Ziele</a:t>
            </a:r>
            <a:endParaRPr sz="2700"/>
          </a:p>
          <a:p>
            <a:pPr indent="-2222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</a:pPr>
            <a:r>
              <a:rPr lang="de-AT" sz="2700"/>
              <a:t>Ermöglicht bei Bedarf die Steuerung, Korrektur und Anpassung von Maßnahmen</a:t>
            </a:r>
            <a:endParaRPr sz="2700"/>
          </a:p>
          <a:p>
            <a:pPr indent="-2222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</a:pPr>
            <a:r>
              <a:rPr lang="de-AT" sz="2700"/>
              <a:t>Ermöglicht bei Bedarf den Stopp der Strategieumsetzung</a:t>
            </a:r>
            <a:endParaRPr sz="2700"/>
          </a:p>
          <a:p>
            <a:pPr indent="-2222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</a:pPr>
            <a:r>
              <a:rPr lang="de-AT" sz="2700"/>
              <a:t>Verhindert böse Überraschungen am Ende</a:t>
            </a:r>
            <a:endParaRPr sz="2700"/>
          </a:p>
          <a:p>
            <a:pPr indent="-22225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</a:pPr>
            <a:r>
              <a:rPr lang="de-AT" sz="2700"/>
              <a:t>Ist Teil des strategischen P-D-C-A-Zyklus zur Strategieumsetzung</a:t>
            </a:r>
            <a:endParaRPr sz="2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4161" y="1632100"/>
            <a:ext cx="7460742" cy="50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"/>
          <p:cNvSpPr txBox="1"/>
          <p:nvPr/>
        </p:nvSpPr>
        <p:spPr>
          <a:xfrm>
            <a:off x="131742" y="6075208"/>
            <a:ext cx="2218877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de-AT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Karn-b - Karn Bulsuk (http://www.bulsuk.com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"/>
          <p:cNvSpPr/>
          <p:nvPr/>
        </p:nvSpPr>
        <p:spPr>
          <a:xfrm rot="-1052025">
            <a:off x="7622931" y="3648808"/>
            <a:ext cx="3842238" cy="121333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6B2E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AT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MONITORING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"/>
          <p:cNvSpPr txBox="1"/>
          <p:nvPr>
            <p:ph type="title"/>
          </p:nvPr>
        </p:nvSpPr>
        <p:spPr>
          <a:xfrm>
            <a:off x="872600" y="723675"/>
            <a:ext cx="10881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Monitoring </a:t>
            </a:r>
            <a:r>
              <a:rPr b="1" lang="de-AT">
                <a:solidFill>
                  <a:srgbClr val="FF9525"/>
                </a:solidFill>
              </a:rPr>
              <a:t>– Warum, Was und Wie?</a:t>
            </a:r>
            <a:endParaRPr>
              <a:solidFill>
                <a:srgbClr val="FF952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Monitoring – Bei CHECK </a:t>
            </a:r>
            <a:r>
              <a:rPr lang="de-AT" u="sng">
                <a:solidFill>
                  <a:srgbClr val="FF9525"/>
                </a:solidFill>
              </a:rPr>
              <a:t>geht es vor allem darum</a:t>
            </a:r>
            <a:r>
              <a:rPr lang="de-AT"/>
              <a:t>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0955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de-AT" sz="2500"/>
              <a:t>zu </a:t>
            </a:r>
            <a:r>
              <a:rPr b="1" lang="de-AT" sz="2500">
                <a:solidFill>
                  <a:srgbClr val="FF9525"/>
                </a:solidFill>
              </a:rPr>
              <a:t>überprüfen</a:t>
            </a:r>
            <a:r>
              <a:rPr lang="de-AT" sz="2500"/>
              <a:t>, ob der Plan wie vorgesehen funktioniert, und </a:t>
            </a:r>
            <a:r>
              <a:rPr b="1" lang="de-AT" sz="2500">
                <a:solidFill>
                  <a:srgbClr val="FF9525"/>
                </a:solidFill>
              </a:rPr>
              <a:t>Erkenntnisse zu gewinnen</a:t>
            </a:r>
            <a:r>
              <a:rPr lang="de-AT" sz="2500"/>
              <a:t>, die als Leitfaden für Verbesserungen in der </a:t>
            </a:r>
            <a:r>
              <a:rPr b="1" lang="de-AT" sz="2500">
                <a:solidFill>
                  <a:srgbClr val="FF9525"/>
                </a:solidFill>
              </a:rPr>
              <a:t>Aktionsphase </a:t>
            </a:r>
            <a:r>
              <a:rPr lang="de-AT" sz="2500"/>
              <a:t>dienen</a:t>
            </a:r>
            <a:endParaRPr sz="2500"/>
          </a:p>
          <a:p>
            <a:pPr indent="-20955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de-AT" sz="2500"/>
              <a:t>Ohne angemessene Überwachung und Bewertung ist </a:t>
            </a:r>
            <a:r>
              <a:rPr b="1" lang="de-AT" sz="2500">
                <a:solidFill>
                  <a:srgbClr val="FF9525"/>
                </a:solidFill>
              </a:rPr>
              <a:t>unklar</a:t>
            </a:r>
            <a:r>
              <a:rPr lang="de-AT" sz="2500"/>
              <a:t>, ob Ihre </a:t>
            </a:r>
            <a:r>
              <a:rPr b="1" lang="de-AT" sz="2500">
                <a:solidFill>
                  <a:srgbClr val="FF9525"/>
                </a:solidFill>
              </a:rPr>
              <a:t>Strategie und Maßnahmen zielgerichtet sind</a:t>
            </a:r>
            <a:r>
              <a:rPr lang="de-AT" sz="2500"/>
              <a:t>, die geplanten Ergebnisse erzielen oder Gefahr laufen, zu scheitern.</a:t>
            </a:r>
            <a:endParaRPr sz="2500"/>
          </a:p>
          <a:p>
            <a:pPr indent="-209550" lvl="0" marL="2286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de-AT" sz="2500"/>
              <a:t>Ohne angemessene Überwachung funktioniert der P-D-C-A-Zyklus </a:t>
            </a:r>
            <a:r>
              <a:rPr b="1" lang="de-AT" sz="2500">
                <a:solidFill>
                  <a:srgbClr val="FF9525"/>
                </a:solidFill>
              </a:rPr>
              <a:t>NICHT</a:t>
            </a:r>
            <a:endParaRPr b="1" sz="2500">
              <a:solidFill>
                <a:srgbClr val="FF9525"/>
              </a:solidFill>
            </a:endParaRPr>
          </a:p>
        </p:txBody>
      </p:sp>
      <p:sp>
        <p:nvSpPr>
          <p:cNvPr id="270" name="Google Shape;270;p4"/>
          <p:cNvSpPr txBox="1"/>
          <p:nvPr>
            <p:ph type="title"/>
          </p:nvPr>
        </p:nvSpPr>
        <p:spPr>
          <a:xfrm>
            <a:off x="838200" y="878500"/>
            <a:ext cx="108819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Monitoring </a:t>
            </a:r>
            <a:r>
              <a:rPr b="1" lang="de-AT">
                <a:solidFill>
                  <a:srgbClr val="FF9525"/>
                </a:solidFill>
              </a:rPr>
              <a:t>– Warum, Was und Wie?</a:t>
            </a:r>
            <a:endParaRPr>
              <a:solidFill>
                <a:srgbClr val="FF952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Zu den wichtigsten Aktivitäten in der Überwachungsphase Ihrer Strategie gehören: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800"/>
              <a:buAutoNum type="arabicPeriod"/>
            </a:pPr>
            <a:r>
              <a:rPr lang="de-AT"/>
              <a:t>Erfassung von Daten und Ergebnissen aus der „Do“-Phase (Messung von Leistungskennzahlen (KPIs), Metriken oder Beobachtungen)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de-AT"/>
              <a:t>Vergleich der tatsächlichen Ergebnisse mit dem Plan (Abweichungsanalyse)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de-AT"/>
              <a:t>Detaillierte Analyse von Diskrepanzen oder Abweichungen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de-AT"/>
              <a:t>Ableitung von Maßnahmen, Steuerungsmechanismen und Dokumentation für die nächste Phase „Act“.</a:t>
            </a:r>
            <a:endParaRPr/>
          </a:p>
        </p:txBody>
      </p:sp>
      <p:sp>
        <p:nvSpPr>
          <p:cNvPr id="276" name="Google Shape;276;p5"/>
          <p:cNvSpPr txBox="1"/>
          <p:nvPr>
            <p:ph type="title"/>
          </p:nvPr>
        </p:nvSpPr>
        <p:spPr>
          <a:xfrm>
            <a:off x="838200" y="878500"/>
            <a:ext cx="108819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Monitoring – Warum, Was und Wie?</a:t>
            </a:r>
            <a:endParaRPr>
              <a:solidFill>
                <a:srgbClr val="FF952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6"/>
          <p:cNvSpPr txBox="1"/>
          <p:nvPr>
            <p:ph idx="1" type="body"/>
          </p:nvPr>
        </p:nvSpPr>
        <p:spPr>
          <a:xfrm>
            <a:off x="941425" y="1532425"/>
            <a:ext cx="111414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de-AT" sz="2600"/>
              <a:t>Welche Methoden und Instrumente können zur Überwachung und Abweichungsanalyse eingesetzt werden?</a:t>
            </a:r>
            <a:endParaRPr sz="2600"/>
          </a:p>
          <a:p>
            <a:pPr indent="-488950" lvl="0" marL="51435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arenR"/>
            </a:pPr>
            <a:r>
              <a:rPr lang="de-AT" sz="2400"/>
              <a:t>KPI‘s – Key Performance Indicators </a:t>
            </a:r>
            <a:endParaRPr sz="2400"/>
          </a:p>
          <a:p>
            <a:pPr indent="-488950" lvl="0" marL="5143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arenR"/>
            </a:pPr>
            <a:r>
              <a:rPr lang="de-AT" sz="2400"/>
              <a:t>Mitarbeitendenbefragungen und Feedback-Systeme</a:t>
            </a:r>
            <a:endParaRPr sz="2400"/>
          </a:p>
          <a:p>
            <a:pPr indent="-488950" lvl="0" marL="5143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arenR"/>
            </a:pPr>
            <a:r>
              <a:rPr lang="de-AT" sz="2400"/>
              <a:t>Leistungsbeurteilungssysteme (z. B. 360-Grad-Feedback)</a:t>
            </a:r>
            <a:endParaRPr sz="2400"/>
          </a:p>
          <a:p>
            <a:pPr indent="-488950" lvl="0" marL="5143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arenR"/>
            </a:pPr>
            <a:r>
              <a:rPr lang="de-AT" sz="2400"/>
              <a:t>Externe (auch interne) Audits</a:t>
            </a:r>
            <a:endParaRPr sz="2400"/>
          </a:p>
          <a:p>
            <a:pPr indent="-488950" lvl="0" marL="5143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arenR"/>
            </a:pPr>
            <a:r>
              <a:rPr lang="de-AT" sz="2400"/>
              <a:t>Benchmarking </a:t>
            </a:r>
            <a:endParaRPr sz="2400"/>
          </a:p>
          <a:p>
            <a:pPr indent="-488950" lvl="0" marL="5143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arenR"/>
            </a:pPr>
            <a:r>
              <a:rPr lang="de-AT" sz="2400"/>
              <a:t>Beobachtung und Managementberichte</a:t>
            </a:r>
            <a:endParaRPr sz="2400"/>
          </a:p>
          <a:p>
            <a:pPr indent="-488950" lvl="0" marL="51435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arenR"/>
            </a:pPr>
            <a:r>
              <a:rPr lang="de-AT" sz="2400"/>
              <a:t>Viele weitere …</a:t>
            </a:r>
            <a:endParaRPr sz="2400"/>
          </a:p>
        </p:txBody>
      </p:sp>
      <p:sp>
        <p:nvSpPr>
          <p:cNvPr id="282" name="Google Shape;282;p6"/>
          <p:cNvSpPr txBox="1"/>
          <p:nvPr>
            <p:ph type="title"/>
          </p:nvPr>
        </p:nvSpPr>
        <p:spPr>
          <a:xfrm>
            <a:off x="872600" y="712225"/>
            <a:ext cx="108819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Monitoring – Warum, Was und Wie?</a:t>
            </a:r>
            <a:endParaRPr>
              <a:solidFill>
                <a:srgbClr val="FF952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7"/>
          <p:cNvSpPr txBox="1"/>
          <p:nvPr>
            <p:ph idx="1" type="body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Wichtige Auswahlkriterien: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288" name="Google Shape;288;p7"/>
          <p:cNvGraphicFramePr/>
          <p:nvPr/>
        </p:nvGraphicFramePr>
        <p:xfrm>
          <a:off x="838200" y="18607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281125"/>
                <a:gridCol w="3335875"/>
                <a:gridCol w="3335875"/>
              </a:tblGrid>
              <a:tr h="254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/>
                        <a:t>Kriterium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/>
                        <a:t>Beschreibung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/>
                        <a:t>Warum es wichtig ist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2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1. Relevan</a:t>
                      </a:r>
                      <a:r>
                        <a:rPr b="1" lang="de-AT"/>
                        <a:t>z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300"/>
                        <a:t>Die Methode sollte das messen, was für die Unternehmensziele wirklich von Bedeutung ist (z.B. Mitarbeitendenfluktuation, Zeit bis zur Einstellung</a:t>
                      </a:r>
                      <a:endParaRPr sz="13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/>
                        <a:t>Vermeidet die Erfassung von</a:t>
                      </a:r>
                      <a:r>
                        <a:rPr lang="de-AT" sz="1400" u="none" cap="none" strike="noStrike"/>
                        <a:t> “nice-to-know” </a:t>
                      </a:r>
                      <a:r>
                        <a:rPr lang="de-AT"/>
                        <a:t>aber </a:t>
                      </a:r>
                      <a:r>
                        <a:rPr lang="de-AT" sz="1400" u="none" cap="none" strike="noStrike"/>
                        <a:t>irrelevanten </a:t>
                      </a:r>
                      <a:r>
                        <a:rPr lang="de-AT"/>
                        <a:t>D</a:t>
                      </a:r>
                      <a:r>
                        <a:rPr lang="de-AT" sz="1400" u="none" cap="none" strike="noStrike"/>
                        <a:t>at</a:t>
                      </a:r>
                      <a:r>
                        <a:rPr lang="de-AT"/>
                        <a:t>en</a:t>
                      </a:r>
                      <a:r>
                        <a:rPr lang="de-AT" sz="1400" u="none" cap="none" strike="noStrike"/>
                        <a:t>.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2. </a:t>
                      </a:r>
                      <a:r>
                        <a:rPr b="1" lang="de-AT"/>
                        <a:t>Einfachheit &amp; Benutzerfreundlichkeit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de-AT" sz="1300"/>
                        <a:t>Für Führungskräfte oder HR-Mitarbeitende leicht regelmäßig anzuwenden, ohne dass spezielle Schulungen erforderlich sind. </a:t>
                      </a:r>
                      <a:endParaRPr sz="1300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/>
                        <a:t>Kleine Teams können dies langfristig aufrechterhalten.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3. </a:t>
                      </a:r>
                      <a:r>
                        <a:rPr b="1" lang="de-AT"/>
                        <a:t>Kosteneffizienz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300" u="none" cap="none" strike="noStrike"/>
                        <a:t>Minimal</a:t>
                      </a:r>
                      <a:r>
                        <a:rPr lang="de-AT" sz="1300"/>
                        <a:t>e Kosten für Tools, Software oder Zeitaufwand.</a:t>
                      </a:r>
                      <a:endParaRPr sz="13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/>
                        <a:t>Hält den Aufwand für kleine Unternehmen gering.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4. Dat</a:t>
                      </a:r>
                      <a:r>
                        <a:rPr b="1" lang="de-AT"/>
                        <a:t>enzuverlässigkeit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300"/>
                        <a:t>Die erhobenen Daten sollten genau und konsistent sein.</a:t>
                      </a:r>
                      <a:endParaRPr sz="13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/>
                        <a:t>Verhindert Fehlentscheidungen/-einschätzungen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5. </a:t>
                      </a:r>
                      <a:r>
                        <a:rPr b="1" lang="de-AT"/>
                        <a:t>Häufigkeit &amp; Aktualität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300"/>
                        <a:t>Möglichkeit zur Überwachung in angemessenen Intervallen (monatlich, vierteljährlich)</a:t>
                      </a:r>
                      <a:endParaRPr sz="13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/>
                        <a:t>Ermöglicht schnelle Korrekturmaßnahmen.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6. Integration &amp; Automati</a:t>
                      </a:r>
                      <a:r>
                        <a:rPr b="1" lang="de-AT"/>
                        <a:t>sierung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300"/>
                        <a:t>Kompatibilität mit bestehenden Systemen (wie Lohnbuchhaltung- oder HR-Software)</a:t>
                      </a:r>
                      <a:endParaRPr sz="13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Redu</a:t>
                      </a:r>
                      <a:r>
                        <a:rPr lang="de-AT"/>
                        <a:t>ziert manuellen Aufwand und Fehler. 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7. </a:t>
                      </a:r>
                      <a:r>
                        <a:rPr b="1" lang="de-AT"/>
                        <a:t>Umsetzbarkeit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300"/>
                        <a:t>Die Methode sollte Ergebnisse liefern, die zu klaren Maßnahmen oder Verbesserungen führen. </a:t>
                      </a:r>
                      <a:endParaRPr sz="13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/>
                        <a:t>Stellt sicher, dass die </a:t>
                      </a:r>
                      <a:r>
                        <a:rPr lang="de-AT"/>
                        <a:t>Überwachung</a:t>
                      </a:r>
                      <a:r>
                        <a:rPr lang="de-AT"/>
                        <a:t> zu </a:t>
                      </a:r>
                      <a:r>
                        <a:rPr lang="de-AT"/>
                        <a:t>Wirkung</a:t>
                      </a:r>
                      <a:r>
                        <a:rPr lang="de-AT"/>
                        <a:t> </a:t>
                      </a:r>
                      <a:r>
                        <a:rPr lang="de-AT"/>
                        <a:t>führt</a:t>
                      </a:r>
                      <a:r>
                        <a:rPr lang="de-AT"/>
                        <a:t> und nicht nur zu Berichterstattung.  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9" name="Google Shape;289;p7"/>
          <p:cNvSpPr txBox="1"/>
          <p:nvPr>
            <p:ph type="title"/>
          </p:nvPr>
        </p:nvSpPr>
        <p:spPr>
          <a:xfrm>
            <a:off x="872600" y="591825"/>
            <a:ext cx="108819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Monitoring – Warum, Was und Wie?</a:t>
            </a:r>
            <a:endParaRPr>
              <a:solidFill>
                <a:srgbClr val="FF952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Mögliche M</a:t>
            </a:r>
            <a:r>
              <a:rPr b="1" lang="de-AT"/>
              <a:t>onitoring tools: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KPI‘s – Key Performance Indicators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HR-Kennzahlen and -Statistiken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Qualitative Umfragen</a:t>
            </a:r>
            <a:endParaRPr/>
          </a:p>
        </p:txBody>
      </p:sp>
      <p:sp>
        <p:nvSpPr>
          <p:cNvPr id="295" name="Google Shape;295;p8"/>
          <p:cNvSpPr txBox="1"/>
          <p:nvPr>
            <p:ph type="title"/>
          </p:nvPr>
        </p:nvSpPr>
        <p:spPr>
          <a:xfrm>
            <a:off x="838200" y="798250"/>
            <a:ext cx="108819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Monitoring – Warum, Was und Wie?</a:t>
            </a:r>
            <a:endParaRPr>
              <a:solidFill>
                <a:srgbClr val="FF952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Key Performance Indicators: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>
                <a:solidFill>
                  <a:srgbClr val="FF9525"/>
                </a:solidFill>
              </a:rPr>
              <a:t>Leistungskennzahlen</a:t>
            </a:r>
            <a:r>
              <a:rPr b="1" lang="de-AT">
                <a:solidFill>
                  <a:srgbClr val="FF9525"/>
                </a:solidFill>
              </a:rPr>
              <a:t> (KPIs)</a:t>
            </a:r>
            <a:r>
              <a:rPr lang="de-AT"/>
              <a:t> im </a:t>
            </a:r>
            <a:r>
              <a:rPr b="1" lang="de-AT">
                <a:solidFill>
                  <a:srgbClr val="FF9525"/>
                </a:solidFill>
              </a:rPr>
              <a:t>Personalwesen</a:t>
            </a:r>
            <a:r>
              <a:rPr b="1" lang="de-AT">
                <a:solidFill>
                  <a:srgbClr val="FF9525"/>
                </a:solidFill>
              </a:rPr>
              <a:t> (HR)</a:t>
            </a:r>
            <a:r>
              <a:rPr lang="de-AT"/>
              <a:t> </a:t>
            </a:r>
            <a:r>
              <a:rPr lang="de-AT"/>
              <a:t>sind messbare Werte, die Unternehmen dabei helfen, die Effektivität und Effizienz ihrer HR-Prozesse zu verfolgen und zu bewerten. Sie stellen einen Zusammenhang zwischen HR-Aktivitäten und Geschäftsergebnissen her und tragen dazu bei, Verbesserungsmöglichkeiten zu identifizieren.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01" name="Google Shape;301;p9"/>
          <p:cNvSpPr txBox="1"/>
          <p:nvPr>
            <p:ph type="title"/>
          </p:nvPr>
        </p:nvSpPr>
        <p:spPr>
          <a:xfrm>
            <a:off x="872600" y="758125"/>
            <a:ext cx="108819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>
                <a:solidFill>
                  <a:srgbClr val="FF9525"/>
                </a:solidFill>
              </a:rPr>
              <a:t>Monitoring – Warum, Was und Wie?</a:t>
            </a:r>
            <a:endParaRPr>
              <a:solidFill>
                <a:srgbClr val="FF952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"/>
          <p:cNvSpPr txBox="1"/>
          <p:nvPr>
            <p:ph idx="1" type="body"/>
          </p:nvPr>
        </p:nvSpPr>
        <p:spPr>
          <a:xfrm>
            <a:off x="838200" y="1308579"/>
            <a:ext cx="10515600" cy="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AT" sz="1700">
                <a:latin typeface="Arial"/>
                <a:ea typeface="Arial"/>
                <a:cs typeface="Arial"/>
                <a:sym typeface="Arial"/>
              </a:rPr>
              <a:t>Für Ihr Monitoring hinsichtlich der Ausschöpfung des Potenzials der Zielgruppe “</a:t>
            </a:r>
            <a:r>
              <a:rPr b="1" lang="de-AT" sz="17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Migrant:innen und Diversität</a:t>
            </a:r>
            <a:r>
              <a:rPr b="1" lang="de-AT" sz="1700">
                <a:latin typeface="Arial"/>
                <a:ea typeface="Arial"/>
                <a:cs typeface="Arial"/>
                <a:sym typeface="Arial"/>
              </a:rPr>
              <a:t>” für qualifizierte Arbeit in Ihrem Unternehmen könnten folgende KPIs in Frage kommen:</a:t>
            </a:r>
            <a:endParaRPr b="1"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307" name="Google Shape;307;p16"/>
          <p:cNvGraphicFramePr/>
          <p:nvPr/>
        </p:nvGraphicFramePr>
        <p:xfrm>
          <a:off x="911875" y="20426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329350"/>
                <a:gridCol w="3329350"/>
                <a:gridCol w="3329350"/>
              </a:tblGrid>
              <a:tr h="328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/>
                        <a:t>Zweck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u="none" cap="none" strike="noStrike"/>
                        <a:t>%</a:t>
                      </a:r>
                      <a:r>
                        <a:rPr b="1" lang="de-AT"/>
                        <a:t>-Anteil der Mitarbeitenden mit Migrationshintergrund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Anzahl der Mitarbeitenden mit Migrationshintergrund </a:t>
                      </a:r>
                      <a:r>
                        <a:rPr lang="de-AT" u="none" cap="none" strike="noStrike"/>
                        <a:t>÷ </a:t>
                      </a:r>
                      <a:r>
                        <a:rPr lang="de-AT"/>
                        <a:t>Gesamtbelegschaft</a:t>
                      </a:r>
                      <a:r>
                        <a:rPr lang="de-AT" u="none" cap="none" strike="noStrike"/>
                        <a:t> × 100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Erfasst den Gesamtanteil.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6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u="none" cap="none" strike="noStrike"/>
                        <a:t>Diversi</a:t>
                      </a:r>
                      <a:r>
                        <a:rPr b="1" lang="de-AT"/>
                        <a:t>tätsindex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Gewichteter Wert zur Messung der Vielfalt hinsichtlich Nationalität, ethnischer Zugehörigkeit, Geschlecht usw.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Überwacht das allgemeine Diversitätsniveau.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u="none" cap="none" strike="noStrike"/>
                        <a:t>%</a:t>
                      </a:r>
                      <a:r>
                        <a:rPr b="1" lang="de-AT"/>
                        <a:t>-Anteil der MA mit MH nach Karrierestufe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Verteilung auf Einstiegs-, mittlere und Führungspositionen.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Identifi</a:t>
                      </a:r>
                      <a:r>
                        <a:rPr lang="de-AT"/>
                        <a:t>ziert Hindernisse für den beruflichen Aufstieg.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Diversitätseinstellungsquote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Neinstelgen mit MH oder aus unterrepräsentierten Gruppen.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Bewertet die Inklusivität bei der Personaleinstellung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Bindungsrate von MA mit MH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Anzahl der verbliebenen MA mit MH (Ende des Zeitraums) </a:t>
                      </a:r>
                      <a:r>
                        <a:rPr lang="de-AT">
                          <a:solidFill>
                            <a:schemeClr val="dk1"/>
                          </a:solidFill>
                        </a:rPr>
                        <a:t>÷ MA mit MH (Beginn des Zeitraums)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Stellt sicher, dass Maßnahmen zur Eingliederung und Inklusion wirksam sind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8" name="Google Shape;308;p16"/>
          <p:cNvSpPr txBox="1"/>
          <p:nvPr/>
        </p:nvSpPr>
        <p:spPr>
          <a:xfrm>
            <a:off x="877325" y="544750"/>
            <a:ext cx="10596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Monitoring – Warum, Was und Wie?</a:t>
            </a:r>
            <a:endParaRPr sz="44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3" name="Google Shape;313;p17"/>
          <p:cNvGraphicFramePr/>
          <p:nvPr/>
        </p:nvGraphicFramePr>
        <p:xfrm>
          <a:off x="929950" y="6038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/>
                        <a:t>Zweck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u="none" cap="none" strike="noStrike"/>
                        <a:t>%-</a:t>
                      </a:r>
                      <a:r>
                        <a:rPr b="1" lang="de-AT"/>
                        <a:t>Anteil der Bewerbungen von Migrant:innen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Bewerbungen von </a:t>
                      </a:r>
                      <a:r>
                        <a:rPr lang="de-AT" u="none" cap="none" strike="noStrike"/>
                        <a:t>Migrant:innen ÷ </a:t>
                      </a:r>
                      <a:r>
                        <a:rPr lang="de-AT"/>
                        <a:t>Gesamtzahl der Bewerbungen</a:t>
                      </a:r>
                      <a:r>
                        <a:rPr lang="de-AT" u="none" cap="none" strike="noStrike"/>
                        <a:t> × 100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Erfasst die Vielfalt in der Talentpipeline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u="none" cap="none" strike="noStrike"/>
                        <a:t>%-Anteil de</a:t>
                      </a:r>
                      <a:r>
                        <a:rPr b="1" lang="de-AT"/>
                        <a:t>r in die engere Auswahl genommenen Bewerber:innen mit MH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Bewerber:innen mit MH, die die Vorauswahl bestanden haben</a:t>
                      </a:r>
                      <a:r>
                        <a:rPr lang="de-AT" u="none" cap="none" strike="noStrike"/>
                        <a:t> ÷ </a:t>
                      </a:r>
                      <a:r>
                        <a:rPr lang="de-AT"/>
                        <a:t>Gesamtzahl, der in die engere Auswahl genommenen Bewerber:innen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Überwacht mögliche Verzerrungen bei der Auswahl.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u="none" cap="none" strike="noStrike"/>
                        <a:t>%</a:t>
                      </a:r>
                      <a:r>
                        <a:rPr b="1" lang="de-AT"/>
                        <a:t>-Anteil der eingestellten Migrant:innen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Anzahl der eingestellten Migrant:innen</a:t>
                      </a:r>
                      <a:r>
                        <a:rPr lang="de-AT" u="none" cap="none" strike="noStrike"/>
                        <a:t> ÷ </a:t>
                      </a:r>
                      <a:r>
                        <a:rPr lang="de-AT"/>
                        <a:t>Gesamtzahl der Einstellungen</a:t>
                      </a:r>
                      <a:r>
                        <a:rPr lang="de-AT" u="none" cap="none" strike="noStrike"/>
                        <a:t> × 100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Misst den Einstellungserfolg. 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Zeit bis zur Einstellung von Bewerber:innen mit MH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Durchschnittliche Zeit von der Bewerbung bis zur Einstellung.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Gewährleistet faire und effiziente Einstellungsprozesse. 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u="none" cap="none" strike="noStrike"/>
                        <a:t>Effe</a:t>
                      </a:r>
                      <a:r>
                        <a:rPr b="1" lang="de-AT"/>
                        <a:t>k</a:t>
                      </a:r>
                      <a:r>
                        <a:rPr b="1" lang="de-AT" u="none" cap="none" strike="noStrike"/>
                        <a:t>tiv</a:t>
                      </a:r>
                      <a:r>
                        <a:rPr b="1" lang="de-AT"/>
                        <a:t>ität der Rekrutierungsquellen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Einstellungen über auf Migrant:innen ausgerichtete Rekrutierungskanäle.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Optimiert Rekrutierungskanäle. </a:t>
                      </a:r>
                      <a:endParaRPr sz="10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14" name="Google Shape;314;p17"/>
          <p:cNvGraphicFramePr/>
          <p:nvPr/>
        </p:nvGraphicFramePr>
        <p:xfrm>
          <a:off x="929950" y="41968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Teilnahmequote an Schulungen </a:t>
                      </a:r>
                      <a:r>
                        <a:rPr b="1" lang="de-AT" u="none" cap="none" strike="noStrike"/>
                        <a:t>(</a:t>
                      </a:r>
                      <a:r>
                        <a:rPr b="1" lang="de-AT"/>
                        <a:t>migrantische Mitarbeitende</a:t>
                      </a:r>
                      <a:r>
                        <a:rPr b="1" lang="de-AT" u="none" cap="none" strike="noStrike"/>
                        <a:t>)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migrantischen MA, die an internen Schulungen teilnehmen.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Überwacht den Zugang zu Weiterbildungsmöglichkeiten.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Abschlussquote bei Weiterbildung-/Zertifizierungsprogrammen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MA mit MH, die Weiterbildungsprogramme abschließen.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Misst den Zuwachs an Kompetenzen.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Leistungssteigerung nach Schulung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Prozentuale Steigerung der Leistung oder Produktivität.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Zeigt die Wirkung der Schulung auf.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Teilnahme an Mentoring Programmen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MA mit MH, die an Mentoring Programmen teilnehmen.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Fördert die berufliche </a:t>
                      </a:r>
                      <a:r>
                        <a:rPr lang="de-AT"/>
                        <a:t>Entwicklung</a:t>
                      </a:r>
                      <a:r>
                        <a:rPr lang="de-AT"/>
                        <a:t> und die Entfaltung des Potenzials.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9" name="Google Shape;319;p18"/>
          <p:cNvGraphicFramePr/>
          <p:nvPr/>
        </p:nvGraphicFramePr>
        <p:xfrm>
          <a:off x="838200" y="967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/>
                        <a:t>Zweck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Beförderungsquote von MA mit MH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beförderten MA mit MH </a:t>
                      </a:r>
                      <a:r>
                        <a:rPr lang="de-AT" u="none" cap="none" strike="noStrike"/>
                        <a:t>÷ </a:t>
                      </a:r>
                      <a:r>
                        <a:rPr lang="de-AT"/>
                        <a:t>Gesamtzahl der Beförderungen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Gibt Aufschluss über Aufstiegsmöglichkeiten.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Interne Mobilitätsquote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MA mit MH, die in neue Funktionen oder Projekte wechseln.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Misst den Zugang zu beruflichen Aufstiegsmöglichkeiten.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u="none" cap="none" strike="noStrike"/>
                        <a:t>Repr</a:t>
                      </a:r>
                      <a:r>
                        <a:rPr b="1" lang="de-AT"/>
                        <a:t>ä</a:t>
                      </a:r>
                      <a:r>
                        <a:rPr b="1" lang="de-AT" u="none" cap="none" strike="noStrike"/>
                        <a:t>sentation in Führungspositionen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Ma mit MH in Führungspositionen.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Bewertet die Inklusion in Entscheidungspositionen.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Lohngleichheitsquote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Durchschnittliches Gehalt von MA mit MH </a:t>
                      </a:r>
                      <a:r>
                        <a:rPr lang="de-AT">
                          <a:solidFill>
                            <a:schemeClr val="dk1"/>
                          </a:solidFill>
                        </a:rPr>
                        <a:t>÷ durchschnittliches Gehalt von vergleichbaren MA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Gewährleistet eine faire Vergütung.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20" name="Google Shape;320;p18"/>
          <p:cNvGraphicFramePr/>
          <p:nvPr/>
        </p:nvGraphicFramePr>
        <p:xfrm>
          <a:off x="838200" y="358682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Diversitätswert für </a:t>
                      </a:r>
                      <a:r>
                        <a:rPr b="1" lang="de-AT" u="none" cap="none" strike="noStrike"/>
                        <a:t>Proje</a:t>
                      </a:r>
                      <a:r>
                        <a:rPr b="1" lang="de-AT"/>
                        <a:t>k</a:t>
                      </a:r>
                      <a:r>
                        <a:rPr b="1" lang="de-AT" u="none" cap="none" strike="noStrike"/>
                        <a:t>te/Team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Diversitätsindex von Teams oder Projektgruppen.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Fördert eine inklusive Zusammenarbeit.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Bindung von MA mit MH mit hohem Potenzial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>
                          <a:solidFill>
                            <a:schemeClr val="dk1"/>
                          </a:solidFill>
                        </a:rPr>
                        <a:t>Anzahl der verbliebenen Spitzenkräfte mit MH (Ende des Zeitraums) ÷ MA mit MH mit hohem Potenzial (Beginn des Zeitraums)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Überwacht die Fähigkeit, Talente mit Wachstumspotenzial zu binden.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Teilnahme an unternehmensweiten Initiativen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%-Anteil</a:t>
                      </a:r>
                      <a:r>
                        <a:rPr lang="de-AT"/>
                        <a:t> der MA mit MH, die an funktionsübergreifenden Programmen teilnehmen.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Zeigt die Integration in die Kerngeschäftsprozesse an.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Mitarbeitendenanerkennung/Auszeichnungen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MA mit MH, die interne Auszeichnungen erhalten.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Unterstreicht die Sichtbarkeit und Anerkennung von Beiträgen.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5" name="Google Shape;325;p19"/>
          <p:cNvGraphicFramePr/>
          <p:nvPr/>
        </p:nvGraphicFramePr>
        <p:xfrm>
          <a:off x="838200" y="22182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/>
                        <a:t>Zweck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Teilnahmequote an Schulungen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gering qualifizierten MA, die an Weiterbildungsmaßnahmen teilnehmen.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M</a:t>
                      </a:r>
                      <a:r>
                        <a:rPr lang="de-AT"/>
                        <a:t>isst das Engagement und den Zugang zu Weiterbildungsmaßnahmen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Abschlussquote bei Schulungen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Teilnehmenden, die die ihnen zugewiesenen Kurse/ Programme abschließen.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Überwacht die Durchführungsquote und das Engagement.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Durchschnittliche Lernstunden pro Mitarbeitende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Gesamtzahl der Schulungsstunden </a:t>
                      </a:r>
                      <a:r>
                        <a:rPr lang="de-AT" u="none" cap="none" strike="noStrike"/>
                        <a:t>÷ Anzahl der </a:t>
                      </a:r>
                      <a:r>
                        <a:rPr lang="de-AT"/>
                        <a:t>Teilnehmenden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Misst die Intensität der Kompetenzentwicklung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Erwerbsquote von Zertifizierungen/ Qualifikationen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Teilnehmenden, die neue Kompetenzen/ Zertifizierungen erwerben.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Erfasst die konkreten Ergebnisse der Schulungen.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Fortschrittsquote bei der Weiterqualifizierung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Ma, die vom Niedrigqualifizierungsniveau zum angestrebten Kompetenzniveau aufsteigen.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Misst die allgemeine Wirksamkeit des Programms. 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26" name="Google Shape;326;p19"/>
          <p:cNvSpPr txBox="1"/>
          <p:nvPr/>
        </p:nvSpPr>
        <p:spPr>
          <a:xfrm>
            <a:off x="877325" y="544750"/>
            <a:ext cx="10596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Monitoring – Warum, Was und Wie?</a:t>
            </a:r>
            <a:endParaRPr sz="44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9"/>
          <p:cNvSpPr txBox="1"/>
          <p:nvPr>
            <p:ph idx="1" type="body"/>
          </p:nvPr>
        </p:nvSpPr>
        <p:spPr>
          <a:xfrm>
            <a:off x="838200" y="1308576"/>
            <a:ext cx="10515600" cy="7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de-AT" sz="1700">
                <a:latin typeface="Arial"/>
                <a:ea typeface="Arial"/>
                <a:cs typeface="Arial"/>
                <a:sym typeface="Arial"/>
              </a:rPr>
              <a:t>Für Ihr Monitoring hinsichtlich der Steigerung des Potenzials zur Weiterqualifizierung der Zielgruppe “</a:t>
            </a:r>
            <a:r>
              <a:rPr b="1" lang="de-AT" sz="17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niedrigqualifizierte Arbeitskräfte</a:t>
            </a:r>
            <a:r>
              <a:rPr b="1" lang="de-AT" sz="1700">
                <a:latin typeface="Arial"/>
                <a:ea typeface="Arial"/>
                <a:cs typeface="Arial"/>
                <a:sym typeface="Arial"/>
              </a:rPr>
              <a:t>” in Ihrem Unternehmen könnten folgende KPIs in Frage kommen:</a:t>
            </a:r>
            <a:endParaRPr b="1" sz="17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2" name="Google Shape;332;p20"/>
          <p:cNvGraphicFramePr/>
          <p:nvPr/>
        </p:nvGraphicFramePr>
        <p:xfrm>
          <a:off x="838200" y="7973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Leistungsbewertung vor und nach Schulungen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Durchschnittliche Produktivitäts-/ Leistungsbewertung vor und nach Weiterbildungen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Qua</a:t>
                      </a:r>
                      <a:r>
                        <a:rPr lang="de-AT"/>
                        <a:t>ntifiziert die Wirkungen der Kompetenzverbesserung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Reduzierung der Fehlerquote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Rückgang von Fehlern/ Nacharbeiten nach Schulungen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Misst Qualitätsverbesserungen durch Weiterbildungen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Erreichung der Aufgabenkompetenz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geschulten Mitarbeitenden, die Aufgaben selbstständig ausführen können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Zeigt die praktische Anwendbarkeit der Kompetenzen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Umsatz/ Leistung pro weitergebildeter:m Mitabeitende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Beitrag zur Leistung pro Mitarbeitende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Erfasst die konkreten geschäftlichen Auswirkungen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33" name="Google Shape;333;p20"/>
          <p:cNvGraphicFramePr/>
          <p:nvPr/>
        </p:nvGraphicFramePr>
        <p:xfrm>
          <a:off x="838200" y="37234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Beförderungsquote der weitergebildeten Mitarbeitenden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geringqualifizierten Mitarbeitenden, die nach Weiterbildungen befördert wurden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Erfasst den beruflichen Aufstieg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Interne Mobilitätsquote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weitergebildeten Mitarbeitenden, die höher qualifizierte Positionen wechseln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M</a:t>
                      </a:r>
                      <a:r>
                        <a:rPr lang="de-AT"/>
                        <a:t>isst die Effektivität bei der Schaffung neuer Möglichkeiten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Gehaltserhöhungs- / Lohnanpassungsquote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Mitarbeitenden, die nach Weiterbildungen eine Gehaltsanpassung erhalten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Zeigt die finanzielle Anerkennung der verbesserten Fähigkeiten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Bindunsquote der weitergebildeten Mitarbeitenden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Bindung der Mitarbeitenden, die Weiterbildungsprogramme absolviert haben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Bewertet Loyalität und Engagement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" name="Google Shape;338;p21"/>
          <p:cNvGraphicFramePr/>
          <p:nvPr/>
        </p:nvGraphicFramePr>
        <p:xfrm>
          <a:off x="838200" y="10382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{5BCCE244-CAEA-46FB-B558-BA0B6E7025B1}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Kosten pro weitergebildeten Mitarbeitenden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Gesamtinvestition</a:t>
                      </a:r>
                      <a:r>
                        <a:rPr lang="de-AT" u="none" cap="none" strike="noStrike"/>
                        <a:t> ÷ An</a:t>
                      </a:r>
                      <a:r>
                        <a:rPr lang="de-AT"/>
                        <a:t>zahl der Teilnehmenden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Überwacht die Effizienz der Schulungen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Zeit bis zur Kompetenzerlangung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Durchschnittliche Zeit, die Mitarbeitende benötigen, um das angestrebte Kompetenzniveau zu erreichen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Misst die Geschwindigkeit und Wirksamkeit des Programms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/>
                        <a:t>Kompetenzabdeckungsrate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%</a:t>
                      </a:r>
                      <a:r>
                        <a:rPr lang="de-AT"/>
                        <a:t>-Anteil der identifizierten geringqualifizierten Arbeitskräfte, die von Weiterbildungsmaßnahmen erfasst werden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Stellt den Umfang der Initiative sicher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u="none" cap="none" strike="noStrike"/>
                        <a:t>Business Impact ROI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u="none" cap="none" strike="noStrike"/>
                        <a:t>(</a:t>
                      </a:r>
                      <a:r>
                        <a:rPr lang="de-AT"/>
                        <a:t>Umsatz-</a:t>
                      </a:r>
                      <a:r>
                        <a:rPr lang="de-AT" u="none" cap="none" strike="noStrike"/>
                        <a:t>/</a:t>
                      </a:r>
                      <a:r>
                        <a:rPr lang="de-AT"/>
                        <a:t>Kostenvorteil durch Weiterbildung</a:t>
                      </a:r>
                      <a:r>
                        <a:rPr lang="de-AT" u="none" cap="none" strike="noStrike"/>
                        <a:t> ÷ </a:t>
                      </a:r>
                      <a:r>
                        <a:rPr lang="de-AT"/>
                        <a:t>Schulungskosten</a:t>
                      </a:r>
                      <a:r>
                        <a:rPr lang="de-AT" u="none" cap="none" strike="noStrike"/>
                        <a:t>) × 100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/>
                        <a:t>Quantifiziert den finanziellen Ertrag der HR</a:t>
                      </a:r>
                      <a:endParaRPr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Auswahl</a:t>
            </a:r>
            <a:r>
              <a:rPr b="1" lang="de-AT"/>
              <a:t>, Definition und Anwendung von Leistungskennzahlen (KPIs)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Wählen Sie 3–5 KPIs pro Zielgruppe/Bereich aus (beachten Sie die Auswahlkriterien)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Legen Sie für jeden KPI die Zielwerte fest, die am Ende der Strategieumsetzung erreicht werden sollen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Legen Sie für jeden KPI die Messzeitpunkte und den Zeitrahmen fest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Tragen Sie diese Daten in ein KPI-Dashboard ein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2"/>
          <p:cNvSpPr txBox="1"/>
          <p:nvPr/>
        </p:nvSpPr>
        <p:spPr>
          <a:xfrm>
            <a:off x="865850" y="768375"/>
            <a:ext cx="10596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Monitoring – Warum, Was und Wie?</a:t>
            </a:r>
            <a:endParaRPr sz="44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9" name="Google Shape;349;p23"/>
          <p:cNvGraphicFramePr/>
          <p:nvPr/>
        </p:nvGraphicFramePr>
        <p:xfrm>
          <a:off x="4582877" y="2857501"/>
          <a:ext cx="2283531" cy="1978268"/>
        </p:xfrm>
        <a:graphic>
          <a:graphicData uri="http://schemas.openxmlformats.org/presentationml/2006/ole">
            <mc:AlternateContent>
              <mc:Choice Requires="v">
                <p:oleObj r:id="rId4" imgH="1978268" imgW="2283531" progId="Excel.Sheet.12" spid="_x0000_s1">
                  <p:embed/>
                </p:oleObj>
              </mc:Choice>
              <mc:Fallback>
                <p:oleObj r:id="rId5" imgH="1978268" imgW="2283531" progId="Excel.Sheet.12">
                  <p:embed/>
                  <p:pic>
                    <p:nvPicPr>
                      <p:cNvPr id="349" name="Google Shape;349;p2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582877" y="2857501"/>
                        <a:ext cx="2283531" cy="19782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0" name="Google Shape;350;p23"/>
          <p:cNvSpPr txBox="1"/>
          <p:nvPr/>
        </p:nvSpPr>
        <p:spPr>
          <a:xfrm>
            <a:off x="3668854" y="1934308"/>
            <a:ext cx="421153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de-AT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KPI Monitoring Dashboard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23"/>
          <p:cNvSpPr txBox="1"/>
          <p:nvPr/>
        </p:nvSpPr>
        <p:spPr>
          <a:xfrm>
            <a:off x="865850" y="768375"/>
            <a:ext cx="10596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Monitoring – Warum, Was und Wie?</a:t>
            </a:r>
            <a:endParaRPr sz="44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5) </a:t>
            </a:r>
            <a:r>
              <a:rPr lang="de-AT"/>
              <a:t>Führen Sie die Monitoring-Aktivitäten regelmäßig gemäß den Plänen im Monitoring-Dashboard durch.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6) </a:t>
            </a:r>
            <a:r>
              <a:rPr lang="de-AT"/>
              <a:t>Erkennen Sie Schwankungen und Abweichungen und kennzeichnen Sie negative Abweichungen durch ein Ampelsystem.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7) </a:t>
            </a:r>
            <a:r>
              <a:rPr lang="de-AT"/>
              <a:t>Entwickeln Sie bei gelben oder roten Indikatoren Änderungs- oder Anpassungsmaßnahmen, um Ihre KPIs auf Kurs zu halten.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8) </a:t>
            </a:r>
            <a:r>
              <a:rPr lang="de-AT"/>
              <a:t>Dokumentieren Sie am Ende des Monitoring-Prozesses die erreichten KPIs und mögliche Abweichungen, um daraus neue Aktionen und Maßnahmen abzuleiten und so den P-D-C-A-Zyklus zu schließen.</a:t>
            </a:r>
            <a:endParaRPr/>
          </a:p>
        </p:txBody>
      </p:sp>
      <p:sp>
        <p:nvSpPr>
          <p:cNvPr id="357" name="Google Shape;357;p24"/>
          <p:cNvSpPr txBox="1"/>
          <p:nvPr/>
        </p:nvSpPr>
        <p:spPr>
          <a:xfrm>
            <a:off x="865850" y="768375"/>
            <a:ext cx="10596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Monitoring – Warum, Was und Wie?</a:t>
            </a:r>
            <a:endParaRPr sz="44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5898" y="1825625"/>
            <a:ext cx="6440204" cy="4351338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5"/>
          <p:cNvSpPr txBox="1"/>
          <p:nvPr/>
        </p:nvSpPr>
        <p:spPr>
          <a:xfrm>
            <a:off x="865850" y="768375"/>
            <a:ext cx="10596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40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Monitoring – Warum, Was und Wie?</a:t>
            </a:r>
            <a:endParaRPr sz="440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6"/>
          <p:cNvSpPr txBox="1"/>
          <p:nvPr/>
        </p:nvSpPr>
        <p:spPr>
          <a:xfrm>
            <a:off x="3016714" y="376381"/>
            <a:ext cx="6097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1" lang="de-AT" sz="6600">
                <a:solidFill>
                  <a:schemeClr val="lt1"/>
                </a:solidFill>
              </a:rPr>
              <a:t>DANKE</a:t>
            </a:r>
            <a:endParaRPr b="0" i="0" sz="6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Google Shape;369;p26" title="DE-DE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03498"/>
            <a:ext cx="12192000" cy="500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2023-12-14T11:07:21Z</dcterms:created>
  <dc:creator>Carina Posch</dc:creator>
</cp:coreProperties>
</file>