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spreadsheetml.sheet" PartName="/ppt/embeddings/Microsoft_Excel_Sheet1.xlsx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gHwp7yXugFB4IUIXKQHW/cG6hg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DAD5D7-D5E1-4772-A024-94DE7B4F2437}">
  <a:tblStyle styleId="{BBDAD5D7-D5E1-4772-A024-94DE7B4F243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customschemas.google.com/relationships/presentationmetadata" Target="metadata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3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3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3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3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4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5" name="Google Shape;115;p4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1" name="Google Shape;121;p4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4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8" name="Google Shape;128;p4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4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4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4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4" name="Google Shape;144;p5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5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1" name="Google Shape;151;p5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5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2" name="Google Shape;182;p5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8" name="Google Shape;188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4" name="Google Shape;194;p5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0" name="Google Shape;200;p5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5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7" name="Google Shape;207;p5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5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5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5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6" name="Google Shape;21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1" name="Google Shape;221;p5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5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8" name="Google Shape;228;p6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6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5" name="Google Shape;235;p6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1" name="Google Shape;241;p6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12.png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9" Type="http://schemas.openxmlformats.org/officeDocument/2006/relationships/image" Target="../media/image4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2.xml"/><Relationship Id="rId10" Type="http://schemas.openxmlformats.org/officeDocument/2006/relationships/image" Target="../media/image4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21.png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15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16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7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27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oogle Shape;16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  <p:sp>
        <p:nvSpPr>
          <p:cNvPr id="17" name="Google Shape;17;p27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8" name="Google Shape;88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90" name="Google Shape;90;p29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9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2" name="Google Shape;162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33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33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6" name="Google Shape;166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7" name="Google Shape;167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8" name="Google Shape;168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70" name="Google Shape;170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71" name="Google Shape;171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3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33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3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vmlDrawing" Target="../drawings/vmlDrawing1.vml"/><Relationship Id="rId4" Type="http://schemas.openxmlformats.org/officeDocument/2006/relationships/package" Target="../embeddings/Microsoft_Excel_Sheet1.xlsx"/><Relationship Id="rId5" Type="http://schemas.openxmlformats.org/officeDocument/2006/relationships/package" Target="../embeddings/Microsoft_Excel_Sheet1.xlsx"/><Relationship Id="rId6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 – Indicators and Tools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55" name="Google Shape;255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Implementation of strategic actions on company level need monitoring of performance and success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Gives ongoing (formative) information about performance and achievement of strategic goals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Allows for steering, corrections and adaptation of actions if necessary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Allows for stoping the implementation of strategies if necessary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Prevents bad surprises in the end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Is part of the strategic P-D-C-A circle for strategy implementation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 txBox="1"/>
          <p:nvPr>
            <p:ph type="title"/>
          </p:nvPr>
        </p:nvSpPr>
        <p:spPr>
          <a:xfrm>
            <a:off x="838200" y="376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pic>
        <p:nvPicPr>
          <p:cNvPr id="261" name="Google Shape;2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4161" y="1632100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"/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Karn-b - Karn Bulsuk (http://www.bulsuk.com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 rot="-1052025">
            <a:off x="7622931" y="3648808"/>
            <a:ext cx="3842238" cy="121333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6B2E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69" name="Google Shape;26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Monitoring – CHECK </a:t>
            </a:r>
            <a:r>
              <a:rPr lang="de-AT" u="sng"/>
              <a:t>is all about</a:t>
            </a:r>
            <a:r>
              <a:rPr lang="de-AT"/>
              <a:t>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to </a:t>
            </a:r>
            <a:r>
              <a:rPr b="1" lang="de-AT"/>
              <a:t>verify</a:t>
            </a:r>
            <a:r>
              <a:rPr lang="de-AT"/>
              <a:t> whether the plan is working as intended and to </a:t>
            </a:r>
            <a:r>
              <a:rPr b="1" lang="de-AT"/>
              <a:t>generate insights</a:t>
            </a:r>
            <a:r>
              <a:rPr lang="de-AT"/>
              <a:t> that guide improvements in the </a:t>
            </a:r>
            <a:r>
              <a:rPr b="1" lang="de-AT"/>
              <a:t>Act</a:t>
            </a:r>
            <a:r>
              <a:rPr lang="de-AT"/>
              <a:t> phase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Without proper monitoring and evaluation, it is </a:t>
            </a:r>
            <a:r>
              <a:rPr b="1" lang="de-AT"/>
              <a:t>unclear </a:t>
            </a:r>
            <a:r>
              <a:rPr lang="de-AT"/>
              <a:t>if your </a:t>
            </a:r>
            <a:r>
              <a:rPr b="1" lang="de-AT"/>
              <a:t>strategy and actions are targeted</a:t>
            </a:r>
            <a:r>
              <a:rPr lang="de-AT"/>
              <a:t>, reach the planned outcomes or are at risk to fail.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Without proper monitoring the PDCA circle is </a:t>
            </a:r>
            <a:r>
              <a:rPr b="1" lang="de-AT"/>
              <a:t>NOT</a:t>
            </a:r>
            <a:r>
              <a:rPr lang="de-AT"/>
              <a:t> working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75" name="Google Shape;27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Key activities in the monitoring phase of your strategy are: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Collect data and results from the „Do“ phase (measuring key performance indicators KPI‘s, metrics or observation)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Compare the actual results to the plan (variance or deviation analysis)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Analyse discrepancies or deviations in detail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Deduct actions, steering mechanisms and documentation for the next phase „Act“.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"/>
          <p:cNvSpPr txBox="1"/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81" name="Google Shape;281;p6"/>
          <p:cNvSpPr txBox="1"/>
          <p:nvPr>
            <p:ph idx="1" type="body"/>
          </p:nvPr>
        </p:nvSpPr>
        <p:spPr>
          <a:xfrm>
            <a:off x="838200" y="152668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Which methods and tools may be used for monitoring and deviation analysis?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KPI‘s – Key Performance Indicators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Employee Surveys and Feedback Systems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Performance appraisal systems (e.g. 360 degree Feedback)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External (also internal) audits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Benchmarking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Observation and managerial reports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Many others…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 txBox="1"/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87" name="Google Shape;287;p7"/>
          <p:cNvSpPr txBox="1"/>
          <p:nvPr>
            <p:ph idx="1" type="body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Important selection criteria: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288" name="Google Shape;288;p7"/>
          <p:cNvGraphicFramePr/>
          <p:nvPr/>
        </p:nvGraphicFramePr>
        <p:xfrm>
          <a:off x="838200" y="18607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281125"/>
                <a:gridCol w="3335875"/>
                <a:gridCol w="3335875"/>
              </a:tblGrid>
              <a:tr h="254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Criterion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Description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Why It Matters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812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1. Relevance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The method should measure what truly matters to business goals (e.g., employee turnover, time-to-hire).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Avoids collecting “nice-to-know” but irrelevant data.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2. Simplicity &amp; Ease of Use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Easy for managers or HR staff to apply regularly without specialized training.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Small teams can sustain it long-term.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3. Cost-Effectiveness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Minimal cost in tools, software, or time.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Keeps overhead low for small businesses.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4. Data Reliability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Data collected should be accurate and consistent.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Prevents misleading decisions.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5. Frequency &amp; Timeliness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Ability to monitor at appropriate intervals (monthly, quarterly).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Enables quick corrective actions.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6. Integration &amp; Automation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Compatibility with existing systems (like payroll or HR software).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Reduces manual work and errors.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7. Actionability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The method should produce results that lead to clear actions or improvements.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Ensures monitoring leads to impact, not just reporting.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94" name="Google Shape;294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Possible monitoring tools: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KPI‘s – Key Performance Indicators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HR metrics and statistics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Qualitative surveys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00" name="Google Shape;300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Key Performance Indicators: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Key Performance Indicators (KPIs)</a:t>
            </a:r>
            <a:r>
              <a:rPr lang="de-AT"/>
              <a:t> in </a:t>
            </a:r>
            <a:r>
              <a:rPr b="1" lang="de-AT"/>
              <a:t>Human Resources (HR)</a:t>
            </a:r>
            <a:r>
              <a:rPr lang="de-AT"/>
              <a:t> are measurable values that help organizations track and evaluate the effectiveness and efficiency of their HR processes. They connect HR activities to business outcomes and help identify areas for improvement.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6"/>
          <p:cNvSpPr txBox="1"/>
          <p:nvPr>
            <p:ph type="title"/>
          </p:nvPr>
        </p:nvSpPr>
        <p:spPr>
          <a:xfrm>
            <a:off x="838200" y="5544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06" name="Google Shape;306;p16"/>
          <p:cNvSpPr txBox="1"/>
          <p:nvPr>
            <p:ph idx="1" type="body"/>
          </p:nvPr>
        </p:nvSpPr>
        <p:spPr>
          <a:xfrm>
            <a:off x="838200" y="1421179"/>
            <a:ext cx="10515600" cy="91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For your monitoring of expoiting the potentials of migrants and diversity for skilled work in your company, possible KPI’s could be: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307" name="Google Shape;307;p16"/>
          <p:cNvGraphicFramePr/>
          <p:nvPr/>
        </p:nvGraphicFramePr>
        <p:xfrm>
          <a:off x="838200" y="25962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Number of migrant workers ÷ total workforce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overall representation.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Diversity Index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Weighted score measuring variety in nationality, ethnicity, gender, etc.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overall diversity levels.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Employees by Job Level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Representation across junior, mid, and senior roles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Identifies barriers to advancement.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Diversity Hiring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new hires from migrant or underrepresented backgrounds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recruitment inclusivity.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of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 employees retained ÷ total migrant employees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engagement and inclusion efforts are effective.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2" name="Google Shape;312;p17"/>
          <p:cNvGraphicFramePr/>
          <p:nvPr/>
        </p:nvGraphicFramePr>
        <p:xfrm>
          <a:off x="838200" y="7287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Applicants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 applicants ÷ total applicants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diversity in the talent pipeline.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Candidates Shortlisted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Migrants making it past initial screening ÷ total shortlisted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potential selection bias.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Hires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 hires ÷ total hires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recruitment success.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Time to Hire for Migrant Candidates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time from application to hire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fair and efficient hiring processes.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Source Effectiveness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hires from migrant-focused recruitment channels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Optimises outreach channels.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3" name="Google Shape;313;p17"/>
          <p:cNvGraphicFramePr/>
          <p:nvPr/>
        </p:nvGraphicFramePr>
        <p:xfrm>
          <a:off x="838200" y="4020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Training Participation Rate (Migrant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attending internal training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access to skill-building opportunities.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Upskilling/Certification Completion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completing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capability growth.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Post-Training Performance Improvement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improvement in performance or productivity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Demonstrates learning impact.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Mentorship Program Participation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in mentorship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Supports career development and potential realization.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" name="Google Shape;318;p18"/>
          <p:cNvGraphicFramePr/>
          <p:nvPr/>
        </p:nvGraphicFramePr>
        <p:xfrm>
          <a:off x="838200" y="5722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Promotion Rate of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promoted ÷ total promotions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advancement opportunities.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Internal Mobility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moving to new roles or projects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access to career growth.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Leadership Representation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in managerial/senior positions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inclusivity in decision-making roles.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Salary Equity Ratio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migrant employee salary ÷ average comparable employee salary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fair compensation.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9" name="Google Shape;319;p18"/>
          <p:cNvGraphicFramePr/>
          <p:nvPr/>
        </p:nvGraphicFramePr>
        <p:xfrm>
          <a:off x="838200" y="36900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Project/Team Diversity Score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Diversity index of teams or project groups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Encourages inclusive collaboration.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of High-Potential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Retained high-performers ÷ total high-potential migrant staff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ability to retain talent with growth potential.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Participation in Company-Wide Initiatives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in cross-functional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Indicates integration into core business operations.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Employee Recognition/ Awards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receiving internal awards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Highlights visibility and acknowledgment of contributions.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 txBox="1"/>
          <p:nvPr>
            <p:ph type="title"/>
          </p:nvPr>
        </p:nvSpPr>
        <p:spPr>
          <a:xfrm>
            <a:off x="838200" y="50038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25" name="Google Shape;325;p19"/>
          <p:cNvSpPr txBox="1"/>
          <p:nvPr>
            <p:ph idx="1" type="body"/>
          </p:nvPr>
        </p:nvSpPr>
        <p:spPr>
          <a:xfrm>
            <a:off x="838200" y="1245089"/>
            <a:ext cx="105156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For your monitoring of raising the potentials of upskilling unskilled workers in your company, possible KPI’s could be: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326" name="Google Shape;326;p19"/>
          <p:cNvGraphicFramePr/>
          <p:nvPr/>
        </p:nvGraphicFramePr>
        <p:xfrm>
          <a:off x="838200" y="22182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Training Participation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low-skilled employees participating in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engagement and access to learning opportunities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Training Completion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participants completing assigned courses or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follow-through and commitment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Average Learning Hours per Employee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Total training hours ÷ number of participants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intensity of skill development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Certification / Qualification Achievement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participants obtaining new skills or certifications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tangible outcomes of training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Upskilling Progress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employees advancing from low-skilled to target skill level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overall program effectiveness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1" name="Google Shape;331;p20"/>
          <p:cNvGraphicFramePr/>
          <p:nvPr/>
        </p:nvGraphicFramePr>
        <p:xfrm>
          <a:off x="838200" y="7973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Pre- vs. Post-Training Performance Score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productivity/performance rating before and after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Quantifies skill improvement impact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Error Rate Reduction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Reduction in errors or rework after training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quality improvements from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Task Competency Achievement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trained employees able to perform tasks independently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Shows practical skill application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Revenue/Output per Upskilled Employee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Contribution to output per employee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tangible business impact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32" name="Google Shape;332;p20"/>
          <p:cNvGraphicFramePr/>
          <p:nvPr/>
        </p:nvGraphicFramePr>
        <p:xfrm>
          <a:off x="838200" y="37234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Promotion Rate of Upskilled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low-skilled employees promoted after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career advancement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Internal Mobility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upskilled employees moving to higher-skilled roles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effectiveness in creating new opportunities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Salary Increase / Pay Upgrade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employees receiving pay adjustments after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Shows financial recognition of enhanced capability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of Upskilled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Retention of employees who completed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loyalty and engagement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" name="Google Shape;337;p21"/>
          <p:cNvGraphicFramePr/>
          <p:nvPr/>
        </p:nvGraphicFramePr>
        <p:xfrm>
          <a:off x="838200" y="10382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{BBDAD5D7-D5E1-4772-A024-94DE7B4F2437}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Cost per Upskilled Employee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Total investment ÷ number of participants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training efficiency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Time to Competency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time for employees to reach target skill level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program speed and effectiveness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Skill Coverage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identified low-skilled workforce covered by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scale of initiative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Business Impact ROI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(Revenue/Cost benefit from upskilling ÷ training cost)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Quantifies financial return of HR development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"/>
          <p:cNvSpPr txBox="1"/>
          <p:nvPr>
            <p:ph type="title"/>
          </p:nvPr>
        </p:nvSpPr>
        <p:spPr>
          <a:xfrm>
            <a:off x="838200" y="5849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43" name="Google Shape;34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Selecting, defining and operating with Key Performance indicators: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Choose 3-5 KPI‘s per target group / section (observe selection criteria)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Define the target values at the end of the strategy implementation for each KPI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Define the mesurement points and time frame for each KPI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Insert these data into a KPI dashboard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3"/>
          <p:cNvSpPr txBox="1"/>
          <p:nvPr>
            <p:ph type="title"/>
          </p:nvPr>
        </p:nvSpPr>
        <p:spPr>
          <a:xfrm>
            <a:off x="838200" y="6087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graphicFrame>
        <p:nvGraphicFramePr>
          <p:cNvPr id="349" name="Google Shape;349;p23"/>
          <p:cNvGraphicFramePr/>
          <p:nvPr/>
        </p:nvGraphicFramePr>
        <p:xfrm>
          <a:off x="4582877" y="2857501"/>
          <a:ext cx="2283531" cy="1978268"/>
        </p:xfrm>
        <a:graphic>
          <a:graphicData uri="http://schemas.openxmlformats.org/presentationml/2006/ole">
            <mc:AlternateContent>
              <mc:Choice Requires="v">
                <p:oleObj r:id="rId4" imgH="1978268" imgW="2283531" progId="Excel.Sheet.12" spid="_x0000_s1">
                  <p:embed/>
                </p:oleObj>
              </mc:Choice>
              <mc:Fallback>
                <p:oleObj r:id="rId5" imgH="1978268" imgW="2283531" progId="Excel.Sheet.12">
                  <p:embed/>
                  <p:pic>
                    <p:nvPicPr>
                      <p:cNvPr id="349" name="Google Shape;349;p2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82877" y="2857501"/>
                        <a:ext cx="2283531" cy="19782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0" name="Google Shape;350;p23"/>
          <p:cNvSpPr txBox="1"/>
          <p:nvPr/>
        </p:nvSpPr>
        <p:spPr>
          <a:xfrm>
            <a:off x="3668854" y="1934308"/>
            <a:ext cx="42115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KPI Monitoring Dashboard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4"/>
          <p:cNvSpPr txBox="1"/>
          <p:nvPr>
            <p:ph type="title"/>
          </p:nvPr>
        </p:nvSpPr>
        <p:spPr>
          <a:xfrm>
            <a:off x="838200" y="6025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56" name="Google Shape;356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5) Implement the monitoring activities periodically according to the plans in the monitoring dashboard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6) Detect variations and deviations, mark negative deviations with a traffic light system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7) For yellow or red indicators, develop modification or adaptation measures to keep you KPIs on track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8) At the end of the monitoring process, document achieved KPIs and possible deviations for deduction of new actions and measures in the sense of closing the P-D-C-A circle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pic>
        <p:nvPicPr>
          <p:cNvPr id="362" name="Google Shape;362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5898" y="1825625"/>
            <a:ext cx="6440204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2023-12-14T11:07:21Z</dcterms:created>
  <dc:creator>Carina Posch</dc:creator>
</cp:coreProperties>
</file>