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hrFnpeK9hHVQUJus6259EBoGV+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38" name="Google Shape;238;p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Trainer collects feedback on PPT/Flipchart and saves results for participants</a:t>
            </a:r>
            <a:endParaRPr/>
          </a:p>
        </p:txBody>
      </p:sp>
      <p:sp>
        <p:nvSpPr>
          <p:cNvPr id="240" name="Google Shape;240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1" Type="http://schemas.openxmlformats.org/officeDocument/2006/relationships/image" Target="../media/image10.jpg"/><Relationship Id="rId10" Type="http://schemas.openxmlformats.org/officeDocument/2006/relationships/image" Target="../media/image11.png"/><Relationship Id="rId9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2.jpg"/><Relationship Id="rId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20.png"/><Relationship Id="rId5" Type="http://schemas.openxmlformats.org/officeDocument/2006/relationships/image" Target="../media/image6.png"/><Relationship Id="rId6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20.png"/><Relationship Id="rId5" Type="http://schemas.openxmlformats.org/officeDocument/2006/relationships/image" Target="../media/image6.png"/><Relationship Id="rId6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20.png"/><Relationship Id="rId5" Type="http://schemas.openxmlformats.org/officeDocument/2006/relationships/image" Target="../media/image6.png"/><Relationship Id="rId6" Type="http://schemas.openxmlformats.org/officeDocument/2006/relationships/image" Target="../media/image19.png"/><Relationship Id="rId7" Type="http://schemas.openxmlformats.org/officeDocument/2006/relationships/image" Target="../media/image15.png"/><Relationship Id="rId8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20.png"/><Relationship Id="rId5" Type="http://schemas.openxmlformats.org/officeDocument/2006/relationships/image" Target="../media/image6.png"/><Relationship Id="rId6" Type="http://schemas.openxmlformats.org/officeDocument/2006/relationships/image" Target="../media/image33.png"/><Relationship Id="rId7" Type="http://schemas.openxmlformats.org/officeDocument/2006/relationships/image" Target="../media/image3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20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20.png"/><Relationship Id="rId5" Type="http://schemas.openxmlformats.org/officeDocument/2006/relationships/image" Target="../media/image6.png"/><Relationship Id="rId6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20.png"/><Relationship Id="rId5" Type="http://schemas.openxmlformats.org/officeDocument/2006/relationships/image" Target="../media/image6.png"/><Relationship Id="rId6" Type="http://schemas.openxmlformats.org/officeDocument/2006/relationships/image" Target="../media/image34.png"/><Relationship Id="rId7" Type="http://schemas.openxmlformats.org/officeDocument/2006/relationships/image" Target="../media/image21.png"/><Relationship Id="rId8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20.png"/><Relationship Id="rId5" Type="http://schemas.openxmlformats.org/officeDocument/2006/relationships/image" Target="../media/image6.png"/><Relationship Id="rId6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20.png"/><Relationship Id="rId5" Type="http://schemas.openxmlformats.org/officeDocument/2006/relationships/image" Target="../media/image6.png"/><Relationship Id="rId6" Type="http://schemas.openxmlformats.org/officeDocument/2006/relationships/image" Target="../media/image3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20.png"/><Relationship Id="rId5" Type="http://schemas.openxmlformats.org/officeDocument/2006/relationships/image" Target="../media/image6.png"/><Relationship Id="rId6" Type="http://schemas.openxmlformats.org/officeDocument/2006/relationships/image" Target="../media/image38.png"/><Relationship Id="rId7" Type="http://schemas.openxmlformats.org/officeDocument/2006/relationships/image" Target="../media/image3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11" Type="http://schemas.openxmlformats.org/officeDocument/2006/relationships/image" Target="../media/image11.png"/><Relationship Id="rId10" Type="http://schemas.openxmlformats.org/officeDocument/2006/relationships/image" Target="../media/image1.png"/><Relationship Id="rId12" Type="http://schemas.openxmlformats.org/officeDocument/2006/relationships/image" Target="../media/image10.jpg"/><Relationship Id="rId9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7" Type="http://schemas.openxmlformats.org/officeDocument/2006/relationships/image" Target="../media/image3.png"/><Relationship Id="rId8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2066" y="5784666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3841012" y="1085843"/>
            <a:ext cx="10605992" cy="4907281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7" l="-16344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90" name="Google Shape;90;p1"/>
          <p:cNvSpPr/>
          <p:nvPr/>
        </p:nvSpPr>
        <p:spPr>
          <a:xfrm>
            <a:off x="5014209" y="121562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 l="0" r="-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91" name="Google Shape;91;p1"/>
          <p:cNvSpPr/>
          <p:nvPr/>
        </p:nvSpPr>
        <p:spPr>
          <a:xfrm>
            <a:off x="7349260" y="169615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92" name="Google Shape;92;p1"/>
          <p:cNvSpPr/>
          <p:nvPr/>
        </p:nvSpPr>
        <p:spPr>
          <a:xfrm>
            <a:off x="12699201" y="151911"/>
            <a:ext cx="574548" cy="423577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" l="0" r="-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3" name="Google Shape;93;p1"/>
          <p:cNvSpPr/>
          <p:nvPr/>
        </p:nvSpPr>
        <p:spPr>
          <a:xfrm>
            <a:off x="8830808" y="226303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94" name="Google Shape;94;p1"/>
          <p:cNvSpPr/>
          <p:nvPr/>
        </p:nvSpPr>
        <p:spPr>
          <a:xfrm>
            <a:off x="11601128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2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5" name="Google Shape;95;p1"/>
          <p:cNvSpPr/>
          <p:nvPr/>
        </p:nvSpPr>
        <p:spPr>
          <a:xfrm>
            <a:off x="6057943" y="182450"/>
            <a:ext cx="920686" cy="362521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4" l="0" r="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0028634" y="184369"/>
            <a:ext cx="1201865" cy="358711"/>
          </a:xfrm>
          <a:custGeom>
            <a:rect b="b" l="l" r="r" t="t"/>
            <a:pathLst>
              <a:path extrusionOk="0" h="478282" w="1602486">
                <a:moveTo>
                  <a:pt x="0" y="0"/>
                </a:moveTo>
                <a:lnTo>
                  <a:pt x="1602486" y="0"/>
                </a:lnTo>
                <a:lnTo>
                  <a:pt x="1602486" y="478282"/>
                </a:lnTo>
                <a:lnTo>
                  <a:pt x="0" y="478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12" l="0" r="-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2012250" y="6737087"/>
            <a:ext cx="134292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WP5 - Strateg</a:t>
            </a:r>
            <a:r>
              <a:rPr b="1" lang="en-US" sz="6000">
                <a:solidFill>
                  <a:srgbClr val="FFFFFF"/>
                </a:solidFill>
              </a:rPr>
              <a:t>ie-</a:t>
            </a:r>
            <a:r>
              <a:rPr b="1"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Workshop - Part 1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Poten</a:t>
            </a:r>
            <a:r>
              <a:rPr b="1" lang="en-US" sz="6000">
                <a:solidFill>
                  <a:srgbClr val="FFFFFF"/>
                </a:solidFill>
              </a:rPr>
              <a:t>z</a:t>
            </a:r>
            <a:r>
              <a:rPr b="1"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ial in</a:t>
            </a:r>
            <a:r>
              <a:rPr b="1" lang="en-US" sz="6000">
                <a:solidFill>
                  <a:srgbClr val="FFFFFF"/>
                </a:solidFill>
              </a:rPr>
              <a:t> Praxis umsetzen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WKO</a:t>
            </a:r>
            <a:endParaRPr/>
          </a:p>
        </p:txBody>
      </p:sp>
      <p:pic>
        <p:nvPicPr>
          <p:cNvPr id="98" name="Google Shape;98;p1" title="DE-DE (1)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075" y="9599978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03" name="Google Shape;103;p2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05" name="Google Shape;105;p2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1755062" y="1420465"/>
            <a:ext cx="14778000" cy="74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Inh</a:t>
            </a:r>
            <a:r>
              <a:rPr b="1" lang="en-US" sz="4200">
                <a:solidFill>
                  <a:srgbClr val="FF6D25"/>
                </a:solidFill>
              </a:rPr>
              <a:t>alt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/>
              <a:t>Einführung und Ziele des Workshops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/>
              <a:t>Überblick über das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Business Model Canvas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Brainstorming and Identi</a:t>
            </a:r>
            <a:r>
              <a:rPr lang="en-US" sz="3000"/>
              <a:t>fizierung von Hindernissen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en-US" sz="3000"/>
              <a:t>R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essource</a:t>
            </a:r>
            <a:r>
              <a:rPr lang="en-US" sz="3000"/>
              <a:t>n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</a:t>
            </a:r>
            <a:r>
              <a:rPr lang="en-US" sz="3000"/>
              <a:t>e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lles Business Model Canvas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</a:t>
            </a:r>
            <a:r>
              <a:rPr lang="en-US" sz="3000"/>
              <a:t>ä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sentation </a:t>
            </a:r>
            <a:r>
              <a:rPr lang="en-US" sz="3000"/>
              <a:t>des i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ndividu</a:t>
            </a:r>
            <a:r>
              <a:rPr lang="en-US" sz="3000"/>
              <a:t>e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llen Business Model Canvas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Gruppendis</a:t>
            </a:r>
            <a:r>
              <a:rPr lang="en-US" sz="3000"/>
              <a:t>k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ussion </a:t>
            </a:r>
            <a:r>
              <a:rPr lang="en-US" sz="3000"/>
              <a:t>u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nd Feedback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/>
              <a:t>Austausch von Erkenntnissen und Fazit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12199312" y="4839495"/>
            <a:ext cx="5280186" cy="4851171"/>
          </a:xfrm>
          <a:custGeom>
            <a:rect b="b" l="l" r="r" t="t"/>
            <a:pathLst>
              <a:path extrusionOk="0" h="4851171" w="5280186">
                <a:moveTo>
                  <a:pt x="0" y="0"/>
                </a:moveTo>
                <a:lnTo>
                  <a:pt x="5280185" y="0"/>
                </a:lnTo>
                <a:lnTo>
                  <a:pt x="5280185" y="4851171"/>
                </a:lnTo>
                <a:lnTo>
                  <a:pt x="0" y="48511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14" name="Google Shape;114;p3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16" name="Google Shape;116;p3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484248" y="2689478"/>
            <a:ext cx="17511900" cy="61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984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9525"/>
              </a:buClr>
              <a:buSzPts val="2600"/>
              <a:buFont typeface="Arial"/>
              <a:buChar char="•"/>
            </a:pPr>
            <a:r>
              <a:rPr b="1" i="0" lang="en-US" sz="26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="1" lang="en-US" sz="2600">
                <a:solidFill>
                  <a:srgbClr val="FF9525"/>
                </a:solidFill>
              </a:rPr>
              <a:t>ie Situation Ihres eigenen Unternehmens zu reflektieren, in dem Sie interne </a:t>
            </a:r>
            <a:r>
              <a:rPr b="1" lang="en-US" sz="2600">
                <a:solidFill>
                  <a:srgbClr val="FF9525"/>
                </a:solidFill>
              </a:rPr>
              <a:t>Hindernisse</a:t>
            </a:r>
            <a:r>
              <a:rPr b="1" lang="en-US" sz="2600">
                <a:solidFill>
                  <a:srgbClr val="FF9525"/>
                </a:solidFill>
              </a:rPr>
              <a:t> und Chancen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 Zusammenhang mit den Zi</a:t>
            </a:r>
            <a:r>
              <a:rPr lang="en-US" sz="2600"/>
              <a:t>elgruppen (Migrant:innen &amp; Diversität sowieso gering qualifizierte Arbeitskräfte) identifizieren. </a:t>
            </a:r>
            <a:endParaRPr sz="2600"/>
          </a:p>
          <a:p>
            <a:pPr indent="-2984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9525"/>
              </a:buClr>
              <a:buSzPts val="2600"/>
              <a:buFont typeface="Arial"/>
              <a:buChar char="•"/>
            </a:pPr>
            <a:r>
              <a:rPr lang="en-US" sz="2600"/>
              <a:t>das </a:t>
            </a:r>
            <a:r>
              <a:rPr b="1" i="0" lang="en-US" sz="26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Business Model Canvas (BMC) als stru</a:t>
            </a:r>
            <a:r>
              <a:rPr b="1" lang="en-US" sz="2600">
                <a:solidFill>
                  <a:srgbClr val="FF9525"/>
                </a:solidFill>
              </a:rPr>
              <a:t>k</a:t>
            </a:r>
            <a:r>
              <a:rPr b="1" i="0" lang="en-US" sz="26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turiert</a:t>
            </a:r>
            <a:r>
              <a:rPr b="1" lang="en-US" sz="2600">
                <a:solidFill>
                  <a:srgbClr val="FF9525"/>
                </a:solidFill>
              </a:rPr>
              <a:t>es T</a:t>
            </a:r>
            <a:r>
              <a:rPr b="1" i="0" lang="en-US" sz="26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ool zu nutzen, um Ideen in s</a:t>
            </a:r>
            <a:r>
              <a:rPr b="1" lang="en-US" sz="2600">
                <a:solidFill>
                  <a:srgbClr val="FF9525"/>
                </a:solidFill>
              </a:rPr>
              <a:t>trategische Maßnahmen umzusetzen. </a:t>
            </a:r>
            <a:endParaRPr sz="1000"/>
          </a:p>
          <a:p>
            <a:pPr indent="-2460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9525"/>
              </a:buClr>
              <a:buSzPts val="2600"/>
              <a:buFont typeface="Arial"/>
              <a:buChar char="•"/>
            </a:pPr>
            <a:r>
              <a:rPr b="1" lang="en-US" sz="2600">
                <a:solidFill>
                  <a:srgbClr val="FF9525"/>
                </a:solidFill>
              </a:rPr>
              <a:t> gemeinsam Strategien zu entwickeln und zu verfeinern,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die umgesetzt und weiterentwickelt werden können.</a:t>
            </a:r>
            <a:endParaRPr sz="1000"/>
          </a:p>
          <a:p>
            <a:pPr indent="-2460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n-US" sz="2600"/>
              <a:t> von den anderen Teilnehmenden durch </a:t>
            </a:r>
            <a:r>
              <a:rPr b="1" lang="en-US" sz="2600">
                <a:solidFill>
                  <a:srgbClr val="FF9525"/>
                </a:solidFill>
              </a:rPr>
              <a:t>F</a:t>
            </a:r>
            <a:r>
              <a:rPr b="1" i="0" lang="en-US" sz="26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eedback </a:t>
            </a:r>
            <a:r>
              <a:rPr b="1" lang="en-US" sz="2600">
                <a:solidFill>
                  <a:srgbClr val="FF9525"/>
                </a:solidFill>
              </a:rPr>
              <a:t>u</a:t>
            </a:r>
            <a:r>
              <a:rPr b="1" i="0" lang="en-US" sz="26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nd </a:t>
            </a:r>
            <a:r>
              <a:rPr b="1" lang="en-US" sz="2600">
                <a:solidFill>
                  <a:srgbClr val="FF9525"/>
                </a:solidFill>
              </a:rPr>
              <a:t>Austausch </a:t>
            </a:r>
            <a:r>
              <a:rPr lang="en-US" sz="2600">
                <a:solidFill>
                  <a:schemeClr val="dk1"/>
                </a:solidFill>
              </a:rPr>
              <a:t>zu lernen.</a:t>
            </a:r>
            <a:endParaRPr sz="1000"/>
          </a:p>
          <a:p>
            <a:pPr indent="-2460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n-US" sz="2600"/>
              <a:t> den Grundstein für</a:t>
            </a: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6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nachhaltigen Wandel </a:t>
            </a:r>
            <a:r>
              <a:rPr lang="en-US" sz="2600"/>
              <a:t>zu legen, welcher in der anschließenden </a:t>
            </a:r>
            <a:r>
              <a:rPr b="0" i="0" lang="en-U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Monitoring-Einheit </a:t>
            </a:r>
            <a:r>
              <a:rPr lang="en-US" sz="2600"/>
              <a:t>fortgesetzt wird, in der wir uns auf die </a:t>
            </a:r>
            <a:r>
              <a:rPr b="1" i="0" lang="en-US" sz="26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Umsetzung und Fortschrittsverfolgung </a:t>
            </a:r>
            <a:r>
              <a:rPr lang="en-US" sz="2600">
                <a:solidFill>
                  <a:schemeClr val="dk1"/>
                </a:solidFill>
              </a:rPr>
              <a:t>konzentrieren werden. </a:t>
            </a:r>
            <a:endParaRPr sz="1000"/>
          </a:p>
        </p:txBody>
      </p:sp>
      <p:grpSp>
        <p:nvGrpSpPr>
          <p:cNvPr id="119" name="Google Shape;119;p3"/>
          <p:cNvGrpSpPr/>
          <p:nvPr/>
        </p:nvGrpSpPr>
        <p:grpSpPr>
          <a:xfrm>
            <a:off x="2259069" y="-1391461"/>
            <a:ext cx="13962242" cy="3599256"/>
            <a:chOff x="0" y="-3385263"/>
            <a:chExt cx="18616322" cy="4799010"/>
          </a:xfrm>
        </p:grpSpPr>
        <p:grpSp>
          <p:nvGrpSpPr>
            <p:cNvPr id="120" name="Google Shape;120;p3"/>
            <p:cNvGrpSpPr/>
            <p:nvPr/>
          </p:nvGrpSpPr>
          <p:grpSpPr>
            <a:xfrm>
              <a:off x="561455" y="-3385263"/>
              <a:ext cx="18054867" cy="4799010"/>
              <a:chOff x="0" y="-152400"/>
              <a:chExt cx="812800" cy="216045"/>
            </a:xfrm>
          </p:grpSpPr>
          <p:sp>
            <p:nvSpPr>
              <p:cNvPr id="121" name="Google Shape;121;p3"/>
              <p:cNvSpPr/>
              <p:nvPr/>
            </p:nvSpPr>
            <p:spPr>
              <a:xfrm>
                <a:off x="0" y="0"/>
                <a:ext cx="812800" cy="63645"/>
              </a:xfrm>
              <a:custGeom>
                <a:rect b="b" l="l" r="r" t="t"/>
                <a:pathLst>
                  <a:path extrusionOk="0" h="63645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63645"/>
                    </a:lnTo>
                    <a:lnTo>
                      <a:pt x="0" y="63645"/>
                    </a:ln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3"/>
              <p:cNvSpPr txBox="1"/>
              <p:nvPr/>
            </p:nvSpPr>
            <p:spPr>
              <a:xfrm>
                <a:off x="0" y="-152400"/>
                <a:ext cx="812800" cy="2160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" name="Google Shape;123;p3"/>
            <p:cNvSpPr txBox="1"/>
            <p:nvPr/>
          </p:nvSpPr>
          <p:spPr>
            <a:xfrm>
              <a:off x="0" y="422394"/>
              <a:ext cx="180549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Wir sind heute hier</a:t>
              </a:r>
              <a:r>
                <a:rPr b="1" lang="en-US" sz="3000"/>
                <a:t>,</a:t>
              </a: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um: </a:t>
              </a:r>
              <a:endParaRPr/>
            </a:p>
          </p:txBody>
        </p:sp>
      </p:grpSp>
      <p:sp>
        <p:nvSpPr>
          <p:cNvPr id="124" name="Google Shape;124;p3"/>
          <p:cNvSpPr/>
          <p:nvPr/>
        </p:nvSpPr>
        <p:spPr>
          <a:xfrm>
            <a:off x="387995" y="1028700"/>
            <a:ext cx="2036118" cy="1558556"/>
          </a:xfrm>
          <a:custGeom>
            <a:rect b="b" l="l" r="r" t="t"/>
            <a:pathLst>
              <a:path extrusionOk="0" h="1558556" w="2036118">
                <a:moveTo>
                  <a:pt x="0" y="0"/>
                </a:moveTo>
                <a:lnTo>
                  <a:pt x="2036118" y="0"/>
                </a:lnTo>
                <a:lnTo>
                  <a:pt x="2036118" y="1558556"/>
                </a:lnTo>
                <a:lnTo>
                  <a:pt x="0" y="1558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30" name="Google Shape;130;p4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32" name="Google Shape;132;p4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4" name="Google Shape;134;p4"/>
          <p:cNvGrpSpPr/>
          <p:nvPr/>
        </p:nvGrpSpPr>
        <p:grpSpPr>
          <a:xfrm>
            <a:off x="10212284" y="6242914"/>
            <a:ext cx="2786496" cy="3447752"/>
            <a:chOff x="0" y="-95250"/>
            <a:chExt cx="733892" cy="908050"/>
          </a:xfrm>
        </p:grpSpPr>
        <p:sp>
          <p:nvSpPr>
            <p:cNvPr id="135" name="Google Shape;135;p4"/>
            <p:cNvSpPr/>
            <p:nvPr/>
          </p:nvSpPr>
          <p:spPr>
            <a:xfrm>
              <a:off x="0" y="0"/>
              <a:ext cx="733892" cy="812800"/>
            </a:xfrm>
            <a:custGeom>
              <a:rect b="b" l="l" r="r" t="t"/>
              <a:pathLst>
                <a:path extrusionOk="0" h="812800" w="733892">
                  <a:moveTo>
                    <a:pt x="83351" y="0"/>
                  </a:moveTo>
                  <a:lnTo>
                    <a:pt x="650541" y="0"/>
                  </a:lnTo>
                  <a:cubicBezTo>
                    <a:pt x="696574" y="0"/>
                    <a:pt x="733892" y="37318"/>
                    <a:pt x="733892" y="83351"/>
                  </a:cubicBezTo>
                  <a:lnTo>
                    <a:pt x="733892" y="729449"/>
                  </a:lnTo>
                  <a:cubicBezTo>
                    <a:pt x="733892" y="775482"/>
                    <a:pt x="696574" y="812800"/>
                    <a:pt x="650541" y="812800"/>
                  </a:cubicBezTo>
                  <a:lnTo>
                    <a:pt x="83351" y="812800"/>
                  </a:lnTo>
                  <a:cubicBezTo>
                    <a:pt x="37318" y="812800"/>
                    <a:pt x="0" y="775482"/>
                    <a:pt x="0" y="729449"/>
                  </a:cubicBezTo>
                  <a:lnTo>
                    <a:pt x="0" y="83351"/>
                  </a:lnTo>
                  <a:cubicBezTo>
                    <a:pt x="0" y="37318"/>
                    <a:pt x="37318" y="0"/>
                    <a:pt x="83351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4"/>
            <p:cNvSpPr txBox="1"/>
            <p:nvPr/>
          </p:nvSpPr>
          <p:spPr>
            <a:xfrm>
              <a:off x="0" y="-95250"/>
              <a:ext cx="733892" cy="908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FFFFFF"/>
                  </a:solidFill>
                </a:rPr>
                <a:t>geringqualifizierte Arbeitnehmer:innen</a:t>
              </a:r>
              <a:endParaRPr sz="2400"/>
            </a:p>
          </p:txBody>
        </p:sp>
      </p:grpSp>
      <p:grpSp>
        <p:nvGrpSpPr>
          <p:cNvPr id="137" name="Google Shape;137;p4"/>
          <p:cNvGrpSpPr/>
          <p:nvPr/>
        </p:nvGrpSpPr>
        <p:grpSpPr>
          <a:xfrm>
            <a:off x="5576318" y="6235192"/>
            <a:ext cx="2748659" cy="3447752"/>
            <a:chOff x="0" y="-95250"/>
            <a:chExt cx="723927" cy="908050"/>
          </a:xfrm>
        </p:grpSpPr>
        <p:sp>
          <p:nvSpPr>
            <p:cNvPr id="138" name="Google Shape;138;p4"/>
            <p:cNvSpPr/>
            <p:nvPr/>
          </p:nvSpPr>
          <p:spPr>
            <a:xfrm>
              <a:off x="0" y="0"/>
              <a:ext cx="723927" cy="812800"/>
            </a:xfrm>
            <a:custGeom>
              <a:rect b="b" l="l" r="r" t="t"/>
              <a:pathLst>
                <a:path extrusionOk="0" h="812800" w="723927">
                  <a:moveTo>
                    <a:pt x="84499" y="0"/>
                  </a:moveTo>
                  <a:lnTo>
                    <a:pt x="639428" y="0"/>
                  </a:lnTo>
                  <a:cubicBezTo>
                    <a:pt x="686095" y="0"/>
                    <a:pt x="723927" y="37831"/>
                    <a:pt x="723927" y="84499"/>
                  </a:cubicBezTo>
                  <a:lnTo>
                    <a:pt x="723927" y="728302"/>
                  </a:lnTo>
                  <a:cubicBezTo>
                    <a:pt x="723927" y="774969"/>
                    <a:pt x="686095" y="812800"/>
                    <a:pt x="639428" y="812800"/>
                  </a:cubicBezTo>
                  <a:lnTo>
                    <a:pt x="84499" y="812800"/>
                  </a:lnTo>
                  <a:cubicBezTo>
                    <a:pt x="37831" y="812800"/>
                    <a:pt x="0" y="774969"/>
                    <a:pt x="0" y="728302"/>
                  </a:cubicBezTo>
                  <a:lnTo>
                    <a:pt x="0" y="84499"/>
                  </a:lnTo>
                  <a:cubicBezTo>
                    <a:pt x="0" y="37831"/>
                    <a:pt x="37831" y="0"/>
                    <a:pt x="84499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4"/>
            <p:cNvSpPr txBox="1"/>
            <p:nvPr/>
          </p:nvSpPr>
          <p:spPr>
            <a:xfrm>
              <a:off x="0" y="-95250"/>
              <a:ext cx="723927" cy="908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Migrant:innen </a:t>
              </a:r>
              <a:endParaRPr sz="1000"/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100">
                  <a:solidFill>
                    <a:srgbClr val="FFFFFF"/>
                  </a:solidFill>
                </a:rPr>
                <a:t>u</a:t>
              </a:r>
              <a:r>
                <a:rPr b="1" lang="en-US" sz="31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nd Divers</a:t>
              </a:r>
              <a:r>
                <a:rPr b="1" lang="en-US" sz="3100">
                  <a:solidFill>
                    <a:srgbClr val="FFFFFF"/>
                  </a:solidFill>
                </a:rPr>
                <a:t>ität</a:t>
              </a:r>
              <a:endParaRPr sz="1000"/>
            </a:p>
          </p:txBody>
        </p:sp>
      </p:grpSp>
      <p:sp>
        <p:nvSpPr>
          <p:cNvPr id="140" name="Google Shape;140;p4"/>
          <p:cNvSpPr/>
          <p:nvPr/>
        </p:nvSpPr>
        <p:spPr>
          <a:xfrm>
            <a:off x="6162126" y="5146885"/>
            <a:ext cx="1577043" cy="1399625"/>
          </a:xfrm>
          <a:custGeom>
            <a:rect b="b" l="l" r="r" t="t"/>
            <a:pathLst>
              <a:path extrusionOk="0" h="1399625" w="1577043">
                <a:moveTo>
                  <a:pt x="0" y="0"/>
                </a:moveTo>
                <a:lnTo>
                  <a:pt x="1577043" y="0"/>
                </a:lnTo>
                <a:lnTo>
                  <a:pt x="1577043" y="1399625"/>
                </a:lnTo>
                <a:lnTo>
                  <a:pt x="0" y="1399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4"/>
          <p:cNvSpPr/>
          <p:nvPr/>
        </p:nvSpPr>
        <p:spPr>
          <a:xfrm>
            <a:off x="10863025" y="5143500"/>
            <a:ext cx="1485014" cy="1399625"/>
          </a:xfrm>
          <a:custGeom>
            <a:rect b="b" l="l" r="r" t="t"/>
            <a:pathLst>
              <a:path extrusionOk="0" h="1399625" w="1485014">
                <a:moveTo>
                  <a:pt x="0" y="0"/>
                </a:moveTo>
                <a:lnTo>
                  <a:pt x="1485013" y="0"/>
                </a:lnTo>
                <a:lnTo>
                  <a:pt x="1485013" y="1399625"/>
                </a:lnTo>
                <a:lnTo>
                  <a:pt x="0" y="1399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4"/>
          <p:cNvSpPr/>
          <p:nvPr/>
        </p:nvSpPr>
        <p:spPr>
          <a:xfrm rot="5400000">
            <a:off x="9440173" y="2179761"/>
            <a:ext cx="21123" cy="4224603"/>
          </a:xfrm>
          <a:custGeom>
            <a:rect b="b" l="l" r="r" t="t"/>
            <a:pathLst>
              <a:path extrusionOk="0" h="4224603" w="21123">
                <a:moveTo>
                  <a:pt x="0" y="0"/>
                </a:moveTo>
                <a:lnTo>
                  <a:pt x="21124" y="0"/>
                </a:lnTo>
                <a:lnTo>
                  <a:pt x="21124" y="4224603"/>
                </a:lnTo>
                <a:lnTo>
                  <a:pt x="0" y="42246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 cap="sq" cmpd="sng" w="428625">
            <a:solidFill>
              <a:srgbClr val="FF952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 txBox="1"/>
          <p:nvPr/>
        </p:nvSpPr>
        <p:spPr>
          <a:xfrm>
            <a:off x="1755075" y="1042230"/>
            <a:ext cx="14778000" cy="26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</a:rPr>
              <a:t>Das</a:t>
            </a: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 Business Model Canvas</a:t>
            </a:r>
            <a:endParaRPr/>
          </a:p>
          <a:p>
            <a:pPr indent="-190024" lvl="1" marL="380048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</a:t>
            </a:r>
            <a:r>
              <a:rPr lang="en-US" sz="2100"/>
              <a:t>sches Instrument zur Visualisierung, wie ein Unternehmen Wert schafft, liefert und erzielt</a:t>
            </a: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(Osterwalder &amp; Pigneur, 2010)【</a:t>
            </a:r>
            <a:r>
              <a:rPr lang="en-US" sz="2100"/>
              <a:t>Quelle</a:t>
            </a: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Osterwalder, A., &amp; Pigneur, Y. (2010). </a:t>
            </a:r>
            <a:r>
              <a:rPr b="0" i="1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Business Model Generation</a:t>
            </a: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Wiley】</a:t>
            </a:r>
            <a:endParaRPr/>
          </a:p>
          <a:p>
            <a:pPr indent="-190024" lvl="1" marL="380048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</a:pPr>
            <a:r>
              <a:rPr lang="en-US" sz="2100"/>
              <a:t>Hier angepasst für </a:t>
            </a: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HR &amp; </a:t>
            </a:r>
            <a:r>
              <a:rPr b="1" lang="en-US" sz="2100"/>
              <a:t>Personalstrategie:</a:t>
            </a:r>
            <a:endParaRPr/>
          </a:p>
        </p:txBody>
      </p:sp>
      <p:sp>
        <p:nvSpPr>
          <p:cNvPr id="144" name="Google Shape;144;p4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5726802" y="3711900"/>
            <a:ext cx="797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99"/>
              <a:t>Heute konzentrieren wir uns auf folgende Zielgruppe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50" name="Google Shape;150;p5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52" name="Google Shape;152;p5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/>
          <p:cNvSpPr txBox="1"/>
          <p:nvPr/>
        </p:nvSpPr>
        <p:spPr>
          <a:xfrm>
            <a:off x="2061799" y="771525"/>
            <a:ext cx="157848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Brainstorming &amp; Identifiz</a:t>
            </a:r>
            <a:r>
              <a:rPr b="1" lang="en-US" sz="3900">
                <a:solidFill>
                  <a:srgbClr val="FF6D25"/>
                </a:solidFill>
              </a:rPr>
              <a:t>ierung von Hindernissen &amp; Reossourcen</a:t>
            </a:r>
            <a:endParaRPr sz="1100"/>
          </a:p>
        </p:txBody>
      </p:sp>
      <p:sp>
        <p:nvSpPr>
          <p:cNvPr id="155" name="Google Shape;155;p5"/>
          <p:cNvSpPr/>
          <p:nvPr/>
        </p:nvSpPr>
        <p:spPr>
          <a:xfrm>
            <a:off x="4054223" y="5263931"/>
            <a:ext cx="1243548" cy="2089997"/>
          </a:xfrm>
          <a:custGeom>
            <a:rect b="b" l="l" r="r" t="t"/>
            <a:pathLst>
              <a:path extrusionOk="0" h="2089997" w="1243548">
                <a:moveTo>
                  <a:pt x="0" y="0"/>
                </a:moveTo>
                <a:lnTo>
                  <a:pt x="1243548" y="0"/>
                </a:lnTo>
                <a:lnTo>
                  <a:pt x="1243548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12479083" y="5263931"/>
            <a:ext cx="2157416" cy="2089997"/>
          </a:xfrm>
          <a:custGeom>
            <a:rect b="b" l="l" r="r" t="t"/>
            <a:pathLst>
              <a:path extrusionOk="0" h="2089997" w="2157416">
                <a:moveTo>
                  <a:pt x="0" y="0"/>
                </a:moveTo>
                <a:lnTo>
                  <a:pt x="2157416" y="0"/>
                </a:lnTo>
                <a:lnTo>
                  <a:pt x="2157416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158" name="Google Shape;158;p5"/>
          <p:cNvGrpSpPr/>
          <p:nvPr/>
        </p:nvGrpSpPr>
        <p:grpSpPr>
          <a:xfrm>
            <a:off x="1464479" y="2082690"/>
            <a:ext cx="6423172" cy="3599668"/>
            <a:chOff x="0" y="0"/>
            <a:chExt cx="1691700" cy="948061"/>
          </a:xfrm>
        </p:grpSpPr>
        <p:sp>
          <p:nvSpPr>
            <p:cNvPr id="159" name="Google Shape;159;p5"/>
            <p:cNvSpPr/>
            <p:nvPr/>
          </p:nvSpPr>
          <p:spPr>
            <a:xfrm>
              <a:off x="0" y="0"/>
              <a:ext cx="1691664" cy="812800"/>
            </a:xfrm>
            <a:custGeom>
              <a:rect b="b" l="l" r="r" t="t"/>
              <a:pathLst>
                <a:path extrusionOk="0" h="812800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5"/>
            <p:cNvSpPr txBox="1"/>
            <p:nvPr/>
          </p:nvSpPr>
          <p:spPr>
            <a:xfrm>
              <a:off x="0" y="49561"/>
              <a:ext cx="1691700" cy="8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</a:rPr>
                <a:t>Denken Sie über Hindernisse nach (Hürden, die die Integration der Zielgruppen verhindern)</a:t>
              </a:r>
              <a:endParaRPr b="1" sz="11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499">
                <a:solidFill>
                  <a:srgbClr val="FFFFFF"/>
                </a:solidFill>
              </a:endParaRPr>
            </a:p>
          </p:txBody>
        </p:sp>
      </p:grpSp>
      <p:grpSp>
        <p:nvGrpSpPr>
          <p:cNvPr id="161" name="Google Shape;161;p5"/>
          <p:cNvGrpSpPr/>
          <p:nvPr/>
        </p:nvGrpSpPr>
        <p:grpSpPr>
          <a:xfrm>
            <a:off x="10416625" y="2082690"/>
            <a:ext cx="6423172" cy="3643155"/>
            <a:chOff x="0" y="0"/>
            <a:chExt cx="1691700" cy="959514"/>
          </a:xfrm>
        </p:grpSpPr>
        <p:sp>
          <p:nvSpPr>
            <p:cNvPr id="162" name="Google Shape;162;p5"/>
            <p:cNvSpPr/>
            <p:nvPr/>
          </p:nvSpPr>
          <p:spPr>
            <a:xfrm>
              <a:off x="0" y="0"/>
              <a:ext cx="1691664" cy="812800"/>
            </a:xfrm>
            <a:custGeom>
              <a:rect b="b" l="l" r="r" t="t"/>
              <a:pathLst>
                <a:path extrusionOk="0" h="812800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5"/>
            <p:cNvSpPr txBox="1"/>
            <p:nvPr/>
          </p:nvSpPr>
          <p:spPr>
            <a:xfrm>
              <a:off x="0" y="61014"/>
              <a:ext cx="1691700" cy="8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</a:rPr>
                <a:t>Denken Sie über Ressourcen nach (vorhandene Stärken/Vorteile in Ihrem Unternehmen)</a:t>
              </a:r>
              <a:endParaRPr b="1" sz="11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499">
                <a:solidFill>
                  <a:srgbClr val="FFFFFF"/>
                </a:solidFill>
              </a:endParaRPr>
            </a:p>
          </p:txBody>
        </p:sp>
      </p:grpSp>
      <p:grpSp>
        <p:nvGrpSpPr>
          <p:cNvPr id="164" name="Google Shape;164;p5"/>
          <p:cNvGrpSpPr/>
          <p:nvPr/>
        </p:nvGrpSpPr>
        <p:grpSpPr>
          <a:xfrm>
            <a:off x="3217417" y="7245898"/>
            <a:ext cx="12466637" cy="2980084"/>
            <a:chOff x="0" y="-66675"/>
            <a:chExt cx="3283394" cy="784878"/>
          </a:xfrm>
        </p:grpSpPr>
        <p:sp>
          <p:nvSpPr>
            <p:cNvPr id="165" name="Google Shape;165;p5"/>
            <p:cNvSpPr/>
            <p:nvPr/>
          </p:nvSpPr>
          <p:spPr>
            <a:xfrm>
              <a:off x="0" y="0"/>
              <a:ext cx="3283394" cy="718203"/>
            </a:xfrm>
            <a:custGeom>
              <a:rect b="b" l="l" r="r" t="t"/>
              <a:pathLst>
                <a:path extrusionOk="0" h="718203" w="3283394">
                  <a:moveTo>
                    <a:pt x="18630" y="0"/>
                  </a:moveTo>
                  <a:lnTo>
                    <a:pt x="3264764" y="0"/>
                  </a:lnTo>
                  <a:cubicBezTo>
                    <a:pt x="3275053" y="0"/>
                    <a:pt x="3283394" y="8341"/>
                    <a:pt x="3283394" y="18630"/>
                  </a:cubicBezTo>
                  <a:lnTo>
                    <a:pt x="3283394" y="699573"/>
                  </a:lnTo>
                  <a:cubicBezTo>
                    <a:pt x="3283394" y="704514"/>
                    <a:pt x="3281431" y="709252"/>
                    <a:pt x="3277938" y="712746"/>
                  </a:cubicBezTo>
                  <a:cubicBezTo>
                    <a:pt x="3274444" y="716240"/>
                    <a:pt x="3269705" y="718203"/>
                    <a:pt x="3264764" y="718203"/>
                  </a:cubicBezTo>
                  <a:lnTo>
                    <a:pt x="18630" y="718203"/>
                  </a:lnTo>
                  <a:cubicBezTo>
                    <a:pt x="8341" y="718203"/>
                    <a:pt x="0" y="709862"/>
                    <a:pt x="0" y="699573"/>
                  </a:cubicBezTo>
                  <a:lnTo>
                    <a:pt x="0" y="18630"/>
                  </a:lnTo>
                  <a:cubicBezTo>
                    <a:pt x="0" y="8341"/>
                    <a:pt x="8341" y="0"/>
                    <a:pt x="18630" y="0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5"/>
            <p:cNvSpPr txBox="1"/>
            <p:nvPr/>
          </p:nvSpPr>
          <p:spPr>
            <a:xfrm>
              <a:off x="0" y="-66675"/>
              <a:ext cx="3283394" cy="7848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1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Gruppenübung - Anleitung:</a:t>
              </a:r>
              <a:endParaRPr sz="1000"/>
            </a:p>
            <a:p>
              <a:pPr indent="-255268" lvl="1" marL="561336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99"/>
                <a:buFont typeface="Arial"/>
                <a:buChar char="•"/>
              </a:pPr>
              <a:r>
                <a:rPr b="1" lang="en-US" sz="2199">
                  <a:solidFill>
                    <a:srgbClr val="FFFFFF"/>
                  </a:solidFill>
                </a:rPr>
                <a:t>Jede:r Teilnehmende schreibt 1-3 Hindernisse auf einzelne Post-its</a:t>
              </a:r>
              <a:r>
                <a:rPr b="1" i="0" lang="en-US" sz="21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000"/>
            </a:p>
            <a:p>
              <a:pPr indent="-255268" lvl="1" marL="561336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99"/>
                <a:buFont typeface="Arial"/>
                <a:buChar char="•"/>
              </a:pPr>
              <a:r>
                <a:rPr b="1" lang="en-US" sz="2199">
                  <a:solidFill>
                    <a:srgbClr val="FFFFFF"/>
                  </a:solidFill>
                </a:rPr>
                <a:t>Wiederholen Sie dies für die R</a:t>
              </a:r>
              <a:r>
                <a:rPr b="1" i="0" lang="en-US" sz="21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essource</a:t>
              </a:r>
              <a:r>
                <a:rPr b="1" lang="en-US" sz="2199">
                  <a:solidFill>
                    <a:srgbClr val="FFFFFF"/>
                  </a:solidFill>
                </a:rPr>
                <a:t>n</a:t>
              </a:r>
              <a:r>
                <a:rPr b="1" i="0" lang="en-US" sz="21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000"/>
            </a:p>
            <a:p>
              <a:pPr indent="-255268" lvl="1" marL="561336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99"/>
                <a:buFont typeface="Arial"/>
                <a:buChar char="•"/>
              </a:pPr>
              <a:r>
                <a:rPr b="1" lang="en-US" sz="2199">
                  <a:solidFill>
                    <a:srgbClr val="FFFFFF"/>
                  </a:solidFill>
                </a:rPr>
                <a:t>Kleben Sie diese auf das</a:t>
              </a:r>
              <a:r>
                <a:rPr b="1" i="0" lang="en-US" sz="21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1" lang="en-US" sz="2199">
                  <a:solidFill>
                    <a:srgbClr val="FFFFFF"/>
                  </a:solidFill>
                </a:rPr>
                <a:t>F</a:t>
              </a:r>
              <a:r>
                <a:rPr b="1" i="0" lang="en-US" sz="21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lipchart/</a:t>
              </a:r>
              <a:r>
                <a:rPr b="1" lang="en-US" sz="2199">
                  <a:solidFill>
                    <a:srgbClr val="FFFFFF"/>
                  </a:solidFill>
                </a:rPr>
                <a:t>die Tafel (2 Spalten: “Hindernisse” &amp; “Ressourcen”)</a:t>
              </a:r>
              <a:r>
                <a:rPr b="1" i="0" lang="en-US" sz="21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000"/>
            </a:p>
            <a:p>
              <a:pPr indent="-255268" lvl="1" marL="561336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99"/>
                <a:buFont typeface="Arial"/>
                <a:buChar char="•"/>
              </a:pPr>
              <a:r>
                <a:rPr b="1" lang="en-US" sz="2199">
                  <a:solidFill>
                    <a:srgbClr val="FFFFFF"/>
                  </a:solidFill>
                </a:rPr>
                <a:t>Gruppieren Sie die Themen kurz und besprechen Sie die Hauptthemen als Gruppe</a:t>
              </a:r>
              <a:endParaRPr sz="100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71" name="Google Shape;171;p6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6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73" name="Google Shape;173;p6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6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 txBox="1"/>
          <p:nvPr/>
        </p:nvSpPr>
        <p:spPr>
          <a:xfrm>
            <a:off x="3895475" y="689875"/>
            <a:ext cx="11602800" cy="20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Individu</a:t>
            </a:r>
            <a:r>
              <a:rPr b="1" lang="en-US" sz="4200">
                <a:solidFill>
                  <a:srgbClr val="FF9525"/>
                </a:solidFill>
              </a:rPr>
              <a:t>e</a:t>
            </a: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lles Business Model Canvas</a:t>
            </a:r>
            <a:endParaRPr/>
          </a:p>
          <a:p>
            <a:pPr indent="0" lvl="0" marL="0" marR="0" rtl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</a:t>
            </a:r>
            <a:r>
              <a:rPr b="1" lang="en-US" sz="2100"/>
              <a:t>e</a:t>
            </a:r>
            <a:r>
              <a:rPr b="1"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lle </a:t>
            </a:r>
            <a:r>
              <a:rPr b="1" lang="en-US" sz="2100"/>
              <a:t>Arbeit</a:t>
            </a:r>
            <a:endParaRPr/>
          </a:p>
          <a:p>
            <a:pPr indent="0" lvl="0" marL="0" marR="0" rtl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lang="en-US" sz="2100"/>
              <a:t>üllen Sie Ihr</a:t>
            </a: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pers</a:t>
            </a:r>
            <a:r>
              <a:rPr lang="en-US" sz="2100"/>
              <a:t>ö</a:t>
            </a: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en-US" sz="2100"/>
              <a:t>liches</a:t>
            </a:r>
            <a:r>
              <a:rPr lang="en-US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BMC aus und konzentrieren Sie sich dabei auf eine der </a:t>
            </a:r>
            <a:r>
              <a:rPr b="1" lang="en-US" sz="2100">
                <a:solidFill>
                  <a:srgbClr val="000000"/>
                </a:solidFill>
              </a:rPr>
              <a:t>2 Zielgruppen</a:t>
            </a:r>
            <a:endParaRPr b="1"/>
          </a:p>
        </p:txBody>
      </p:sp>
      <p:sp>
        <p:nvSpPr>
          <p:cNvPr id="176" name="Google Shape;176;p6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177" name="Google Shape;177;p6"/>
          <p:cNvGrpSpPr/>
          <p:nvPr/>
        </p:nvGrpSpPr>
        <p:grpSpPr>
          <a:xfrm>
            <a:off x="751846" y="2226919"/>
            <a:ext cx="17014666" cy="6624748"/>
            <a:chOff x="0" y="-1034245"/>
            <a:chExt cx="22686222" cy="8832998"/>
          </a:xfrm>
        </p:grpSpPr>
        <p:grpSp>
          <p:nvGrpSpPr>
            <p:cNvPr id="178" name="Google Shape;178;p6"/>
            <p:cNvGrpSpPr/>
            <p:nvPr/>
          </p:nvGrpSpPr>
          <p:grpSpPr>
            <a:xfrm>
              <a:off x="1708" y="-1034245"/>
              <a:ext cx="22684514" cy="4138262"/>
              <a:chOff x="0" y="-46561"/>
              <a:chExt cx="1021219" cy="186300"/>
            </a:xfrm>
          </p:grpSpPr>
          <p:sp>
            <p:nvSpPr>
              <p:cNvPr id="179" name="Google Shape;179;p6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6"/>
              <p:cNvSpPr txBox="1"/>
              <p:nvPr/>
            </p:nvSpPr>
            <p:spPr>
              <a:xfrm>
                <a:off x="19" y="-46561"/>
                <a:ext cx="10212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1" name="Google Shape;181;p6"/>
            <p:cNvSpPr txBox="1"/>
            <p:nvPr/>
          </p:nvSpPr>
          <p:spPr>
            <a:xfrm>
              <a:off x="1708" y="92340"/>
              <a:ext cx="22683000" cy="51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00"/>
                <a:t>Zielg</a:t>
              </a:r>
              <a:r>
                <a:rPr b="1"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ruppe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M</a:t>
              </a:r>
              <a:r>
                <a:rPr lang="en-US" sz="2500"/>
                <a:t>igrantische und geringqualifizierte Mitarbeitende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→ Defin</a:t>
              </a:r>
              <a:r>
                <a:rPr lang="en-US" sz="2500"/>
                <a:t>ieren Sie deren Bedürfnisse und Hindernisse</a:t>
              </a:r>
              <a:endParaRPr sz="900"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0" y="3522557"/>
              <a:ext cx="22683773" cy="753639"/>
            </a:xfrm>
            <a:custGeom>
              <a:rect b="b" l="l" r="r" t="t"/>
              <a:pathLst>
                <a:path extrusionOk="0" h="33928" w="1021186">
                  <a:moveTo>
                    <a:pt x="4096" y="0"/>
                  </a:moveTo>
                  <a:lnTo>
                    <a:pt x="1017090" y="0"/>
                  </a:lnTo>
                  <a:cubicBezTo>
                    <a:pt x="1018176" y="0"/>
                    <a:pt x="1019218" y="431"/>
                    <a:pt x="1019986" y="1200"/>
                  </a:cubicBezTo>
                  <a:cubicBezTo>
                    <a:pt x="1020754" y="1968"/>
                    <a:pt x="1021186" y="3009"/>
                    <a:pt x="1021186" y="4096"/>
                  </a:cubicBezTo>
                  <a:lnTo>
                    <a:pt x="1021186" y="29832"/>
                  </a:lnTo>
                  <a:cubicBezTo>
                    <a:pt x="1021186" y="32094"/>
                    <a:pt x="1019352" y="33928"/>
                    <a:pt x="1017090" y="33928"/>
                  </a:cubicBezTo>
                  <a:lnTo>
                    <a:pt x="4096" y="33928"/>
                  </a:lnTo>
                  <a:cubicBezTo>
                    <a:pt x="3009" y="33928"/>
                    <a:pt x="1968" y="33496"/>
                    <a:pt x="1200" y="32728"/>
                  </a:cubicBezTo>
                  <a:cubicBezTo>
                    <a:pt x="431" y="31960"/>
                    <a:pt x="0" y="30918"/>
                    <a:pt x="0" y="29832"/>
                  </a:cubicBezTo>
                  <a:lnTo>
                    <a:pt x="0" y="4096"/>
                  </a:lnTo>
                  <a:cubicBezTo>
                    <a:pt x="0" y="1834"/>
                    <a:pt x="1834" y="0"/>
                    <a:pt x="409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6"/>
            <p:cNvSpPr txBox="1"/>
            <p:nvPr/>
          </p:nvSpPr>
          <p:spPr>
            <a:xfrm>
              <a:off x="0" y="3614896"/>
              <a:ext cx="22683900" cy="51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00"/>
                <a:t>Mehrwert für das Unternehmen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</a:t>
              </a:r>
              <a:r>
                <a:rPr lang="en-US" sz="2500"/>
                <a:t>Welche Vorteile ergeben sich daraus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 (</a:t>
              </a:r>
              <a:r>
                <a:rPr lang="en-US" sz="2500"/>
                <a:t>z.B. geringere Fluktuation, neuer Talentpool)</a:t>
              </a:r>
              <a:endParaRPr sz="2500"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0" y="7045114"/>
              <a:ext cx="22683773" cy="753639"/>
            </a:xfrm>
            <a:custGeom>
              <a:rect b="b" l="l" r="r" t="t"/>
              <a:pathLst>
                <a:path extrusionOk="0" h="33928" w="1021186">
                  <a:moveTo>
                    <a:pt x="4096" y="0"/>
                  </a:moveTo>
                  <a:lnTo>
                    <a:pt x="1017090" y="0"/>
                  </a:lnTo>
                  <a:cubicBezTo>
                    <a:pt x="1018176" y="0"/>
                    <a:pt x="1019218" y="431"/>
                    <a:pt x="1019986" y="1200"/>
                  </a:cubicBezTo>
                  <a:cubicBezTo>
                    <a:pt x="1020754" y="1968"/>
                    <a:pt x="1021186" y="3009"/>
                    <a:pt x="1021186" y="4096"/>
                  </a:cubicBezTo>
                  <a:lnTo>
                    <a:pt x="1021186" y="29832"/>
                  </a:lnTo>
                  <a:cubicBezTo>
                    <a:pt x="1021186" y="32094"/>
                    <a:pt x="1019352" y="33928"/>
                    <a:pt x="1017090" y="33928"/>
                  </a:cubicBezTo>
                  <a:lnTo>
                    <a:pt x="4096" y="33928"/>
                  </a:lnTo>
                  <a:cubicBezTo>
                    <a:pt x="3009" y="33928"/>
                    <a:pt x="1968" y="33496"/>
                    <a:pt x="1200" y="32728"/>
                  </a:cubicBezTo>
                  <a:cubicBezTo>
                    <a:pt x="431" y="31960"/>
                    <a:pt x="0" y="30918"/>
                    <a:pt x="0" y="29832"/>
                  </a:cubicBezTo>
                  <a:lnTo>
                    <a:pt x="0" y="4096"/>
                  </a:lnTo>
                  <a:cubicBezTo>
                    <a:pt x="0" y="1834"/>
                    <a:pt x="1834" y="0"/>
                    <a:pt x="409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6"/>
            <p:cNvSpPr txBox="1"/>
            <p:nvPr/>
          </p:nvSpPr>
          <p:spPr>
            <a:xfrm>
              <a:off x="0" y="7137453"/>
              <a:ext cx="22683900" cy="51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00"/>
                <a:t>Kostens</a:t>
              </a:r>
              <a:r>
                <a:rPr b="1"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tru</a:t>
              </a:r>
              <a:r>
                <a:rPr b="1" lang="en-US" sz="2500"/>
                <a:t>k</a:t>
              </a:r>
              <a:r>
                <a:rPr b="1"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tur 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</a:t>
              </a:r>
              <a:r>
                <a:rPr lang="en-US" sz="2500"/>
                <a:t>as wird das kosten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 (</a:t>
              </a:r>
              <a:r>
                <a:rPr lang="en-US" sz="2500"/>
                <a:t>Geld, Zeit, personelle Kapazitäten, etc.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sz="2500"/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1708" y="6164474"/>
              <a:ext cx="22683773" cy="753639"/>
            </a:xfrm>
            <a:custGeom>
              <a:rect b="b" l="l" r="r" t="t"/>
              <a:pathLst>
                <a:path extrusionOk="0" h="33928" w="1021186">
                  <a:moveTo>
                    <a:pt x="4096" y="0"/>
                  </a:moveTo>
                  <a:lnTo>
                    <a:pt x="1017090" y="0"/>
                  </a:lnTo>
                  <a:cubicBezTo>
                    <a:pt x="1018176" y="0"/>
                    <a:pt x="1019218" y="431"/>
                    <a:pt x="1019986" y="1200"/>
                  </a:cubicBezTo>
                  <a:cubicBezTo>
                    <a:pt x="1020754" y="1968"/>
                    <a:pt x="1021186" y="3009"/>
                    <a:pt x="1021186" y="4096"/>
                  </a:cubicBezTo>
                  <a:lnTo>
                    <a:pt x="1021186" y="29832"/>
                  </a:lnTo>
                  <a:cubicBezTo>
                    <a:pt x="1021186" y="32094"/>
                    <a:pt x="1019352" y="33928"/>
                    <a:pt x="1017090" y="33928"/>
                  </a:cubicBezTo>
                  <a:lnTo>
                    <a:pt x="4096" y="33928"/>
                  </a:lnTo>
                  <a:cubicBezTo>
                    <a:pt x="3009" y="33928"/>
                    <a:pt x="1968" y="33496"/>
                    <a:pt x="1200" y="32728"/>
                  </a:cubicBezTo>
                  <a:cubicBezTo>
                    <a:pt x="431" y="31960"/>
                    <a:pt x="0" y="30918"/>
                    <a:pt x="0" y="29832"/>
                  </a:cubicBezTo>
                  <a:lnTo>
                    <a:pt x="0" y="4096"/>
                  </a:lnTo>
                  <a:cubicBezTo>
                    <a:pt x="0" y="1834"/>
                    <a:pt x="1834" y="0"/>
                    <a:pt x="409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6"/>
            <p:cNvSpPr txBox="1"/>
            <p:nvPr/>
          </p:nvSpPr>
          <p:spPr>
            <a:xfrm>
              <a:off x="1708" y="6256814"/>
              <a:ext cx="22683900" cy="51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00"/>
                <a:t>Wichtige </a:t>
              </a:r>
              <a:r>
                <a:rPr b="1"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Partner 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</a:t>
              </a:r>
              <a:r>
                <a:rPr lang="en-US" sz="2500"/>
                <a:t>er könnte helfen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 (</a:t>
              </a:r>
              <a:r>
                <a:rPr lang="en-US" sz="2500"/>
                <a:t>z.B. Bildungsanbieter, lokale Arbeitsagenturen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sz="2500"/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1708" y="2641918"/>
              <a:ext cx="22682920" cy="753639"/>
            </a:xfrm>
            <a:custGeom>
              <a:rect b="b" l="l" r="r" t="t"/>
              <a:pathLst>
                <a:path extrusionOk="0" h="33928" w="1021147">
                  <a:moveTo>
                    <a:pt x="4096" y="0"/>
                  </a:moveTo>
                  <a:lnTo>
                    <a:pt x="1017051" y="0"/>
                  </a:lnTo>
                  <a:cubicBezTo>
                    <a:pt x="1018138" y="0"/>
                    <a:pt x="1019179" y="432"/>
                    <a:pt x="1019948" y="1200"/>
                  </a:cubicBezTo>
                  <a:cubicBezTo>
                    <a:pt x="1020716" y="1968"/>
                    <a:pt x="1021147" y="3009"/>
                    <a:pt x="1021147" y="4096"/>
                  </a:cubicBezTo>
                  <a:lnTo>
                    <a:pt x="1021147" y="29832"/>
                  </a:lnTo>
                  <a:cubicBezTo>
                    <a:pt x="1021147" y="32094"/>
                    <a:pt x="1019313" y="33928"/>
                    <a:pt x="1017051" y="33928"/>
                  </a:cubicBezTo>
                  <a:lnTo>
                    <a:pt x="4096" y="33928"/>
                  </a:lnTo>
                  <a:cubicBezTo>
                    <a:pt x="1834" y="33928"/>
                    <a:pt x="0" y="32094"/>
                    <a:pt x="0" y="29832"/>
                  </a:cubicBezTo>
                  <a:lnTo>
                    <a:pt x="0" y="4096"/>
                  </a:lnTo>
                  <a:cubicBezTo>
                    <a:pt x="0" y="1834"/>
                    <a:pt x="1834" y="0"/>
                    <a:pt x="409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6"/>
            <p:cNvSpPr txBox="1"/>
            <p:nvPr/>
          </p:nvSpPr>
          <p:spPr>
            <a:xfrm>
              <a:off x="1708" y="2734257"/>
              <a:ext cx="22683000" cy="51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00"/>
                <a:t>Beziehungen 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</a:t>
              </a:r>
              <a:r>
                <a:rPr lang="en-US" sz="2500"/>
                <a:t>Welche Beziehungen sollten aufgebaut werden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 (</a:t>
              </a:r>
              <a:r>
                <a:rPr lang="en-US" sz="2500"/>
                <a:t>z.B. unterstützendes Onboarding, Mentoring)</a:t>
              </a:r>
              <a:endParaRPr sz="2500"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1708" y="5283835"/>
              <a:ext cx="22683773" cy="753639"/>
            </a:xfrm>
            <a:custGeom>
              <a:rect b="b" l="l" r="r" t="t"/>
              <a:pathLst>
                <a:path extrusionOk="0" h="33928" w="1021186">
                  <a:moveTo>
                    <a:pt x="4096" y="0"/>
                  </a:moveTo>
                  <a:lnTo>
                    <a:pt x="1017090" y="0"/>
                  </a:lnTo>
                  <a:cubicBezTo>
                    <a:pt x="1018176" y="0"/>
                    <a:pt x="1019218" y="431"/>
                    <a:pt x="1019986" y="1200"/>
                  </a:cubicBezTo>
                  <a:cubicBezTo>
                    <a:pt x="1020754" y="1968"/>
                    <a:pt x="1021186" y="3009"/>
                    <a:pt x="1021186" y="4096"/>
                  </a:cubicBezTo>
                  <a:lnTo>
                    <a:pt x="1021186" y="29832"/>
                  </a:lnTo>
                  <a:cubicBezTo>
                    <a:pt x="1021186" y="32094"/>
                    <a:pt x="1019352" y="33928"/>
                    <a:pt x="1017090" y="33928"/>
                  </a:cubicBezTo>
                  <a:lnTo>
                    <a:pt x="4096" y="33928"/>
                  </a:lnTo>
                  <a:cubicBezTo>
                    <a:pt x="3009" y="33928"/>
                    <a:pt x="1968" y="33496"/>
                    <a:pt x="1200" y="32728"/>
                  </a:cubicBezTo>
                  <a:cubicBezTo>
                    <a:pt x="431" y="31960"/>
                    <a:pt x="0" y="30918"/>
                    <a:pt x="0" y="29832"/>
                  </a:cubicBezTo>
                  <a:lnTo>
                    <a:pt x="0" y="4096"/>
                  </a:lnTo>
                  <a:cubicBezTo>
                    <a:pt x="0" y="1834"/>
                    <a:pt x="1834" y="0"/>
                    <a:pt x="409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6"/>
            <p:cNvSpPr txBox="1"/>
            <p:nvPr/>
          </p:nvSpPr>
          <p:spPr>
            <a:xfrm>
              <a:off x="1708" y="5376175"/>
              <a:ext cx="22683900" cy="51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00"/>
                <a:t>Wichtige Maßnahmen 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</a:t>
              </a:r>
              <a:r>
                <a:rPr lang="en-US" sz="2500"/>
                <a:t>Was muss getan werden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 (</a:t>
              </a:r>
              <a:r>
                <a:rPr lang="en-US" sz="2500"/>
                <a:t>z.B. Stellenanzeigen überarbeiten, Mentoring-Programm einrichten)</a:t>
              </a:r>
              <a:endParaRPr sz="2500"/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854" y="4403196"/>
              <a:ext cx="22683773" cy="753639"/>
            </a:xfrm>
            <a:custGeom>
              <a:rect b="b" l="l" r="r" t="t"/>
              <a:pathLst>
                <a:path extrusionOk="0" h="33928" w="1021186">
                  <a:moveTo>
                    <a:pt x="4096" y="0"/>
                  </a:moveTo>
                  <a:lnTo>
                    <a:pt x="1017090" y="0"/>
                  </a:lnTo>
                  <a:cubicBezTo>
                    <a:pt x="1018176" y="0"/>
                    <a:pt x="1019218" y="431"/>
                    <a:pt x="1019986" y="1200"/>
                  </a:cubicBezTo>
                  <a:cubicBezTo>
                    <a:pt x="1020754" y="1968"/>
                    <a:pt x="1021186" y="3009"/>
                    <a:pt x="1021186" y="4096"/>
                  </a:cubicBezTo>
                  <a:lnTo>
                    <a:pt x="1021186" y="29832"/>
                  </a:lnTo>
                  <a:cubicBezTo>
                    <a:pt x="1021186" y="32094"/>
                    <a:pt x="1019352" y="33928"/>
                    <a:pt x="1017090" y="33928"/>
                  </a:cubicBezTo>
                  <a:lnTo>
                    <a:pt x="4096" y="33928"/>
                  </a:lnTo>
                  <a:cubicBezTo>
                    <a:pt x="3009" y="33928"/>
                    <a:pt x="1968" y="33496"/>
                    <a:pt x="1200" y="32728"/>
                  </a:cubicBezTo>
                  <a:cubicBezTo>
                    <a:pt x="431" y="31960"/>
                    <a:pt x="0" y="30918"/>
                    <a:pt x="0" y="29832"/>
                  </a:cubicBezTo>
                  <a:lnTo>
                    <a:pt x="0" y="4096"/>
                  </a:lnTo>
                  <a:cubicBezTo>
                    <a:pt x="0" y="1834"/>
                    <a:pt x="1834" y="0"/>
                    <a:pt x="409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6"/>
            <p:cNvSpPr txBox="1"/>
            <p:nvPr/>
          </p:nvSpPr>
          <p:spPr>
            <a:xfrm>
              <a:off x="854" y="4495536"/>
              <a:ext cx="22683900" cy="51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00"/>
                <a:t>Wichtige Ressourcen 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</a:t>
              </a:r>
              <a:r>
                <a:rPr lang="en-US" sz="2500"/>
                <a:t>Über welche Ressourcen verfügen Sie bereits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 (</a:t>
              </a:r>
              <a:r>
                <a:rPr lang="en-US" sz="2500"/>
                <a:t>z.B. HR-Abteilung, Weiterbildungbudget)</a:t>
              </a:r>
              <a:endParaRPr sz="2500"/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1708" y="1761278"/>
              <a:ext cx="22682920" cy="753639"/>
            </a:xfrm>
            <a:custGeom>
              <a:rect b="b" l="l" r="r" t="t"/>
              <a:pathLst>
                <a:path extrusionOk="0" h="33928" w="1021147">
                  <a:moveTo>
                    <a:pt x="4096" y="0"/>
                  </a:moveTo>
                  <a:lnTo>
                    <a:pt x="1017051" y="0"/>
                  </a:lnTo>
                  <a:cubicBezTo>
                    <a:pt x="1018138" y="0"/>
                    <a:pt x="1019179" y="432"/>
                    <a:pt x="1019948" y="1200"/>
                  </a:cubicBezTo>
                  <a:cubicBezTo>
                    <a:pt x="1020716" y="1968"/>
                    <a:pt x="1021147" y="3009"/>
                    <a:pt x="1021147" y="4096"/>
                  </a:cubicBezTo>
                  <a:lnTo>
                    <a:pt x="1021147" y="29832"/>
                  </a:lnTo>
                  <a:cubicBezTo>
                    <a:pt x="1021147" y="32094"/>
                    <a:pt x="1019313" y="33928"/>
                    <a:pt x="1017051" y="33928"/>
                  </a:cubicBezTo>
                  <a:lnTo>
                    <a:pt x="4096" y="33928"/>
                  </a:lnTo>
                  <a:cubicBezTo>
                    <a:pt x="1834" y="33928"/>
                    <a:pt x="0" y="32094"/>
                    <a:pt x="0" y="29832"/>
                  </a:cubicBezTo>
                  <a:lnTo>
                    <a:pt x="0" y="4096"/>
                  </a:lnTo>
                  <a:cubicBezTo>
                    <a:pt x="0" y="1834"/>
                    <a:pt x="1834" y="0"/>
                    <a:pt x="409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6"/>
            <p:cNvSpPr txBox="1"/>
            <p:nvPr/>
          </p:nvSpPr>
          <p:spPr>
            <a:xfrm>
              <a:off x="1708" y="1853618"/>
              <a:ext cx="22683000" cy="51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00"/>
                <a:t>Kanäle</a:t>
              </a:r>
              <a:r>
                <a:rPr b="1"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</a:t>
              </a:r>
              <a:r>
                <a:rPr lang="en-US" sz="2500"/>
                <a:t>Wie erreicht man sie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 (</a:t>
              </a:r>
              <a:r>
                <a:rPr lang="en-US" sz="2500"/>
                <a:t>z.B. Jobportale, Community-Netzwerke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sz="2500"/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854" y="880639"/>
              <a:ext cx="22682920" cy="753639"/>
            </a:xfrm>
            <a:custGeom>
              <a:rect b="b" l="l" r="r" t="t"/>
              <a:pathLst>
                <a:path extrusionOk="0" h="33928" w="1021147">
                  <a:moveTo>
                    <a:pt x="4096" y="0"/>
                  </a:moveTo>
                  <a:lnTo>
                    <a:pt x="1017051" y="0"/>
                  </a:lnTo>
                  <a:cubicBezTo>
                    <a:pt x="1018138" y="0"/>
                    <a:pt x="1019179" y="432"/>
                    <a:pt x="1019948" y="1200"/>
                  </a:cubicBezTo>
                  <a:cubicBezTo>
                    <a:pt x="1020716" y="1968"/>
                    <a:pt x="1021147" y="3009"/>
                    <a:pt x="1021147" y="4096"/>
                  </a:cubicBezTo>
                  <a:lnTo>
                    <a:pt x="1021147" y="29832"/>
                  </a:lnTo>
                  <a:cubicBezTo>
                    <a:pt x="1021147" y="32094"/>
                    <a:pt x="1019313" y="33928"/>
                    <a:pt x="1017051" y="33928"/>
                  </a:cubicBezTo>
                  <a:lnTo>
                    <a:pt x="4096" y="33928"/>
                  </a:lnTo>
                  <a:cubicBezTo>
                    <a:pt x="1834" y="33928"/>
                    <a:pt x="0" y="32094"/>
                    <a:pt x="0" y="29832"/>
                  </a:cubicBezTo>
                  <a:lnTo>
                    <a:pt x="0" y="4096"/>
                  </a:lnTo>
                  <a:cubicBezTo>
                    <a:pt x="0" y="1834"/>
                    <a:pt x="1834" y="0"/>
                    <a:pt x="4096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6"/>
            <p:cNvSpPr txBox="1"/>
            <p:nvPr/>
          </p:nvSpPr>
          <p:spPr>
            <a:xfrm>
              <a:off x="854" y="972979"/>
              <a:ext cx="22683000" cy="51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500"/>
                <a:t>Wertversprechen 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</a:t>
              </a:r>
              <a:r>
                <a:rPr lang="en-US" sz="2500"/>
                <a:t>Was könnte Ihr Unternehmen dieser Gruppe bieten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? (</a:t>
              </a:r>
              <a:r>
                <a:rPr lang="en-US" sz="2500"/>
                <a:t>z.B. flexible Arbeitszeiten, Mentoring</a:t>
              </a:r>
              <a:r>
                <a:rPr lang="en-US" sz="25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sz="25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02" name="Google Shape;202;p7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04" name="Google Shape;204;p7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pic>
        <p:nvPicPr>
          <p:cNvPr id="207" name="Google Shape;207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16573" y="859727"/>
            <a:ext cx="13041953" cy="9274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12" name="Google Shape;212;p8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14" name="Google Shape;214;p8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6" name="Google Shape;216;p8"/>
          <p:cNvGrpSpPr/>
          <p:nvPr/>
        </p:nvGrpSpPr>
        <p:grpSpPr>
          <a:xfrm>
            <a:off x="2324015" y="2247988"/>
            <a:ext cx="13639973" cy="6540126"/>
            <a:chOff x="0" y="-771525"/>
            <a:chExt cx="18186631" cy="8720167"/>
          </a:xfrm>
        </p:grpSpPr>
        <p:grpSp>
          <p:nvGrpSpPr>
            <p:cNvPr id="217" name="Google Shape;217;p8"/>
            <p:cNvGrpSpPr/>
            <p:nvPr/>
          </p:nvGrpSpPr>
          <p:grpSpPr>
            <a:xfrm>
              <a:off x="131759" y="-771525"/>
              <a:ext cx="18054872" cy="2828925"/>
              <a:chOff x="0" y="-152400"/>
              <a:chExt cx="3566394" cy="558800"/>
            </a:xfrm>
          </p:grpSpPr>
          <p:sp>
            <p:nvSpPr>
              <p:cNvPr id="218" name="Google Shape;218;p8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8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0" name="Google Shape;220;p8"/>
            <p:cNvSpPr txBox="1"/>
            <p:nvPr/>
          </p:nvSpPr>
          <p:spPr>
            <a:xfrm>
              <a:off x="13176" y="744220"/>
              <a:ext cx="180549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/>
                <a:t>Stellen Sie ihr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individu</a:t>
              </a:r>
              <a:r>
                <a:rPr lang="en-US" sz="3000"/>
                <a:t>e</a:t>
              </a:r>
              <a:r>
                <a:rPr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lles Business Model Canvas vor </a:t>
              </a:r>
              <a:endParaRPr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15348860" y="111505"/>
              <a:ext cx="1556938" cy="1834390"/>
            </a:xfrm>
            <a:custGeom>
              <a:rect b="b" l="l" r="r" t="t"/>
              <a:pathLst>
                <a:path extrusionOk="0" h="1834390" w="1556938">
                  <a:moveTo>
                    <a:pt x="0" y="0"/>
                  </a:moveTo>
                  <a:lnTo>
                    <a:pt x="1556939" y="0"/>
                  </a:lnTo>
                  <a:lnTo>
                    <a:pt x="1556939" y="1834390"/>
                  </a:lnTo>
                  <a:lnTo>
                    <a:pt x="0" y="183439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2" name="Google Shape;222;p8"/>
            <p:cNvGrpSpPr/>
            <p:nvPr/>
          </p:nvGrpSpPr>
          <p:grpSpPr>
            <a:xfrm>
              <a:off x="118583" y="2174096"/>
              <a:ext cx="18054902" cy="2829431"/>
              <a:chOff x="0" y="-152400"/>
              <a:chExt cx="3566400" cy="558900"/>
            </a:xfrm>
          </p:grpSpPr>
          <p:sp>
            <p:nvSpPr>
              <p:cNvPr id="223" name="Google Shape;223;p8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8"/>
              <p:cNvSpPr txBox="1"/>
              <p:nvPr/>
            </p:nvSpPr>
            <p:spPr>
              <a:xfrm>
                <a:off x="0" y="-152400"/>
                <a:ext cx="3566400" cy="55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5" name="Google Shape;225;p8"/>
            <p:cNvSpPr txBox="1"/>
            <p:nvPr/>
          </p:nvSpPr>
          <p:spPr>
            <a:xfrm>
              <a:off x="13167" y="3333958"/>
              <a:ext cx="18054900" cy="128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/>
                <a:t>Geben und erhalten Sie konstruktives Feedback von den </a:t>
              </a:r>
              <a:endParaRPr sz="3000"/>
            </a:p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/>
                <a:t>anderen Teilnehmenden</a:t>
              </a:r>
              <a:endParaRPr/>
            </a:p>
          </p:txBody>
        </p:sp>
        <p:grpSp>
          <p:nvGrpSpPr>
            <p:cNvPr id="226" name="Google Shape;226;p8"/>
            <p:cNvGrpSpPr/>
            <p:nvPr/>
          </p:nvGrpSpPr>
          <p:grpSpPr>
            <a:xfrm>
              <a:off x="131759" y="5119717"/>
              <a:ext cx="18054872" cy="2828925"/>
              <a:chOff x="0" y="-152400"/>
              <a:chExt cx="3566394" cy="558800"/>
            </a:xfrm>
          </p:grpSpPr>
          <p:sp>
            <p:nvSpPr>
              <p:cNvPr id="227" name="Google Shape;227;p8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8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9" name="Google Shape;229;p8"/>
            <p:cNvSpPr txBox="1"/>
            <p:nvPr/>
          </p:nvSpPr>
          <p:spPr>
            <a:xfrm>
              <a:off x="0" y="6362412"/>
              <a:ext cx="18054900" cy="128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/>
                <a:t>Identifizieren Sie Stärken und Verbesserungsmöglichkeiten hinsichtlich der Strategien </a:t>
              </a:r>
              <a:endParaRPr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15497741" y="3148210"/>
              <a:ext cx="1652223" cy="1652223"/>
            </a:xfrm>
            <a:custGeom>
              <a:rect b="b" l="l" r="r" t="t"/>
              <a:pathLst>
                <a:path extrusionOk="0" h="1652223" w="1652223">
                  <a:moveTo>
                    <a:pt x="0" y="0"/>
                  </a:moveTo>
                  <a:lnTo>
                    <a:pt x="1652223" y="0"/>
                  </a:lnTo>
                  <a:lnTo>
                    <a:pt x="1652223" y="1652222"/>
                  </a:lnTo>
                  <a:lnTo>
                    <a:pt x="0" y="165222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8"/>
            <p:cNvSpPr/>
            <p:nvPr/>
          </p:nvSpPr>
          <p:spPr>
            <a:xfrm rot="5400000">
              <a:off x="8582604" y="2171792"/>
              <a:ext cx="1723490" cy="715248"/>
            </a:xfrm>
            <a:custGeom>
              <a:rect b="b" l="l" r="r" t="t"/>
              <a:pathLst>
                <a:path extrusionOk="0" h="715248" w="1723490">
                  <a:moveTo>
                    <a:pt x="0" y="0"/>
                  </a:moveTo>
                  <a:lnTo>
                    <a:pt x="1723490" y="0"/>
                  </a:lnTo>
                  <a:lnTo>
                    <a:pt x="1723490" y="715249"/>
                  </a:lnTo>
                  <a:lnTo>
                    <a:pt x="0" y="7152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8"/>
            <p:cNvSpPr/>
            <p:nvPr/>
          </p:nvSpPr>
          <p:spPr>
            <a:xfrm rot="5400000">
              <a:off x="8589192" y="5076045"/>
              <a:ext cx="1723490" cy="715248"/>
            </a:xfrm>
            <a:custGeom>
              <a:rect b="b" l="l" r="r" t="t"/>
              <a:pathLst>
                <a:path extrusionOk="0" h="715248" w="1723490">
                  <a:moveTo>
                    <a:pt x="0" y="0"/>
                  </a:moveTo>
                  <a:lnTo>
                    <a:pt x="1723490" y="0"/>
                  </a:lnTo>
                  <a:lnTo>
                    <a:pt x="1723490" y="715248"/>
                  </a:lnTo>
                  <a:lnTo>
                    <a:pt x="0" y="71524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8"/>
          <p:cNvSpPr txBox="1"/>
          <p:nvPr/>
        </p:nvSpPr>
        <p:spPr>
          <a:xfrm>
            <a:off x="2136575" y="1380200"/>
            <a:ext cx="14073600" cy="20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Pr</a:t>
            </a:r>
            <a:r>
              <a:rPr b="1" lang="en-US" sz="4200">
                <a:solidFill>
                  <a:srgbClr val="FF6D25"/>
                </a:solidFill>
              </a:rPr>
              <a:t>ä</a:t>
            </a: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sentation </a:t>
            </a:r>
            <a:r>
              <a:rPr b="1" lang="en-US" sz="4200">
                <a:solidFill>
                  <a:srgbClr val="FF6D25"/>
                </a:solidFill>
              </a:rPr>
              <a:t>des i</a:t>
            </a: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ndivid</a:t>
            </a:r>
            <a:r>
              <a:rPr b="1" lang="en-US" sz="4200">
                <a:solidFill>
                  <a:srgbClr val="FF6D25"/>
                </a:solidFill>
              </a:rPr>
              <a:t>ue</a:t>
            </a: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llen Business Model Canvas</a:t>
            </a:r>
            <a:endParaRPr/>
          </a:p>
          <a:p>
            <a:pPr indent="0" lvl="0" marL="0" marR="0" rtl="0" algn="l">
              <a:lnSpc>
                <a:spcPct val="47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47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328" lvl="1" marL="202656" marR="0" rtl="0" algn="l">
              <a:lnSpc>
                <a:spcPct val="47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200" u="none" cap="none" strike="noStrike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8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43" name="Google Shape;243;p9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9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45" name="Google Shape;245;p9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9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9"/>
          <p:cNvSpPr txBox="1"/>
          <p:nvPr/>
        </p:nvSpPr>
        <p:spPr>
          <a:xfrm>
            <a:off x="1755075" y="1839854"/>
            <a:ext cx="14778000" cy="46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9525"/>
                </a:solidFill>
              </a:rPr>
              <a:t>Bewertungsrichtlinien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Nach jeder Präsentation geben die Teilnehmenden in 3 Schritten Feedback:</a:t>
            </a:r>
            <a:endParaRPr sz="1200"/>
          </a:p>
          <a:p>
            <a:pPr indent="-2587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St</a:t>
            </a:r>
            <a:r>
              <a:rPr b="1" lang="en-US" sz="2800"/>
              <a:t>ärken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800"/>
              <a:t>Was ist am Canvas gut?</a:t>
            </a:r>
            <a:endParaRPr sz="1200"/>
          </a:p>
          <a:p>
            <a:pPr indent="-2587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1" lang="en-US" sz="2800"/>
              <a:t>Verbesserungsmöglichkeiten 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en-US" sz="2800"/>
              <a:t>Wo sind Klarstellungen oder Anpassungen </a:t>
            </a:r>
            <a:r>
              <a:rPr lang="en-US" sz="2800"/>
              <a:t>erforderlich</a:t>
            </a:r>
            <a:r>
              <a:rPr lang="en-US" sz="2800"/>
              <a:t>?</a:t>
            </a:r>
            <a:endParaRPr sz="1200"/>
          </a:p>
          <a:p>
            <a:pPr indent="-258763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b="1" lang="en-US" sz="2800"/>
              <a:t>Vorschläge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Was könnte </a:t>
            </a:r>
            <a:r>
              <a:rPr lang="en-US" sz="2800"/>
              <a:t>diese Strategie stärken oder realistischer machen?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8" name="Google Shape;248;p9"/>
          <p:cNvGrpSpPr/>
          <p:nvPr/>
        </p:nvGrpSpPr>
        <p:grpSpPr>
          <a:xfrm>
            <a:off x="1755064" y="6537542"/>
            <a:ext cx="15455194" cy="2983224"/>
            <a:chOff x="0" y="-60810"/>
            <a:chExt cx="4070477" cy="785700"/>
          </a:xfrm>
        </p:grpSpPr>
        <p:sp>
          <p:nvSpPr>
            <p:cNvPr id="249" name="Google Shape;249;p9"/>
            <p:cNvSpPr/>
            <p:nvPr/>
          </p:nvSpPr>
          <p:spPr>
            <a:xfrm>
              <a:off x="0" y="0"/>
              <a:ext cx="4070477" cy="699953"/>
            </a:xfrm>
            <a:custGeom>
              <a:rect b="b" l="l" r="r" t="t"/>
              <a:pathLst>
                <a:path extrusionOk="0" h="699953" w="4070477">
                  <a:moveTo>
                    <a:pt x="15028" y="0"/>
                  </a:moveTo>
                  <a:lnTo>
                    <a:pt x="4055449" y="0"/>
                  </a:lnTo>
                  <a:cubicBezTo>
                    <a:pt x="4059434" y="0"/>
                    <a:pt x="4063257" y="1583"/>
                    <a:pt x="4066075" y="4402"/>
                  </a:cubicBezTo>
                  <a:cubicBezTo>
                    <a:pt x="4068893" y="7220"/>
                    <a:pt x="4070477" y="11042"/>
                    <a:pt x="4070477" y="15028"/>
                  </a:cubicBezTo>
                  <a:lnTo>
                    <a:pt x="4070477" y="684925"/>
                  </a:lnTo>
                  <a:cubicBezTo>
                    <a:pt x="4070477" y="688910"/>
                    <a:pt x="4068893" y="692733"/>
                    <a:pt x="4066075" y="695551"/>
                  </a:cubicBezTo>
                  <a:cubicBezTo>
                    <a:pt x="4063257" y="698369"/>
                    <a:pt x="4059434" y="699953"/>
                    <a:pt x="4055449" y="699953"/>
                  </a:cubicBezTo>
                  <a:lnTo>
                    <a:pt x="15028" y="699953"/>
                  </a:lnTo>
                  <a:cubicBezTo>
                    <a:pt x="11042" y="699953"/>
                    <a:pt x="7220" y="698369"/>
                    <a:pt x="4402" y="695551"/>
                  </a:cubicBezTo>
                  <a:cubicBezTo>
                    <a:pt x="1583" y="692733"/>
                    <a:pt x="0" y="688910"/>
                    <a:pt x="0" y="684925"/>
                  </a:cubicBezTo>
                  <a:lnTo>
                    <a:pt x="0" y="15028"/>
                  </a:lnTo>
                  <a:cubicBezTo>
                    <a:pt x="0" y="11042"/>
                    <a:pt x="1583" y="7220"/>
                    <a:pt x="4402" y="4402"/>
                  </a:cubicBezTo>
                  <a:cubicBezTo>
                    <a:pt x="7220" y="1583"/>
                    <a:pt x="11042" y="0"/>
                    <a:pt x="15028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9"/>
            <p:cNvSpPr txBox="1"/>
            <p:nvPr/>
          </p:nvSpPr>
          <p:spPr>
            <a:xfrm>
              <a:off x="0" y="-60810"/>
              <a:ext cx="4070400" cy="78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199">
                  <a:solidFill>
                    <a:srgbClr val="FFFFFF"/>
                  </a:solidFill>
                </a:rPr>
                <a:t>Grundsätze für k</a:t>
              </a:r>
              <a:r>
                <a:rPr b="1" lang="en-US" sz="31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onstru</a:t>
              </a:r>
              <a:r>
                <a:rPr b="1" lang="en-US" sz="3199">
                  <a:solidFill>
                    <a:srgbClr val="FFFFFF"/>
                  </a:solidFill>
                </a:rPr>
                <a:t>k</a:t>
              </a:r>
              <a:r>
                <a:rPr b="1" lang="en-US" sz="31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tives Feedback</a:t>
              </a:r>
              <a:endParaRPr sz="1100"/>
            </a:p>
            <a:p>
              <a:pPr indent="-358770" lvl="1" marL="75564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199"/>
                <a:buFont typeface="Arial"/>
                <a:buChar char="•"/>
              </a:pPr>
              <a:r>
                <a:rPr b="0" i="0" lang="en-US" sz="31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Respe</a:t>
              </a:r>
              <a:r>
                <a:rPr lang="en-US" sz="3199">
                  <a:solidFill>
                    <a:srgbClr val="FFFFFF"/>
                  </a:solidFill>
                </a:rPr>
                <a:t>ktvolles Zuhören</a:t>
              </a:r>
              <a:r>
                <a:rPr b="0" i="0" lang="en-US" sz="31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: L</a:t>
              </a:r>
              <a:r>
                <a:rPr lang="en-US" sz="3199">
                  <a:solidFill>
                    <a:srgbClr val="FFFFFF"/>
                  </a:solidFill>
                </a:rPr>
                <a:t>assen Sie alle Teilnehmenden ohne Unterbrechung präsentieren</a:t>
              </a:r>
              <a:endParaRPr sz="1100"/>
            </a:p>
            <a:p>
              <a:pPr indent="-358770" lvl="1" marL="75564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199"/>
                <a:buFont typeface="Arial"/>
                <a:buChar char="•"/>
              </a:pPr>
              <a:r>
                <a:rPr b="0" i="0" lang="en-US" sz="31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Feedback mus</a:t>
              </a:r>
              <a:r>
                <a:rPr lang="en-US" sz="3199">
                  <a:solidFill>
                    <a:srgbClr val="FFFFFF"/>
                  </a:solidFill>
                </a:rPr>
                <a:t>s k</a:t>
              </a:r>
              <a:r>
                <a:rPr b="0" i="0" lang="en-US" sz="31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onstru</a:t>
              </a:r>
              <a:r>
                <a:rPr lang="en-US" sz="3199">
                  <a:solidFill>
                    <a:srgbClr val="FFFFFF"/>
                  </a:solidFill>
                </a:rPr>
                <a:t>k</a:t>
              </a:r>
              <a:r>
                <a:rPr b="0" i="0" lang="en-US" sz="31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tiv, </a:t>
              </a:r>
              <a:r>
                <a:rPr lang="en-US" sz="3199">
                  <a:solidFill>
                    <a:srgbClr val="FFFFFF"/>
                  </a:solidFill>
                </a:rPr>
                <a:t>konkret</a:t>
              </a:r>
              <a:r>
                <a:rPr b="0" i="0" lang="en-US" sz="31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3199">
                  <a:solidFill>
                    <a:srgbClr val="FFFFFF"/>
                  </a:solidFill>
                </a:rPr>
                <a:t>u</a:t>
              </a:r>
              <a:r>
                <a:rPr b="0" i="0" lang="en-US" sz="31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nd </a:t>
              </a:r>
              <a:r>
                <a:rPr lang="en-US" sz="3199">
                  <a:solidFill>
                    <a:srgbClr val="FFFFFF"/>
                  </a:solidFill>
                </a:rPr>
                <a:t>umsetzbar sein</a:t>
              </a:r>
              <a:endParaRPr sz="1100"/>
            </a:p>
          </p:txBody>
        </p:sp>
      </p:grpSp>
      <p:sp>
        <p:nvSpPr>
          <p:cNvPr id="251" name="Google Shape;251;p9"/>
          <p:cNvSpPr/>
          <p:nvPr/>
        </p:nvSpPr>
        <p:spPr>
          <a:xfrm>
            <a:off x="13983145" y="1183065"/>
            <a:ext cx="4017541" cy="4114800"/>
          </a:xfrm>
          <a:custGeom>
            <a:rect b="b" l="l" r="r" t="t"/>
            <a:pathLst>
              <a:path extrusionOk="0" h="4114800" w="4017541">
                <a:moveTo>
                  <a:pt x="0" y="0"/>
                </a:moveTo>
                <a:lnTo>
                  <a:pt x="4017541" y="0"/>
                </a:lnTo>
                <a:lnTo>
                  <a:pt x="40175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9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57" name="Google Shape;257;p10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0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59" name="Google Shape;259;p10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0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0"/>
          <p:cNvSpPr/>
          <p:nvPr/>
        </p:nvSpPr>
        <p:spPr>
          <a:xfrm>
            <a:off x="4615194" y="5260047"/>
            <a:ext cx="9057584" cy="4223099"/>
          </a:xfrm>
          <a:custGeom>
            <a:rect b="b" l="l" r="r" t="t"/>
            <a:pathLst>
              <a:path extrusionOk="0" h="4223099" w="9057584">
                <a:moveTo>
                  <a:pt x="0" y="0"/>
                </a:moveTo>
                <a:lnTo>
                  <a:pt x="9057585" y="0"/>
                </a:lnTo>
                <a:lnTo>
                  <a:pt x="9057585" y="4223099"/>
                </a:lnTo>
                <a:lnTo>
                  <a:pt x="0" y="42230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0"/>
          <p:cNvSpPr txBox="1"/>
          <p:nvPr/>
        </p:nvSpPr>
        <p:spPr>
          <a:xfrm>
            <a:off x="1755062" y="1420465"/>
            <a:ext cx="14778000" cy="24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Canvas Pr</a:t>
            </a:r>
            <a:r>
              <a:rPr b="1" lang="en-US" sz="4200">
                <a:solidFill>
                  <a:srgbClr val="FF6D25"/>
                </a:solidFill>
              </a:rPr>
              <a:t>ä</a:t>
            </a: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sentation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/>
              <a:t>Jede:r Teilnehmende präsentiert das individuelle Canvas (max. 5 Min.)</a:t>
            </a:r>
            <a:endParaRPr/>
          </a:p>
          <a:p>
            <a:pPr indent="-271462" lvl="1" marL="542925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/>
              <a:t>Konzentrieren Sie sich auf die Kernpunkte, nicht auf jedes Detail</a:t>
            </a:r>
            <a:endParaRPr/>
          </a:p>
        </p:txBody>
      </p:sp>
      <p:sp>
        <p:nvSpPr>
          <p:cNvPr id="263" name="Google Shape;263;p10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68" name="Google Shape;268;p11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70" name="Google Shape;270;p11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5411735" y="4739096"/>
            <a:ext cx="7840015" cy="5576211"/>
          </a:xfrm>
          <a:custGeom>
            <a:rect b="b" l="l" r="r" t="t"/>
            <a:pathLst>
              <a:path extrusionOk="0" h="5576211" w="7840015">
                <a:moveTo>
                  <a:pt x="0" y="0"/>
                </a:moveTo>
                <a:lnTo>
                  <a:pt x="7840015" y="0"/>
                </a:lnTo>
                <a:lnTo>
                  <a:pt x="7840015" y="5576211"/>
                </a:lnTo>
                <a:lnTo>
                  <a:pt x="0" y="5576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1"/>
          <p:cNvSpPr/>
          <p:nvPr/>
        </p:nvSpPr>
        <p:spPr>
          <a:xfrm>
            <a:off x="11941556" y="3767546"/>
            <a:ext cx="1923130" cy="1576967"/>
          </a:xfrm>
          <a:custGeom>
            <a:rect b="b" l="l" r="r" t="t"/>
            <a:pathLst>
              <a:path extrusionOk="0" h="1576967" w="1923130">
                <a:moveTo>
                  <a:pt x="0" y="0"/>
                </a:moveTo>
                <a:lnTo>
                  <a:pt x="1923130" y="0"/>
                </a:lnTo>
                <a:lnTo>
                  <a:pt x="1923130" y="1576967"/>
                </a:lnTo>
                <a:lnTo>
                  <a:pt x="0" y="1576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1"/>
          <p:cNvSpPr txBox="1"/>
          <p:nvPr/>
        </p:nvSpPr>
        <p:spPr>
          <a:xfrm>
            <a:off x="1755062" y="1420465"/>
            <a:ext cx="14778000" cy="23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9525"/>
                </a:solidFill>
              </a:rPr>
              <a:t>Zusammenfassung und Ausblick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Was war für Sie die wichtigste Erkenntnis oder der entscheidende Aha-Moment der heutigen Einheit?</a:t>
            </a:r>
            <a:endParaRPr sz="1200"/>
          </a:p>
        </p:txBody>
      </p:sp>
      <p:sp>
        <p:nvSpPr>
          <p:cNvPr id="275" name="Google Shape;275;p11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276" name="Google Shape;276;p11"/>
          <p:cNvSpPr/>
          <p:nvPr/>
        </p:nvSpPr>
        <p:spPr>
          <a:xfrm flipH="1">
            <a:off x="3997259" y="3418952"/>
            <a:ext cx="2828951" cy="2319740"/>
          </a:xfrm>
          <a:custGeom>
            <a:rect b="b" l="l" r="r" t="t"/>
            <a:pathLst>
              <a:path extrusionOk="0" h="2319740" w="2828951">
                <a:moveTo>
                  <a:pt x="2828952" y="0"/>
                </a:moveTo>
                <a:lnTo>
                  <a:pt x="0" y="0"/>
                </a:lnTo>
                <a:lnTo>
                  <a:pt x="0" y="2319740"/>
                </a:lnTo>
                <a:lnTo>
                  <a:pt x="2828952" y="2319740"/>
                </a:lnTo>
                <a:lnTo>
                  <a:pt x="2828952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81" name="Google Shape;281;p12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2"/>
          <p:cNvSpPr/>
          <p:nvPr/>
        </p:nvSpPr>
        <p:spPr>
          <a:xfrm>
            <a:off x="0" y="9297915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2"/>
          <p:cNvSpPr/>
          <p:nvPr/>
        </p:nvSpPr>
        <p:spPr>
          <a:xfrm>
            <a:off x="5626744" y="5844564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284" name="Google Shape;284;p12"/>
          <p:cNvSpPr/>
          <p:nvPr/>
        </p:nvSpPr>
        <p:spPr>
          <a:xfrm>
            <a:off x="6199938" y="4004781"/>
            <a:ext cx="860775" cy="619315"/>
          </a:xfrm>
          <a:custGeom>
            <a:rect b="b" l="l" r="r" t="t"/>
            <a:pathLst>
              <a:path extrusionOk="0" h="825754" w="1147699">
                <a:moveTo>
                  <a:pt x="0" y="0"/>
                </a:moveTo>
                <a:lnTo>
                  <a:pt x="1147699" y="0"/>
                </a:lnTo>
                <a:lnTo>
                  <a:pt x="1147699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285" name="Google Shape;285;p12"/>
          <p:cNvSpPr/>
          <p:nvPr/>
        </p:nvSpPr>
        <p:spPr>
          <a:xfrm>
            <a:off x="9086243" y="4066234"/>
            <a:ext cx="1420654" cy="496444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7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286" name="Google Shape;286;p12"/>
          <p:cNvSpPr/>
          <p:nvPr/>
        </p:nvSpPr>
        <p:spPr>
          <a:xfrm>
            <a:off x="10285871" y="4942231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287" name="Google Shape;287;p12"/>
          <p:cNvSpPr/>
          <p:nvPr/>
        </p:nvSpPr>
        <p:spPr>
          <a:xfrm>
            <a:off x="10930973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1" l="0" r="-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288" name="Google Shape;288;p12"/>
          <p:cNvSpPr/>
          <p:nvPr/>
        </p:nvSpPr>
        <p:spPr>
          <a:xfrm>
            <a:off x="8942008" y="4767022"/>
            <a:ext cx="930212" cy="930212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289" name="Google Shape;289;p12"/>
          <p:cNvSpPr/>
          <p:nvPr/>
        </p:nvSpPr>
        <p:spPr>
          <a:xfrm>
            <a:off x="7484784" y="4082648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2"/>
          <p:cNvSpPr/>
          <p:nvPr/>
        </p:nvSpPr>
        <p:spPr>
          <a:xfrm>
            <a:off x="6991448" y="4992898"/>
            <a:ext cx="1536954" cy="458628"/>
          </a:xfrm>
          <a:custGeom>
            <a:rect b="b" l="l" r="r" t="t"/>
            <a:pathLst>
              <a:path extrusionOk="0" h="611505" w="2049272">
                <a:moveTo>
                  <a:pt x="0" y="0"/>
                </a:moveTo>
                <a:lnTo>
                  <a:pt x="2049272" y="0"/>
                </a:lnTo>
                <a:lnTo>
                  <a:pt x="2049272" y="611505"/>
                </a:lnTo>
                <a:lnTo>
                  <a:pt x="0" y="611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9" l="0" r="-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2"/>
          <p:cNvSpPr/>
          <p:nvPr/>
        </p:nvSpPr>
        <p:spPr>
          <a:xfrm>
            <a:off x="-21805" y="-35074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2"/>
          <p:cNvSpPr txBox="1"/>
          <p:nvPr/>
        </p:nvSpPr>
        <p:spPr>
          <a:xfrm>
            <a:off x="4616496" y="562647"/>
            <a:ext cx="89637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900">
                <a:solidFill>
                  <a:srgbClr val="FFFFFF"/>
                </a:solidFill>
              </a:rPr>
              <a:t>DANKE</a:t>
            </a:r>
            <a:endParaRPr/>
          </a:p>
        </p:txBody>
      </p:sp>
      <p:pic>
        <p:nvPicPr>
          <p:cNvPr id="293" name="Google Shape;293;p12" title="DE-DE (1)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0" y="9475873"/>
            <a:ext cx="18288000" cy="750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Salkic Jasmina | WKSTMK Room 466</dc:creator>
</cp:coreProperties>
</file>