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jnISl58mZRayV5dsUZuugq4c9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5" name="Google Shape;255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Trainer collects feedback on PPT/Flipchart and saves results for participants</a:t>
            </a:r>
            <a:endParaRPr/>
          </a:p>
        </p:txBody>
      </p:sp>
      <p:sp>
        <p:nvSpPr>
          <p:cNvPr id="257" name="Google Shape;257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1" Type="http://schemas.openxmlformats.org/officeDocument/2006/relationships/image" Target="../media/image1.png"/><Relationship Id="rId10" Type="http://schemas.openxmlformats.org/officeDocument/2006/relationships/image" Target="../media/image12.png"/><Relationship Id="rId9" Type="http://schemas.openxmlformats.org/officeDocument/2006/relationships/image" Target="../media/image36.png"/><Relationship Id="rId5" Type="http://schemas.openxmlformats.org/officeDocument/2006/relationships/image" Target="../media/image24.png"/><Relationship Id="rId6" Type="http://schemas.openxmlformats.org/officeDocument/2006/relationships/image" Target="../media/image5.png"/><Relationship Id="rId7" Type="http://schemas.openxmlformats.org/officeDocument/2006/relationships/image" Target="../media/image10.jp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3.png"/><Relationship Id="rId8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33.png"/><Relationship Id="rId7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11" Type="http://schemas.openxmlformats.org/officeDocument/2006/relationships/image" Target="../media/image12.png"/><Relationship Id="rId10" Type="http://schemas.openxmlformats.org/officeDocument/2006/relationships/image" Target="../media/image36.png"/><Relationship Id="rId12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24.png"/><Relationship Id="rId7" Type="http://schemas.openxmlformats.org/officeDocument/2006/relationships/image" Target="../media/image5.png"/><Relationship Id="rId8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6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3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0" name="Google Shape;90;p1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-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1" name="Google Shape;91;p1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2" name="Google Shape;92;p1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3" name="Google Shape;93;p1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4" name="Google Shape;94;p1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5" name="Google Shape;95;p1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295867" y="9678153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3020384" y="9710264"/>
            <a:ext cx="15176191" cy="398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 Project N° 2023-1-AT01-KA220-VET-000152934</a:t>
            </a:r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2012250" y="6737087"/>
            <a:ext cx="13429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Strategy Workshop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Turning Potential into Action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4" name="Google Shape;104;p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6" name="Google Shape;106;p2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755062" y="1420465"/>
            <a:ext cx="14777850" cy="6421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and goals of the workshop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Overview of the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and Identification of barriers &amp; resources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Presentation of Individual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 discussion and Feedback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Sharing insights &amp; wrap-up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5" name="Google Shape;115;p3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7" name="Google Shape;117;p3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484185" y="2990528"/>
            <a:ext cx="17512010" cy="54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Reflect on your own company’s situation by identifying internal barriers and opportunities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related to the target groups (migrants and diversity + low-skilled workers).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the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Business Model Canvas (BMC) as a structured tool to transform ideas into strategic actions</a:t>
            </a:r>
            <a:r>
              <a:rPr b="0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Collaboratively develop and refine strategies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can be implemented and further developed.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 from peers through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feedback and exchange.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Lay the foundation for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sustainable change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which will be continued in the upcoming Monitoring Unit where we will focus on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implementation and progress tracking</a:t>
            </a:r>
            <a:r>
              <a:rPr b="0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grpSp>
        <p:nvGrpSpPr>
          <p:cNvPr id="120" name="Google Shape;120;p3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1" name="Google Shape;121;p3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2" name="Google Shape;122;p3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3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4" name="Google Shape;124;p3"/>
            <p:cNvSpPr txBox="1"/>
            <p:nvPr/>
          </p:nvSpPr>
          <p:spPr>
            <a:xfrm>
              <a:off x="0" y="422394"/>
              <a:ext cx="18054867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 are here today to: </a:t>
              </a:r>
              <a:endParaRPr/>
            </a:p>
          </p:txBody>
        </p:sp>
      </p:grpSp>
      <p:sp>
        <p:nvSpPr>
          <p:cNvPr id="125" name="Google Shape;125;p3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1" name="Google Shape;131;p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3" name="Google Shape;133;p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4"/>
          <p:cNvGrpSpPr/>
          <p:nvPr/>
        </p:nvGrpSpPr>
        <p:grpSpPr>
          <a:xfrm>
            <a:off x="10212284" y="6242914"/>
            <a:ext cx="2786496" cy="3447752"/>
            <a:chOff x="0" y="-95250"/>
            <a:chExt cx="733892" cy="908050"/>
          </a:xfrm>
        </p:grpSpPr>
        <p:sp>
          <p:nvSpPr>
            <p:cNvPr id="136" name="Google Shape;136;p4"/>
            <p:cNvSpPr/>
            <p:nvPr/>
          </p:nvSpPr>
          <p:spPr>
            <a:xfrm>
              <a:off x="0" y="0"/>
              <a:ext cx="733892" cy="812800"/>
            </a:xfrm>
            <a:custGeom>
              <a:rect b="b" l="l" r="r" t="t"/>
              <a:pathLst>
                <a:path extrusionOk="0" h="812800" w="733892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 txBox="1"/>
            <p:nvPr/>
          </p:nvSpPr>
          <p:spPr>
            <a:xfrm>
              <a:off x="0" y="-95250"/>
              <a:ext cx="733892" cy="908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Low-skilled Workers</a:t>
              </a:r>
              <a:endParaRPr/>
            </a:p>
          </p:txBody>
        </p:sp>
      </p:grpSp>
      <p:grpSp>
        <p:nvGrpSpPr>
          <p:cNvPr id="138" name="Google Shape;138;p4"/>
          <p:cNvGrpSpPr/>
          <p:nvPr/>
        </p:nvGrpSpPr>
        <p:grpSpPr>
          <a:xfrm>
            <a:off x="5576318" y="6235192"/>
            <a:ext cx="2748659" cy="3447752"/>
            <a:chOff x="0" y="-95250"/>
            <a:chExt cx="723927" cy="908050"/>
          </a:xfrm>
        </p:grpSpPr>
        <p:sp>
          <p:nvSpPr>
            <p:cNvPr id="139" name="Google Shape;139;p4"/>
            <p:cNvSpPr/>
            <p:nvPr/>
          </p:nvSpPr>
          <p:spPr>
            <a:xfrm>
              <a:off x="0" y="0"/>
              <a:ext cx="723927" cy="812800"/>
            </a:xfrm>
            <a:custGeom>
              <a:rect b="b" l="l" r="r" t="t"/>
              <a:pathLst>
                <a:path extrusionOk="0" h="812800" w="723927">
                  <a:moveTo>
                    <a:pt x="84499" y="0"/>
                  </a:moveTo>
                  <a:lnTo>
                    <a:pt x="639428" y="0"/>
                  </a:lnTo>
                  <a:cubicBezTo>
                    <a:pt x="686095" y="0"/>
                    <a:pt x="723927" y="37831"/>
                    <a:pt x="723927" y="84499"/>
                  </a:cubicBezTo>
                  <a:lnTo>
                    <a:pt x="723927" y="728302"/>
                  </a:lnTo>
                  <a:cubicBezTo>
                    <a:pt x="723927" y="774969"/>
                    <a:pt x="686095" y="812800"/>
                    <a:pt x="639428" y="812800"/>
                  </a:cubicBezTo>
                  <a:lnTo>
                    <a:pt x="84499" y="812800"/>
                  </a:lnTo>
                  <a:cubicBezTo>
                    <a:pt x="37831" y="812800"/>
                    <a:pt x="0" y="774969"/>
                    <a:pt x="0" y="728302"/>
                  </a:cubicBezTo>
                  <a:lnTo>
                    <a:pt x="0" y="84499"/>
                  </a:lnTo>
                  <a:cubicBezTo>
                    <a:pt x="0" y="37831"/>
                    <a:pt x="37831" y="0"/>
                    <a:pt x="84499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 txBox="1"/>
            <p:nvPr/>
          </p:nvSpPr>
          <p:spPr>
            <a:xfrm>
              <a:off x="0" y="-95250"/>
              <a:ext cx="723927" cy="908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Migrant Workers </a:t>
              </a:r>
              <a:endParaRPr/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and Diversity</a:t>
              </a:r>
              <a:endParaRPr/>
            </a:p>
          </p:txBody>
        </p:sp>
      </p:grpSp>
      <p:sp>
        <p:nvSpPr>
          <p:cNvPr id="141" name="Google Shape;141;p4"/>
          <p:cNvSpPr/>
          <p:nvPr/>
        </p:nvSpPr>
        <p:spPr>
          <a:xfrm>
            <a:off x="6162126" y="5146885"/>
            <a:ext cx="1577043" cy="1399625"/>
          </a:xfrm>
          <a:custGeom>
            <a:rect b="b" l="l" r="r" t="t"/>
            <a:pathLst>
              <a:path extrusionOk="0" h="1399625" w="1577043">
                <a:moveTo>
                  <a:pt x="0" y="0"/>
                </a:moveTo>
                <a:lnTo>
                  <a:pt x="1577043" y="0"/>
                </a:lnTo>
                <a:lnTo>
                  <a:pt x="1577043" y="1399625"/>
                </a:lnTo>
                <a:lnTo>
                  <a:pt x="0" y="1399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10863025" y="5143500"/>
            <a:ext cx="1485014" cy="1399625"/>
          </a:xfrm>
          <a:custGeom>
            <a:rect b="b" l="l" r="r" t="t"/>
            <a:pathLst>
              <a:path extrusionOk="0" h="1399625" w="1485014">
                <a:moveTo>
                  <a:pt x="0" y="0"/>
                </a:moveTo>
                <a:lnTo>
                  <a:pt x="1485013" y="0"/>
                </a:lnTo>
                <a:lnTo>
                  <a:pt x="1485013" y="1399625"/>
                </a:lnTo>
                <a:lnTo>
                  <a:pt x="0" y="1399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 rot="5400000">
            <a:off x="9440173" y="2179761"/>
            <a:ext cx="21123" cy="4224603"/>
          </a:xfrm>
          <a:custGeom>
            <a:rect b="b" l="l" r="r" t="t"/>
            <a:pathLst>
              <a:path extrusionOk="0" h="4224603" w="21123">
                <a:moveTo>
                  <a:pt x="0" y="0"/>
                </a:moveTo>
                <a:lnTo>
                  <a:pt x="21124" y="0"/>
                </a:lnTo>
                <a:lnTo>
                  <a:pt x="21124" y="4224603"/>
                </a:lnTo>
                <a:lnTo>
                  <a:pt x="0" y="42246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 cap="sq" cmpd="sng" w="428625">
            <a:solidFill>
              <a:srgbClr val="FF952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1755075" y="1042230"/>
            <a:ext cx="14777850" cy="2398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The Business Model Canvas</a:t>
            </a:r>
            <a:endParaRPr/>
          </a:p>
          <a:p>
            <a:pPr indent="-190023" lvl="1" marL="380048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Strategic tool to visualize how an organization creates, delivers &amp; captures value (Osterwalder &amp; Pigneur, 2010)【Source: Osterwalder, A., &amp; Pigneur, Y. (2010).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Business Model Generation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Wiley】</a:t>
            </a:r>
            <a:endParaRPr/>
          </a:p>
          <a:p>
            <a:pPr indent="-190023" lvl="1" marL="380048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Adapted here for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 &amp; workforce strategy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5726788" y="3711905"/>
            <a:ext cx="6834425" cy="512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Today we focus on the following target group: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1" name="Google Shape;151;p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53" name="Google Shape;153;p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2061810" y="771525"/>
            <a:ext cx="14777850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Brainstorming &amp; Identification of Barriers &amp; Resources </a:t>
            </a:r>
            <a:r>
              <a:rPr b="1"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6" name="Google Shape;156;p5"/>
          <p:cNvSpPr/>
          <p:nvPr/>
        </p:nvSpPr>
        <p:spPr>
          <a:xfrm>
            <a:off x="4054223" y="5263931"/>
            <a:ext cx="1243548" cy="2089997"/>
          </a:xfrm>
          <a:custGeom>
            <a:rect b="b" l="l" r="r" t="t"/>
            <a:pathLst>
              <a:path extrusionOk="0" h="2089997" w="1243548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12479083" y="5263931"/>
            <a:ext cx="2157416" cy="2089997"/>
          </a:xfrm>
          <a:custGeom>
            <a:rect b="b" l="l" r="r" t="t"/>
            <a:pathLst>
              <a:path extrusionOk="0" h="2089997" w="2157416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9" name="Google Shape;159;p5"/>
          <p:cNvGrpSpPr/>
          <p:nvPr/>
        </p:nvGrpSpPr>
        <p:grpSpPr>
          <a:xfrm>
            <a:off x="1464479" y="1757203"/>
            <a:ext cx="6423035" cy="3411587"/>
            <a:chOff x="0" y="-85725"/>
            <a:chExt cx="1691664" cy="898525"/>
          </a:xfrm>
        </p:grpSpPr>
        <p:sp>
          <p:nvSpPr>
            <p:cNvPr id="160" name="Google Shape;160;p5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5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Think about barriers (obstacles preventing integration of target groups)</a:t>
              </a:r>
              <a:endParaRPr/>
            </a:p>
          </p:txBody>
        </p:sp>
      </p:grpSp>
      <p:grpSp>
        <p:nvGrpSpPr>
          <p:cNvPr id="162" name="Google Shape;162;p5"/>
          <p:cNvGrpSpPr/>
          <p:nvPr/>
        </p:nvGrpSpPr>
        <p:grpSpPr>
          <a:xfrm>
            <a:off x="10416625" y="1757203"/>
            <a:ext cx="6423035" cy="3411587"/>
            <a:chOff x="0" y="-85725"/>
            <a:chExt cx="1691664" cy="898525"/>
          </a:xfrm>
        </p:grpSpPr>
        <p:sp>
          <p:nvSpPr>
            <p:cNvPr id="163" name="Google Shape;163;p5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5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Think about resources (existing strengths/assets in your company)</a:t>
              </a:r>
              <a:endParaRPr/>
            </a:p>
          </p:txBody>
        </p:sp>
      </p:grpSp>
      <p:grpSp>
        <p:nvGrpSpPr>
          <p:cNvPr id="165" name="Google Shape;165;p5"/>
          <p:cNvGrpSpPr/>
          <p:nvPr/>
        </p:nvGrpSpPr>
        <p:grpSpPr>
          <a:xfrm>
            <a:off x="3217417" y="7245898"/>
            <a:ext cx="12466637" cy="2980084"/>
            <a:chOff x="0" y="-66675"/>
            <a:chExt cx="3283394" cy="784878"/>
          </a:xfrm>
        </p:grpSpPr>
        <p:sp>
          <p:nvSpPr>
            <p:cNvPr id="166" name="Google Shape;166;p5"/>
            <p:cNvSpPr/>
            <p:nvPr/>
          </p:nvSpPr>
          <p:spPr>
            <a:xfrm>
              <a:off x="0" y="0"/>
              <a:ext cx="3283394" cy="718203"/>
            </a:xfrm>
            <a:custGeom>
              <a:rect b="b" l="l" r="r" t="t"/>
              <a:pathLst>
                <a:path extrusionOk="0" h="718203" w="3283394">
                  <a:moveTo>
                    <a:pt x="18630" y="0"/>
                  </a:moveTo>
                  <a:lnTo>
                    <a:pt x="3264764" y="0"/>
                  </a:lnTo>
                  <a:cubicBezTo>
                    <a:pt x="3275053" y="0"/>
                    <a:pt x="3283394" y="8341"/>
                    <a:pt x="3283394" y="18630"/>
                  </a:cubicBezTo>
                  <a:lnTo>
                    <a:pt x="3283394" y="699573"/>
                  </a:lnTo>
                  <a:cubicBezTo>
                    <a:pt x="3283394" y="704514"/>
                    <a:pt x="3281431" y="709252"/>
                    <a:pt x="3277938" y="712746"/>
                  </a:cubicBezTo>
                  <a:cubicBezTo>
                    <a:pt x="3274444" y="716240"/>
                    <a:pt x="3269705" y="718203"/>
                    <a:pt x="3264764" y="718203"/>
                  </a:cubicBezTo>
                  <a:lnTo>
                    <a:pt x="18630" y="718203"/>
                  </a:lnTo>
                  <a:cubicBezTo>
                    <a:pt x="8341" y="718203"/>
                    <a:pt x="0" y="709862"/>
                    <a:pt x="0" y="699573"/>
                  </a:cubicBezTo>
                  <a:lnTo>
                    <a:pt x="0" y="18630"/>
                  </a:lnTo>
                  <a:cubicBezTo>
                    <a:pt x="0" y="8341"/>
                    <a:pt x="8341" y="0"/>
                    <a:pt x="18630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 txBox="1"/>
            <p:nvPr/>
          </p:nvSpPr>
          <p:spPr>
            <a:xfrm>
              <a:off x="0" y="-66675"/>
              <a:ext cx="3283394" cy="784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Group Exercise- Instructions: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Each participant writes 1–3 barriers on individual Post-its.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Repeat for resources.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Stick them on the flipchart/board (two columns: “Barriers” &amp; “Resources”).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Briefly cluster and discuss main themes as a group.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72" name="Google Shape;172;p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74" name="Google Shape;174;p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 txBox="1"/>
          <p:nvPr/>
        </p:nvSpPr>
        <p:spPr>
          <a:xfrm>
            <a:off x="4650935" y="689863"/>
            <a:ext cx="8957411" cy="1922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Individual Business Modell Canvas</a:t>
            </a:r>
            <a:endParaRPr/>
          </a:p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Work</a:t>
            </a:r>
            <a:endParaRPr/>
          </a:p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Fill out your personal BMC with focus on one of the </a:t>
            </a:r>
            <a:r>
              <a:rPr b="1"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 target groups.</a:t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78" name="Google Shape;178;p6"/>
          <p:cNvGrpSpPr/>
          <p:nvPr/>
        </p:nvGrpSpPr>
        <p:grpSpPr>
          <a:xfrm>
            <a:off x="751846" y="463669"/>
            <a:ext cx="17014111" cy="8387999"/>
            <a:chOff x="0" y="-3385245"/>
            <a:chExt cx="22685481" cy="11183998"/>
          </a:xfrm>
        </p:grpSpPr>
        <p:grpSp>
          <p:nvGrpSpPr>
            <p:cNvPr id="179" name="Google Shape;179;p6"/>
            <p:cNvGrpSpPr/>
            <p:nvPr/>
          </p:nvGrpSpPr>
          <p:grpSpPr>
            <a:xfrm>
              <a:off x="1708" y="-3385245"/>
              <a:ext cx="22682920" cy="4138884"/>
              <a:chOff x="0" y="-152400"/>
              <a:chExt cx="1021147" cy="186328"/>
            </a:xfrm>
          </p:grpSpPr>
          <p:sp>
            <p:nvSpPr>
              <p:cNvPr id="180" name="Google Shape;180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2" name="Google Shape;182;p6"/>
            <p:cNvSpPr txBox="1"/>
            <p:nvPr/>
          </p:nvSpPr>
          <p:spPr>
            <a:xfrm>
              <a:off x="1708" y="92340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Target Group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Migrant workers and Low-skilled workers → Define their needs/barriers.</a:t>
              </a:r>
              <a:endParaRPr/>
            </a:p>
          </p:txBody>
        </p:sp>
        <p:grpSp>
          <p:nvGrpSpPr>
            <p:cNvPr id="183" name="Google Shape;183;p6"/>
            <p:cNvGrpSpPr/>
            <p:nvPr/>
          </p:nvGrpSpPr>
          <p:grpSpPr>
            <a:xfrm>
              <a:off x="0" y="137312"/>
              <a:ext cx="22683773" cy="4138884"/>
              <a:chOff x="0" y="-152400"/>
              <a:chExt cx="1021186" cy="186328"/>
            </a:xfrm>
          </p:grpSpPr>
          <p:sp>
            <p:nvSpPr>
              <p:cNvPr id="184" name="Google Shape;184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6" name="Google Shape;186;p6"/>
            <p:cNvSpPr txBox="1"/>
            <p:nvPr/>
          </p:nvSpPr>
          <p:spPr>
            <a:xfrm>
              <a:off x="0" y="3614896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Value for the Company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benefits will this bring? (e.g., reduced turnover, new talent pool)</a:t>
              </a:r>
              <a:endParaRPr/>
            </a:p>
          </p:txBody>
        </p:sp>
        <p:grpSp>
          <p:nvGrpSpPr>
            <p:cNvPr id="187" name="Google Shape;187;p6"/>
            <p:cNvGrpSpPr/>
            <p:nvPr/>
          </p:nvGrpSpPr>
          <p:grpSpPr>
            <a:xfrm>
              <a:off x="0" y="3659869"/>
              <a:ext cx="22683773" cy="4138884"/>
              <a:chOff x="0" y="-152400"/>
              <a:chExt cx="1021186" cy="186328"/>
            </a:xfrm>
          </p:grpSpPr>
          <p:sp>
            <p:nvSpPr>
              <p:cNvPr id="188" name="Google Shape;188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6"/>
            <p:cNvSpPr txBox="1"/>
            <p:nvPr/>
          </p:nvSpPr>
          <p:spPr>
            <a:xfrm>
              <a:off x="0" y="7137453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Cost Structure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will it cost? (money, time, staff capacity)</a:t>
              </a:r>
              <a:endParaRPr/>
            </a:p>
          </p:txBody>
        </p:sp>
        <p:grpSp>
          <p:nvGrpSpPr>
            <p:cNvPr id="191" name="Google Shape;191;p6"/>
            <p:cNvGrpSpPr/>
            <p:nvPr/>
          </p:nvGrpSpPr>
          <p:grpSpPr>
            <a:xfrm>
              <a:off x="1708" y="2779229"/>
              <a:ext cx="22683773" cy="4138884"/>
              <a:chOff x="0" y="-152400"/>
              <a:chExt cx="1021186" cy="186328"/>
            </a:xfrm>
          </p:grpSpPr>
          <p:sp>
            <p:nvSpPr>
              <p:cNvPr id="192" name="Google Shape;192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4" name="Google Shape;194;p6"/>
            <p:cNvSpPr txBox="1"/>
            <p:nvPr/>
          </p:nvSpPr>
          <p:spPr>
            <a:xfrm>
              <a:off x="1708" y="6256814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Partners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Who could help? (e.g., training providers, local employment agencies)</a:t>
              </a:r>
              <a:endParaRPr/>
            </a:p>
          </p:txBody>
        </p:sp>
        <p:grpSp>
          <p:nvGrpSpPr>
            <p:cNvPr id="195" name="Google Shape;195;p6"/>
            <p:cNvGrpSpPr/>
            <p:nvPr/>
          </p:nvGrpSpPr>
          <p:grpSpPr>
            <a:xfrm>
              <a:off x="1708" y="-743327"/>
              <a:ext cx="22682920" cy="4138884"/>
              <a:chOff x="0" y="-152400"/>
              <a:chExt cx="1021147" cy="186328"/>
            </a:xfrm>
          </p:grpSpPr>
          <p:sp>
            <p:nvSpPr>
              <p:cNvPr id="196" name="Google Shape;196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8" name="Google Shape;198;p6"/>
            <p:cNvSpPr txBox="1"/>
            <p:nvPr/>
          </p:nvSpPr>
          <p:spPr>
            <a:xfrm>
              <a:off x="1708" y="2734257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Relationships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relationship should be established? (e.g., supportive onboarding, mentorship)</a:t>
              </a:r>
              <a:endParaRPr/>
            </a:p>
          </p:txBody>
        </p:sp>
        <p:grpSp>
          <p:nvGrpSpPr>
            <p:cNvPr id="199" name="Google Shape;199;p6"/>
            <p:cNvGrpSpPr/>
            <p:nvPr/>
          </p:nvGrpSpPr>
          <p:grpSpPr>
            <a:xfrm>
              <a:off x="1708" y="1898590"/>
              <a:ext cx="22683773" cy="4138884"/>
              <a:chOff x="0" y="-152400"/>
              <a:chExt cx="1021186" cy="186328"/>
            </a:xfrm>
          </p:grpSpPr>
          <p:sp>
            <p:nvSpPr>
              <p:cNvPr id="200" name="Google Shape;200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2" name="Google Shape;202;p6"/>
            <p:cNvSpPr txBox="1"/>
            <p:nvPr/>
          </p:nvSpPr>
          <p:spPr>
            <a:xfrm>
              <a:off x="1708" y="5376175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Activities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must be done? (e.g., revise job ads, create mentoring program)</a:t>
              </a:r>
              <a:endParaRPr/>
            </a:p>
          </p:txBody>
        </p:sp>
        <p:grpSp>
          <p:nvGrpSpPr>
            <p:cNvPr id="203" name="Google Shape;203;p6"/>
            <p:cNvGrpSpPr/>
            <p:nvPr/>
          </p:nvGrpSpPr>
          <p:grpSpPr>
            <a:xfrm>
              <a:off x="854" y="1017951"/>
              <a:ext cx="22683773" cy="4138884"/>
              <a:chOff x="0" y="-152400"/>
              <a:chExt cx="1021186" cy="186328"/>
            </a:xfrm>
          </p:grpSpPr>
          <p:sp>
            <p:nvSpPr>
              <p:cNvPr id="204" name="Google Shape;204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6" name="Google Shape;206;p6"/>
            <p:cNvSpPr txBox="1"/>
            <p:nvPr/>
          </p:nvSpPr>
          <p:spPr>
            <a:xfrm>
              <a:off x="854" y="4495536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Resources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resources do you already have? (e.g., HR staff, training budget)</a:t>
              </a:r>
              <a:endParaRPr/>
            </a:p>
          </p:txBody>
        </p:sp>
        <p:grpSp>
          <p:nvGrpSpPr>
            <p:cNvPr id="207" name="Google Shape;207;p6"/>
            <p:cNvGrpSpPr/>
            <p:nvPr/>
          </p:nvGrpSpPr>
          <p:grpSpPr>
            <a:xfrm>
              <a:off x="1708" y="-1623967"/>
              <a:ext cx="22682920" cy="4138884"/>
              <a:chOff x="0" y="-152400"/>
              <a:chExt cx="1021147" cy="186328"/>
            </a:xfrm>
          </p:grpSpPr>
          <p:sp>
            <p:nvSpPr>
              <p:cNvPr id="208" name="Google Shape;208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0" name="Google Shape;210;p6"/>
            <p:cNvSpPr txBox="1"/>
            <p:nvPr/>
          </p:nvSpPr>
          <p:spPr>
            <a:xfrm>
              <a:off x="1708" y="1853618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Channels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How to reach them? (e.g., job portals, community networks)</a:t>
              </a:r>
              <a:endParaRPr/>
            </a:p>
          </p:txBody>
        </p:sp>
        <p:grpSp>
          <p:nvGrpSpPr>
            <p:cNvPr id="211" name="Google Shape;211;p6"/>
            <p:cNvGrpSpPr/>
            <p:nvPr/>
          </p:nvGrpSpPr>
          <p:grpSpPr>
            <a:xfrm>
              <a:off x="854" y="-2504606"/>
              <a:ext cx="22682920" cy="4138884"/>
              <a:chOff x="0" y="-152400"/>
              <a:chExt cx="1021147" cy="186328"/>
            </a:xfrm>
          </p:grpSpPr>
          <p:sp>
            <p:nvSpPr>
              <p:cNvPr id="212" name="Google Shape;212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4" name="Google Shape;214;p6"/>
            <p:cNvSpPr txBox="1"/>
            <p:nvPr/>
          </p:nvSpPr>
          <p:spPr>
            <a:xfrm>
              <a:off x="854" y="972979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Value Offers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could your company offer this group? (e.g., flexible hours, mentoring)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9" name="Google Shape;219;p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21" name="Google Shape;221;p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2136567" y="899134"/>
            <a:ext cx="15629390" cy="8791532"/>
          </a:xfrm>
          <a:custGeom>
            <a:rect b="b" l="l" r="r" t="t"/>
            <a:pathLst>
              <a:path extrusionOk="0" h="8791532" w="15629390">
                <a:moveTo>
                  <a:pt x="0" y="0"/>
                </a:moveTo>
                <a:lnTo>
                  <a:pt x="15629389" y="0"/>
                </a:lnTo>
                <a:lnTo>
                  <a:pt x="15629389" y="8791532"/>
                </a:lnTo>
                <a:lnTo>
                  <a:pt x="0" y="8791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29" name="Google Shape;229;p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31" name="Google Shape;231;p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3" name="Google Shape;233;p8"/>
          <p:cNvGrpSpPr/>
          <p:nvPr/>
        </p:nvGrpSpPr>
        <p:grpSpPr>
          <a:xfrm>
            <a:off x="2324015" y="2247988"/>
            <a:ext cx="13639973" cy="6540126"/>
            <a:chOff x="0" y="-771525"/>
            <a:chExt cx="18186631" cy="8720167"/>
          </a:xfrm>
        </p:grpSpPr>
        <p:grpSp>
          <p:nvGrpSpPr>
            <p:cNvPr id="234" name="Google Shape;234;p8"/>
            <p:cNvGrpSpPr/>
            <p:nvPr/>
          </p:nvGrpSpPr>
          <p:grpSpPr>
            <a:xfrm>
              <a:off x="131759" y="-771525"/>
              <a:ext cx="18054872" cy="2828925"/>
              <a:chOff x="0" y="-152400"/>
              <a:chExt cx="3566394" cy="558800"/>
            </a:xfrm>
          </p:grpSpPr>
          <p:sp>
            <p:nvSpPr>
              <p:cNvPr id="235" name="Google Shape;235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7" name="Google Shape;237;p8"/>
            <p:cNvSpPr txBox="1"/>
            <p:nvPr/>
          </p:nvSpPr>
          <p:spPr>
            <a:xfrm>
              <a:off x="13176" y="744220"/>
              <a:ext cx="18054867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Present your individual Business Model Canvas</a:t>
              </a: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15348860" y="111505"/>
              <a:ext cx="1556938" cy="1834390"/>
            </a:xfrm>
            <a:custGeom>
              <a:rect b="b" l="l" r="r" t="t"/>
              <a:pathLst>
                <a:path extrusionOk="0" h="1834390" w="1556938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9" name="Google Shape;239;p8"/>
            <p:cNvGrpSpPr/>
            <p:nvPr/>
          </p:nvGrpSpPr>
          <p:grpSpPr>
            <a:xfrm>
              <a:off x="118583" y="2174096"/>
              <a:ext cx="18054872" cy="2828925"/>
              <a:chOff x="0" y="-152400"/>
              <a:chExt cx="3566394" cy="558800"/>
            </a:xfrm>
          </p:grpSpPr>
          <p:sp>
            <p:nvSpPr>
              <p:cNvPr id="240" name="Google Shape;240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2" name="Google Shape;242;p8"/>
            <p:cNvSpPr txBox="1"/>
            <p:nvPr/>
          </p:nvSpPr>
          <p:spPr>
            <a:xfrm>
              <a:off x="0" y="3689841"/>
              <a:ext cx="18054867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Provide and receive constructive peer feedback</a:t>
              </a:r>
              <a:endParaRPr/>
            </a:p>
          </p:txBody>
        </p:sp>
        <p:grpSp>
          <p:nvGrpSpPr>
            <p:cNvPr id="243" name="Google Shape;243;p8"/>
            <p:cNvGrpSpPr/>
            <p:nvPr/>
          </p:nvGrpSpPr>
          <p:grpSpPr>
            <a:xfrm>
              <a:off x="131759" y="5119717"/>
              <a:ext cx="18054872" cy="2828925"/>
              <a:chOff x="0" y="-152400"/>
              <a:chExt cx="3566394" cy="558800"/>
            </a:xfrm>
          </p:grpSpPr>
          <p:sp>
            <p:nvSpPr>
              <p:cNvPr id="244" name="Google Shape;244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6" name="Google Shape;246;p8"/>
            <p:cNvSpPr txBox="1"/>
            <p:nvPr/>
          </p:nvSpPr>
          <p:spPr>
            <a:xfrm>
              <a:off x="0" y="6362412"/>
              <a:ext cx="18054867" cy="1134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Identify strengths and areas for improvement regarding strategies for the four target groups</a:t>
              </a: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15497741" y="3148210"/>
              <a:ext cx="1652223" cy="1652223"/>
            </a:xfrm>
            <a:custGeom>
              <a:rect b="b" l="l" r="r" t="t"/>
              <a:pathLst>
                <a:path extrusionOk="0" h="1652223" w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8"/>
          <p:cNvSpPr txBox="1"/>
          <p:nvPr/>
        </p:nvSpPr>
        <p:spPr>
          <a:xfrm>
            <a:off x="2981710" y="1388804"/>
            <a:ext cx="12938049" cy="1749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Presentation of Individual Business Model Canvas</a:t>
            </a:r>
            <a:endParaRPr/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328" lvl="1" marL="202656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60" name="Google Shape;260;p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62" name="Google Shape;262;p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 txBox="1"/>
          <p:nvPr/>
        </p:nvSpPr>
        <p:spPr>
          <a:xfrm>
            <a:off x="1755075" y="1839854"/>
            <a:ext cx="14777850" cy="5050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Feedback Guidelines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each presentation, peers provide feedback in 3 steps: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Strengths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What works well in the Canvas?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Improvement areas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Where is clarification or adjustment needed?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Suggestions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What could make this strategy stronger or more realistic?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9"/>
          <p:cNvGrpSpPr/>
          <p:nvPr/>
        </p:nvGrpSpPr>
        <p:grpSpPr>
          <a:xfrm>
            <a:off x="1723189" y="6275181"/>
            <a:ext cx="15455092" cy="2983119"/>
            <a:chOff x="0" y="-85725"/>
            <a:chExt cx="4070477" cy="785678"/>
          </a:xfrm>
        </p:grpSpPr>
        <p:sp>
          <p:nvSpPr>
            <p:cNvPr id="266" name="Google Shape;266;p9"/>
            <p:cNvSpPr/>
            <p:nvPr/>
          </p:nvSpPr>
          <p:spPr>
            <a:xfrm>
              <a:off x="0" y="0"/>
              <a:ext cx="4070477" cy="699953"/>
            </a:xfrm>
            <a:custGeom>
              <a:rect b="b" l="l" r="r" t="t"/>
              <a:pathLst>
                <a:path extrusionOk="0" h="699953" w="4070477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9"/>
            <p:cNvSpPr txBox="1"/>
            <p:nvPr/>
          </p:nvSpPr>
          <p:spPr>
            <a:xfrm>
              <a:off x="0" y="-85725"/>
              <a:ext cx="4070477" cy="785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Principles for Constructive Feedback</a:t>
              </a:r>
              <a:endParaRPr/>
            </a:p>
            <a:p>
              <a:pPr indent="-377820" lvl="1" marL="75564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0" i="0" lang="en-US" sz="34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Respectful listening: allow each participant to present without interruption</a:t>
              </a:r>
              <a:endParaRPr/>
            </a:p>
            <a:p>
              <a:pPr indent="-377820" lvl="1" marL="75564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0" i="0" lang="en-US" sz="34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Feedback must be constructive, specific, and actionable</a:t>
              </a:r>
              <a:endParaRPr/>
            </a:p>
          </p:txBody>
        </p:sp>
      </p:grpSp>
      <p:sp>
        <p:nvSpPr>
          <p:cNvPr id="268" name="Google Shape;268;p9"/>
          <p:cNvSpPr/>
          <p:nvPr/>
        </p:nvSpPr>
        <p:spPr>
          <a:xfrm>
            <a:off x="13983145" y="1183065"/>
            <a:ext cx="4017541" cy="4114800"/>
          </a:xfrm>
          <a:custGeom>
            <a:rect b="b" l="l" r="r" t="t"/>
            <a:pathLst>
              <a:path extrusionOk="0" h="4114800" w="4017541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4" name="Google Shape;274;p1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76" name="Google Shape;276;p1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0"/>
          <p:cNvSpPr/>
          <p:nvPr/>
        </p:nvSpPr>
        <p:spPr>
          <a:xfrm>
            <a:off x="4615194" y="5260047"/>
            <a:ext cx="9057584" cy="4223099"/>
          </a:xfrm>
          <a:custGeom>
            <a:rect b="b" l="l" r="r" t="t"/>
            <a:pathLst>
              <a:path extrusionOk="0" h="4223099" w="9057584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1755062" y="1420465"/>
            <a:ext cx="14777850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Canvas Presentations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participant presents their individual Canvas (5 minutes max.)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 on key ideas, not every detail</a:t>
            </a:r>
            <a:endParaRPr/>
          </a:p>
        </p:txBody>
      </p:sp>
      <p:sp>
        <p:nvSpPr>
          <p:cNvPr id="280" name="Google Shape;280;p1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85" name="Google Shape;285;p1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87" name="Google Shape;287;p11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1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1"/>
          <p:cNvSpPr txBox="1"/>
          <p:nvPr/>
        </p:nvSpPr>
        <p:spPr>
          <a:xfrm>
            <a:off x="1755062" y="1420465"/>
            <a:ext cx="14777850" cy="1621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Wrap up and Outlook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“What was your key takeaway or ‘aha moment’ from today’s session?”</a:t>
            </a:r>
            <a:endParaRPr/>
          </a:p>
        </p:txBody>
      </p:sp>
      <p:sp>
        <p:nvSpPr>
          <p:cNvPr id="292" name="Google Shape;292;p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93" name="Google Shape;293;p11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98" name="Google Shape;298;p1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 txBox="1"/>
          <p:nvPr/>
        </p:nvSpPr>
        <p:spPr>
          <a:xfrm>
            <a:off x="3020384" y="9551479"/>
            <a:ext cx="15176191" cy="398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 Project N° 2023-1-AT01-KA220-VET-000152934</a:t>
            </a:r>
            <a:endParaRPr/>
          </a:p>
        </p:txBody>
      </p:sp>
      <p:sp>
        <p:nvSpPr>
          <p:cNvPr id="301" name="Google Shape;301;p12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3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302" name="Google Shape;302;p12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303" name="Google Shape;303;p12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304" name="Google Shape;304;p12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305" name="Google Shape;305;p12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" l="0" r="-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306" name="Google Shape;306;p12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307" name="Google Shape;307;p12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2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8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2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 txBox="1"/>
          <p:nvPr/>
        </p:nvSpPr>
        <p:spPr>
          <a:xfrm>
            <a:off x="4616496" y="562647"/>
            <a:ext cx="8963808" cy="1618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sp>
        <p:nvSpPr>
          <p:cNvPr id="311" name="Google Shape;311;p12"/>
          <p:cNvSpPr/>
          <p:nvPr/>
        </p:nvSpPr>
        <p:spPr>
          <a:xfrm>
            <a:off x="270716" y="955447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Salkic Jasmina | WKSTMK Room 466</dc:creator>
</cp:coreProperties>
</file>