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7" roundtripDataSignature="AMtx7mgdh9ILQZaJH6ERvPZKZHLg4QTmV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customschemas.google.com/relationships/presentationmetadata" Target="meta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6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6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204" name="Google Shape;204;p6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p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1.7.2013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¿Qué resultados me sorprendieron más y por qué?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¿En qué aspectos somos más fuertes de lo esperado?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¿Qué puntuaciones parecen inesperadamente altas o bajas?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¿Cuáles podrían ser las posibles razones subyacentes de estos resultados?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¿Qué resultados parecen estar interconectados?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¿Son estos resultados principalmente estructurales, culturales o comunicativos?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¿Qué aspectos de una buena integración ya son importantes en su trabajo diario, pero no están integrados en el escáner?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‹#›</a:t>
            </a:r>
            <a:endParaRPr/>
          </a:p>
        </p:txBody>
      </p:sp>
      <p:sp>
        <p:nvSpPr>
          <p:cNvPr id="206" name="Google Shape;206;p6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6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8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9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2" name="Google Shape;272;p10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1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1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1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11" Type="http://schemas.openxmlformats.org/officeDocument/2006/relationships/image" Target="../media/image14.jpg"/><Relationship Id="rId10" Type="http://schemas.openxmlformats.org/officeDocument/2006/relationships/image" Target="../media/image12.png"/><Relationship Id="rId9" Type="http://schemas.openxmlformats.org/officeDocument/2006/relationships/image" Target="../media/image4.png"/><Relationship Id="rId5" Type="http://schemas.openxmlformats.org/officeDocument/2006/relationships/image" Target="../media/image10.png"/><Relationship Id="rId6" Type="http://schemas.openxmlformats.org/officeDocument/2006/relationships/image" Target="../media/image5.png"/><Relationship Id="rId7" Type="http://schemas.openxmlformats.org/officeDocument/2006/relationships/image" Target="../media/image2.jpg"/><Relationship Id="rId8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7.png"/><Relationship Id="rId7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1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15.jpg"/><Relationship Id="rId7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1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20.png"/><Relationship Id="rId7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11" Type="http://schemas.openxmlformats.org/officeDocument/2006/relationships/image" Target="../media/image12.png"/><Relationship Id="rId10" Type="http://schemas.openxmlformats.org/officeDocument/2006/relationships/image" Target="../media/image4.png"/><Relationship Id="rId12" Type="http://schemas.openxmlformats.org/officeDocument/2006/relationships/image" Target="../media/image14.jpg"/><Relationship Id="rId9" Type="http://schemas.openxmlformats.org/officeDocument/2006/relationships/image" Target="../media/image13.png"/><Relationship Id="rId5" Type="http://schemas.openxmlformats.org/officeDocument/2006/relationships/image" Target="../media/image11.png"/><Relationship Id="rId6" Type="http://schemas.openxmlformats.org/officeDocument/2006/relationships/image" Target="../media/image10.png"/><Relationship Id="rId7" Type="http://schemas.openxmlformats.org/officeDocument/2006/relationships/image" Target="../media/image5.png"/><Relationship Id="rId8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-2067" y="5784666"/>
            <a:ext cx="18288000" cy="4578953"/>
          </a:xfrm>
          <a:custGeom>
            <a:rect b="b" l="l" r="r" t="t"/>
            <a:pathLst>
              <a:path extrusionOk="0" h="6105271" w="24384000">
                <a:moveTo>
                  <a:pt x="0" y="0"/>
                </a:moveTo>
                <a:lnTo>
                  <a:pt x="24384000" y="0"/>
                </a:lnTo>
                <a:lnTo>
                  <a:pt x="24384000" y="6105271"/>
                </a:lnTo>
                <a:lnTo>
                  <a:pt x="0" y="6105271"/>
                </a:lnTo>
                <a:close/>
              </a:path>
            </a:pathLst>
          </a:custGeom>
          <a:solidFill>
            <a:srgbClr val="FF6D25"/>
          </a:solidFill>
          <a:ln>
            <a:noFill/>
          </a:ln>
        </p:spPr>
      </p:sp>
      <p:sp>
        <p:nvSpPr>
          <p:cNvPr id="89" name="Google Shape;89;p1"/>
          <p:cNvSpPr/>
          <p:nvPr/>
        </p:nvSpPr>
        <p:spPr>
          <a:xfrm>
            <a:off x="3841013" y="1085840"/>
            <a:ext cx="10605992" cy="4907280"/>
          </a:xfrm>
          <a:custGeom>
            <a:rect b="b" l="l" r="r" t="t"/>
            <a:pathLst>
              <a:path extrusionOk="0" h="6543040" w="14141323">
                <a:moveTo>
                  <a:pt x="0" y="0"/>
                </a:moveTo>
                <a:lnTo>
                  <a:pt x="14141323" y="0"/>
                </a:lnTo>
                <a:lnTo>
                  <a:pt x="14141323" y="6543040"/>
                </a:lnTo>
                <a:lnTo>
                  <a:pt x="0" y="65430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8698" l="0" r="0" t="-8698"/>
            </a:stretch>
          </a:blipFill>
          <a:ln>
            <a:noFill/>
          </a:ln>
        </p:spPr>
      </p:sp>
      <p:sp>
        <p:nvSpPr>
          <p:cNvPr descr="Imagen con una estrella. Tipo de fuente, gráficos y símbolo. Descripción generada automáticamente." id="90" name="Google Shape;90;p1"/>
          <p:cNvSpPr/>
          <p:nvPr/>
        </p:nvSpPr>
        <p:spPr>
          <a:xfrm>
            <a:off x="5014208" y="121558"/>
            <a:ext cx="673036" cy="484251"/>
          </a:xfrm>
          <a:custGeom>
            <a:rect b="b" l="l" r="r" t="t"/>
            <a:pathLst>
              <a:path extrusionOk="0" h="645668" w="897382">
                <a:moveTo>
                  <a:pt x="0" y="0"/>
                </a:moveTo>
                <a:lnTo>
                  <a:pt x="897382" y="0"/>
                </a:lnTo>
                <a:lnTo>
                  <a:pt x="897382" y="645668"/>
                </a:lnTo>
                <a:lnTo>
                  <a:pt x="0" y="6456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33" l="0" r="0" t="-35"/>
            </a:stretch>
          </a:blipFill>
          <a:ln>
            <a:noFill/>
          </a:ln>
        </p:spPr>
      </p:sp>
      <p:sp>
        <p:nvSpPr>
          <p:cNvPr descr="Una imagen con fuente, gráficos, texto y diseño gráfico. Descripción generada automáticamente." id="91" name="Google Shape;91;p1"/>
          <p:cNvSpPr/>
          <p:nvPr/>
        </p:nvSpPr>
        <p:spPr>
          <a:xfrm>
            <a:off x="7349261" y="169612"/>
            <a:ext cx="1110901" cy="388144"/>
          </a:xfrm>
          <a:custGeom>
            <a:rect b="b" l="l" r="r" t="t"/>
            <a:pathLst>
              <a:path extrusionOk="0" h="517525" w="1481201">
                <a:moveTo>
                  <a:pt x="0" y="0"/>
                </a:moveTo>
                <a:lnTo>
                  <a:pt x="1481201" y="0"/>
                </a:lnTo>
                <a:lnTo>
                  <a:pt x="1481201" y="517525"/>
                </a:lnTo>
                <a:lnTo>
                  <a:pt x="0" y="5175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201" l="0" r="0" t="-201"/>
            </a:stretch>
          </a:blipFill>
          <a:ln>
            <a:noFill/>
          </a:ln>
        </p:spPr>
      </p:sp>
      <p:sp>
        <p:nvSpPr>
          <p:cNvPr descr="Una imagen con texto, tipo de fuente, símbolo y captura de pantalla. Descripción generada automáticamente." id="92" name="Google Shape;92;p1"/>
          <p:cNvSpPr/>
          <p:nvPr/>
        </p:nvSpPr>
        <p:spPr>
          <a:xfrm>
            <a:off x="12699197" y="151914"/>
            <a:ext cx="574548" cy="423577"/>
          </a:xfrm>
          <a:custGeom>
            <a:rect b="b" l="l" r="r" t="t"/>
            <a:pathLst>
              <a:path extrusionOk="0" h="564769" w="766064">
                <a:moveTo>
                  <a:pt x="0" y="0"/>
                </a:moveTo>
                <a:lnTo>
                  <a:pt x="766064" y="0"/>
                </a:lnTo>
                <a:lnTo>
                  <a:pt x="766064" y="564769"/>
                </a:lnTo>
                <a:lnTo>
                  <a:pt x="0" y="5647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66" l="0" r="0" t="-164"/>
            </a:stretch>
          </a:blipFill>
          <a:ln>
            <a:noFill/>
          </a:ln>
        </p:spPr>
      </p:sp>
      <p:sp>
        <p:nvSpPr>
          <p:cNvPr descr="Una imagen con texto, tipo de fuente, logotipo y gráficos. Descripción generada automáticamente." id="93" name="Google Shape;93;p1"/>
          <p:cNvSpPr/>
          <p:nvPr/>
        </p:nvSpPr>
        <p:spPr>
          <a:xfrm>
            <a:off x="8830808" y="226304"/>
            <a:ext cx="827151" cy="274796"/>
          </a:xfrm>
          <a:custGeom>
            <a:rect b="b" l="l" r="r" t="t"/>
            <a:pathLst>
              <a:path extrusionOk="0" h="366395" w="1102868">
                <a:moveTo>
                  <a:pt x="0" y="0"/>
                </a:moveTo>
                <a:lnTo>
                  <a:pt x="1102868" y="0"/>
                </a:lnTo>
                <a:lnTo>
                  <a:pt x="1102868" y="366395"/>
                </a:lnTo>
                <a:lnTo>
                  <a:pt x="0" y="3663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169" l="0" r="0" t="-166"/>
            </a:stretch>
          </a:blipFill>
          <a:ln>
            <a:noFill/>
          </a:ln>
        </p:spPr>
      </p:sp>
      <p:sp>
        <p:nvSpPr>
          <p:cNvPr descr="Una imagen con fuente, gráficos, captura de pantalla y texto. Descripción generada automáticamente." id="94" name="Google Shape;94;p1"/>
          <p:cNvSpPr/>
          <p:nvPr/>
        </p:nvSpPr>
        <p:spPr>
          <a:xfrm>
            <a:off x="11601126" y="0"/>
            <a:ext cx="727424" cy="727424"/>
          </a:xfrm>
          <a:custGeom>
            <a:rect b="b" l="l" r="r" t="t"/>
            <a:pathLst>
              <a:path extrusionOk="0" h="969899" w="969899">
                <a:moveTo>
                  <a:pt x="0" y="0"/>
                </a:moveTo>
                <a:lnTo>
                  <a:pt x="969899" y="0"/>
                </a:lnTo>
                <a:lnTo>
                  <a:pt x="969899" y="969899"/>
                </a:lnTo>
                <a:lnTo>
                  <a:pt x="0" y="9698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na imagen con texto, tipo de fuente, logotipo y gráficos. Descripción generada automáticamente." id="95" name="Google Shape;95;p1"/>
          <p:cNvSpPr/>
          <p:nvPr/>
        </p:nvSpPr>
        <p:spPr>
          <a:xfrm>
            <a:off x="6057948" y="182451"/>
            <a:ext cx="920686" cy="362522"/>
          </a:xfrm>
          <a:custGeom>
            <a:rect b="b" l="l" r="r" t="t"/>
            <a:pathLst>
              <a:path extrusionOk="0" h="483362" w="1227582">
                <a:moveTo>
                  <a:pt x="0" y="0"/>
                </a:moveTo>
                <a:lnTo>
                  <a:pt x="1227582" y="0"/>
                </a:lnTo>
                <a:lnTo>
                  <a:pt x="1227582" y="483362"/>
                </a:lnTo>
                <a:lnTo>
                  <a:pt x="0" y="4833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262" l="0" r="0" t="-265"/>
            </a:stretch>
          </a:blipFill>
          <a:ln>
            <a:noFill/>
          </a:ln>
        </p:spPr>
      </p:sp>
      <p:sp>
        <p:nvSpPr>
          <p:cNvPr id="96" name="Google Shape;96;p1"/>
          <p:cNvSpPr/>
          <p:nvPr/>
        </p:nvSpPr>
        <p:spPr>
          <a:xfrm>
            <a:off x="10028634" y="184366"/>
            <a:ext cx="1201864" cy="358711"/>
          </a:xfrm>
          <a:custGeom>
            <a:rect b="b" l="l" r="r" t="t"/>
            <a:pathLst>
              <a:path extrusionOk="0" h="478282" w="1602486">
                <a:moveTo>
                  <a:pt x="0" y="0"/>
                </a:moveTo>
                <a:lnTo>
                  <a:pt x="1602486" y="0"/>
                </a:lnTo>
                <a:lnTo>
                  <a:pt x="1602486" y="478282"/>
                </a:lnTo>
                <a:lnTo>
                  <a:pt x="0" y="4782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-257" l="0" r="0" t="-257"/>
            </a:stretch>
          </a:blipFill>
          <a:ln>
            <a:noFill/>
          </a:ln>
        </p:spPr>
      </p:sp>
      <p:sp>
        <p:nvSpPr>
          <p:cNvPr id="97" name="Google Shape;97;p1"/>
          <p:cNvSpPr txBox="1"/>
          <p:nvPr/>
        </p:nvSpPr>
        <p:spPr>
          <a:xfrm>
            <a:off x="1704651" y="6006894"/>
            <a:ext cx="15079475" cy="24878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WP5 - Comprender los resultados del escáner. Descifrar su potencial </a:t>
            </a:r>
            <a:endParaRPr/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WKO</a:t>
            </a:r>
            <a:endParaRPr/>
          </a:p>
        </p:txBody>
      </p:sp>
      <p:pic>
        <p:nvPicPr>
          <p:cNvPr id="98" name="Google Shape;98;p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-2075" y="9613528"/>
            <a:ext cx="18288000" cy="7500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, gráficos, descripción generada automáticamente" id="103" name="Google Shape;103;p2"/>
          <p:cNvSpPr/>
          <p:nvPr/>
        </p:nvSpPr>
        <p:spPr>
          <a:xfrm>
            <a:off x="264824" y="9690668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01" l="0" r="0" t="-201"/>
            </a:stretch>
          </a:blipFill>
          <a:ln>
            <a:noFill/>
          </a:ln>
        </p:spPr>
      </p:sp>
      <p:sp>
        <p:nvSpPr>
          <p:cNvPr id="104" name="Google Shape;104;p2"/>
          <p:cNvSpPr/>
          <p:nvPr/>
        </p:nvSpPr>
        <p:spPr>
          <a:xfrm>
            <a:off x="42758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4" l="0" r="0" t="-204"/>
            </a:stretch>
          </a:blipFill>
          <a:ln>
            <a:noFill/>
          </a:ln>
        </p:spPr>
      </p:sp>
      <p:sp>
        <p:nvSpPr>
          <p:cNvPr descr="Una imagen con fuente, gráficos, logotipo y captura de pantalla. Descripción generada automáticamente." id="105" name="Google Shape;105;p2"/>
          <p:cNvSpPr/>
          <p:nvPr/>
        </p:nvSpPr>
        <p:spPr>
          <a:xfrm>
            <a:off x="-134350" y="181680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7370" l="0" r="0" t="-57370"/>
            </a:stretch>
          </a:blipFill>
          <a:ln>
            <a:noFill/>
          </a:ln>
        </p:spPr>
      </p:sp>
      <p:sp>
        <p:nvSpPr>
          <p:cNvPr id="106" name="Google Shape;106;p2"/>
          <p:cNvSpPr/>
          <p:nvPr/>
        </p:nvSpPr>
        <p:spPr>
          <a:xfrm>
            <a:off x="2136562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07" name="Google Shape;107;p2"/>
          <p:cNvSpPr txBox="1"/>
          <p:nvPr/>
        </p:nvSpPr>
        <p:spPr>
          <a:xfrm>
            <a:off x="1259532" y="1181100"/>
            <a:ext cx="14777847" cy="43643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Contenido</a:t>
            </a:r>
            <a:endParaRPr b="1" i="0" sz="4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2" marL="6858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⚬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Introducción y objetivos de esta unidad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2" marL="6858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⚬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Descripción general del escáner para identificar el potencial </a:t>
            </a:r>
            <a:endParaRPr/>
          </a:p>
          <a:p>
            <a:pPr indent="-228600" lvl="2" marL="6858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⚬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Metodología del Escáner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2" marL="6858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⚬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Interpretación de los resultados del escáner </a:t>
            </a:r>
            <a:endParaRPr/>
          </a:p>
          <a:p>
            <a:pPr indent="-228600" lvl="2" marL="6858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⚬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Discusión grupal, preguntas abiertas y retroalimentación </a:t>
            </a:r>
            <a:endParaRPr/>
          </a:p>
        </p:txBody>
      </p:sp>
      <p:sp>
        <p:nvSpPr>
          <p:cNvPr id="108" name="Google Shape;108;p2"/>
          <p:cNvSpPr/>
          <p:nvPr/>
        </p:nvSpPr>
        <p:spPr>
          <a:xfrm>
            <a:off x="12473738" y="4831776"/>
            <a:ext cx="5280184" cy="4851168"/>
          </a:xfrm>
          <a:custGeom>
            <a:rect b="b" l="l" r="r" t="t"/>
            <a:pathLst>
              <a:path extrusionOk="0" h="4851168" w="5280184">
                <a:moveTo>
                  <a:pt x="0" y="0"/>
                </a:moveTo>
                <a:lnTo>
                  <a:pt x="5280184" y="0"/>
                </a:lnTo>
                <a:lnTo>
                  <a:pt x="5280184" y="4851168"/>
                </a:lnTo>
                <a:lnTo>
                  <a:pt x="0" y="48511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981" r="-981" t="0"/>
            </a:stretch>
          </a:blipFill>
          <a:ln>
            <a:noFill/>
          </a:ln>
        </p:spPr>
      </p:sp>
      <p:sp>
        <p:nvSpPr>
          <p:cNvPr id="109" name="Google Shape;109;p2"/>
          <p:cNvSpPr txBox="1"/>
          <p:nvPr/>
        </p:nvSpPr>
        <p:spPr>
          <a:xfrm>
            <a:off x="9450734" y="185728"/>
            <a:ext cx="831522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, gráficos, descripción generada automáticamente" id="114" name="Google Shape;114;p3"/>
          <p:cNvSpPr/>
          <p:nvPr/>
        </p:nvSpPr>
        <p:spPr>
          <a:xfrm>
            <a:off x="264824" y="9690668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01" l="0" r="0" t="-201"/>
            </a:stretch>
          </a:blipFill>
          <a:ln>
            <a:noFill/>
          </a:ln>
        </p:spPr>
      </p:sp>
      <p:sp>
        <p:nvSpPr>
          <p:cNvPr id="115" name="Google Shape;115;p3"/>
          <p:cNvSpPr/>
          <p:nvPr/>
        </p:nvSpPr>
        <p:spPr>
          <a:xfrm>
            <a:off x="42758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4" l="0" r="0" t="-204"/>
            </a:stretch>
          </a:blipFill>
          <a:ln>
            <a:noFill/>
          </a:ln>
        </p:spPr>
      </p:sp>
      <p:sp>
        <p:nvSpPr>
          <p:cNvPr descr="Una imagen con fuente, gráficos, logotipo y captura de pantalla. Descripción generada automáticamente." id="116" name="Google Shape;116;p3"/>
          <p:cNvSpPr/>
          <p:nvPr/>
        </p:nvSpPr>
        <p:spPr>
          <a:xfrm>
            <a:off x="-134350" y="181680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7370" l="0" r="0" t="-57370"/>
            </a:stretch>
          </a:blipFill>
          <a:ln>
            <a:noFill/>
          </a:ln>
        </p:spPr>
      </p:sp>
      <p:sp>
        <p:nvSpPr>
          <p:cNvPr id="117" name="Google Shape;117;p3"/>
          <p:cNvSpPr/>
          <p:nvPr/>
        </p:nvSpPr>
        <p:spPr>
          <a:xfrm>
            <a:off x="2136562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18" name="Google Shape;118;p3"/>
          <p:cNvSpPr txBox="1"/>
          <p:nvPr/>
        </p:nvSpPr>
        <p:spPr>
          <a:xfrm>
            <a:off x="484184" y="2800026"/>
            <a:ext cx="17512008" cy="613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28600" lvl="2" marL="6858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⚬"/>
            </a:pPr>
            <a:r>
              <a:rPr b="1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Comprender qué significa el escáner para medir el potencial.</a:t>
            </a:r>
            <a:endParaRPr/>
          </a:p>
          <a:p>
            <a:pPr indent="-228600" lvl="2" marL="6858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⚬"/>
            </a:pPr>
            <a:r>
              <a:rPr b="1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Explorar la metodología detrás de la herramienta de una manera sencilla y transparente</a:t>
            </a:r>
            <a:endParaRPr b="1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2" marL="6858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⚬"/>
            </a:pPr>
            <a:r>
              <a:rPr b="1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Aprender a leer e interpretar sus resultados individuales.</a:t>
            </a:r>
            <a:endParaRPr/>
          </a:p>
          <a:p>
            <a:pPr indent="-228600" lvl="2" marL="6858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⚬"/>
            </a:pPr>
            <a:r>
              <a:rPr b="1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Reconocer que el escaneo es una instantánea de un momento en el tiempo.</a:t>
            </a:r>
            <a:endParaRPr/>
          </a:p>
          <a:p>
            <a:pPr indent="-228600" lvl="2" marL="6858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⚬"/>
            </a:pPr>
            <a:r>
              <a:rPr b="1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Reducir la incertidumbre o el miedo aclarando que la herramienta no es una evaluación, sino una ayuda al desarrollo.</a:t>
            </a:r>
            <a:endParaRPr/>
          </a:p>
          <a:p>
            <a:pPr indent="-228600" lvl="2" marL="6858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⚬"/>
            </a:pPr>
            <a:r>
              <a:rPr b="1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Identificar fortalezas personales, potencial oculto y oportunidades de crecimiento.</a:t>
            </a:r>
            <a:endParaRPr/>
          </a:p>
          <a:p>
            <a:pPr indent="-228600" lvl="2" marL="68580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Char char="⚬"/>
            </a:pPr>
            <a:r>
              <a:rPr b="1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Utilizar los conocimientos para guiar los pasos futuros en el aprendizaje, el desarrollo y la mejora de las habilidades.</a:t>
            </a:r>
            <a:endParaRPr/>
          </a:p>
        </p:txBody>
      </p:sp>
      <p:sp>
        <p:nvSpPr>
          <p:cNvPr id="119" name="Google Shape;119;p3"/>
          <p:cNvSpPr/>
          <p:nvPr/>
        </p:nvSpPr>
        <p:spPr>
          <a:xfrm>
            <a:off x="2680164" y="-1391460"/>
            <a:ext cx="13541150" cy="3599259"/>
          </a:xfrm>
          <a:custGeom>
            <a:rect b="b" l="l" r="r" t="t"/>
            <a:pathLst>
              <a:path extrusionOk="0" h="3599259" w="13541150">
                <a:moveTo>
                  <a:pt x="0" y="0"/>
                </a:moveTo>
                <a:lnTo>
                  <a:pt x="13541149" y="0"/>
                </a:lnTo>
                <a:lnTo>
                  <a:pt x="13541149" y="3599260"/>
                </a:lnTo>
                <a:lnTo>
                  <a:pt x="0" y="35992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0" name="Google Shape;120;p3"/>
          <p:cNvSpPr txBox="1"/>
          <p:nvPr/>
        </p:nvSpPr>
        <p:spPr>
          <a:xfrm>
            <a:off x="2259073" y="1483328"/>
            <a:ext cx="1354115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Estamos aquí hoy para: </a:t>
            </a:r>
            <a:endParaRPr/>
          </a:p>
        </p:txBody>
      </p:sp>
      <p:sp>
        <p:nvSpPr>
          <p:cNvPr id="121" name="Google Shape;121;p3"/>
          <p:cNvSpPr/>
          <p:nvPr/>
        </p:nvSpPr>
        <p:spPr>
          <a:xfrm>
            <a:off x="387991" y="1028700"/>
            <a:ext cx="2036121" cy="1558557"/>
          </a:xfrm>
          <a:custGeom>
            <a:rect b="b" l="l" r="r" t="t"/>
            <a:pathLst>
              <a:path extrusionOk="0" h="1558557" w="2036121">
                <a:moveTo>
                  <a:pt x="0" y="0"/>
                </a:moveTo>
                <a:lnTo>
                  <a:pt x="2036121" y="0"/>
                </a:lnTo>
                <a:lnTo>
                  <a:pt x="2036121" y="1558557"/>
                </a:lnTo>
                <a:lnTo>
                  <a:pt x="0" y="15585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58" l="0" r="0" t="-58"/>
            </a:stretch>
          </a:blipFill>
          <a:ln>
            <a:noFill/>
          </a:ln>
        </p:spPr>
      </p:sp>
      <p:sp>
        <p:nvSpPr>
          <p:cNvPr id="122" name="Google Shape;122;p3"/>
          <p:cNvSpPr txBox="1"/>
          <p:nvPr/>
        </p:nvSpPr>
        <p:spPr>
          <a:xfrm>
            <a:off x="9450734" y="185728"/>
            <a:ext cx="831522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, gráficos, descripción generada automáticamente" id="127" name="Google Shape;127;p4"/>
          <p:cNvSpPr/>
          <p:nvPr/>
        </p:nvSpPr>
        <p:spPr>
          <a:xfrm>
            <a:off x="264824" y="9690668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01" l="0" r="0" t="-201"/>
            </a:stretch>
          </a:blipFill>
          <a:ln>
            <a:noFill/>
          </a:ln>
        </p:spPr>
      </p:sp>
      <p:sp>
        <p:nvSpPr>
          <p:cNvPr id="128" name="Google Shape;128;p4"/>
          <p:cNvSpPr/>
          <p:nvPr/>
        </p:nvSpPr>
        <p:spPr>
          <a:xfrm>
            <a:off x="42758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4" l="0" r="0" t="-204"/>
            </a:stretch>
          </a:blipFill>
          <a:ln>
            <a:noFill/>
          </a:ln>
        </p:spPr>
      </p:sp>
      <p:sp>
        <p:nvSpPr>
          <p:cNvPr descr="Una imagen con fuente, gráficos, logotipo y captura de pantalla. Descripción generada automáticamente." id="129" name="Google Shape;129;p4"/>
          <p:cNvSpPr/>
          <p:nvPr/>
        </p:nvSpPr>
        <p:spPr>
          <a:xfrm>
            <a:off x="-134350" y="181680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7370" l="0" r="0" t="-57370"/>
            </a:stretch>
          </a:blipFill>
          <a:ln>
            <a:noFill/>
          </a:ln>
        </p:spPr>
      </p:sp>
      <p:sp>
        <p:nvSpPr>
          <p:cNvPr id="130" name="Google Shape;130;p4"/>
          <p:cNvSpPr/>
          <p:nvPr/>
        </p:nvSpPr>
        <p:spPr>
          <a:xfrm>
            <a:off x="2136562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31" name="Google Shape;131;p4"/>
          <p:cNvSpPr/>
          <p:nvPr/>
        </p:nvSpPr>
        <p:spPr>
          <a:xfrm>
            <a:off x="1239460" y="1985010"/>
            <a:ext cx="6950583" cy="1517713"/>
          </a:xfrm>
          <a:custGeom>
            <a:rect b="b" l="l" r="r" t="t"/>
            <a:pathLst>
              <a:path extrusionOk="0" h="2023618" w="9267444">
                <a:moveTo>
                  <a:pt x="169164" y="0"/>
                </a:moveTo>
                <a:lnTo>
                  <a:pt x="9098280" y="0"/>
                </a:lnTo>
                <a:cubicBezTo>
                  <a:pt x="9143112" y="0"/>
                  <a:pt x="9186164" y="17780"/>
                  <a:pt x="9217914" y="49530"/>
                </a:cubicBezTo>
                <a:cubicBezTo>
                  <a:pt x="9249664" y="81280"/>
                  <a:pt x="9267444" y="124333"/>
                  <a:pt x="9267444" y="169164"/>
                </a:cubicBezTo>
                <a:lnTo>
                  <a:pt x="9267444" y="1854454"/>
                </a:lnTo>
                <a:cubicBezTo>
                  <a:pt x="9267444" y="1947926"/>
                  <a:pt x="9191752" y="2023618"/>
                  <a:pt x="9098280" y="2023618"/>
                </a:cubicBezTo>
                <a:lnTo>
                  <a:pt x="169164" y="2023618"/>
                </a:lnTo>
                <a:cubicBezTo>
                  <a:pt x="75692" y="2023618"/>
                  <a:pt x="0" y="1947926"/>
                  <a:pt x="0" y="1854454"/>
                </a:cubicBezTo>
                <a:lnTo>
                  <a:pt x="0" y="169164"/>
                </a:lnTo>
                <a:cubicBezTo>
                  <a:pt x="0" y="75692"/>
                  <a:pt x="75692" y="0"/>
                  <a:pt x="169164" y="0"/>
                </a:cubicBez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2" name="Google Shape;132;p4"/>
          <p:cNvGrpSpPr/>
          <p:nvPr/>
        </p:nvGrpSpPr>
        <p:grpSpPr>
          <a:xfrm>
            <a:off x="1239460" y="1595228"/>
            <a:ext cx="6950575" cy="1907541"/>
            <a:chOff x="0" y="-85725"/>
            <a:chExt cx="9267434" cy="2543388"/>
          </a:xfrm>
        </p:grpSpPr>
        <p:sp>
          <p:nvSpPr>
            <p:cNvPr id="133" name="Google Shape;133;p4"/>
            <p:cNvSpPr/>
            <p:nvPr/>
          </p:nvSpPr>
          <p:spPr>
            <a:xfrm>
              <a:off x="0" y="0"/>
              <a:ext cx="9267434" cy="2457660"/>
            </a:xfrm>
            <a:custGeom>
              <a:rect b="b" l="l" r="r" t="t"/>
              <a:pathLst>
                <a:path extrusionOk="0" h="2457660" w="9267434">
                  <a:moveTo>
                    <a:pt x="0" y="0"/>
                  </a:moveTo>
                  <a:lnTo>
                    <a:pt x="9267434" y="0"/>
                  </a:lnTo>
                  <a:lnTo>
                    <a:pt x="9267434" y="2457660"/>
                  </a:lnTo>
                  <a:lnTo>
                    <a:pt x="0" y="2457660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23473" l="0" r="0" t="-23473"/>
              </a:stretch>
            </a:blipFill>
            <a:ln>
              <a:noFill/>
            </a:ln>
          </p:spPr>
        </p:sp>
        <p:sp>
          <p:nvSpPr>
            <p:cNvPr id="134" name="Google Shape;134;p4"/>
            <p:cNvSpPr txBox="1"/>
            <p:nvPr/>
          </p:nvSpPr>
          <p:spPr>
            <a:xfrm>
              <a:off x="0" y="-85725"/>
              <a:ext cx="9267431" cy="25433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632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Basado en criterios predefinidos</a:t>
              </a:r>
              <a:endParaRPr b="1" i="0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5" name="Google Shape;135;p4"/>
          <p:cNvSpPr/>
          <p:nvPr/>
        </p:nvSpPr>
        <p:spPr>
          <a:xfrm>
            <a:off x="10836269" y="4086120"/>
            <a:ext cx="6422992" cy="1517713"/>
          </a:xfrm>
          <a:custGeom>
            <a:rect b="b" l="l" r="r" t="t"/>
            <a:pathLst>
              <a:path extrusionOk="0" h="2023618" w="8563990">
                <a:moveTo>
                  <a:pt x="183007" y="0"/>
                </a:moveTo>
                <a:lnTo>
                  <a:pt x="8380984" y="0"/>
                </a:lnTo>
                <a:cubicBezTo>
                  <a:pt x="8482076" y="0"/>
                  <a:pt x="8563990" y="81915"/>
                  <a:pt x="8563990" y="183007"/>
                </a:cubicBezTo>
                <a:lnTo>
                  <a:pt x="8563990" y="1840611"/>
                </a:lnTo>
                <a:cubicBezTo>
                  <a:pt x="8563990" y="1941703"/>
                  <a:pt x="8482076" y="2023618"/>
                  <a:pt x="8380984" y="2023618"/>
                </a:cubicBezTo>
                <a:lnTo>
                  <a:pt x="183007" y="2023618"/>
                </a:lnTo>
                <a:cubicBezTo>
                  <a:pt x="81915" y="2023618"/>
                  <a:pt x="0" y="1941703"/>
                  <a:pt x="0" y="1840611"/>
                </a:cubicBezTo>
                <a:lnTo>
                  <a:pt x="0" y="183007"/>
                </a:lnTo>
                <a:cubicBezTo>
                  <a:pt x="0" y="81915"/>
                  <a:pt x="81915" y="0"/>
                  <a:pt x="183007" y="0"/>
                </a:cubicBez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6" name="Google Shape;136;p4"/>
          <p:cNvGrpSpPr/>
          <p:nvPr/>
        </p:nvGrpSpPr>
        <p:grpSpPr>
          <a:xfrm>
            <a:off x="10836269" y="3696338"/>
            <a:ext cx="6423035" cy="2024772"/>
            <a:chOff x="0" y="-85725"/>
            <a:chExt cx="8564047" cy="2699695"/>
          </a:xfrm>
        </p:grpSpPr>
        <p:sp>
          <p:nvSpPr>
            <p:cNvPr id="137" name="Google Shape;137;p4"/>
            <p:cNvSpPr/>
            <p:nvPr/>
          </p:nvSpPr>
          <p:spPr>
            <a:xfrm>
              <a:off x="0" y="0"/>
              <a:ext cx="8564047" cy="2613968"/>
            </a:xfrm>
            <a:custGeom>
              <a:rect b="b" l="l" r="r" t="t"/>
              <a:pathLst>
                <a:path extrusionOk="0" h="2613968" w="8564047">
                  <a:moveTo>
                    <a:pt x="0" y="0"/>
                  </a:moveTo>
                  <a:lnTo>
                    <a:pt x="8564047" y="0"/>
                  </a:lnTo>
                  <a:lnTo>
                    <a:pt x="8564047" y="2613968"/>
                  </a:lnTo>
                  <a:lnTo>
                    <a:pt x="0" y="2613968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10849" l="0" r="0" t="-16828"/>
              </a:stretch>
            </a:blipFill>
            <a:ln>
              <a:noFill/>
            </a:ln>
          </p:spPr>
        </p:sp>
        <p:sp>
          <p:nvSpPr>
            <p:cNvPr id="138" name="Google Shape;138;p4"/>
            <p:cNvSpPr txBox="1"/>
            <p:nvPr/>
          </p:nvSpPr>
          <p:spPr>
            <a:xfrm>
              <a:off x="0" y="-85725"/>
              <a:ext cx="8564042" cy="26996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632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Cada criterio tiene un peso relativo en relación a los demás.</a:t>
              </a:r>
              <a:endParaRPr/>
            </a:p>
          </p:txBody>
        </p:sp>
      </p:grpSp>
      <p:sp>
        <p:nvSpPr>
          <p:cNvPr id="139" name="Google Shape;139;p4"/>
          <p:cNvSpPr/>
          <p:nvPr/>
        </p:nvSpPr>
        <p:spPr>
          <a:xfrm>
            <a:off x="10836269" y="1985010"/>
            <a:ext cx="6422992" cy="1517713"/>
          </a:xfrm>
          <a:custGeom>
            <a:rect b="b" l="l" r="r" t="t"/>
            <a:pathLst>
              <a:path extrusionOk="0" h="2023618" w="8563990">
                <a:moveTo>
                  <a:pt x="183007" y="0"/>
                </a:moveTo>
                <a:lnTo>
                  <a:pt x="8380984" y="0"/>
                </a:lnTo>
                <a:cubicBezTo>
                  <a:pt x="8482076" y="0"/>
                  <a:pt x="8563990" y="81915"/>
                  <a:pt x="8563990" y="183007"/>
                </a:cubicBezTo>
                <a:lnTo>
                  <a:pt x="8563990" y="1840611"/>
                </a:lnTo>
                <a:cubicBezTo>
                  <a:pt x="8563990" y="1941703"/>
                  <a:pt x="8482076" y="2023618"/>
                  <a:pt x="8380984" y="2023618"/>
                </a:cubicBezTo>
                <a:lnTo>
                  <a:pt x="183007" y="2023618"/>
                </a:lnTo>
                <a:cubicBezTo>
                  <a:pt x="81915" y="2023618"/>
                  <a:pt x="0" y="1941703"/>
                  <a:pt x="0" y="1840611"/>
                </a:cubicBezTo>
                <a:lnTo>
                  <a:pt x="0" y="183007"/>
                </a:lnTo>
                <a:cubicBezTo>
                  <a:pt x="0" y="81915"/>
                  <a:pt x="81915" y="0"/>
                  <a:pt x="183007" y="0"/>
                </a:cubicBez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0" name="Google Shape;140;p4"/>
          <p:cNvGrpSpPr/>
          <p:nvPr/>
        </p:nvGrpSpPr>
        <p:grpSpPr>
          <a:xfrm>
            <a:off x="10836269" y="1595228"/>
            <a:ext cx="6423035" cy="1907541"/>
            <a:chOff x="0" y="-85725"/>
            <a:chExt cx="8564047" cy="2543388"/>
          </a:xfrm>
        </p:grpSpPr>
        <p:sp>
          <p:nvSpPr>
            <p:cNvPr id="141" name="Google Shape;141;p4"/>
            <p:cNvSpPr/>
            <p:nvPr/>
          </p:nvSpPr>
          <p:spPr>
            <a:xfrm>
              <a:off x="0" y="0"/>
              <a:ext cx="8564047" cy="2457660"/>
            </a:xfrm>
            <a:custGeom>
              <a:rect b="b" l="l" r="r" t="t"/>
              <a:pathLst>
                <a:path extrusionOk="0" h="2457660" w="8564047">
                  <a:moveTo>
                    <a:pt x="0" y="0"/>
                  </a:moveTo>
                  <a:lnTo>
                    <a:pt x="8564047" y="0"/>
                  </a:lnTo>
                  <a:lnTo>
                    <a:pt x="8564047" y="2457660"/>
                  </a:lnTo>
                  <a:lnTo>
                    <a:pt x="0" y="2457660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17898" l="0" r="0" t="-17898"/>
              </a:stretch>
            </a:blipFill>
            <a:ln>
              <a:noFill/>
            </a:ln>
          </p:spPr>
        </p:sp>
        <p:sp>
          <p:nvSpPr>
            <p:cNvPr id="142" name="Google Shape;142;p4"/>
            <p:cNvSpPr txBox="1"/>
            <p:nvPr/>
          </p:nvSpPr>
          <p:spPr>
            <a:xfrm>
              <a:off x="0" y="-85725"/>
              <a:ext cx="8564042" cy="25433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632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Los criterios se cubren mediante preguntas </a:t>
              </a:r>
              <a:endParaRPr/>
            </a:p>
          </p:txBody>
        </p:sp>
      </p:grpSp>
      <p:sp>
        <p:nvSpPr>
          <p:cNvPr id="143" name="Google Shape;143;p4"/>
          <p:cNvSpPr/>
          <p:nvPr/>
        </p:nvSpPr>
        <p:spPr>
          <a:xfrm>
            <a:off x="1239460" y="3826621"/>
            <a:ext cx="6950583" cy="2036731"/>
          </a:xfrm>
          <a:custGeom>
            <a:rect b="b" l="l" r="r" t="t"/>
            <a:pathLst>
              <a:path extrusionOk="0" h="2715641" w="9267444">
                <a:moveTo>
                  <a:pt x="169164" y="0"/>
                </a:moveTo>
                <a:lnTo>
                  <a:pt x="9098280" y="0"/>
                </a:lnTo>
                <a:cubicBezTo>
                  <a:pt x="9143112" y="0"/>
                  <a:pt x="9186164" y="17780"/>
                  <a:pt x="9217914" y="49530"/>
                </a:cubicBezTo>
                <a:cubicBezTo>
                  <a:pt x="9249664" y="81280"/>
                  <a:pt x="9267444" y="124333"/>
                  <a:pt x="9267444" y="169164"/>
                </a:cubicBezTo>
                <a:lnTo>
                  <a:pt x="9267444" y="2546477"/>
                </a:lnTo>
                <a:cubicBezTo>
                  <a:pt x="9267444" y="2639949"/>
                  <a:pt x="9191752" y="2715641"/>
                  <a:pt x="9098280" y="2715641"/>
                </a:cubicBezTo>
                <a:lnTo>
                  <a:pt x="169164" y="2715641"/>
                </a:lnTo>
                <a:cubicBezTo>
                  <a:pt x="75692" y="2715641"/>
                  <a:pt x="0" y="2639949"/>
                  <a:pt x="0" y="2546477"/>
                </a:cubicBezTo>
                <a:lnTo>
                  <a:pt x="0" y="169164"/>
                </a:lnTo>
                <a:cubicBezTo>
                  <a:pt x="0" y="75692"/>
                  <a:pt x="75692" y="0"/>
                  <a:pt x="169164" y="0"/>
                </a:cubicBez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4" name="Google Shape;144;p4"/>
          <p:cNvGrpSpPr/>
          <p:nvPr/>
        </p:nvGrpSpPr>
        <p:grpSpPr>
          <a:xfrm>
            <a:off x="1239460" y="4083748"/>
            <a:ext cx="6950575" cy="1454096"/>
            <a:chOff x="0" y="-85725"/>
            <a:chExt cx="9267434" cy="3235387"/>
          </a:xfrm>
        </p:grpSpPr>
        <p:sp>
          <p:nvSpPr>
            <p:cNvPr id="145" name="Google Shape;145;p4"/>
            <p:cNvSpPr/>
            <p:nvPr/>
          </p:nvSpPr>
          <p:spPr>
            <a:xfrm>
              <a:off x="0" y="0"/>
              <a:ext cx="9267434" cy="3149662"/>
            </a:xfrm>
            <a:custGeom>
              <a:rect b="b" l="l" r="r" t="t"/>
              <a:pathLst>
                <a:path extrusionOk="0" h="3149662" w="9267434">
                  <a:moveTo>
                    <a:pt x="0" y="0"/>
                  </a:moveTo>
                  <a:lnTo>
                    <a:pt x="9267434" y="0"/>
                  </a:lnTo>
                  <a:lnTo>
                    <a:pt x="9267434" y="3149662"/>
                  </a:lnTo>
                  <a:lnTo>
                    <a:pt x="0" y="3149662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7332" l="0" r="0" t="-7332"/>
              </a:stretch>
            </a:blipFill>
            <a:ln>
              <a:noFill/>
            </a:ln>
          </p:spPr>
        </p:sp>
        <p:sp>
          <p:nvSpPr>
            <p:cNvPr id="146" name="Google Shape;146;p4"/>
            <p:cNvSpPr txBox="1"/>
            <p:nvPr/>
          </p:nvSpPr>
          <p:spPr>
            <a:xfrm>
              <a:off x="0" y="-85725"/>
              <a:ext cx="9267431" cy="261396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632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Posibilidades de respuestas del 1 al 4 (1= no todas... 4= de acuerdo)</a:t>
              </a:r>
              <a:endParaRPr/>
            </a:p>
          </p:txBody>
        </p:sp>
      </p:grpSp>
      <p:sp>
        <p:nvSpPr>
          <p:cNvPr id="147" name="Google Shape;147;p4"/>
          <p:cNvSpPr/>
          <p:nvPr/>
        </p:nvSpPr>
        <p:spPr>
          <a:xfrm>
            <a:off x="10836269" y="6187221"/>
            <a:ext cx="6422992" cy="1517713"/>
          </a:xfrm>
          <a:custGeom>
            <a:rect b="b" l="l" r="r" t="t"/>
            <a:pathLst>
              <a:path extrusionOk="0" h="2023618" w="8563990">
                <a:moveTo>
                  <a:pt x="183007" y="0"/>
                </a:moveTo>
                <a:lnTo>
                  <a:pt x="8380984" y="0"/>
                </a:lnTo>
                <a:cubicBezTo>
                  <a:pt x="8482076" y="0"/>
                  <a:pt x="8563990" y="81915"/>
                  <a:pt x="8563990" y="183007"/>
                </a:cubicBezTo>
                <a:lnTo>
                  <a:pt x="8563990" y="1840611"/>
                </a:lnTo>
                <a:cubicBezTo>
                  <a:pt x="8563990" y="1941703"/>
                  <a:pt x="8482076" y="2023618"/>
                  <a:pt x="8380984" y="2023618"/>
                </a:cubicBezTo>
                <a:lnTo>
                  <a:pt x="183007" y="2023618"/>
                </a:lnTo>
                <a:cubicBezTo>
                  <a:pt x="81915" y="2023618"/>
                  <a:pt x="0" y="1941703"/>
                  <a:pt x="0" y="1840611"/>
                </a:cubicBezTo>
                <a:lnTo>
                  <a:pt x="0" y="183007"/>
                </a:lnTo>
                <a:cubicBezTo>
                  <a:pt x="0" y="81915"/>
                  <a:pt x="81915" y="0"/>
                  <a:pt x="183007" y="0"/>
                </a:cubicBez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8" name="Google Shape;148;p4"/>
          <p:cNvGrpSpPr/>
          <p:nvPr/>
        </p:nvGrpSpPr>
        <p:grpSpPr>
          <a:xfrm>
            <a:off x="10836259" y="5861742"/>
            <a:ext cx="6423044" cy="1930613"/>
            <a:chOff x="-13" y="0"/>
            <a:chExt cx="8564060" cy="2574151"/>
          </a:xfrm>
        </p:grpSpPr>
        <p:sp>
          <p:nvSpPr>
            <p:cNvPr id="149" name="Google Shape;149;p4"/>
            <p:cNvSpPr/>
            <p:nvPr/>
          </p:nvSpPr>
          <p:spPr>
            <a:xfrm>
              <a:off x="0" y="0"/>
              <a:ext cx="8564047" cy="2574149"/>
            </a:xfrm>
            <a:custGeom>
              <a:rect b="b" l="l" r="r" t="t"/>
              <a:pathLst>
                <a:path extrusionOk="0" h="2574149" w="8564047">
                  <a:moveTo>
                    <a:pt x="0" y="0"/>
                  </a:moveTo>
                  <a:lnTo>
                    <a:pt x="8564047" y="0"/>
                  </a:lnTo>
                  <a:lnTo>
                    <a:pt x="8564047" y="2574149"/>
                  </a:lnTo>
                  <a:lnTo>
                    <a:pt x="0" y="2574149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12563" l="0" r="0" t="-17088"/>
              </a:stretch>
            </a:blipFill>
            <a:ln>
              <a:noFill/>
            </a:ln>
          </p:spPr>
        </p:sp>
        <p:sp>
          <p:nvSpPr>
            <p:cNvPr id="150" name="Google Shape;150;p4"/>
            <p:cNvSpPr txBox="1"/>
            <p:nvPr/>
          </p:nvSpPr>
          <p:spPr>
            <a:xfrm>
              <a:off x="-13" y="156304"/>
              <a:ext cx="8564055" cy="24178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612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Los resultados muestran desviaciones de la puntuación máxima en 5 niveles </a:t>
              </a:r>
              <a:endParaRPr/>
            </a:p>
          </p:txBody>
        </p:sp>
      </p:grpSp>
      <p:sp>
        <p:nvSpPr>
          <p:cNvPr id="151" name="Google Shape;151;p4"/>
          <p:cNvSpPr/>
          <p:nvPr/>
        </p:nvSpPr>
        <p:spPr>
          <a:xfrm>
            <a:off x="1239460" y="6187221"/>
            <a:ext cx="6950583" cy="1517713"/>
          </a:xfrm>
          <a:custGeom>
            <a:rect b="b" l="l" r="r" t="t"/>
            <a:pathLst>
              <a:path extrusionOk="0" h="2023618" w="9267444">
                <a:moveTo>
                  <a:pt x="169164" y="0"/>
                </a:moveTo>
                <a:lnTo>
                  <a:pt x="9098280" y="0"/>
                </a:lnTo>
                <a:cubicBezTo>
                  <a:pt x="9143112" y="0"/>
                  <a:pt x="9186164" y="17780"/>
                  <a:pt x="9217914" y="49530"/>
                </a:cubicBezTo>
                <a:cubicBezTo>
                  <a:pt x="9249664" y="81280"/>
                  <a:pt x="9267444" y="124333"/>
                  <a:pt x="9267444" y="169164"/>
                </a:cubicBezTo>
                <a:lnTo>
                  <a:pt x="9267444" y="1854454"/>
                </a:lnTo>
                <a:cubicBezTo>
                  <a:pt x="9267444" y="1947926"/>
                  <a:pt x="9191752" y="2023618"/>
                  <a:pt x="9098280" y="2023618"/>
                </a:cubicBezTo>
                <a:lnTo>
                  <a:pt x="169164" y="2023618"/>
                </a:lnTo>
                <a:cubicBezTo>
                  <a:pt x="75692" y="2023618"/>
                  <a:pt x="0" y="1947926"/>
                  <a:pt x="0" y="1854454"/>
                </a:cubicBezTo>
                <a:lnTo>
                  <a:pt x="0" y="169164"/>
                </a:lnTo>
                <a:cubicBezTo>
                  <a:pt x="0" y="75692"/>
                  <a:pt x="75692" y="0"/>
                  <a:pt x="169164" y="0"/>
                </a:cubicBez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2" name="Google Shape;152;p4"/>
          <p:cNvGrpSpPr/>
          <p:nvPr/>
        </p:nvGrpSpPr>
        <p:grpSpPr>
          <a:xfrm>
            <a:off x="1239460" y="5861742"/>
            <a:ext cx="6950575" cy="2068530"/>
            <a:chOff x="0" y="0"/>
            <a:chExt cx="9267434" cy="2758039"/>
          </a:xfrm>
        </p:grpSpPr>
        <p:sp>
          <p:nvSpPr>
            <p:cNvPr id="153" name="Google Shape;153;p4"/>
            <p:cNvSpPr/>
            <p:nvPr/>
          </p:nvSpPr>
          <p:spPr>
            <a:xfrm>
              <a:off x="0" y="0"/>
              <a:ext cx="9267434" cy="2613968"/>
            </a:xfrm>
            <a:custGeom>
              <a:rect b="b" l="l" r="r" t="t"/>
              <a:pathLst>
                <a:path extrusionOk="0" h="2613968" w="9267434">
                  <a:moveTo>
                    <a:pt x="0" y="0"/>
                  </a:moveTo>
                  <a:lnTo>
                    <a:pt x="9267434" y="0"/>
                  </a:lnTo>
                  <a:lnTo>
                    <a:pt x="9267434" y="2613968"/>
                  </a:lnTo>
                  <a:lnTo>
                    <a:pt x="0" y="2613968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16090" l="0" r="0" t="-22071"/>
              </a:stretch>
            </a:blipFill>
            <a:ln>
              <a:noFill/>
            </a:ln>
          </p:spPr>
        </p:sp>
        <p:sp>
          <p:nvSpPr>
            <p:cNvPr id="154" name="Google Shape;154;p4"/>
            <p:cNvSpPr txBox="1"/>
            <p:nvPr/>
          </p:nvSpPr>
          <p:spPr>
            <a:xfrm>
              <a:off x="0" y="58344"/>
              <a:ext cx="9267431" cy="26996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632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9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Las puntuaciones finales son una suma de puntos y el peso de los criterios individuales</a:t>
              </a:r>
              <a:r>
                <a:rPr b="1" i="0" lang="en-US" sz="3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/>
            </a:p>
          </p:txBody>
        </p:sp>
      </p:grpSp>
      <p:sp>
        <p:nvSpPr>
          <p:cNvPr id="155" name="Google Shape;155;p4"/>
          <p:cNvSpPr txBox="1"/>
          <p:nvPr/>
        </p:nvSpPr>
        <p:spPr>
          <a:xfrm>
            <a:off x="1239460" y="514350"/>
            <a:ext cx="14777847" cy="889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Metodología </a:t>
            </a:r>
            <a:endParaRPr/>
          </a:p>
        </p:txBody>
      </p:sp>
      <p:sp>
        <p:nvSpPr>
          <p:cNvPr id="156" name="Google Shape;156;p4"/>
          <p:cNvSpPr txBox="1"/>
          <p:nvPr/>
        </p:nvSpPr>
        <p:spPr>
          <a:xfrm>
            <a:off x="9450734" y="185728"/>
            <a:ext cx="831522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  <p:sp>
        <p:nvSpPr>
          <p:cNvPr id="157" name="Google Shape;157;p4"/>
          <p:cNvSpPr/>
          <p:nvPr/>
        </p:nvSpPr>
        <p:spPr>
          <a:xfrm>
            <a:off x="1239460" y="8028832"/>
            <a:ext cx="6950583" cy="1517713"/>
          </a:xfrm>
          <a:custGeom>
            <a:rect b="b" l="l" r="r" t="t"/>
            <a:pathLst>
              <a:path extrusionOk="0" h="2023618" w="9267444">
                <a:moveTo>
                  <a:pt x="169164" y="0"/>
                </a:moveTo>
                <a:lnTo>
                  <a:pt x="9098280" y="0"/>
                </a:lnTo>
                <a:cubicBezTo>
                  <a:pt x="9143112" y="0"/>
                  <a:pt x="9186164" y="17780"/>
                  <a:pt x="9217914" y="49530"/>
                </a:cubicBezTo>
                <a:cubicBezTo>
                  <a:pt x="9249664" y="81280"/>
                  <a:pt x="9267444" y="124333"/>
                  <a:pt x="9267444" y="169164"/>
                </a:cubicBezTo>
                <a:lnTo>
                  <a:pt x="9267444" y="1854454"/>
                </a:lnTo>
                <a:cubicBezTo>
                  <a:pt x="9267444" y="1947926"/>
                  <a:pt x="9191752" y="2023618"/>
                  <a:pt x="9098280" y="2023618"/>
                </a:cubicBezTo>
                <a:lnTo>
                  <a:pt x="169164" y="2023618"/>
                </a:lnTo>
                <a:cubicBezTo>
                  <a:pt x="75692" y="2023618"/>
                  <a:pt x="0" y="1947926"/>
                  <a:pt x="0" y="1854454"/>
                </a:cubicBezTo>
                <a:lnTo>
                  <a:pt x="0" y="169164"/>
                </a:lnTo>
                <a:cubicBezTo>
                  <a:pt x="0" y="75692"/>
                  <a:pt x="75692" y="0"/>
                  <a:pt x="169164" y="0"/>
                </a:cubicBez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58" name="Google Shape;158;p4"/>
          <p:cNvGrpSpPr/>
          <p:nvPr/>
        </p:nvGrpSpPr>
        <p:grpSpPr>
          <a:xfrm>
            <a:off x="1239460" y="7639059"/>
            <a:ext cx="6950575" cy="2024772"/>
            <a:chOff x="0" y="-85725"/>
            <a:chExt cx="9267434" cy="2699695"/>
          </a:xfrm>
        </p:grpSpPr>
        <p:sp>
          <p:nvSpPr>
            <p:cNvPr id="159" name="Google Shape;159;p4"/>
            <p:cNvSpPr/>
            <p:nvPr/>
          </p:nvSpPr>
          <p:spPr>
            <a:xfrm>
              <a:off x="0" y="0"/>
              <a:ext cx="9267434" cy="2613968"/>
            </a:xfrm>
            <a:custGeom>
              <a:rect b="b" l="l" r="r" t="t"/>
              <a:pathLst>
                <a:path extrusionOk="0" h="2613968" w="9267434">
                  <a:moveTo>
                    <a:pt x="0" y="0"/>
                  </a:moveTo>
                  <a:lnTo>
                    <a:pt x="9267434" y="0"/>
                  </a:lnTo>
                  <a:lnTo>
                    <a:pt x="9267434" y="2613968"/>
                  </a:lnTo>
                  <a:lnTo>
                    <a:pt x="0" y="2613968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16090" l="0" r="0" t="-22071"/>
              </a:stretch>
            </a:blipFill>
            <a:ln>
              <a:noFill/>
            </a:ln>
          </p:spPr>
        </p:sp>
        <p:sp>
          <p:nvSpPr>
            <p:cNvPr id="160" name="Google Shape;160;p4"/>
            <p:cNvSpPr txBox="1"/>
            <p:nvPr/>
          </p:nvSpPr>
          <p:spPr>
            <a:xfrm>
              <a:off x="0" y="-85725"/>
              <a:ext cx="9267431" cy="26996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632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Por cada grupo objetivo se pueden alcanzar un máximo de 20 puntos. </a:t>
              </a:r>
              <a:endParaRPr/>
            </a:p>
          </p:txBody>
        </p:sp>
      </p:grpSp>
      <p:sp>
        <p:nvSpPr>
          <p:cNvPr id="161" name="Google Shape;161;p4"/>
          <p:cNvSpPr/>
          <p:nvPr/>
        </p:nvSpPr>
        <p:spPr>
          <a:xfrm>
            <a:off x="10836269" y="8028832"/>
            <a:ext cx="6422992" cy="1517713"/>
          </a:xfrm>
          <a:custGeom>
            <a:rect b="b" l="l" r="r" t="t"/>
            <a:pathLst>
              <a:path extrusionOk="0" h="2023618" w="8563990">
                <a:moveTo>
                  <a:pt x="183007" y="0"/>
                </a:moveTo>
                <a:lnTo>
                  <a:pt x="8380984" y="0"/>
                </a:lnTo>
                <a:cubicBezTo>
                  <a:pt x="8482076" y="0"/>
                  <a:pt x="8563990" y="81915"/>
                  <a:pt x="8563990" y="183007"/>
                </a:cubicBezTo>
                <a:lnTo>
                  <a:pt x="8563990" y="1840611"/>
                </a:lnTo>
                <a:cubicBezTo>
                  <a:pt x="8563990" y="1941703"/>
                  <a:pt x="8482076" y="2023618"/>
                  <a:pt x="8380984" y="2023618"/>
                </a:cubicBezTo>
                <a:lnTo>
                  <a:pt x="183007" y="2023618"/>
                </a:lnTo>
                <a:cubicBezTo>
                  <a:pt x="81915" y="2023618"/>
                  <a:pt x="0" y="1941703"/>
                  <a:pt x="0" y="1840611"/>
                </a:cubicBezTo>
                <a:lnTo>
                  <a:pt x="0" y="183007"/>
                </a:lnTo>
                <a:cubicBezTo>
                  <a:pt x="0" y="81915"/>
                  <a:pt x="81915" y="0"/>
                  <a:pt x="183007" y="0"/>
                </a:cubicBez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62" name="Google Shape;162;p4"/>
          <p:cNvGrpSpPr/>
          <p:nvPr/>
        </p:nvGrpSpPr>
        <p:grpSpPr>
          <a:xfrm>
            <a:off x="10836269" y="7639059"/>
            <a:ext cx="6423035" cy="2024772"/>
            <a:chOff x="0" y="-85725"/>
            <a:chExt cx="8564047" cy="2699695"/>
          </a:xfrm>
        </p:grpSpPr>
        <p:sp>
          <p:nvSpPr>
            <p:cNvPr id="163" name="Google Shape;163;p4"/>
            <p:cNvSpPr/>
            <p:nvPr/>
          </p:nvSpPr>
          <p:spPr>
            <a:xfrm>
              <a:off x="0" y="0"/>
              <a:ext cx="8564047" cy="2613968"/>
            </a:xfrm>
            <a:custGeom>
              <a:rect b="b" l="l" r="r" t="t"/>
              <a:pathLst>
                <a:path extrusionOk="0" h="2613968" w="8564047">
                  <a:moveTo>
                    <a:pt x="0" y="0"/>
                  </a:moveTo>
                  <a:lnTo>
                    <a:pt x="8564047" y="0"/>
                  </a:lnTo>
                  <a:lnTo>
                    <a:pt x="8564047" y="2613968"/>
                  </a:lnTo>
                  <a:lnTo>
                    <a:pt x="0" y="2613968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10849" l="0" r="0" t="-16828"/>
              </a:stretch>
            </a:blipFill>
            <a:ln>
              <a:noFill/>
            </a:ln>
          </p:spPr>
        </p:sp>
        <p:sp>
          <p:nvSpPr>
            <p:cNvPr id="164" name="Google Shape;164;p4"/>
            <p:cNvSpPr txBox="1"/>
            <p:nvPr/>
          </p:nvSpPr>
          <p:spPr>
            <a:xfrm>
              <a:off x="0" y="-85725"/>
              <a:ext cx="8564042" cy="26996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632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Por cada pregunta puedes alcanzar un máximo de 2 puntos.</a:t>
              </a: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, gráficos, descripción generada automáticamente" id="169" name="Google Shape;169;p5"/>
          <p:cNvSpPr/>
          <p:nvPr/>
        </p:nvSpPr>
        <p:spPr>
          <a:xfrm>
            <a:off x="264824" y="9690668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01" l="0" r="0" t="-201"/>
            </a:stretch>
          </a:blipFill>
          <a:ln>
            <a:noFill/>
          </a:ln>
        </p:spPr>
      </p:sp>
      <p:sp>
        <p:nvSpPr>
          <p:cNvPr id="170" name="Google Shape;170;p5"/>
          <p:cNvSpPr/>
          <p:nvPr/>
        </p:nvSpPr>
        <p:spPr>
          <a:xfrm>
            <a:off x="42758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4" l="0" r="0" t="-204"/>
            </a:stretch>
          </a:blipFill>
          <a:ln>
            <a:noFill/>
          </a:ln>
        </p:spPr>
      </p:sp>
      <p:sp>
        <p:nvSpPr>
          <p:cNvPr descr="Una imagen con fuente, gráficos, logotipo y captura de pantalla. Descripción generada automáticamente." id="171" name="Google Shape;171;p5"/>
          <p:cNvSpPr/>
          <p:nvPr/>
        </p:nvSpPr>
        <p:spPr>
          <a:xfrm>
            <a:off x="-134350" y="181680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7370" l="0" r="0" t="-57370"/>
            </a:stretch>
          </a:blipFill>
          <a:ln>
            <a:noFill/>
          </a:ln>
        </p:spPr>
      </p:sp>
      <p:sp>
        <p:nvSpPr>
          <p:cNvPr id="172" name="Google Shape;172;p5"/>
          <p:cNvSpPr/>
          <p:nvPr/>
        </p:nvSpPr>
        <p:spPr>
          <a:xfrm>
            <a:off x="2136562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73" name="Google Shape;173;p5"/>
          <p:cNvSpPr/>
          <p:nvPr/>
        </p:nvSpPr>
        <p:spPr>
          <a:xfrm>
            <a:off x="1239460" y="2264007"/>
            <a:ext cx="6950583" cy="1517713"/>
          </a:xfrm>
          <a:custGeom>
            <a:rect b="b" l="l" r="r" t="t"/>
            <a:pathLst>
              <a:path extrusionOk="0" h="2023618" w="9267444">
                <a:moveTo>
                  <a:pt x="169164" y="0"/>
                </a:moveTo>
                <a:lnTo>
                  <a:pt x="9098280" y="0"/>
                </a:lnTo>
                <a:cubicBezTo>
                  <a:pt x="9143112" y="0"/>
                  <a:pt x="9186164" y="17780"/>
                  <a:pt x="9217914" y="49530"/>
                </a:cubicBezTo>
                <a:cubicBezTo>
                  <a:pt x="9249664" y="81280"/>
                  <a:pt x="9267444" y="124333"/>
                  <a:pt x="9267444" y="169164"/>
                </a:cubicBezTo>
                <a:lnTo>
                  <a:pt x="9267444" y="1854454"/>
                </a:lnTo>
                <a:cubicBezTo>
                  <a:pt x="9267444" y="1947926"/>
                  <a:pt x="9191752" y="2023618"/>
                  <a:pt x="9098280" y="2023618"/>
                </a:cubicBezTo>
                <a:lnTo>
                  <a:pt x="169164" y="2023618"/>
                </a:lnTo>
                <a:cubicBezTo>
                  <a:pt x="75692" y="2023618"/>
                  <a:pt x="0" y="1947926"/>
                  <a:pt x="0" y="1854454"/>
                </a:cubicBezTo>
                <a:lnTo>
                  <a:pt x="0" y="169164"/>
                </a:lnTo>
                <a:cubicBezTo>
                  <a:pt x="0" y="75692"/>
                  <a:pt x="75692" y="0"/>
                  <a:pt x="169164" y="0"/>
                </a:cubicBez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74" name="Google Shape;174;p5"/>
          <p:cNvGrpSpPr/>
          <p:nvPr/>
        </p:nvGrpSpPr>
        <p:grpSpPr>
          <a:xfrm>
            <a:off x="1239460" y="1874224"/>
            <a:ext cx="6950575" cy="2024772"/>
            <a:chOff x="0" y="-85725"/>
            <a:chExt cx="9267434" cy="2699695"/>
          </a:xfrm>
        </p:grpSpPr>
        <p:sp>
          <p:nvSpPr>
            <p:cNvPr id="175" name="Google Shape;175;p5"/>
            <p:cNvSpPr/>
            <p:nvPr/>
          </p:nvSpPr>
          <p:spPr>
            <a:xfrm>
              <a:off x="0" y="0"/>
              <a:ext cx="9267434" cy="2613968"/>
            </a:xfrm>
            <a:custGeom>
              <a:rect b="b" l="l" r="r" t="t"/>
              <a:pathLst>
                <a:path extrusionOk="0" h="2613968" w="9267434">
                  <a:moveTo>
                    <a:pt x="0" y="0"/>
                  </a:moveTo>
                  <a:lnTo>
                    <a:pt x="9267434" y="0"/>
                  </a:lnTo>
                  <a:lnTo>
                    <a:pt x="9267434" y="2613968"/>
                  </a:lnTo>
                  <a:lnTo>
                    <a:pt x="0" y="2613968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16090" l="0" r="0" t="-22071"/>
              </a:stretch>
            </a:blipFill>
            <a:ln>
              <a:noFill/>
            </a:ln>
          </p:spPr>
        </p:sp>
        <p:sp>
          <p:nvSpPr>
            <p:cNvPr id="176" name="Google Shape;176;p5"/>
            <p:cNvSpPr txBox="1"/>
            <p:nvPr/>
          </p:nvSpPr>
          <p:spPr>
            <a:xfrm>
              <a:off x="0" y="-85725"/>
              <a:ext cx="9267431" cy="26996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632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Considere los resultados como una instantánea, no como una etiqueta fija</a:t>
              </a:r>
              <a:endParaRPr/>
            </a:p>
          </p:txBody>
        </p:sp>
      </p:grpSp>
      <p:sp>
        <p:nvSpPr>
          <p:cNvPr id="177" name="Google Shape;177;p5"/>
          <p:cNvSpPr/>
          <p:nvPr/>
        </p:nvSpPr>
        <p:spPr>
          <a:xfrm>
            <a:off x="10836269" y="4794028"/>
            <a:ext cx="6422992" cy="1517713"/>
          </a:xfrm>
          <a:custGeom>
            <a:rect b="b" l="l" r="r" t="t"/>
            <a:pathLst>
              <a:path extrusionOk="0" h="2023618" w="8563990">
                <a:moveTo>
                  <a:pt x="183007" y="0"/>
                </a:moveTo>
                <a:lnTo>
                  <a:pt x="8380984" y="0"/>
                </a:lnTo>
                <a:cubicBezTo>
                  <a:pt x="8482076" y="0"/>
                  <a:pt x="8563990" y="81915"/>
                  <a:pt x="8563990" y="183007"/>
                </a:cubicBezTo>
                <a:lnTo>
                  <a:pt x="8563990" y="1840611"/>
                </a:lnTo>
                <a:cubicBezTo>
                  <a:pt x="8563990" y="1941703"/>
                  <a:pt x="8482076" y="2023618"/>
                  <a:pt x="8380984" y="2023618"/>
                </a:cubicBezTo>
                <a:lnTo>
                  <a:pt x="183007" y="2023618"/>
                </a:lnTo>
                <a:cubicBezTo>
                  <a:pt x="81915" y="2023618"/>
                  <a:pt x="0" y="1941703"/>
                  <a:pt x="0" y="1840611"/>
                </a:cubicBezTo>
                <a:lnTo>
                  <a:pt x="0" y="183007"/>
                </a:lnTo>
                <a:cubicBezTo>
                  <a:pt x="0" y="81915"/>
                  <a:pt x="81915" y="0"/>
                  <a:pt x="183007" y="0"/>
                </a:cubicBez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78" name="Google Shape;178;p5"/>
          <p:cNvGrpSpPr/>
          <p:nvPr/>
        </p:nvGrpSpPr>
        <p:grpSpPr>
          <a:xfrm>
            <a:off x="10836269" y="4404245"/>
            <a:ext cx="6423035" cy="2024772"/>
            <a:chOff x="0" y="-85725"/>
            <a:chExt cx="8564047" cy="2699695"/>
          </a:xfrm>
        </p:grpSpPr>
        <p:sp>
          <p:nvSpPr>
            <p:cNvPr id="179" name="Google Shape;179;p5"/>
            <p:cNvSpPr/>
            <p:nvPr/>
          </p:nvSpPr>
          <p:spPr>
            <a:xfrm>
              <a:off x="0" y="0"/>
              <a:ext cx="8564047" cy="2613968"/>
            </a:xfrm>
            <a:custGeom>
              <a:rect b="b" l="l" r="r" t="t"/>
              <a:pathLst>
                <a:path extrusionOk="0" h="2613968" w="8564047">
                  <a:moveTo>
                    <a:pt x="0" y="0"/>
                  </a:moveTo>
                  <a:lnTo>
                    <a:pt x="8564047" y="0"/>
                  </a:lnTo>
                  <a:lnTo>
                    <a:pt x="8564047" y="2613968"/>
                  </a:lnTo>
                  <a:lnTo>
                    <a:pt x="0" y="2613968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10849" l="0" r="0" t="-16828"/>
              </a:stretch>
            </a:blipFill>
            <a:ln>
              <a:noFill/>
            </a:ln>
          </p:spPr>
        </p:sp>
        <p:sp>
          <p:nvSpPr>
            <p:cNvPr id="180" name="Google Shape;180;p5"/>
            <p:cNvSpPr txBox="1"/>
            <p:nvPr/>
          </p:nvSpPr>
          <p:spPr>
            <a:xfrm>
              <a:off x="0" y="-85725"/>
              <a:ext cx="8564042" cy="26996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632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Utilice los resultados como punto de partida para la reflexión.</a:t>
              </a:r>
              <a:endParaRPr/>
            </a:p>
          </p:txBody>
        </p:sp>
      </p:grpSp>
      <p:sp>
        <p:nvSpPr>
          <p:cNvPr id="181" name="Google Shape;181;p5"/>
          <p:cNvSpPr/>
          <p:nvPr/>
        </p:nvSpPr>
        <p:spPr>
          <a:xfrm>
            <a:off x="10836269" y="2264007"/>
            <a:ext cx="6422992" cy="1517713"/>
          </a:xfrm>
          <a:custGeom>
            <a:rect b="b" l="l" r="r" t="t"/>
            <a:pathLst>
              <a:path extrusionOk="0" h="2023618" w="8563990">
                <a:moveTo>
                  <a:pt x="183007" y="0"/>
                </a:moveTo>
                <a:lnTo>
                  <a:pt x="8380984" y="0"/>
                </a:lnTo>
                <a:cubicBezTo>
                  <a:pt x="8482076" y="0"/>
                  <a:pt x="8563990" y="81915"/>
                  <a:pt x="8563990" y="183007"/>
                </a:cubicBezTo>
                <a:lnTo>
                  <a:pt x="8563990" y="1840611"/>
                </a:lnTo>
                <a:cubicBezTo>
                  <a:pt x="8563990" y="1941703"/>
                  <a:pt x="8482076" y="2023618"/>
                  <a:pt x="8380984" y="2023618"/>
                </a:cubicBezTo>
                <a:lnTo>
                  <a:pt x="183007" y="2023618"/>
                </a:lnTo>
                <a:cubicBezTo>
                  <a:pt x="81915" y="2023618"/>
                  <a:pt x="0" y="1941703"/>
                  <a:pt x="0" y="1840611"/>
                </a:cubicBezTo>
                <a:lnTo>
                  <a:pt x="0" y="183007"/>
                </a:lnTo>
                <a:cubicBezTo>
                  <a:pt x="0" y="81915"/>
                  <a:pt x="81915" y="0"/>
                  <a:pt x="183007" y="0"/>
                </a:cubicBez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82" name="Google Shape;182;p5"/>
          <p:cNvGrpSpPr/>
          <p:nvPr/>
        </p:nvGrpSpPr>
        <p:grpSpPr>
          <a:xfrm>
            <a:off x="10836269" y="1874224"/>
            <a:ext cx="6423035" cy="2024772"/>
            <a:chOff x="0" y="-85725"/>
            <a:chExt cx="8564047" cy="2699695"/>
          </a:xfrm>
        </p:grpSpPr>
        <p:sp>
          <p:nvSpPr>
            <p:cNvPr id="183" name="Google Shape;183;p5"/>
            <p:cNvSpPr/>
            <p:nvPr/>
          </p:nvSpPr>
          <p:spPr>
            <a:xfrm>
              <a:off x="0" y="0"/>
              <a:ext cx="8564047" cy="2613968"/>
            </a:xfrm>
            <a:custGeom>
              <a:rect b="b" l="l" r="r" t="t"/>
              <a:pathLst>
                <a:path extrusionOk="0" h="2613968" w="8564047">
                  <a:moveTo>
                    <a:pt x="0" y="0"/>
                  </a:moveTo>
                  <a:lnTo>
                    <a:pt x="8564047" y="0"/>
                  </a:lnTo>
                  <a:lnTo>
                    <a:pt x="8564047" y="2613968"/>
                  </a:lnTo>
                  <a:lnTo>
                    <a:pt x="0" y="2613968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10849" l="0" r="0" t="-16828"/>
              </a:stretch>
            </a:blipFill>
            <a:ln>
              <a:noFill/>
            </a:ln>
          </p:spPr>
        </p:sp>
        <p:sp>
          <p:nvSpPr>
            <p:cNvPr id="184" name="Google Shape;184;p5"/>
            <p:cNvSpPr txBox="1"/>
            <p:nvPr/>
          </p:nvSpPr>
          <p:spPr>
            <a:xfrm>
              <a:off x="0" y="-85725"/>
              <a:ext cx="8564042" cy="26996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632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Tenga en cuenta el contexto al interpretar las puntuaciones</a:t>
              </a:r>
              <a:endParaRPr/>
            </a:p>
          </p:txBody>
        </p:sp>
      </p:grpSp>
      <p:sp>
        <p:nvSpPr>
          <p:cNvPr id="185" name="Google Shape;185;p5"/>
          <p:cNvSpPr/>
          <p:nvPr/>
        </p:nvSpPr>
        <p:spPr>
          <a:xfrm>
            <a:off x="1239460" y="4794028"/>
            <a:ext cx="6950583" cy="1467708"/>
          </a:xfrm>
          <a:custGeom>
            <a:rect b="b" l="l" r="r" t="t"/>
            <a:pathLst>
              <a:path extrusionOk="0" h="1956943" w="9267444">
                <a:moveTo>
                  <a:pt x="169164" y="0"/>
                </a:moveTo>
                <a:lnTo>
                  <a:pt x="9098280" y="0"/>
                </a:lnTo>
                <a:cubicBezTo>
                  <a:pt x="9143112" y="0"/>
                  <a:pt x="9186164" y="17780"/>
                  <a:pt x="9217914" y="49530"/>
                </a:cubicBezTo>
                <a:cubicBezTo>
                  <a:pt x="9249664" y="81280"/>
                  <a:pt x="9267444" y="124333"/>
                  <a:pt x="9267444" y="169164"/>
                </a:cubicBezTo>
                <a:lnTo>
                  <a:pt x="9267444" y="1787779"/>
                </a:lnTo>
                <a:cubicBezTo>
                  <a:pt x="9267444" y="1881251"/>
                  <a:pt x="9191752" y="1956943"/>
                  <a:pt x="9098280" y="1956943"/>
                </a:cubicBezTo>
                <a:lnTo>
                  <a:pt x="169164" y="1956943"/>
                </a:lnTo>
                <a:cubicBezTo>
                  <a:pt x="75692" y="1956943"/>
                  <a:pt x="0" y="1881251"/>
                  <a:pt x="0" y="1787779"/>
                </a:cubicBezTo>
                <a:lnTo>
                  <a:pt x="0" y="169164"/>
                </a:lnTo>
                <a:cubicBezTo>
                  <a:pt x="0" y="75692"/>
                  <a:pt x="75692" y="0"/>
                  <a:pt x="169164" y="0"/>
                </a:cubicBez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86" name="Google Shape;186;p5"/>
          <p:cNvGrpSpPr/>
          <p:nvPr/>
        </p:nvGrpSpPr>
        <p:grpSpPr>
          <a:xfrm>
            <a:off x="1239460" y="4404245"/>
            <a:ext cx="6950575" cy="2024772"/>
            <a:chOff x="0" y="-85725"/>
            <a:chExt cx="9267434" cy="2699695"/>
          </a:xfrm>
        </p:grpSpPr>
        <p:sp>
          <p:nvSpPr>
            <p:cNvPr id="187" name="Google Shape;187;p5"/>
            <p:cNvSpPr/>
            <p:nvPr/>
          </p:nvSpPr>
          <p:spPr>
            <a:xfrm>
              <a:off x="0" y="0"/>
              <a:ext cx="9267434" cy="2613965"/>
            </a:xfrm>
            <a:custGeom>
              <a:rect b="b" l="l" r="r" t="t"/>
              <a:pathLst>
                <a:path extrusionOk="0" h="2613965" w="9267434">
                  <a:moveTo>
                    <a:pt x="0" y="0"/>
                  </a:moveTo>
                  <a:lnTo>
                    <a:pt x="9267434" y="0"/>
                  </a:lnTo>
                  <a:lnTo>
                    <a:pt x="9267434" y="2613965"/>
                  </a:lnTo>
                  <a:lnTo>
                    <a:pt x="0" y="2613965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14813" l="0" r="0" t="-23346"/>
              </a:stretch>
            </a:blipFill>
            <a:ln>
              <a:noFill/>
            </a:ln>
          </p:spPr>
        </p:sp>
        <p:sp>
          <p:nvSpPr>
            <p:cNvPr id="188" name="Google Shape;188;p5"/>
            <p:cNvSpPr txBox="1"/>
            <p:nvPr/>
          </p:nvSpPr>
          <p:spPr>
            <a:xfrm>
              <a:off x="0" y="-85725"/>
              <a:ext cx="9267431" cy="26996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632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Identificar tanto las áreas de fortaleza como las oportunidades de desarrollo</a:t>
              </a:r>
              <a:endParaRPr/>
            </a:p>
          </p:txBody>
        </p:sp>
      </p:grpSp>
      <p:sp>
        <p:nvSpPr>
          <p:cNvPr id="189" name="Google Shape;189;p5"/>
          <p:cNvSpPr/>
          <p:nvPr/>
        </p:nvSpPr>
        <p:spPr>
          <a:xfrm>
            <a:off x="10836269" y="7321439"/>
            <a:ext cx="6422992" cy="1517713"/>
          </a:xfrm>
          <a:custGeom>
            <a:rect b="b" l="l" r="r" t="t"/>
            <a:pathLst>
              <a:path extrusionOk="0" h="2023618" w="8563990">
                <a:moveTo>
                  <a:pt x="183007" y="0"/>
                </a:moveTo>
                <a:lnTo>
                  <a:pt x="8380984" y="0"/>
                </a:lnTo>
                <a:cubicBezTo>
                  <a:pt x="8482076" y="0"/>
                  <a:pt x="8563990" y="81915"/>
                  <a:pt x="8563990" y="183007"/>
                </a:cubicBezTo>
                <a:lnTo>
                  <a:pt x="8563990" y="1840611"/>
                </a:lnTo>
                <a:cubicBezTo>
                  <a:pt x="8563990" y="1941703"/>
                  <a:pt x="8482076" y="2023618"/>
                  <a:pt x="8380984" y="2023618"/>
                </a:cubicBezTo>
                <a:lnTo>
                  <a:pt x="183007" y="2023618"/>
                </a:lnTo>
                <a:cubicBezTo>
                  <a:pt x="81915" y="2023618"/>
                  <a:pt x="0" y="1941703"/>
                  <a:pt x="0" y="1840611"/>
                </a:cubicBezTo>
                <a:lnTo>
                  <a:pt x="0" y="183007"/>
                </a:lnTo>
                <a:cubicBezTo>
                  <a:pt x="0" y="81915"/>
                  <a:pt x="81915" y="0"/>
                  <a:pt x="183007" y="0"/>
                </a:cubicBez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0" name="Google Shape;190;p5"/>
          <p:cNvGrpSpPr/>
          <p:nvPr/>
        </p:nvGrpSpPr>
        <p:grpSpPr>
          <a:xfrm>
            <a:off x="10714015" y="6931657"/>
            <a:ext cx="6667500" cy="2326643"/>
            <a:chOff x="-163005" y="-85726"/>
            <a:chExt cx="8890000" cy="3102190"/>
          </a:xfrm>
        </p:grpSpPr>
        <p:sp>
          <p:nvSpPr>
            <p:cNvPr id="191" name="Google Shape;191;p5"/>
            <p:cNvSpPr/>
            <p:nvPr/>
          </p:nvSpPr>
          <p:spPr>
            <a:xfrm>
              <a:off x="0" y="0"/>
              <a:ext cx="8564047" cy="2613968"/>
            </a:xfrm>
            <a:custGeom>
              <a:rect b="b" l="l" r="r" t="t"/>
              <a:pathLst>
                <a:path extrusionOk="0" h="2613968" w="8564047">
                  <a:moveTo>
                    <a:pt x="0" y="0"/>
                  </a:moveTo>
                  <a:lnTo>
                    <a:pt x="8564047" y="0"/>
                  </a:lnTo>
                  <a:lnTo>
                    <a:pt x="8564047" y="2613968"/>
                  </a:lnTo>
                  <a:lnTo>
                    <a:pt x="0" y="2613968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10849" l="0" r="0" t="-16828"/>
              </a:stretch>
            </a:blipFill>
            <a:ln>
              <a:noFill/>
            </a:ln>
          </p:spPr>
        </p:sp>
        <p:sp>
          <p:nvSpPr>
            <p:cNvPr id="192" name="Google Shape;192;p5"/>
            <p:cNvSpPr txBox="1"/>
            <p:nvPr/>
          </p:nvSpPr>
          <p:spPr>
            <a:xfrm>
              <a:off x="-163005" y="-85726"/>
              <a:ext cx="8890000" cy="31021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632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Utilice los conocimientos para guiar los próximos pasos y objetivos</a:t>
              </a:r>
              <a:endParaRPr b="1" i="0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3" name="Google Shape;193;p5"/>
          <p:cNvSpPr/>
          <p:nvPr/>
        </p:nvSpPr>
        <p:spPr>
          <a:xfrm>
            <a:off x="1239460" y="7321439"/>
            <a:ext cx="6950583" cy="1517713"/>
          </a:xfrm>
          <a:custGeom>
            <a:rect b="b" l="l" r="r" t="t"/>
            <a:pathLst>
              <a:path extrusionOk="0" h="2023618" w="9267444">
                <a:moveTo>
                  <a:pt x="169164" y="0"/>
                </a:moveTo>
                <a:lnTo>
                  <a:pt x="9098280" y="0"/>
                </a:lnTo>
                <a:cubicBezTo>
                  <a:pt x="9143112" y="0"/>
                  <a:pt x="9186164" y="17780"/>
                  <a:pt x="9217914" y="49530"/>
                </a:cubicBezTo>
                <a:cubicBezTo>
                  <a:pt x="9249664" y="81280"/>
                  <a:pt x="9267444" y="124333"/>
                  <a:pt x="9267444" y="169164"/>
                </a:cubicBezTo>
                <a:lnTo>
                  <a:pt x="9267444" y="1854454"/>
                </a:lnTo>
                <a:cubicBezTo>
                  <a:pt x="9267444" y="1947926"/>
                  <a:pt x="9191752" y="2023618"/>
                  <a:pt x="9098280" y="2023618"/>
                </a:cubicBezTo>
                <a:lnTo>
                  <a:pt x="169164" y="2023618"/>
                </a:lnTo>
                <a:cubicBezTo>
                  <a:pt x="75692" y="2023618"/>
                  <a:pt x="0" y="1947926"/>
                  <a:pt x="0" y="1854454"/>
                </a:cubicBezTo>
                <a:lnTo>
                  <a:pt x="0" y="169164"/>
                </a:lnTo>
                <a:cubicBezTo>
                  <a:pt x="0" y="75692"/>
                  <a:pt x="75692" y="0"/>
                  <a:pt x="169164" y="0"/>
                </a:cubicBez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4" name="Google Shape;194;p5"/>
          <p:cNvGrpSpPr/>
          <p:nvPr/>
        </p:nvGrpSpPr>
        <p:grpSpPr>
          <a:xfrm>
            <a:off x="1239460" y="6931657"/>
            <a:ext cx="6950575" cy="2024772"/>
            <a:chOff x="0" y="-85725"/>
            <a:chExt cx="9267434" cy="2699695"/>
          </a:xfrm>
        </p:grpSpPr>
        <p:sp>
          <p:nvSpPr>
            <p:cNvPr id="195" name="Google Shape;195;p5"/>
            <p:cNvSpPr/>
            <p:nvPr/>
          </p:nvSpPr>
          <p:spPr>
            <a:xfrm>
              <a:off x="0" y="0"/>
              <a:ext cx="9267434" cy="2613968"/>
            </a:xfrm>
            <a:custGeom>
              <a:rect b="b" l="l" r="r" t="t"/>
              <a:pathLst>
                <a:path extrusionOk="0" h="2613968" w="9267434">
                  <a:moveTo>
                    <a:pt x="0" y="0"/>
                  </a:moveTo>
                  <a:lnTo>
                    <a:pt x="9267434" y="0"/>
                  </a:lnTo>
                  <a:lnTo>
                    <a:pt x="9267434" y="2613968"/>
                  </a:lnTo>
                  <a:lnTo>
                    <a:pt x="0" y="2613968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16090" l="0" r="0" t="-22071"/>
              </a:stretch>
            </a:blipFill>
            <a:ln>
              <a:noFill/>
            </a:ln>
          </p:spPr>
        </p:sp>
        <p:sp>
          <p:nvSpPr>
            <p:cNvPr id="196" name="Google Shape;196;p5"/>
            <p:cNvSpPr txBox="1"/>
            <p:nvPr/>
          </p:nvSpPr>
          <p:spPr>
            <a:xfrm>
              <a:off x="0" y="-85725"/>
              <a:ext cx="9267431" cy="26996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632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Tome nota de lo que le sorprende y conéctelo con su trabajo diario</a:t>
              </a:r>
              <a:endParaRPr b="1" i="0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7" name="Google Shape;197;p5"/>
          <p:cNvSpPr/>
          <p:nvPr/>
        </p:nvSpPr>
        <p:spPr>
          <a:xfrm>
            <a:off x="7734700" y="1895065"/>
            <a:ext cx="3432077" cy="368951"/>
          </a:xfrm>
          <a:custGeom>
            <a:rect b="b" l="l" r="r" t="t"/>
            <a:pathLst>
              <a:path extrusionOk="0" h="368951" w="3432077">
                <a:moveTo>
                  <a:pt x="0" y="0"/>
                </a:moveTo>
                <a:lnTo>
                  <a:pt x="3432077" y="0"/>
                </a:lnTo>
                <a:lnTo>
                  <a:pt x="3432077" y="368951"/>
                </a:lnTo>
                <a:lnTo>
                  <a:pt x="0" y="3689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1536" l="0" r="0" t="-1536"/>
            </a:stretch>
          </a:blipFill>
          <a:ln>
            <a:noFill/>
          </a:ln>
        </p:spPr>
      </p:sp>
      <p:sp>
        <p:nvSpPr>
          <p:cNvPr id="198" name="Google Shape;198;p5"/>
          <p:cNvSpPr/>
          <p:nvPr/>
        </p:nvSpPr>
        <p:spPr>
          <a:xfrm flipH="1" rot="10800000">
            <a:off x="7734700" y="8889349"/>
            <a:ext cx="3432077" cy="368951"/>
          </a:xfrm>
          <a:custGeom>
            <a:rect b="b" l="l" r="r" t="t"/>
            <a:pathLst>
              <a:path extrusionOk="0" h="368951" w="3432077">
                <a:moveTo>
                  <a:pt x="0" y="368951"/>
                </a:moveTo>
                <a:lnTo>
                  <a:pt x="3432077" y="368951"/>
                </a:lnTo>
                <a:lnTo>
                  <a:pt x="3432077" y="0"/>
                </a:lnTo>
                <a:lnTo>
                  <a:pt x="0" y="0"/>
                </a:lnTo>
                <a:lnTo>
                  <a:pt x="0" y="368951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1536" l="0" r="0" t="-1536"/>
            </a:stretch>
          </a:blipFill>
          <a:ln>
            <a:noFill/>
          </a:ln>
        </p:spPr>
      </p:sp>
      <p:sp>
        <p:nvSpPr>
          <p:cNvPr id="199" name="Google Shape;199;p5"/>
          <p:cNvSpPr txBox="1"/>
          <p:nvPr/>
        </p:nvSpPr>
        <p:spPr>
          <a:xfrm>
            <a:off x="1239460" y="514350"/>
            <a:ext cx="14777847" cy="8535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Interpretación de los resultados del escáner </a:t>
            </a:r>
            <a:endParaRPr/>
          </a:p>
        </p:txBody>
      </p:sp>
      <p:sp>
        <p:nvSpPr>
          <p:cNvPr id="200" name="Google Shape;200;p5"/>
          <p:cNvSpPr txBox="1"/>
          <p:nvPr/>
        </p:nvSpPr>
        <p:spPr>
          <a:xfrm>
            <a:off x="9450734" y="185728"/>
            <a:ext cx="831522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, gráficos, descripción generada automáticamente" id="209" name="Google Shape;209;p6"/>
          <p:cNvSpPr/>
          <p:nvPr/>
        </p:nvSpPr>
        <p:spPr>
          <a:xfrm>
            <a:off x="264824" y="9690668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01" l="0" r="0" t="-201"/>
            </a:stretch>
          </a:blipFill>
          <a:ln>
            <a:noFill/>
          </a:ln>
        </p:spPr>
      </p:sp>
      <p:sp>
        <p:nvSpPr>
          <p:cNvPr id="210" name="Google Shape;210;p6"/>
          <p:cNvSpPr/>
          <p:nvPr/>
        </p:nvSpPr>
        <p:spPr>
          <a:xfrm>
            <a:off x="42758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4" l="0" r="0" t="-204"/>
            </a:stretch>
          </a:blipFill>
          <a:ln>
            <a:noFill/>
          </a:ln>
        </p:spPr>
      </p:sp>
      <p:sp>
        <p:nvSpPr>
          <p:cNvPr descr="Una imagen con fuente, gráficos, logotipo y captura de pantalla. Descripción generada automáticamente." id="211" name="Google Shape;211;p6"/>
          <p:cNvSpPr/>
          <p:nvPr/>
        </p:nvSpPr>
        <p:spPr>
          <a:xfrm>
            <a:off x="-134350" y="181680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7370" l="0" r="0" t="-57370"/>
            </a:stretch>
          </a:blipFill>
          <a:ln>
            <a:noFill/>
          </a:ln>
        </p:spPr>
      </p:sp>
      <p:sp>
        <p:nvSpPr>
          <p:cNvPr id="212" name="Google Shape;212;p6"/>
          <p:cNvSpPr/>
          <p:nvPr/>
        </p:nvSpPr>
        <p:spPr>
          <a:xfrm>
            <a:off x="2136562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213" name="Google Shape;213;p6"/>
          <p:cNvSpPr txBox="1"/>
          <p:nvPr/>
        </p:nvSpPr>
        <p:spPr>
          <a:xfrm>
            <a:off x="1445286" y="2167718"/>
            <a:ext cx="16010896" cy="73395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43840" lvl="2" marL="731521" marR="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AutoNum type="arabicPeriod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Elija 2 subcategorías (preguntas) de los resultados del escáner donde las puntuaciones parezcan inesperadamente </a:t>
            </a:r>
            <a:r>
              <a:rPr b="1" i="0" lang="en-US" sz="3000" u="none" cap="none" strike="noStrike">
                <a:solidFill>
                  <a:srgbClr val="92D050"/>
                </a:solidFill>
                <a:latin typeface="Arial"/>
                <a:ea typeface="Arial"/>
                <a:cs typeface="Arial"/>
                <a:sym typeface="Arial"/>
              </a:rPr>
              <a:t>altas</a:t>
            </a:r>
            <a:endParaRPr b="1" i="0" sz="3000" u="none" cap="none" strike="noStrike">
              <a:solidFill>
                <a:srgbClr val="92D05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43840" lvl="2" marL="731521" marR="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AutoNum type="arabicPeriod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Elija 2 subcategorías (preguntas) de los resultados del escáner donde las puntuaciones parezcan inesperadamente </a:t>
            </a:r>
            <a:r>
              <a:rPr b="1" i="0" lang="en-US" sz="3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bajas</a:t>
            </a:r>
            <a:endParaRPr b="1" i="0" sz="30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43840" lvl="2" marL="731521" marR="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AutoNum type="arabicPeriod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Elija 2 subcategorías (preguntas) de los resultados del escáner donde las puntuaciones parezcan </a:t>
            </a:r>
            <a:r>
              <a:rPr b="1" i="0" lang="en-US" sz="30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las esperadas</a:t>
            </a:r>
            <a:endParaRPr b="1" i="0" sz="3000" u="none" cap="none" strike="noStrike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43840" lvl="2" marL="731521" marR="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AutoNum type="arabicPeriod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Escriba las subcategorías (preguntas) en el espacio correspondiente en la </a:t>
            </a:r>
            <a:r>
              <a:rPr b="1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Hoja de trabajo del Mapa de Resultados.</a:t>
            </a:r>
            <a:endParaRPr/>
          </a:p>
          <a:p>
            <a:pPr indent="-243840" lvl="2" marL="731521" marR="0" rtl="0" algn="l">
              <a:lnSpc>
                <a:spcPct val="19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AutoNum type="arabicPeriod"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Ahora piense en el por qué </a:t>
            </a:r>
            <a:r>
              <a:rPr b="1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detrás de los resultados (estructural/formal; práctica; personal/cultural; otras)</a:t>
            </a: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y escríbalas en la </a:t>
            </a:r>
            <a:r>
              <a:rPr b="1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Hoja de trabajo del Mapa de Resultados.</a:t>
            </a:r>
            <a:endParaRPr/>
          </a:p>
        </p:txBody>
      </p:sp>
      <p:sp>
        <p:nvSpPr>
          <p:cNvPr id="214" name="Google Shape;214;p6"/>
          <p:cNvSpPr/>
          <p:nvPr/>
        </p:nvSpPr>
        <p:spPr>
          <a:xfrm>
            <a:off x="14717954" y="888702"/>
            <a:ext cx="3048000" cy="1399631"/>
          </a:xfrm>
          <a:custGeom>
            <a:rect b="b" l="l" r="r" t="t"/>
            <a:pathLst>
              <a:path extrusionOk="0" h="1591123" w="3182236">
                <a:moveTo>
                  <a:pt x="0" y="0"/>
                </a:moveTo>
                <a:lnTo>
                  <a:pt x="3182236" y="0"/>
                </a:lnTo>
                <a:lnTo>
                  <a:pt x="3182236" y="1591123"/>
                </a:lnTo>
                <a:lnTo>
                  <a:pt x="0" y="15911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49" l="0" r="0" t="-149"/>
            </a:stretch>
          </a:blipFill>
          <a:ln>
            <a:noFill/>
          </a:ln>
        </p:spPr>
      </p:sp>
      <p:sp>
        <p:nvSpPr>
          <p:cNvPr id="215" name="Google Shape;215;p6"/>
          <p:cNvSpPr txBox="1"/>
          <p:nvPr/>
        </p:nvSpPr>
        <p:spPr>
          <a:xfrm>
            <a:off x="1755076" y="992705"/>
            <a:ext cx="14777847" cy="889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Mapa de Resultados-Actividad</a:t>
            </a:r>
            <a:endParaRPr/>
          </a:p>
        </p:txBody>
      </p:sp>
      <p:sp>
        <p:nvSpPr>
          <p:cNvPr id="216" name="Google Shape;216;p6"/>
          <p:cNvSpPr txBox="1"/>
          <p:nvPr/>
        </p:nvSpPr>
        <p:spPr>
          <a:xfrm>
            <a:off x="9450734" y="185728"/>
            <a:ext cx="831522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, gráficos, descripción generada automáticamente" id="221" name="Google Shape;221;p7"/>
          <p:cNvSpPr/>
          <p:nvPr/>
        </p:nvSpPr>
        <p:spPr>
          <a:xfrm>
            <a:off x="264824" y="9690668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01" l="0" r="0" t="-201"/>
            </a:stretch>
          </a:blipFill>
          <a:ln>
            <a:noFill/>
          </a:ln>
        </p:spPr>
      </p:sp>
      <p:sp>
        <p:nvSpPr>
          <p:cNvPr id="222" name="Google Shape;222;p7"/>
          <p:cNvSpPr/>
          <p:nvPr/>
        </p:nvSpPr>
        <p:spPr>
          <a:xfrm>
            <a:off x="42758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4" l="0" r="0" t="-204"/>
            </a:stretch>
          </a:blipFill>
          <a:ln>
            <a:noFill/>
          </a:ln>
        </p:spPr>
      </p:sp>
      <p:sp>
        <p:nvSpPr>
          <p:cNvPr descr="Una imagen con fuente, gráficos, logotipo y captura de pantalla. Descripción generada automáticamente." id="223" name="Google Shape;223;p7"/>
          <p:cNvSpPr/>
          <p:nvPr/>
        </p:nvSpPr>
        <p:spPr>
          <a:xfrm>
            <a:off x="-134350" y="181680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7370" l="0" r="0" t="-57370"/>
            </a:stretch>
          </a:blipFill>
          <a:ln>
            <a:noFill/>
          </a:ln>
        </p:spPr>
      </p:sp>
      <p:sp>
        <p:nvSpPr>
          <p:cNvPr id="224" name="Google Shape;224;p7"/>
          <p:cNvSpPr/>
          <p:nvPr/>
        </p:nvSpPr>
        <p:spPr>
          <a:xfrm>
            <a:off x="2136562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225" name="Google Shape;225;p7"/>
          <p:cNvSpPr txBox="1"/>
          <p:nvPr/>
        </p:nvSpPr>
        <p:spPr>
          <a:xfrm>
            <a:off x="1755057" y="1163288"/>
            <a:ext cx="14777847" cy="8535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Causas de los resultados</a:t>
            </a:r>
            <a:endParaRPr b="1" i="0" sz="4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7"/>
          <p:cNvSpPr txBox="1"/>
          <p:nvPr/>
        </p:nvSpPr>
        <p:spPr>
          <a:xfrm>
            <a:off x="9450734" y="185728"/>
            <a:ext cx="831522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  <p:sp>
        <p:nvSpPr>
          <p:cNvPr id="227" name="Google Shape;227;p7"/>
          <p:cNvSpPr/>
          <p:nvPr/>
        </p:nvSpPr>
        <p:spPr>
          <a:xfrm>
            <a:off x="1755057" y="3833327"/>
            <a:ext cx="6950583" cy="1517713"/>
          </a:xfrm>
          <a:custGeom>
            <a:rect b="b" l="l" r="r" t="t"/>
            <a:pathLst>
              <a:path extrusionOk="0" h="2023618" w="9267444">
                <a:moveTo>
                  <a:pt x="169164" y="0"/>
                </a:moveTo>
                <a:lnTo>
                  <a:pt x="9098280" y="0"/>
                </a:lnTo>
                <a:cubicBezTo>
                  <a:pt x="9143112" y="0"/>
                  <a:pt x="9186164" y="17780"/>
                  <a:pt x="9217914" y="49530"/>
                </a:cubicBezTo>
                <a:cubicBezTo>
                  <a:pt x="9249664" y="81280"/>
                  <a:pt x="9267444" y="124333"/>
                  <a:pt x="9267444" y="169164"/>
                </a:cubicBezTo>
                <a:lnTo>
                  <a:pt x="9267444" y="1854454"/>
                </a:lnTo>
                <a:cubicBezTo>
                  <a:pt x="9267444" y="1947926"/>
                  <a:pt x="9191752" y="2023618"/>
                  <a:pt x="9098280" y="2023618"/>
                </a:cubicBezTo>
                <a:lnTo>
                  <a:pt x="169164" y="2023618"/>
                </a:lnTo>
                <a:cubicBezTo>
                  <a:pt x="75692" y="2023618"/>
                  <a:pt x="0" y="1947926"/>
                  <a:pt x="0" y="1854454"/>
                </a:cubicBezTo>
                <a:lnTo>
                  <a:pt x="0" y="169164"/>
                </a:lnTo>
                <a:cubicBezTo>
                  <a:pt x="0" y="75692"/>
                  <a:pt x="75692" y="0"/>
                  <a:pt x="169164" y="0"/>
                </a:cubicBez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8" name="Google Shape;228;p7"/>
          <p:cNvGrpSpPr/>
          <p:nvPr/>
        </p:nvGrpSpPr>
        <p:grpSpPr>
          <a:xfrm>
            <a:off x="1755057" y="3443544"/>
            <a:ext cx="6950575" cy="1907541"/>
            <a:chOff x="0" y="-85725"/>
            <a:chExt cx="9267434" cy="2543388"/>
          </a:xfrm>
        </p:grpSpPr>
        <p:sp>
          <p:nvSpPr>
            <p:cNvPr id="229" name="Google Shape;229;p7"/>
            <p:cNvSpPr/>
            <p:nvPr/>
          </p:nvSpPr>
          <p:spPr>
            <a:xfrm>
              <a:off x="0" y="0"/>
              <a:ext cx="9267434" cy="2457660"/>
            </a:xfrm>
            <a:custGeom>
              <a:rect b="b" l="l" r="r" t="t"/>
              <a:pathLst>
                <a:path extrusionOk="0" h="2457660" w="9267434">
                  <a:moveTo>
                    <a:pt x="0" y="0"/>
                  </a:moveTo>
                  <a:lnTo>
                    <a:pt x="9267434" y="0"/>
                  </a:lnTo>
                  <a:lnTo>
                    <a:pt x="9267434" y="2457660"/>
                  </a:lnTo>
                  <a:lnTo>
                    <a:pt x="0" y="2457660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23473" l="0" r="0" t="-23473"/>
              </a:stretch>
            </a:blipFill>
            <a:ln>
              <a:noFill/>
            </a:ln>
          </p:spPr>
        </p:sp>
        <p:sp>
          <p:nvSpPr>
            <p:cNvPr id="230" name="Google Shape;230;p7"/>
            <p:cNvSpPr txBox="1"/>
            <p:nvPr/>
          </p:nvSpPr>
          <p:spPr>
            <a:xfrm>
              <a:off x="0" y="-85725"/>
              <a:ext cx="9267431" cy="25433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400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498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estructural/formal</a:t>
              </a:r>
              <a:endParaRPr/>
            </a:p>
          </p:txBody>
        </p:sp>
      </p:grpSp>
      <p:sp>
        <p:nvSpPr>
          <p:cNvPr id="231" name="Google Shape;231;p7"/>
          <p:cNvSpPr/>
          <p:nvPr/>
        </p:nvSpPr>
        <p:spPr>
          <a:xfrm>
            <a:off x="10212286" y="3833327"/>
            <a:ext cx="6950583" cy="1517713"/>
          </a:xfrm>
          <a:custGeom>
            <a:rect b="b" l="l" r="r" t="t"/>
            <a:pathLst>
              <a:path extrusionOk="0" h="2023618" w="9267444">
                <a:moveTo>
                  <a:pt x="169164" y="0"/>
                </a:moveTo>
                <a:lnTo>
                  <a:pt x="9098280" y="0"/>
                </a:lnTo>
                <a:cubicBezTo>
                  <a:pt x="9143112" y="0"/>
                  <a:pt x="9186164" y="17780"/>
                  <a:pt x="9217914" y="49530"/>
                </a:cubicBezTo>
                <a:cubicBezTo>
                  <a:pt x="9249664" y="81280"/>
                  <a:pt x="9267444" y="124333"/>
                  <a:pt x="9267444" y="169164"/>
                </a:cubicBezTo>
                <a:lnTo>
                  <a:pt x="9267444" y="1854454"/>
                </a:lnTo>
                <a:cubicBezTo>
                  <a:pt x="9267444" y="1947926"/>
                  <a:pt x="9191752" y="2023618"/>
                  <a:pt x="9098280" y="2023618"/>
                </a:cubicBezTo>
                <a:lnTo>
                  <a:pt x="169164" y="2023618"/>
                </a:lnTo>
                <a:cubicBezTo>
                  <a:pt x="75692" y="2023618"/>
                  <a:pt x="0" y="1947926"/>
                  <a:pt x="0" y="1854454"/>
                </a:cubicBezTo>
                <a:lnTo>
                  <a:pt x="0" y="169164"/>
                </a:lnTo>
                <a:cubicBezTo>
                  <a:pt x="0" y="75692"/>
                  <a:pt x="75692" y="0"/>
                  <a:pt x="169164" y="0"/>
                </a:cubicBez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2" name="Google Shape;232;p7"/>
          <p:cNvGrpSpPr/>
          <p:nvPr/>
        </p:nvGrpSpPr>
        <p:grpSpPr>
          <a:xfrm>
            <a:off x="10212286" y="3443544"/>
            <a:ext cx="6950575" cy="1907541"/>
            <a:chOff x="0" y="-85725"/>
            <a:chExt cx="9267434" cy="2543388"/>
          </a:xfrm>
        </p:grpSpPr>
        <p:sp>
          <p:nvSpPr>
            <p:cNvPr id="233" name="Google Shape;233;p7"/>
            <p:cNvSpPr/>
            <p:nvPr/>
          </p:nvSpPr>
          <p:spPr>
            <a:xfrm>
              <a:off x="0" y="0"/>
              <a:ext cx="9267434" cy="2457660"/>
            </a:xfrm>
            <a:custGeom>
              <a:rect b="b" l="l" r="r" t="t"/>
              <a:pathLst>
                <a:path extrusionOk="0" h="2457660" w="9267434">
                  <a:moveTo>
                    <a:pt x="0" y="0"/>
                  </a:moveTo>
                  <a:lnTo>
                    <a:pt x="9267434" y="0"/>
                  </a:lnTo>
                  <a:lnTo>
                    <a:pt x="9267434" y="2457660"/>
                  </a:lnTo>
                  <a:lnTo>
                    <a:pt x="0" y="2457660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23473" l="0" r="0" t="-23473"/>
              </a:stretch>
            </a:blipFill>
            <a:ln>
              <a:noFill/>
            </a:ln>
          </p:spPr>
        </p:sp>
        <p:sp>
          <p:nvSpPr>
            <p:cNvPr id="234" name="Google Shape;234;p7"/>
            <p:cNvSpPr txBox="1"/>
            <p:nvPr/>
          </p:nvSpPr>
          <p:spPr>
            <a:xfrm>
              <a:off x="0" y="-85725"/>
              <a:ext cx="9267431" cy="25433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400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498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personal/cultural → impulsado por el individuo/</a:t>
              </a:r>
              <a:endParaRPr/>
            </a:p>
          </p:txBody>
        </p:sp>
      </p:grpSp>
      <p:sp>
        <p:nvSpPr>
          <p:cNvPr id="235" name="Google Shape;235;p7"/>
          <p:cNvSpPr/>
          <p:nvPr/>
        </p:nvSpPr>
        <p:spPr>
          <a:xfrm>
            <a:off x="10212286" y="6535026"/>
            <a:ext cx="6950583" cy="1517713"/>
          </a:xfrm>
          <a:custGeom>
            <a:rect b="b" l="l" r="r" t="t"/>
            <a:pathLst>
              <a:path extrusionOk="0" h="2023618" w="9267444">
                <a:moveTo>
                  <a:pt x="169164" y="0"/>
                </a:moveTo>
                <a:lnTo>
                  <a:pt x="9098280" y="0"/>
                </a:lnTo>
                <a:cubicBezTo>
                  <a:pt x="9143112" y="0"/>
                  <a:pt x="9186164" y="17780"/>
                  <a:pt x="9217914" y="49530"/>
                </a:cubicBezTo>
                <a:cubicBezTo>
                  <a:pt x="9249664" y="81280"/>
                  <a:pt x="9267444" y="124333"/>
                  <a:pt x="9267444" y="169164"/>
                </a:cubicBezTo>
                <a:lnTo>
                  <a:pt x="9267444" y="1854454"/>
                </a:lnTo>
                <a:cubicBezTo>
                  <a:pt x="9267444" y="1947926"/>
                  <a:pt x="9191752" y="2023618"/>
                  <a:pt x="9098280" y="2023618"/>
                </a:cubicBezTo>
                <a:lnTo>
                  <a:pt x="169164" y="2023618"/>
                </a:lnTo>
                <a:cubicBezTo>
                  <a:pt x="75692" y="2023618"/>
                  <a:pt x="0" y="1947926"/>
                  <a:pt x="0" y="1854454"/>
                </a:cubicBezTo>
                <a:lnTo>
                  <a:pt x="0" y="169164"/>
                </a:lnTo>
                <a:cubicBezTo>
                  <a:pt x="0" y="75692"/>
                  <a:pt x="75692" y="0"/>
                  <a:pt x="169164" y="0"/>
                </a:cubicBez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6" name="Google Shape;236;p7"/>
          <p:cNvGrpSpPr/>
          <p:nvPr/>
        </p:nvGrpSpPr>
        <p:grpSpPr>
          <a:xfrm>
            <a:off x="10212286" y="6145244"/>
            <a:ext cx="6950575" cy="1907541"/>
            <a:chOff x="0" y="-85725"/>
            <a:chExt cx="9267434" cy="2543388"/>
          </a:xfrm>
        </p:grpSpPr>
        <p:sp>
          <p:nvSpPr>
            <p:cNvPr id="237" name="Google Shape;237;p7"/>
            <p:cNvSpPr/>
            <p:nvPr/>
          </p:nvSpPr>
          <p:spPr>
            <a:xfrm>
              <a:off x="0" y="0"/>
              <a:ext cx="9267434" cy="2457660"/>
            </a:xfrm>
            <a:custGeom>
              <a:rect b="b" l="l" r="r" t="t"/>
              <a:pathLst>
                <a:path extrusionOk="0" h="2457660" w="9267434">
                  <a:moveTo>
                    <a:pt x="0" y="0"/>
                  </a:moveTo>
                  <a:lnTo>
                    <a:pt x="9267434" y="0"/>
                  </a:lnTo>
                  <a:lnTo>
                    <a:pt x="9267434" y="2457660"/>
                  </a:lnTo>
                  <a:lnTo>
                    <a:pt x="0" y="2457660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23473" l="0" r="0" t="-23473"/>
              </a:stretch>
            </a:blipFill>
            <a:ln>
              <a:noFill/>
            </a:ln>
          </p:spPr>
        </p:sp>
        <p:sp>
          <p:nvSpPr>
            <p:cNvPr id="238" name="Google Shape;238;p7"/>
            <p:cNvSpPr txBox="1"/>
            <p:nvPr/>
          </p:nvSpPr>
          <p:spPr>
            <a:xfrm>
              <a:off x="0" y="-85725"/>
              <a:ext cx="9267431" cy="25433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400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498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otro...</a:t>
              </a:r>
              <a:endParaRPr/>
            </a:p>
          </p:txBody>
        </p:sp>
      </p:grpSp>
      <p:sp>
        <p:nvSpPr>
          <p:cNvPr id="239" name="Google Shape;239;p7"/>
          <p:cNvSpPr/>
          <p:nvPr/>
        </p:nvSpPr>
        <p:spPr>
          <a:xfrm>
            <a:off x="1755057" y="6535026"/>
            <a:ext cx="6950583" cy="1517713"/>
          </a:xfrm>
          <a:custGeom>
            <a:rect b="b" l="l" r="r" t="t"/>
            <a:pathLst>
              <a:path extrusionOk="0" h="2023618" w="9267444">
                <a:moveTo>
                  <a:pt x="169164" y="0"/>
                </a:moveTo>
                <a:lnTo>
                  <a:pt x="9098280" y="0"/>
                </a:lnTo>
                <a:cubicBezTo>
                  <a:pt x="9143112" y="0"/>
                  <a:pt x="9186164" y="17780"/>
                  <a:pt x="9217914" y="49530"/>
                </a:cubicBezTo>
                <a:cubicBezTo>
                  <a:pt x="9249664" y="81280"/>
                  <a:pt x="9267444" y="124333"/>
                  <a:pt x="9267444" y="169164"/>
                </a:cubicBezTo>
                <a:lnTo>
                  <a:pt x="9267444" y="1854454"/>
                </a:lnTo>
                <a:cubicBezTo>
                  <a:pt x="9267444" y="1947926"/>
                  <a:pt x="9191752" y="2023618"/>
                  <a:pt x="9098280" y="2023618"/>
                </a:cubicBezTo>
                <a:lnTo>
                  <a:pt x="169164" y="2023618"/>
                </a:lnTo>
                <a:cubicBezTo>
                  <a:pt x="75692" y="2023618"/>
                  <a:pt x="0" y="1947926"/>
                  <a:pt x="0" y="1854454"/>
                </a:cubicBezTo>
                <a:lnTo>
                  <a:pt x="0" y="169164"/>
                </a:lnTo>
                <a:cubicBezTo>
                  <a:pt x="0" y="75692"/>
                  <a:pt x="75692" y="0"/>
                  <a:pt x="169164" y="0"/>
                </a:cubicBezTo>
                <a:close/>
              </a:path>
            </a:pathLst>
          </a:custGeom>
          <a:solidFill>
            <a:srgbClr val="FF9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0" name="Google Shape;240;p7"/>
          <p:cNvGrpSpPr/>
          <p:nvPr/>
        </p:nvGrpSpPr>
        <p:grpSpPr>
          <a:xfrm>
            <a:off x="1755057" y="6145244"/>
            <a:ext cx="6950575" cy="1907541"/>
            <a:chOff x="0" y="-85725"/>
            <a:chExt cx="9267434" cy="2543388"/>
          </a:xfrm>
        </p:grpSpPr>
        <p:sp>
          <p:nvSpPr>
            <p:cNvPr id="241" name="Google Shape;241;p7"/>
            <p:cNvSpPr/>
            <p:nvPr/>
          </p:nvSpPr>
          <p:spPr>
            <a:xfrm>
              <a:off x="0" y="0"/>
              <a:ext cx="9267434" cy="2457660"/>
            </a:xfrm>
            <a:custGeom>
              <a:rect b="b" l="l" r="r" t="t"/>
              <a:pathLst>
                <a:path extrusionOk="0" h="2457660" w="9267434">
                  <a:moveTo>
                    <a:pt x="0" y="0"/>
                  </a:moveTo>
                  <a:lnTo>
                    <a:pt x="9267434" y="0"/>
                  </a:lnTo>
                  <a:lnTo>
                    <a:pt x="9267434" y="2457660"/>
                  </a:lnTo>
                  <a:lnTo>
                    <a:pt x="0" y="2457660"/>
                  </a:lnTo>
                  <a:close/>
                </a:path>
              </a:pathLst>
            </a:custGeom>
            <a:blipFill rotWithShape="1">
              <a:blip r:embed="rId6">
                <a:alphaModFix amt="0"/>
              </a:blip>
              <a:stretch>
                <a:fillRect b="-23473" l="0" r="0" t="-23473"/>
              </a:stretch>
            </a:blipFill>
            <a:ln>
              <a:noFill/>
            </a:ln>
          </p:spPr>
        </p:sp>
        <p:sp>
          <p:nvSpPr>
            <p:cNvPr id="242" name="Google Shape;242;p7"/>
            <p:cNvSpPr txBox="1"/>
            <p:nvPr/>
          </p:nvSpPr>
          <p:spPr>
            <a:xfrm>
              <a:off x="0" y="-85725"/>
              <a:ext cx="9267431" cy="25433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400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3498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práctico → vivido en el trabajo diario</a:t>
              </a:r>
              <a:endParaRPr/>
            </a:p>
          </p:txBody>
        </p:sp>
      </p:grpSp>
      <p:sp>
        <p:nvSpPr>
          <p:cNvPr id="243" name="Google Shape;243;p7"/>
          <p:cNvSpPr txBox="1"/>
          <p:nvPr/>
        </p:nvSpPr>
        <p:spPr>
          <a:xfrm>
            <a:off x="2259092" y="5457228"/>
            <a:ext cx="3671221" cy="6461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2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p. ej. no hay políticas</a:t>
            </a:r>
            <a:endParaRPr b="0" i="0" sz="302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7"/>
          <p:cNvSpPr txBox="1"/>
          <p:nvPr/>
        </p:nvSpPr>
        <p:spPr>
          <a:xfrm>
            <a:off x="10439400" y="5476409"/>
            <a:ext cx="7042194" cy="5972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7997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8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 ejemplo, falta de apoyo de los gerentes.</a:t>
            </a:r>
            <a:endParaRPr/>
          </a:p>
        </p:txBody>
      </p:sp>
      <p:sp>
        <p:nvSpPr>
          <p:cNvPr id="245" name="Google Shape;245;p7"/>
          <p:cNvSpPr txBox="1"/>
          <p:nvPr/>
        </p:nvSpPr>
        <p:spPr>
          <a:xfrm>
            <a:off x="2136562" y="7958184"/>
            <a:ext cx="5893213" cy="18270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471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2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 ejemplo, las políticas no se cumplen a diario.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, gráficos, descripción generada automáticamente" id="250" name="Google Shape;250;p8"/>
          <p:cNvSpPr/>
          <p:nvPr/>
        </p:nvSpPr>
        <p:spPr>
          <a:xfrm>
            <a:off x="264824" y="9690668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01" l="0" r="0" t="-201"/>
            </a:stretch>
          </a:blipFill>
          <a:ln>
            <a:noFill/>
          </a:ln>
        </p:spPr>
      </p:sp>
      <p:sp>
        <p:nvSpPr>
          <p:cNvPr id="251" name="Google Shape;251;p8"/>
          <p:cNvSpPr/>
          <p:nvPr/>
        </p:nvSpPr>
        <p:spPr>
          <a:xfrm>
            <a:off x="42758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4" l="0" r="0" t="-204"/>
            </a:stretch>
          </a:blipFill>
          <a:ln>
            <a:noFill/>
          </a:ln>
        </p:spPr>
      </p:sp>
      <p:sp>
        <p:nvSpPr>
          <p:cNvPr descr="Una imagen con fuente, gráficos, logotipo y captura de pantalla. Descripción generada automáticamente." id="252" name="Google Shape;252;p8"/>
          <p:cNvSpPr/>
          <p:nvPr/>
        </p:nvSpPr>
        <p:spPr>
          <a:xfrm>
            <a:off x="-134350" y="181680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7370" l="0" r="0" t="-57370"/>
            </a:stretch>
          </a:blipFill>
          <a:ln>
            <a:noFill/>
          </a:ln>
        </p:spPr>
      </p:sp>
      <p:sp>
        <p:nvSpPr>
          <p:cNvPr id="253" name="Google Shape;253;p8"/>
          <p:cNvSpPr/>
          <p:nvPr/>
        </p:nvSpPr>
        <p:spPr>
          <a:xfrm>
            <a:off x="2136562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254" name="Google Shape;254;p8"/>
          <p:cNvSpPr txBox="1"/>
          <p:nvPr/>
        </p:nvSpPr>
        <p:spPr>
          <a:xfrm>
            <a:off x="1755057" y="2219773"/>
            <a:ext cx="16010896" cy="7391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1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Ejemplos: </a:t>
            </a:r>
            <a:endParaRPr/>
          </a:p>
          <a:p>
            <a:pPr indent="-222329" lvl="2" marL="666987" marR="0" rtl="0" algn="l">
              <a:lnSpc>
                <a:spcPct val="180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17"/>
              <a:buFont typeface="Arial"/>
              <a:buChar char="⚬"/>
            </a:pPr>
            <a:r>
              <a:rPr b="0" i="0" lang="en-US" sz="291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Asistencia con la integración y cuestiones legales → </a:t>
            </a:r>
            <a:r>
              <a:rPr b="0" i="0" lang="en-US" sz="2917" u="none" cap="none" strike="noStrike">
                <a:solidFill>
                  <a:srgbClr val="92D050"/>
                </a:solidFill>
                <a:latin typeface="Arial"/>
                <a:ea typeface="Arial"/>
                <a:cs typeface="Arial"/>
                <a:sym typeface="Arial"/>
              </a:rPr>
              <a:t>la puntuación es mejor de lo esperado </a:t>
            </a:r>
            <a:endParaRPr/>
          </a:p>
          <a:p>
            <a:pPr indent="-222329" lvl="2" marL="666987" marR="0" rtl="0" algn="l">
              <a:lnSpc>
                <a:spcPct val="180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17"/>
              <a:buFont typeface="Arial"/>
              <a:buChar char="⚬"/>
            </a:pPr>
            <a:r>
              <a:rPr b="0" i="0" lang="en-US" sz="291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Ofertas de trabajo y entrevistas en diferentes idiomas → </a:t>
            </a:r>
            <a:r>
              <a:rPr b="0" i="0" lang="en-US" sz="2917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la puntuación es inferior a la esperada</a:t>
            </a:r>
            <a:endParaRPr b="0" i="0" sz="2917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2329" lvl="2" marL="666987" marR="0" rtl="0" algn="l">
              <a:lnSpc>
                <a:spcPct val="180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17"/>
              <a:buFont typeface="Arial"/>
              <a:buChar char="⚬"/>
            </a:pPr>
            <a:r>
              <a:rPr b="0" i="0" lang="en-US" sz="291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Programas de capacitación que conducen a diplomas formales, etc. → </a:t>
            </a:r>
            <a:r>
              <a:rPr b="0" i="0" lang="en-US" sz="2917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la puntuación es la esperada</a:t>
            </a:r>
            <a:endParaRPr b="0" i="0" sz="2917" u="none" cap="none" strike="noStrike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2329" lvl="2" marL="666987" marR="0" rtl="0" algn="l">
              <a:lnSpc>
                <a:spcPct val="180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17"/>
              <a:buFont typeface="Arial"/>
              <a:buChar char="⚬"/>
            </a:pPr>
            <a:r>
              <a:rPr b="0" i="0" lang="en-US" sz="291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Capacitación y actividades específicas en el trabajo → </a:t>
            </a:r>
            <a:r>
              <a:rPr b="0" i="0" lang="en-US" sz="2917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la puntuación es mejor de lo esperado </a:t>
            </a:r>
            <a:endParaRPr/>
          </a:p>
          <a:p>
            <a:pPr indent="-222329" lvl="2" marL="666987" marR="0" rtl="0" algn="l">
              <a:lnSpc>
                <a:spcPct val="180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17"/>
              <a:buFont typeface="Arial"/>
              <a:buChar char="⚬"/>
            </a:pPr>
            <a:r>
              <a:rPr b="0" i="0" lang="en-US" sz="291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Políticas para personal poco cualificado con estrategias específicas de incorporación y desarrollo → </a:t>
            </a:r>
            <a:r>
              <a:rPr b="0" i="0" lang="en-US" sz="2917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la puntuación es inferior a la esperada</a:t>
            </a:r>
            <a:endParaRPr b="0" i="0" sz="2917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2329" lvl="2" marL="666987" marR="0" rtl="0" algn="l">
              <a:lnSpc>
                <a:spcPct val="180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17"/>
              <a:buFont typeface="Arial"/>
              <a:buChar char="⚬"/>
            </a:pPr>
            <a:r>
              <a:rPr b="0" i="0" lang="en-US" sz="291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Programas de acompañamiento y mentoría (...) → </a:t>
            </a:r>
            <a:r>
              <a:rPr b="0" i="0" lang="en-US" sz="2917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la puntuación es la esperada</a:t>
            </a:r>
            <a:endParaRPr b="0" i="0" sz="2917" u="none" cap="none" strike="noStrike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8"/>
          <p:cNvSpPr/>
          <p:nvPr/>
        </p:nvSpPr>
        <p:spPr>
          <a:xfrm>
            <a:off x="14583718" y="1028700"/>
            <a:ext cx="3182236" cy="1591123"/>
          </a:xfrm>
          <a:custGeom>
            <a:rect b="b" l="l" r="r" t="t"/>
            <a:pathLst>
              <a:path extrusionOk="0" h="1591123" w="3182236">
                <a:moveTo>
                  <a:pt x="0" y="0"/>
                </a:moveTo>
                <a:lnTo>
                  <a:pt x="3182236" y="0"/>
                </a:lnTo>
                <a:lnTo>
                  <a:pt x="3182236" y="1591123"/>
                </a:lnTo>
                <a:lnTo>
                  <a:pt x="0" y="15911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49" l="0" r="0" t="-149"/>
            </a:stretch>
          </a:blipFill>
          <a:ln>
            <a:noFill/>
          </a:ln>
        </p:spPr>
      </p:sp>
      <p:sp>
        <p:nvSpPr>
          <p:cNvPr id="256" name="Google Shape;256;p8"/>
          <p:cNvSpPr txBox="1"/>
          <p:nvPr/>
        </p:nvSpPr>
        <p:spPr>
          <a:xfrm>
            <a:off x="1755057" y="1163288"/>
            <a:ext cx="14777847" cy="8535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Mapa de Resultados</a:t>
            </a:r>
            <a:endParaRPr b="1" i="0" sz="4200" u="none" cap="none" strike="noStrike">
              <a:solidFill>
                <a:srgbClr val="FF952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8"/>
          <p:cNvSpPr txBox="1"/>
          <p:nvPr/>
        </p:nvSpPr>
        <p:spPr>
          <a:xfrm>
            <a:off x="9450734" y="185728"/>
            <a:ext cx="831522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, gráficos, descripción generada automáticamente" id="262" name="Google Shape;262;p9"/>
          <p:cNvSpPr/>
          <p:nvPr/>
        </p:nvSpPr>
        <p:spPr>
          <a:xfrm>
            <a:off x="264824" y="9690668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01" l="0" r="0" t="-201"/>
            </a:stretch>
          </a:blipFill>
          <a:ln>
            <a:noFill/>
          </a:ln>
        </p:spPr>
      </p:sp>
      <p:sp>
        <p:nvSpPr>
          <p:cNvPr id="263" name="Google Shape;263;p9"/>
          <p:cNvSpPr/>
          <p:nvPr/>
        </p:nvSpPr>
        <p:spPr>
          <a:xfrm>
            <a:off x="42758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4" l="0" r="0" t="-204"/>
            </a:stretch>
          </a:blipFill>
          <a:ln>
            <a:noFill/>
          </a:ln>
        </p:spPr>
      </p:sp>
      <p:sp>
        <p:nvSpPr>
          <p:cNvPr descr="Una imagen con fuente, gráficos, logotipo y captura de pantalla. Descripción generada automáticamente." id="264" name="Google Shape;264;p9"/>
          <p:cNvSpPr/>
          <p:nvPr/>
        </p:nvSpPr>
        <p:spPr>
          <a:xfrm>
            <a:off x="-134350" y="181680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7370" l="0" r="0" t="-57370"/>
            </a:stretch>
          </a:blipFill>
          <a:ln>
            <a:noFill/>
          </a:ln>
        </p:spPr>
      </p:sp>
      <p:sp>
        <p:nvSpPr>
          <p:cNvPr id="265" name="Google Shape;265;p9"/>
          <p:cNvSpPr/>
          <p:nvPr/>
        </p:nvSpPr>
        <p:spPr>
          <a:xfrm>
            <a:off x="2136562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266" name="Google Shape;266;p9"/>
          <p:cNvSpPr txBox="1"/>
          <p:nvPr/>
        </p:nvSpPr>
        <p:spPr>
          <a:xfrm>
            <a:off x="1755057" y="3201210"/>
            <a:ext cx="16010896" cy="43702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Ejemplo de causas de los resultados: </a:t>
            </a:r>
            <a:endParaRPr/>
          </a:p>
          <a:p>
            <a:pPr indent="-243840" lvl="2" marL="731521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⚬"/>
            </a:pPr>
            <a:r>
              <a:rPr b="0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Programas de acompañamiento y mentoría (...) → la puntuación es la esperada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640" lvl="2" marL="731521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43840" lvl="2" marL="731521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Al reflexionar, te das cuenta de que, si bien se han establecido diversas políticas y programas, no se utilizan ni se aplican en la práctica diaria</a:t>
            </a:r>
            <a:r>
              <a:rPr b="1" i="0" lang="en-US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→ razón práctica (políticas implementadas, pero que no se cumplen a diario)</a:t>
            </a:r>
            <a:endParaRPr/>
          </a:p>
        </p:txBody>
      </p:sp>
      <p:sp>
        <p:nvSpPr>
          <p:cNvPr id="267" name="Google Shape;267;p9"/>
          <p:cNvSpPr/>
          <p:nvPr/>
        </p:nvSpPr>
        <p:spPr>
          <a:xfrm>
            <a:off x="14583718" y="1028700"/>
            <a:ext cx="3182236" cy="1591123"/>
          </a:xfrm>
          <a:custGeom>
            <a:rect b="b" l="l" r="r" t="t"/>
            <a:pathLst>
              <a:path extrusionOk="0" h="1591123" w="3182236">
                <a:moveTo>
                  <a:pt x="0" y="0"/>
                </a:moveTo>
                <a:lnTo>
                  <a:pt x="3182236" y="0"/>
                </a:lnTo>
                <a:lnTo>
                  <a:pt x="3182236" y="1591123"/>
                </a:lnTo>
                <a:lnTo>
                  <a:pt x="0" y="15911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49" l="0" r="0" t="-149"/>
            </a:stretch>
          </a:blipFill>
          <a:ln>
            <a:noFill/>
          </a:ln>
        </p:spPr>
      </p:sp>
      <p:sp>
        <p:nvSpPr>
          <p:cNvPr id="268" name="Google Shape;268;p9"/>
          <p:cNvSpPr txBox="1"/>
          <p:nvPr/>
        </p:nvSpPr>
        <p:spPr>
          <a:xfrm>
            <a:off x="1755057" y="1163288"/>
            <a:ext cx="14777847" cy="8535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Mapa de Resultados</a:t>
            </a:r>
            <a:endParaRPr b="1" i="0" sz="4200" u="none" cap="none" strike="noStrike">
              <a:solidFill>
                <a:srgbClr val="FF952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9"/>
          <p:cNvSpPr txBox="1"/>
          <p:nvPr/>
        </p:nvSpPr>
        <p:spPr>
          <a:xfrm>
            <a:off x="9450734" y="185728"/>
            <a:ext cx="831522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na imagen con texto, tipo de fuente, captura de pantalla, gráficos, descripción generada automáticamente" id="274" name="Google Shape;274;p10"/>
          <p:cNvSpPr/>
          <p:nvPr/>
        </p:nvSpPr>
        <p:spPr>
          <a:xfrm>
            <a:off x="264824" y="9690668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01" l="0" r="0" t="-201"/>
            </a:stretch>
          </a:blipFill>
          <a:ln>
            <a:noFill/>
          </a:ln>
        </p:spPr>
      </p:sp>
      <p:sp>
        <p:nvSpPr>
          <p:cNvPr id="275" name="Google Shape;275;p10"/>
          <p:cNvSpPr/>
          <p:nvPr/>
        </p:nvSpPr>
        <p:spPr>
          <a:xfrm>
            <a:off x="42758" y="9682944"/>
            <a:ext cx="2393442" cy="502158"/>
          </a:xfrm>
          <a:custGeom>
            <a:rect b="b" l="l" r="r" t="t"/>
            <a:pathLst>
              <a:path extrusionOk="0" h="669544" w="3191256">
                <a:moveTo>
                  <a:pt x="0" y="0"/>
                </a:moveTo>
                <a:lnTo>
                  <a:pt x="3191256" y="0"/>
                </a:lnTo>
                <a:lnTo>
                  <a:pt x="3191256" y="669544"/>
                </a:lnTo>
                <a:lnTo>
                  <a:pt x="0" y="6695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4" l="0" r="0" t="-204"/>
            </a:stretch>
          </a:blipFill>
          <a:ln>
            <a:noFill/>
          </a:ln>
        </p:spPr>
      </p:sp>
      <p:sp>
        <p:nvSpPr>
          <p:cNvPr descr="Una imagen con fuente, gráficos, logotipo y captura de pantalla. Descripción generada automáticamente." id="276" name="Google Shape;276;p10"/>
          <p:cNvSpPr/>
          <p:nvPr/>
        </p:nvSpPr>
        <p:spPr>
          <a:xfrm>
            <a:off x="-134350" y="181680"/>
            <a:ext cx="2393442" cy="605409"/>
          </a:xfrm>
          <a:custGeom>
            <a:rect b="b" l="l" r="r" t="t"/>
            <a:pathLst>
              <a:path extrusionOk="0" h="807212" w="3191256">
                <a:moveTo>
                  <a:pt x="0" y="0"/>
                </a:moveTo>
                <a:lnTo>
                  <a:pt x="3191256" y="0"/>
                </a:lnTo>
                <a:lnTo>
                  <a:pt x="3191256" y="807212"/>
                </a:lnTo>
                <a:lnTo>
                  <a:pt x="0" y="807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7370" l="0" r="0" t="-57370"/>
            </a:stretch>
          </a:blipFill>
          <a:ln>
            <a:noFill/>
          </a:ln>
        </p:spPr>
      </p:sp>
      <p:sp>
        <p:nvSpPr>
          <p:cNvPr id="277" name="Google Shape;277;p10"/>
          <p:cNvSpPr/>
          <p:nvPr/>
        </p:nvSpPr>
        <p:spPr>
          <a:xfrm>
            <a:off x="2136562" y="0"/>
            <a:ext cx="16151446" cy="707327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278" name="Google Shape;278;p10"/>
          <p:cNvSpPr/>
          <p:nvPr/>
        </p:nvSpPr>
        <p:spPr>
          <a:xfrm>
            <a:off x="5411734" y="4739097"/>
            <a:ext cx="7840028" cy="5576221"/>
          </a:xfrm>
          <a:custGeom>
            <a:rect b="b" l="l" r="r" t="t"/>
            <a:pathLst>
              <a:path extrusionOk="0" h="7434961" w="10453370">
                <a:moveTo>
                  <a:pt x="0" y="0"/>
                </a:moveTo>
                <a:lnTo>
                  <a:pt x="10453370" y="0"/>
                </a:lnTo>
                <a:lnTo>
                  <a:pt x="10453370" y="7434961"/>
                </a:lnTo>
                <a:lnTo>
                  <a:pt x="0" y="74349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4" l="0" r="0" t="-5"/>
            </a:stretch>
          </a:blipFill>
          <a:ln>
            <a:noFill/>
          </a:ln>
        </p:spPr>
      </p:sp>
      <p:sp>
        <p:nvSpPr>
          <p:cNvPr id="279" name="Google Shape;279;p10"/>
          <p:cNvSpPr/>
          <p:nvPr/>
        </p:nvSpPr>
        <p:spPr>
          <a:xfrm>
            <a:off x="11941559" y="3767547"/>
            <a:ext cx="1923126" cy="1576969"/>
          </a:xfrm>
          <a:custGeom>
            <a:rect b="b" l="l" r="r" t="t"/>
            <a:pathLst>
              <a:path extrusionOk="0" h="1576969" w="1923126">
                <a:moveTo>
                  <a:pt x="0" y="0"/>
                </a:moveTo>
                <a:lnTo>
                  <a:pt x="1923126" y="0"/>
                </a:lnTo>
                <a:lnTo>
                  <a:pt x="1923126" y="1576969"/>
                </a:lnTo>
                <a:lnTo>
                  <a:pt x="0" y="15769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108" l="0" r="0" t="-108"/>
            </a:stretch>
          </a:blipFill>
          <a:ln>
            <a:noFill/>
          </a:ln>
        </p:spPr>
      </p:sp>
      <p:sp>
        <p:nvSpPr>
          <p:cNvPr id="280" name="Google Shape;280;p10"/>
          <p:cNvSpPr txBox="1"/>
          <p:nvPr/>
        </p:nvSpPr>
        <p:spPr>
          <a:xfrm>
            <a:off x="1755057" y="1163288"/>
            <a:ext cx="14777847" cy="8896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Discusión grupal, preguntas abiertas y retroalimentación</a:t>
            </a:r>
            <a:endParaRPr/>
          </a:p>
        </p:txBody>
      </p:sp>
      <p:sp>
        <p:nvSpPr>
          <p:cNvPr id="281" name="Google Shape;281;p10"/>
          <p:cNvSpPr txBox="1"/>
          <p:nvPr/>
        </p:nvSpPr>
        <p:spPr>
          <a:xfrm>
            <a:off x="9450734" y="185728"/>
            <a:ext cx="8315220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WP5</a:t>
            </a:r>
            <a:endParaRPr/>
          </a:p>
        </p:txBody>
      </p:sp>
      <p:sp>
        <p:nvSpPr>
          <p:cNvPr id="282" name="Google Shape;282;p10"/>
          <p:cNvSpPr/>
          <p:nvPr/>
        </p:nvSpPr>
        <p:spPr>
          <a:xfrm flipH="1">
            <a:off x="3997262" y="3418951"/>
            <a:ext cx="2828954" cy="2319738"/>
          </a:xfrm>
          <a:custGeom>
            <a:rect b="b" l="l" r="r" t="t"/>
            <a:pathLst>
              <a:path extrusionOk="0" h="2319738" w="2828954">
                <a:moveTo>
                  <a:pt x="2828953" y="0"/>
                </a:moveTo>
                <a:lnTo>
                  <a:pt x="0" y="0"/>
                </a:lnTo>
                <a:lnTo>
                  <a:pt x="0" y="2319738"/>
                </a:lnTo>
                <a:lnTo>
                  <a:pt x="2828953" y="2319738"/>
                </a:lnTo>
                <a:lnTo>
                  <a:pt x="2828953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-73" r="-73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287" name="Google Shape;287;p11"/>
          <p:cNvSpPr/>
          <p:nvPr/>
        </p:nvSpPr>
        <p:spPr>
          <a:xfrm>
            <a:off x="264824" y="9690668"/>
            <a:ext cx="2399348" cy="535305"/>
          </a:xfrm>
          <a:custGeom>
            <a:rect b="b" l="l" r="r" t="t"/>
            <a:pathLst>
              <a:path extrusionOk="0" h="713740" w="3199130">
                <a:moveTo>
                  <a:pt x="0" y="0"/>
                </a:moveTo>
                <a:lnTo>
                  <a:pt x="3199130" y="0"/>
                </a:lnTo>
                <a:lnTo>
                  <a:pt x="3199130" y="713740"/>
                </a:lnTo>
                <a:lnTo>
                  <a:pt x="0" y="7137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01" l="0" r="0" t="-201"/>
            </a:stretch>
          </a:blipFill>
          <a:ln>
            <a:noFill/>
          </a:ln>
        </p:spPr>
      </p:sp>
      <p:sp>
        <p:nvSpPr>
          <p:cNvPr id="288" name="Google Shape;288;p11"/>
          <p:cNvSpPr/>
          <p:nvPr/>
        </p:nvSpPr>
        <p:spPr>
          <a:xfrm>
            <a:off x="0" y="9297914"/>
            <a:ext cx="18288000" cy="989076"/>
          </a:xfrm>
          <a:custGeom>
            <a:rect b="b" l="l" r="r" t="t"/>
            <a:pathLst>
              <a:path extrusionOk="0" h="1318768" w="24384000">
                <a:moveTo>
                  <a:pt x="0" y="0"/>
                </a:moveTo>
                <a:lnTo>
                  <a:pt x="24384000" y="0"/>
                </a:lnTo>
                <a:lnTo>
                  <a:pt x="24384000" y="1318768"/>
                </a:lnTo>
                <a:lnTo>
                  <a:pt x="0" y="1318768"/>
                </a:lnTo>
                <a:close/>
              </a:path>
            </a:pathLst>
          </a:custGeom>
          <a:solidFill>
            <a:srgbClr val="FF6D25"/>
          </a:solidFill>
          <a:ln>
            <a:noFill/>
          </a:ln>
        </p:spPr>
      </p:sp>
      <p:sp>
        <p:nvSpPr>
          <p:cNvPr id="289" name="Google Shape;289;p11"/>
          <p:cNvSpPr/>
          <p:nvPr/>
        </p:nvSpPr>
        <p:spPr>
          <a:xfrm>
            <a:off x="5626741" y="5844569"/>
            <a:ext cx="6614350" cy="3060383"/>
          </a:xfrm>
          <a:custGeom>
            <a:rect b="b" l="l" r="r" t="t"/>
            <a:pathLst>
              <a:path extrusionOk="0" h="4080510" w="8819134">
                <a:moveTo>
                  <a:pt x="0" y="0"/>
                </a:moveTo>
                <a:lnTo>
                  <a:pt x="8819134" y="0"/>
                </a:lnTo>
                <a:lnTo>
                  <a:pt x="8819134" y="4080510"/>
                </a:lnTo>
                <a:lnTo>
                  <a:pt x="0" y="40805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8698" l="0" r="0" t="-8699"/>
            </a:stretch>
          </a:blipFill>
          <a:ln>
            <a:noFill/>
          </a:ln>
        </p:spPr>
      </p:sp>
      <p:sp>
        <p:nvSpPr>
          <p:cNvPr descr="Uma imagem com estrela, Tipo de letra, Gráficos, símbolo  Descrição gerada automaticamente" id="290" name="Google Shape;290;p11"/>
          <p:cNvSpPr/>
          <p:nvPr/>
        </p:nvSpPr>
        <p:spPr>
          <a:xfrm>
            <a:off x="6199937" y="4004777"/>
            <a:ext cx="860774" cy="619316"/>
          </a:xfrm>
          <a:custGeom>
            <a:rect b="b" l="l" r="r" t="t"/>
            <a:pathLst>
              <a:path extrusionOk="0" h="825754" w="1147699">
                <a:moveTo>
                  <a:pt x="0" y="0"/>
                </a:moveTo>
                <a:lnTo>
                  <a:pt x="1147699" y="0"/>
                </a:lnTo>
                <a:lnTo>
                  <a:pt x="1147699" y="825754"/>
                </a:lnTo>
                <a:lnTo>
                  <a:pt x="0" y="8257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35" l="0" r="0" t="-35"/>
            </a:stretch>
          </a:blipFill>
          <a:ln>
            <a:noFill/>
          </a:ln>
        </p:spPr>
      </p:sp>
      <p:sp>
        <p:nvSpPr>
          <p:cNvPr descr="Uma imagem com Tipo de letra, Gráficos, texto, design gráfico  Descrição gerada automaticamente" id="291" name="Google Shape;291;p11"/>
          <p:cNvSpPr/>
          <p:nvPr/>
        </p:nvSpPr>
        <p:spPr>
          <a:xfrm>
            <a:off x="9086240" y="4066232"/>
            <a:ext cx="1420654" cy="496443"/>
          </a:xfrm>
          <a:custGeom>
            <a:rect b="b" l="l" r="r" t="t"/>
            <a:pathLst>
              <a:path extrusionOk="0" h="661924" w="1894205">
                <a:moveTo>
                  <a:pt x="0" y="0"/>
                </a:moveTo>
                <a:lnTo>
                  <a:pt x="1894205" y="0"/>
                </a:lnTo>
                <a:lnTo>
                  <a:pt x="1894205" y="661924"/>
                </a:lnTo>
                <a:lnTo>
                  <a:pt x="0" y="6619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91" l="0" r="0" t="-193"/>
            </a:stretch>
          </a:blipFill>
          <a:ln>
            <a:noFill/>
          </a:ln>
        </p:spPr>
      </p:sp>
      <p:sp>
        <p:nvSpPr>
          <p:cNvPr descr="Uma imagem com texto, Tipo de letra, símbolo, captura de ecrã  Descrição gerada automaticamente" id="292" name="Google Shape;292;p11"/>
          <p:cNvSpPr/>
          <p:nvPr/>
        </p:nvSpPr>
        <p:spPr>
          <a:xfrm>
            <a:off x="10285867" y="4942227"/>
            <a:ext cx="734758" cy="541687"/>
          </a:xfrm>
          <a:custGeom>
            <a:rect b="b" l="l" r="r" t="t"/>
            <a:pathLst>
              <a:path extrusionOk="0" h="722249" w="979678">
                <a:moveTo>
                  <a:pt x="0" y="0"/>
                </a:moveTo>
                <a:lnTo>
                  <a:pt x="979678" y="0"/>
                </a:lnTo>
                <a:lnTo>
                  <a:pt x="979678" y="722249"/>
                </a:lnTo>
                <a:lnTo>
                  <a:pt x="0" y="7222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165" l="0" r="0" t="-165"/>
            </a:stretch>
          </a:blipFill>
          <a:ln>
            <a:noFill/>
          </a:ln>
        </p:spPr>
      </p:sp>
      <p:sp>
        <p:nvSpPr>
          <p:cNvPr descr="Uma imagem com texto, Tipo de letra, logótipo, Gráficos  Descrição gerada automaticamente" id="293" name="Google Shape;293;p11"/>
          <p:cNvSpPr/>
          <p:nvPr/>
        </p:nvSpPr>
        <p:spPr>
          <a:xfrm>
            <a:off x="10930976" y="4138727"/>
            <a:ext cx="1057751" cy="351377"/>
          </a:xfrm>
          <a:custGeom>
            <a:rect b="b" l="l" r="r" t="t"/>
            <a:pathLst>
              <a:path extrusionOk="0" h="468503" w="1410335">
                <a:moveTo>
                  <a:pt x="0" y="0"/>
                </a:moveTo>
                <a:lnTo>
                  <a:pt x="1410335" y="0"/>
                </a:lnTo>
                <a:lnTo>
                  <a:pt x="1410335" y="468503"/>
                </a:lnTo>
                <a:lnTo>
                  <a:pt x="0" y="4685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173" l="0" r="0" t="-170"/>
            </a:stretch>
          </a:blipFill>
          <a:ln>
            <a:noFill/>
          </a:ln>
        </p:spPr>
      </p:sp>
      <p:sp>
        <p:nvSpPr>
          <p:cNvPr descr="Uma imagem com Tipo de letra, Gráficos, captura de ecrã, texto  Descrição gerada automaticamente" id="294" name="Google Shape;294;p11"/>
          <p:cNvSpPr/>
          <p:nvPr/>
        </p:nvSpPr>
        <p:spPr>
          <a:xfrm>
            <a:off x="8942003" y="4767024"/>
            <a:ext cx="930212" cy="930212"/>
          </a:xfrm>
          <a:custGeom>
            <a:rect b="b" l="l" r="r" t="t"/>
            <a:pathLst>
              <a:path extrusionOk="0" h="1240282" w="1240282">
                <a:moveTo>
                  <a:pt x="0" y="0"/>
                </a:moveTo>
                <a:lnTo>
                  <a:pt x="1240282" y="0"/>
                </a:lnTo>
                <a:lnTo>
                  <a:pt x="1240282" y="1240282"/>
                </a:lnTo>
                <a:lnTo>
                  <a:pt x="0" y="12402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logótipo, Gráficos  Descrição gerada automaticamente" id="295" name="Google Shape;295;p11"/>
          <p:cNvSpPr/>
          <p:nvPr/>
        </p:nvSpPr>
        <p:spPr>
          <a:xfrm>
            <a:off x="7484783" y="4082644"/>
            <a:ext cx="1177385" cy="463582"/>
          </a:xfrm>
          <a:custGeom>
            <a:rect b="b" l="l" r="r" t="t"/>
            <a:pathLst>
              <a:path extrusionOk="0" h="618109" w="1569847">
                <a:moveTo>
                  <a:pt x="0" y="0"/>
                </a:moveTo>
                <a:lnTo>
                  <a:pt x="1569847" y="0"/>
                </a:lnTo>
                <a:lnTo>
                  <a:pt x="1569847" y="618109"/>
                </a:lnTo>
                <a:lnTo>
                  <a:pt x="0" y="6181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-267" l="0" r="0" t="-265"/>
            </a:stretch>
          </a:blipFill>
          <a:ln>
            <a:noFill/>
          </a:ln>
        </p:spPr>
      </p:sp>
      <p:sp>
        <p:nvSpPr>
          <p:cNvPr id="296" name="Google Shape;296;p11"/>
          <p:cNvSpPr/>
          <p:nvPr/>
        </p:nvSpPr>
        <p:spPr>
          <a:xfrm>
            <a:off x="6991445" y="4992900"/>
            <a:ext cx="1536954" cy="458629"/>
          </a:xfrm>
          <a:custGeom>
            <a:rect b="b" l="l" r="r" t="t"/>
            <a:pathLst>
              <a:path extrusionOk="0" h="611505" w="2049272">
                <a:moveTo>
                  <a:pt x="0" y="0"/>
                </a:moveTo>
                <a:lnTo>
                  <a:pt x="2049272" y="0"/>
                </a:lnTo>
                <a:lnTo>
                  <a:pt x="2049272" y="611505"/>
                </a:lnTo>
                <a:lnTo>
                  <a:pt x="0" y="6115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267" l="0" r="0" t="-267"/>
            </a:stretch>
          </a:blipFill>
          <a:ln>
            <a:noFill/>
          </a:ln>
        </p:spPr>
      </p:sp>
      <p:sp>
        <p:nvSpPr>
          <p:cNvPr id="297" name="Google Shape;297;p11"/>
          <p:cNvSpPr/>
          <p:nvPr/>
        </p:nvSpPr>
        <p:spPr>
          <a:xfrm>
            <a:off x="-21803" y="-35071"/>
            <a:ext cx="18296096" cy="2630710"/>
          </a:xfrm>
          <a:custGeom>
            <a:rect b="b" l="l" r="r" t="t"/>
            <a:pathLst>
              <a:path extrusionOk="0" h="3507613" w="24394795">
                <a:moveTo>
                  <a:pt x="0" y="0"/>
                </a:moveTo>
                <a:lnTo>
                  <a:pt x="24394795" y="0"/>
                </a:lnTo>
                <a:lnTo>
                  <a:pt x="24394795" y="3507613"/>
                </a:lnTo>
                <a:lnTo>
                  <a:pt x="0" y="3507613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298" name="Google Shape;298;p11"/>
          <p:cNvSpPr txBox="1"/>
          <p:nvPr/>
        </p:nvSpPr>
        <p:spPr>
          <a:xfrm>
            <a:off x="6199450" y="515025"/>
            <a:ext cx="6248400" cy="15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GRACIAS</a:t>
            </a:r>
            <a:endParaRPr/>
          </a:p>
        </p:txBody>
      </p:sp>
      <p:pic>
        <p:nvPicPr>
          <p:cNvPr id="299" name="Google Shape;299;p1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34650" y="9423664"/>
            <a:ext cx="17983201" cy="737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