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jWC2NofLsVT9NFizNO0i4DT359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93" name="Google Shape;193;p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results surprised me most – and why?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Where are we stronger than expected?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scores feel unexpectedly high or low?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could be possible underlying reasons for these results?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results seem interconnected?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Are these outcomes mainly structural, cultural, or communication-related?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Which aspects of good integration are already important in your daily work, but are not integrated in the scanner?</a:t>
            </a:r>
            <a:endParaRPr/>
          </a:p>
        </p:txBody>
      </p:sp>
      <p:sp>
        <p:nvSpPr>
          <p:cNvPr id="195" name="Google Shape;195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11" Type="http://schemas.openxmlformats.org/officeDocument/2006/relationships/image" Target="../media/image20.jpg"/><Relationship Id="rId10" Type="http://schemas.openxmlformats.org/officeDocument/2006/relationships/image" Target="../media/image24.png"/><Relationship Id="rId9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image" Target="../media/image4.png"/><Relationship Id="rId7" Type="http://schemas.openxmlformats.org/officeDocument/2006/relationships/image" Target="../media/image27.jp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1" Type="http://schemas.openxmlformats.org/officeDocument/2006/relationships/image" Target="../media/image24.png"/><Relationship Id="rId10" Type="http://schemas.openxmlformats.org/officeDocument/2006/relationships/image" Target="../media/image6.png"/><Relationship Id="rId12" Type="http://schemas.openxmlformats.org/officeDocument/2006/relationships/image" Target="../media/image20.jpg"/><Relationship Id="rId9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4.png"/><Relationship Id="rId8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6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0" name="Google Shape;90;p1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1" name="Google Shape;91;p1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2" name="Google Shape;92;p1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3" name="Google Shape;93;p1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4" name="Google Shape;94;p1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5" name="Google Shape;95;p1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704647" y="6035473"/>
            <a:ext cx="150795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Die Potenzial-Scanner-Ergebnisse verstehen</a:t>
            </a:r>
            <a:endParaRPr b="1" sz="6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FFFFFF"/>
                </a:solidFill>
              </a:rPr>
              <a:t>Entdecken Sie Ihr Potenzial</a:t>
            </a:r>
            <a:r>
              <a:rPr b="1"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  <p:pic>
        <p:nvPicPr>
          <p:cNvPr id="98" name="Google Shape;98;p1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452653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3" name="Google Shape;103;p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5" name="Google Shape;105;p2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1755062" y="1420465"/>
            <a:ext cx="14778000" cy="49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Inhalt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Einleitung und Ziele dieser Einheit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en-US" sz="3000"/>
              <a:t>Überblick über den Potenzial-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Scanner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Method</a:t>
            </a:r>
            <a:r>
              <a:rPr lang="en-US" sz="3000"/>
              <a:t>ik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/>
              <a:t>des 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Poten</a:t>
            </a:r>
            <a:r>
              <a:rPr lang="en-US" sz="3000"/>
              <a:t>z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ial</a:t>
            </a:r>
            <a:r>
              <a:rPr lang="en-US" sz="3000"/>
              <a:t>-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Scanners 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Interpretation </a:t>
            </a:r>
            <a:r>
              <a:rPr lang="en-US" sz="3000"/>
              <a:t>der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Poten</a:t>
            </a:r>
            <a:r>
              <a:rPr lang="en-US" sz="3000"/>
              <a:t>z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ial</a:t>
            </a:r>
            <a:r>
              <a:rPr lang="en-US" sz="3000"/>
              <a:t>-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Scanner</a:t>
            </a:r>
            <a:r>
              <a:rPr lang="en-US" sz="3000"/>
              <a:t>-Ergebnisse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Gruppendis</a:t>
            </a:r>
            <a:r>
              <a:rPr lang="en-US" sz="3000"/>
              <a:t>k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ussion, o</a:t>
            </a:r>
            <a:r>
              <a:rPr lang="en-US" sz="3000"/>
              <a:t>ff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US" sz="3000"/>
              <a:t>e Fragen u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nd Feedback 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4" name="Google Shape;114;p3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6" name="Google Shape;116;p3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484248" y="2828878"/>
            <a:ext cx="17511900" cy="71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zu verstehen, was der Potenzial Scanner misst.</a:t>
            </a:r>
            <a:endParaRPr b="1" sz="2800"/>
          </a:p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die Methodik hinter dem Tool auf einfache und transparente Weise zu erkunden.</a:t>
            </a:r>
            <a:endParaRPr b="1" sz="2800"/>
          </a:p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zu lernen, wie Sie Ihre individuellen Ergebnisse lesen und interpretieren können.</a:t>
            </a:r>
            <a:endParaRPr b="1" sz="2800"/>
          </a:p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zu erkennen, dass der Scan eine Momentaufnahme darstellt.</a:t>
            </a:r>
            <a:endParaRPr b="1" sz="2800"/>
          </a:p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Unsicherheit oder Ängste abzubauen, indem wir klarstellen, dass das Tool keine Bewertung, sondern eine Entwicklungshilfe ist.</a:t>
            </a:r>
            <a:endParaRPr b="1" sz="2800"/>
          </a:p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persönliche Stärken, verborgenes Potenzial und Wachstumschancen zu identifizieren.</a:t>
            </a:r>
            <a:endParaRPr b="1" sz="2800"/>
          </a:p>
          <a:p>
            <a:pPr indent="-3111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1" lang="en-US" sz="2800"/>
              <a:t>die Erkenntnisse zu nutzen, zukünftige Schritte in den Bereichen Lernen, Entwicklung und Weiterqualifizierung zu lenken.</a:t>
            </a:r>
            <a:endParaRPr b="1" sz="2800"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grpSp>
        <p:nvGrpSpPr>
          <p:cNvPr id="119" name="Google Shape;119;p3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0" name="Google Shape;120;p3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1" name="Google Shape;121;p3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3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3"/>
            <p:cNvSpPr txBox="1"/>
            <p:nvPr/>
          </p:nvSpPr>
          <p:spPr>
            <a:xfrm>
              <a:off x="0" y="422394"/>
              <a:ext cx="180549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Wir sind </a:t>
              </a:r>
              <a:r>
                <a:rPr b="1" lang="en-US" sz="3000"/>
                <a:t>heut</a:t>
              </a: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 hier</a:t>
              </a:r>
              <a:r>
                <a:rPr b="1" lang="en-US" sz="3000"/>
                <a:t>, um</a:t>
              </a:r>
              <a:r>
                <a:rPr b="1" lang="en-US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endParaRPr/>
            </a:p>
          </p:txBody>
        </p:sp>
      </p:grpSp>
      <p:sp>
        <p:nvSpPr>
          <p:cNvPr id="124" name="Google Shape;124;p3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0" name="Google Shape;130;p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2" name="Google Shape;132;p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4"/>
          <p:cNvGrpSpPr/>
          <p:nvPr/>
        </p:nvGrpSpPr>
        <p:grpSpPr>
          <a:xfrm>
            <a:off x="1239462" y="1822385"/>
            <a:ext cx="6950575" cy="1843004"/>
            <a:chOff x="0" y="-42831"/>
            <a:chExt cx="1830604" cy="485400"/>
          </a:xfrm>
        </p:grpSpPr>
        <p:sp>
          <p:nvSpPr>
            <p:cNvPr id="135" name="Google Shape;135;p4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0" y="-42831"/>
              <a:ext cx="18306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Basierend auf vordefinierten Kriterien</a:t>
              </a:r>
              <a:endParaRPr/>
            </a:p>
          </p:txBody>
        </p:sp>
      </p:grpSp>
      <p:grpSp>
        <p:nvGrpSpPr>
          <p:cNvPr id="137" name="Google Shape;137;p4"/>
          <p:cNvGrpSpPr/>
          <p:nvPr/>
        </p:nvGrpSpPr>
        <p:grpSpPr>
          <a:xfrm>
            <a:off x="10836265" y="4086118"/>
            <a:ext cx="6423172" cy="1978879"/>
            <a:chOff x="0" y="0"/>
            <a:chExt cx="1691700" cy="521186"/>
          </a:xfrm>
        </p:grpSpPr>
        <p:sp>
          <p:nvSpPr>
            <p:cNvPr id="138" name="Google Shape;138;p4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 txBox="1"/>
            <p:nvPr/>
          </p:nvSpPr>
          <p:spPr>
            <a:xfrm>
              <a:off x="0" y="35786"/>
              <a:ext cx="16917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b="1" lang="en-US" sz="2799">
                  <a:solidFill>
                    <a:srgbClr val="FFFFFF"/>
                  </a:solidFill>
                </a:rPr>
                <a:t>Jedes Kriterium hat im Vergleich zu den anderen eine eigene Gewichtung</a:t>
              </a:r>
              <a:endParaRPr b="1" sz="2799">
                <a:solidFill>
                  <a:srgbClr val="FFFFFF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40" name="Google Shape;140;p4"/>
          <p:cNvGrpSpPr/>
          <p:nvPr/>
        </p:nvGrpSpPr>
        <p:grpSpPr>
          <a:xfrm>
            <a:off x="10836265" y="1822259"/>
            <a:ext cx="6423216" cy="1843015"/>
            <a:chOff x="0" y="-42864"/>
            <a:chExt cx="1691700" cy="485400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 txBox="1"/>
            <p:nvPr/>
          </p:nvSpPr>
          <p:spPr>
            <a:xfrm>
              <a:off x="0" y="-42864"/>
              <a:ext cx="16917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Kriterien werden durch Fragen abgedeckt</a:t>
              </a:r>
              <a:endParaRPr/>
            </a:p>
          </p:txBody>
        </p:sp>
      </p:grpSp>
      <p:grpSp>
        <p:nvGrpSpPr>
          <p:cNvPr id="143" name="Google Shape;143;p4"/>
          <p:cNvGrpSpPr/>
          <p:nvPr/>
        </p:nvGrpSpPr>
        <p:grpSpPr>
          <a:xfrm>
            <a:off x="1239462" y="3663883"/>
            <a:ext cx="6950575" cy="2362417"/>
            <a:chOff x="0" y="-42861"/>
            <a:chExt cx="1830604" cy="622200"/>
          </a:xfrm>
        </p:grpSpPr>
        <p:sp>
          <p:nvSpPr>
            <p:cNvPr id="144" name="Google Shape;144;p4"/>
            <p:cNvSpPr/>
            <p:nvPr/>
          </p:nvSpPr>
          <p:spPr>
            <a:xfrm>
              <a:off x="0" y="0"/>
              <a:ext cx="1830604" cy="536429"/>
            </a:xfrm>
            <a:custGeom>
              <a:rect b="b" l="l" r="r" t="t"/>
              <a:pathLst>
                <a:path extrusionOk="0" h="53642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503014"/>
                  </a:lnTo>
                  <a:cubicBezTo>
                    <a:pt x="1830604" y="521469"/>
                    <a:pt x="1815643" y="536429"/>
                    <a:pt x="1797189" y="536429"/>
                  </a:cubicBezTo>
                  <a:lnTo>
                    <a:pt x="33416" y="536429"/>
                  </a:lnTo>
                  <a:cubicBezTo>
                    <a:pt x="14961" y="536429"/>
                    <a:pt x="0" y="521469"/>
                    <a:pt x="0" y="50301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 txBox="1"/>
            <p:nvPr/>
          </p:nvSpPr>
          <p:spPr>
            <a:xfrm>
              <a:off x="0" y="-42861"/>
              <a:ext cx="18306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Antwortmöglichkeiten von 1 bis 4 (1 = überhaupt nicht … 4 = in vollem Umfang berücksichtigt)</a:t>
              </a:r>
              <a:endParaRPr/>
            </a:p>
          </p:txBody>
        </p:sp>
      </p:grpSp>
      <p:grpSp>
        <p:nvGrpSpPr>
          <p:cNvPr id="146" name="Google Shape;146;p4"/>
          <p:cNvGrpSpPr/>
          <p:nvPr/>
        </p:nvGrpSpPr>
        <p:grpSpPr>
          <a:xfrm>
            <a:off x="10836200" y="6187225"/>
            <a:ext cx="6423172" cy="1792587"/>
            <a:chOff x="-17" y="0"/>
            <a:chExt cx="1691700" cy="472121"/>
          </a:xfrm>
        </p:grpSpPr>
        <p:sp>
          <p:nvSpPr>
            <p:cNvPr id="147" name="Google Shape;147;p4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 txBox="1"/>
            <p:nvPr/>
          </p:nvSpPr>
          <p:spPr>
            <a:xfrm>
              <a:off x="-17" y="126821"/>
              <a:ext cx="1691700" cy="34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2799">
                  <a:solidFill>
                    <a:srgbClr val="FFFFFF"/>
                  </a:solidFill>
                </a:rPr>
                <a:t>Die Ergebnisse zeigen Abweichungen vom maximalen Punktestand auf fünf Stufen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1239462" y="6187225"/>
            <a:ext cx="6950585" cy="1877392"/>
            <a:chOff x="0" y="0"/>
            <a:chExt cx="1830607" cy="494457"/>
          </a:xfrm>
        </p:grpSpPr>
        <p:sp>
          <p:nvSpPr>
            <p:cNvPr id="150" name="Google Shape;150;p4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7" y="9057"/>
              <a:ext cx="18306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699">
                  <a:solidFill>
                    <a:srgbClr val="FFFFFF"/>
                  </a:solidFill>
                </a:rPr>
                <a:t>Die Endergebnisse setzen sich aus der Summe der Punkte und der Gewichtung der einzelnen Kriterien zusammen</a:t>
              </a:r>
              <a:endParaRPr b="1" sz="2699">
                <a:solidFill>
                  <a:srgbClr val="FFFFFF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2" name="Google Shape;152;p4"/>
          <p:cNvSpPr txBox="1"/>
          <p:nvPr/>
        </p:nvSpPr>
        <p:spPr>
          <a:xfrm>
            <a:off x="1239462" y="941538"/>
            <a:ext cx="1477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Method</a:t>
            </a:r>
            <a:r>
              <a:rPr b="1" lang="en-US" sz="4200">
                <a:solidFill>
                  <a:srgbClr val="FF6D25"/>
                </a:solidFill>
              </a:rPr>
              <a:t>ik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4" name="Google Shape;154;p4"/>
          <p:cNvGrpSpPr/>
          <p:nvPr/>
        </p:nvGrpSpPr>
        <p:grpSpPr>
          <a:xfrm>
            <a:off x="1239462" y="8028836"/>
            <a:ext cx="6972093" cy="1593106"/>
            <a:chOff x="0" y="0"/>
            <a:chExt cx="1836259" cy="419581"/>
          </a:xfrm>
        </p:grpSpPr>
        <p:sp>
          <p:nvSpPr>
            <p:cNvPr id="155" name="Google Shape;155;p4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4"/>
            <p:cNvSpPr txBox="1"/>
            <p:nvPr/>
          </p:nvSpPr>
          <p:spPr>
            <a:xfrm>
              <a:off x="5659" y="175081"/>
              <a:ext cx="1830600" cy="24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Für jede Zielgruppe gibt es maximal 20 Punkte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57" name="Google Shape;157;p4"/>
          <p:cNvGrpSpPr/>
          <p:nvPr/>
        </p:nvGrpSpPr>
        <p:grpSpPr>
          <a:xfrm>
            <a:off x="10836265" y="8028836"/>
            <a:ext cx="6423172" cy="2079617"/>
            <a:chOff x="0" y="0"/>
            <a:chExt cx="1691700" cy="547718"/>
          </a:xfrm>
        </p:grpSpPr>
        <p:sp>
          <p:nvSpPr>
            <p:cNvPr id="158" name="Google Shape;158;p4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4"/>
            <p:cNvSpPr txBox="1"/>
            <p:nvPr/>
          </p:nvSpPr>
          <p:spPr>
            <a:xfrm>
              <a:off x="0" y="62318"/>
              <a:ext cx="16917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Für jede Frage gibt es maximal 2 Punkte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4" name="Google Shape;164;p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66" name="Google Shape;166;p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5"/>
          <p:cNvGrpSpPr/>
          <p:nvPr/>
        </p:nvGrpSpPr>
        <p:grpSpPr>
          <a:xfrm>
            <a:off x="1239462" y="2264010"/>
            <a:ext cx="6950575" cy="1700845"/>
            <a:chOff x="0" y="0"/>
            <a:chExt cx="1830604" cy="447959"/>
          </a:xfrm>
        </p:grpSpPr>
        <p:sp>
          <p:nvSpPr>
            <p:cNvPr id="169" name="Google Shape;169;p5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5"/>
            <p:cNvSpPr txBox="1"/>
            <p:nvPr/>
          </p:nvSpPr>
          <p:spPr>
            <a:xfrm>
              <a:off x="3450" y="132659"/>
              <a:ext cx="1823700" cy="31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99">
                  <a:solidFill>
                    <a:srgbClr val="FFFFFF"/>
                  </a:solidFill>
                </a:rPr>
                <a:t>Betrachten Sie die Ergebnisse als Momentaufnahme und nicht als endgültige Bewertung</a:t>
              </a:r>
              <a:endParaRPr b="1" sz="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71" name="Google Shape;171;p5"/>
          <p:cNvGrpSpPr/>
          <p:nvPr/>
        </p:nvGrpSpPr>
        <p:grpSpPr>
          <a:xfrm>
            <a:off x="10836265" y="4794028"/>
            <a:ext cx="6423172" cy="2024917"/>
            <a:chOff x="0" y="0"/>
            <a:chExt cx="1691700" cy="533311"/>
          </a:xfrm>
        </p:grpSpPr>
        <p:sp>
          <p:nvSpPr>
            <p:cNvPr id="172" name="Google Shape;172;p5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"/>
            <p:cNvSpPr txBox="1"/>
            <p:nvPr/>
          </p:nvSpPr>
          <p:spPr>
            <a:xfrm>
              <a:off x="0" y="47911"/>
              <a:ext cx="16917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2499">
                  <a:solidFill>
                    <a:srgbClr val="FFFFFF"/>
                  </a:solidFill>
                </a:rPr>
                <a:t>Nutzen Sie die Ergebnisse als Grundlage für Ihre Reflexion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74" name="Google Shape;174;p5"/>
          <p:cNvGrpSpPr/>
          <p:nvPr/>
        </p:nvGrpSpPr>
        <p:grpSpPr>
          <a:xfrm>
            <a:off x="10836265" y="2264010"/>
            <a:ext cx="6423172" cy="1964742"/>
            <a:chOff x="0" y="0"/>
            <a:chExt cx="1691700" cy="517463"/>
          </a:xfrm>
        </p:grpSpPr>
        <p:sp>
          <p:nvSpPr>
            <p:cNvPr id="175" name="Google Shape;175;p5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5"/>
            <p:cNvSpPr txBox="1"/>
            <p:nvPr/>
          </p:nvSpPr>
          <p:spPr>
            <a:xfrm>
              <a:off x="0" y="32063"/>
              <a:ext cx="16917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rPr b="1" lang="en-US" sz="2499">
                  <a:solidFill>
                    <a:srgbClr val="FFFFFF"/>
                  </a:solidFill>
                </a:rPr>
                <a:t>Berücksichtigen Sie bei der Interpretation der Ergebnisse den Kontext</a:t>
              </a:r>
              <a:endParaRPr b="1" sz="10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77" name="Google Shape;177;p5"/>
          <p:cNvGrpSpPr/>
          <p:nvPr/>
        </p:nvGrpSpPr>
        <p:grpSpPr>
          <a:xfrm>
            <a:off x="1239462" y="4794028"/>
            <a:ext cx="6950575" cy="1949049"/>
            <a:chOff x="0" y="0"/>
            <a:chExt cx="1830604" cy="513329"/>
          </a:xfrm>
        </p:grpSpPr>
        <p:sp>
          <p:nvSpPr>
            <p:cNvPr id="178" name="Google Shape;178;p5"/>
            <p:cNvSpPr/>
            <p:nvPr/>
          </p:nvSpPr>
          <p:spPr>
            <a:xfrm>
              <a:off x="0" y="0"/>
              <a:ext cx="1830604" cy="386553"/>
            </a:xfrm>
            <a:custGeom>
              <a:rect b="b" l="l" r="r" t="t"/>
              <a:pathLst>
                <a:path extrusionOk="0" h="386553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53138"/>
                  </a:lnTo>
                  <a:cubicBezTo>
                    <a:pt x="1830604" y="371593"/>
                    <a:pt x="1815643" y="386553"/>
                    <a:pt x="1797189" y="386553"/>
                  </a:cubicBezTo>
                  <a:lnTo>
                    <a:pt x="33416" y="386553"/>
                  </a:lnTo>
                  <a:cubicBezTo>
                    <a:pt x="14961" y="386553"/>
                    <a:pt x="0" y="371593"/>
                    <a:pt x="0" y="353138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5"/>
            <p:cNvSpPr txBox="1"/>
            <p:nvPr/>
          </p:nvSpPr>
          <p:spPr>
            <a:xfrm>
              <a:off x="0" y="41129"/>
              <a:ext cx="1830600" cy="47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2499">
                  <a:solidFill>
                    <a:srgbClr val="FFFFFF"/>
                  </a:solidFill>
                </a:rPr>
                <a:t>Identifizieren Sie sowohl Ihre Stärken als auch Ihre Entwicklungsmöglichkeiten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80" name="Google Shape;180;p5"/>
          <p:cNvGrpSpPr/>
          <p:nvPr/>
        </p:nvGrpSpPr>
        <p:grpSpPr>
          <a:xfrm>
            <a:off x="10836265" y="7321438"/>
            <a:ext cx="6423172" cy="2014667"/>
            <a:chOff x="0" y="0"/>
            <a:chExt cx="1691700" cy="530612"/>
          </a:xfrm>
        </p:grpSpPr>
        <p:sp>
          <p:nvSpPr>
            <p:cNvPr id="181" name="Google Shape;181;p5"/>
            <p:cNvSpPr/>
            <p:nvPr/>
          </p:nvSpPr>
          <p:spPr>
            <a:xfrm>
              <a:off x="0" y="0"/>
              <a:ext cx="1691664" cy="399739"/>
            </a:xfrm>
            <a:custGeom>
              <a:rect b="b" l="l" r="r" t="t"/>
              <a:pathLst>
                <a:path extrusionOk="0" h="399739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5"/>
            <p:cNvSpPr txBox="1"/>
            <p:nvPr/>
          </p:nvSpPr>
          <p:spPr>
            <a:xfrm>
              <a:off x="0" y="45212"/>
              <a:ext cx="16917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2499">
                  <a:solidFill>
                    <a:srgbClr val="FFFFFF"/>
                  </a:solidFill>
                </a:rPr>
                <a:t>Nutzen Sie die Erkenntnisse, um die nächsten Schritte und Ziele festzulegen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grpSp>
        <p:nvGrpSpPr>
          <p:cNvPr id="183" name="Google Shape;183;p5"/>
          <p:cNvGrpSpPr/>
          <p:nvPr/>
        </p:nvGrpSpPr>
        <p:grpSpPr>
          <a:xfrm>
            <a:off x="1239462" y="7321438"/>
            <a:ext cx="6950575" cy="2014667"/>
            <a:chOff x="0" y="0"/>
            <a:chExt cx="1830604" cy="530612"/>
          </a:xfrm>
        </p:grpSpPr>
        <p:sp>
          <p:nvSpPr>
            <p:cNvPr id="184" name="Google Shape;184;p5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5"/>
            <p:cNvSpPr txBox="1"/>
            <p:nvPr/>
          </p:nvSpPr>
          <p:spPr>
            <a:xfrm>
              <a:off x="0" y="45212"/>
              <a:ext cx="18306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US" sz="2499">
                  <a:solidFill>
                    <a:srgbClr val="FFFFFF"/>
                  </a:solidFill>
                </a:rPr>
                <a:t>Beachten Sie, was Sie überrascht, und verbinden Sie es mit Ihrer täglichen Arbeit</a:t>
              </a:r>
              <a:endParaRPr b="1" sz="1100">
                <a:solidFill>
                  <a:schemeClr val="dk1"/>
                </a:solidFill>
              </a:endParaRPr>
            </a:p>
            <a:p>
              <a:pPr indent="0" lvl="0" marL="0" marR="0" rtl="0" algn="ctr">
                <a:lnSpc>
                  <a:spcPct val="140011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499">
                <a:solidFill>
                  <a:srgbClr val="FFFFFF"/>
                </a:solidFill>
              </a:endParaRPr>
            </a:p>
          </p:txBody>
        </p:sp>
      </p:grpSp>
      <p:sp>
        <p:nvSpPr>
          <p:cNvPr id="186" name="Google Shape;186;p5"/>
          <p:cNvSpPr/>
          <p:nvPr/>
        </p:nvSpPr>
        <p:spPr>
          <a:xfrm>
            <a:off x="7734697" y="1895062"/>
            <a:ext cx="3432076" cy="368948"/>
          </a:xfrm>
          <a:custGeom>
            <a:rect b="b" l="l" r="r" t="t"/>
            <a:pathLst>
              <a:path extrusionOk="0" h="368948" w="3432076">
                <a:moveTo>
                  <a:pt x="0" y="0"/>
                </a:moveTo>
                <a:lnTo>
                  <a:pt x="3432076" y="0"/>
                </a:lnTo>
                <a:lnTo>
                  <a:pt x="3432076" y="368948"/>
                </a:lnTo>
                <a:lnTo>
                  <a:pt x="0" y="3689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5"/>
          <p:cNvSpPr/>
          <p:nvPr/>
        </p:nvSpPr>
        <p:spPr>
          <a:xfrm flipH="1" rot="10800000">
            <a:off x="7734697" y="8889352"/>
            <a:ext cx="3432076" cy="368948"/>
          </a:xfrm>
          <a:custGeom>
            <a:rect b="b" l="l" r="r" t="t"/>
            <a:pathLst>
              <a:path extrusionOk="0" h="368948" w="3432076">
                <a:moveTo>
                  <a:pt x="0" y="368948"/>
                </a:moveTo>
                <a:lnTo>
                  <a:pt x="3432076" y="368948"/>
                </a:lnTo>
                <a:lnTo>
                  <a:pt x="3432076" y="0"/>
                </a:lnTo>
                <a:lnTo>
                  <a:pt x="0" y="0"/>
                </a:lnTo>
                <a:lnTo>
                  <a:pt x="0" y="368948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1196462" y="977925"/>
            <a:ext cx="1477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Interpre</a:t>
            </a:r>
            <a:r>
              <a:rPr b="1" lang="en-US" sz="4200">
                <a:solidFill>
                  <a:srgbClr val="FF6D25"/>
                </a:solidFill>
              </a:rPr>
              <a:t>tation der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Poten</a:t>
            </a:r>
            <a:r>
              <a:rPr b="1" lang="en-US" sz="4200">
                <a:solidFill>
                  <a:srgbClr val="FF6D25"/>
                </a:solidFill>
              </a:rPr>
              <a:t>z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ial</a:t>
            </a:r>
            <a:r>
              <a:rPr b="1" lang="en-US" sz="4200">
                <a:solidFill>
                  <a:srgbClr val="FF6D25"/>
                </a:solidFill>
              </a:rPr>
              <a:t>-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Scanner</a:t>
            </a:r>
            <a:r>
              <a:rPr b="1" lang="en-US" sz="4200">
                <a:solidFill>
                  <a:srgbClr val="FF6D25"/>
                </a:solidFill>
              </a:rPr>
              <a:t>-Ergebnisse</a:t>
            </a:r>
            <a:r>
              <a:rPr b="1" lang="en-US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89" name="Google Shape;189;p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98" name="Google Shape;198;p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00" name="Google Shape;200;p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1755062" y="2598046"/>
            <a:ext cx="16011000" cy="7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369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AutoNum type="arabicPeriod"/>
            </a:pPr>
            <a:r>
              <a:rPr lang="en-US" sz="2700"/>
              <a:t>Wählen Sie 2 Unterkategorien (Fragen) aus den Scanner-Ergebnissen aus, bei denen ihnen die Werte unerwartet </a:t>
            </a:r>
            <a:r>
              <a:rPr b="1" i="0" lang="en-US" sz="2700" u="none" cap="none" strike="noStrik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hoch </a:t>
            </a:r>
            <a:r>
              <a:rPr lang="en-US" sz="2700">
                <a:solidFill>
                  <a:schemeClr val="dk1"/>
                </a:solidFill>
              </a:rPr>
              <a:t>erscheinen. </a:t>
            </a:r>
            <a:endParaRPr sz="900"/>
          </a:p>
          <a:p>
            <a:pPr indent="-31369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AutoNum type="arabicPeriod"/>
            </a:pPr>
            <a:r>
              <a:rPr lang="en-US" sz="2700"/>
              <a:t>Wählen Sie 2 Unterkategorien (Fragen) aus den Scanner-Ergebnissen aus, bei denen Ihnen die Werte unerwartet </a:t>
            </a:r>
            <a:r>
              <a:rPr b="1" i="0" lang="en-US" sz="2700" u="none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nie</a:t>
            </a:r>
            <a:r>
              <a:rPr b="1" lang="en-US" sz="2700">
                <a:solidFill>
                  <a:srgbClr val="FF3131"/>
                </a:solidFill>
              </a:rPr>
              <a:t>drig </a:t>
            </a:r>
            <a:r>
              <a:rPr lang="en-US" sz="2700">
                <a:solidFill>
                  <a:schemeClr val="dk1"/>
                </a:solidFill>
              </a:rPr>
              <a:t>erscheinen.</a:t>
            </a:r>
            <a:endParaRPr sz="900"/>
          </a:p>
          <a:p>
            <a:pPr indent="-31369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AutoNum type="arabicPeriod"/>
            </a:pPr>
            <a:r>
              <a:rPr lang="en-US" sz="2700"/>
              <a:t>Wählen Sie 2 Unterkategorien (Fragen) aus den Scanner-Ergebnissen aus, bei denen Ihnen die Werte </a:t>
            </a:r>
            <a:r>
              <a:rPr b="1" i="0" lang="en-US" sz="27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wie erwartet </a:t>
            </a:r>
            <a:r>
              <a:rPr lang="en-US" sz="2700">
                <a:solidFill>
                  <a:schemeClr val="dk1"/>
                </a:solidFill>
              </a:rPr>
              <a:t>erscheinen. </a:t>
            </a:r>
            <a:endParaRPr sz="900"/>
          </a:p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AutoNum type="arabicPeriod"/>
            </a:pPr>
            <a:r>
              <a:rPr lang="en-US" sz="2700"/>
              <a:t>Tragen Sie die Unterkategorien (Fragen) in das entsprechende Feld auf dem </a:t>
            </a:r>
            <a:r>
              <a:rPr b="1" lang="en-US" sz="2700"/>
              <a:t>Arbeitsblatt „Ergebniskarte“</a:t>
            </a:r>
            <a:r>
              <a:rPr lang="en-US" sz="2700"/>
              <a:t> ein</a:t>
            </a:r>
            <a:r>
              <a:rPr lang="en-US" sz="600">
                <a:solidFill>
                  <a:schemeClr val="dk1"/>
                </a:solidFill>
              </a:rPr>
              <a:t> </a:t>
            </a:r>
            <a:endParaRPr sz="2700"/>
          </a:p>
          <a:p>
            <a:pPr indent="-31369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AutoNum type="arabicPeriod"/>
            </a:pPr>
            <a:r>
              <a:rPr lang="en-US" sz="2700"/>
              <a:t>Denken Sie nun über die </a:t>
            </a:r>
            <a:r>
              <a:rPr b="1" lang="en-US" sz="2700"/>
              <a:t>Ebenen hinter den Ergebnissen </a:t>
            </a:r>
            <a:r>
              <a:rPr lang="en-US" sz="2700"/>
              <a:t>nach (</a:t>
            </a:r>
            <a:r>
              <a:rPr b="1" lang="en-US" sz="2700"/>
              <a:t>strukturell/formal; praktisch; persönlich/kulturell; Sonstiges</a:t>
            </a:r>
            <a:r>
              <a:rPr lang="en-US" sz="2700"/>
              <a:t>) und notieren Sie diese auf dem </a:t>
            </a:r>
            <a:r>
              <a:rPr b="1" lang="en-US" sz="2700"/>
              <a:t>Arbeitsblatt zur Ergebniskarte</a:t>
            </a:r>
            <a:endParaRPr b="1" sz="2700"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sp>
        <p:nvSpPr>
          <p:cNvPr id="203" name="Google Shape;203;p6"/>
          <p:cNvSpPr/>
          <p:nvPr/>
        </p:nvSpPr>
        <p:spPr>
          <a:xfrm>
            <a:off x="14583719" y="1028700"/>
            <a:ext cx="3182238" cy="1591119"/>
          </a:xfrm>
          <a:custGeom>
            <a:rect b="b" l="l" r="r" t="t"/>
            <a:pathLst>
              <a:path extrusionOk="0" h="1591119" w="3182238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1755050" y="1420473"/>
            <a:ext cx="147780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</a:rPr>
              <a:t>Ergebniskarte – Aktivität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9525"/>
              </a:solidFill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0" name="Google Shape;210;p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12" name="Google Shape;212;p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1755012" y="1618790"/>
            <a:ext cx="14778000" cy="18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/>
              <a:t>Ebenen hinter den Ergebnissen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/>
          </a:p>
        </p:txBody>
      </p:sp>
      <p:sp>
        <p:nvSpPr>
          <p:cNvPr id="215" name="Google Shape;215;p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216" name="Google Shape;216;p7"/>
          <p:cNvGrpSpPr/>
          <p:nvPr/>
        </p:nvGrpSpPr>
        <p:grpSpPr>
          <a:xfrm>
            <a:off x="1755062" y="3507839"/>
            <a:ext cx="6950575" cy="1843247"/>
            <a:chOff x="0" y="-85725"/>
            <a:chExt cx="1830604" cy="485464"/>
          </a:xfrm>
        </p:grpSpPr>
        <p:sp>
          <p:nvSpPr>
            <p:cNvPr id="217" name="Google Shape;217;p7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stru</a:t>
              </a:r>
              <a:r>
                <a:rPr b="1" lang="en-US" sz="3499">
                  <a:solidFill>
                    <a:srgbClr val="FFFFFF"/>
                  </a:solidFill>
                </a:rPr>
                <a:t>k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tur</a:t>
              </a:r>
              <a:r>
                <a:rPr b="1" lang="en-US" sz="3499">
                  <a:solidFill>
                    <a:srgbClr val="FFFFFF"/>
                  </a:solidFill>
                </a:rPr>
                <a:t>ell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/formal</a:t>
              </a:r>
              <a:endParaRPr/>
            </a:p>
          </p:txBody>
        </p:sp>
      </p:grpSp>
      <p:grpSp>
        <p:nvGrpSpPr>
          <p:cNvPr id="219" name="Google Shape;219;p7"/>
          <p:cNvGrpSpPr/>
          <p:nvPr/>
        </p:nvGrpSpPr>
        <p:grpSpPr>
          <a:xfrm>
            <a:off x="10212284" y="3507839"/>
            <a:ext cx="6950575" cy="1843247"/>
            <a:chOff x="0" y="-85725"/>
            <a:chExt cx="1830604" cy="485464"/>
          </a:xfrm>
        </p:grpSpPr>
        <p:sp>
          <p:nvSpPr>
            <p:cNvPr id="220" name="Google Shape;220;p7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pers</a:t>
              </a:r>
              <a:r>
                <a:rPr b="1" lang="en-US" sz="3499">
                  <a:solidFill>
                    <a:srgbClr val="FFFFFF"/>
                  </a:solidFill>
                </a:rPr>
                <a:t>ö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nlich/</a:t>
              </a:r>
              <a:r>
                <a:rPr b="1" lang="en-US" sz="3499">
                  <a:solidFill>
                    <a:srgbClr val="FFFFFF"/>
                  </a:solidFill>
                </a:rPr>
                <a:t>k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ultur</a:t>
              </a:r>
              <a:r>
                <a:rPr b="1" lang="en-US" sz="3499">
                  <a:solidFill>
                    <a:srgbClr val="FFFFFF"/>
                  </a:solidFill>
                </a:rPr>
                <a:t>e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ll → individu</a:t>
              </a:r>
              <a:r>
                <a:rPr b="1" lang="en-US" sz="3499">
                  <a:solidFill>
                    <a:srgbClr val="FFFFFF"/>
                  </a:solidFill>
                </a:rPr>
                <a:t>e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ll-</a:t>
              </a:r>
              <a:r>
                <a:rPr b="1" lang="en-US" sz="3499">
                  <a:solidFill>
                    <a:srgbClr val="FFFFFF"/>
                  </a:solidFill>
                </a:rPr>
                <a:t>bedingt</a:t>
              </a:r>
              <a:endParaRPr/>
            </a:p>
          </p:txBody>
        </p:sp>
      </p:grpSp>
      <p:grpSp>
        <p:nvGrpSpPr>
          <p:cNvPr id="222" name="Google Shape;222;p7"/>
          <p:cNvGrpSpPr/>
          <p:nvPr/>
        </p:nvGrpSpPr>
        <p:grpSpPr>
          <a:xfrm>
            <a:off x="10212284" y="6209542"/>
            <a:ext cx="6950575" cy="1843247"/>
            <a:chOff x="0" y="-85725"/>
            <a:chExt cx="1830604" cy="485464"/>
          </a:xfrm>
        </p:grpSpPr>
        <p:sp>
          <p:nvSpPr>
            <p:cNvPr id="223" name="Google Shape;223;p7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</a:rPr>
                <a:t>Sonstiges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...</a:t>
              </a:r>
              <a:endParaRPr/>
            </a:p>
          </p:txBody>
        </p:sp>
      </p:grpSp>
      <p:grpSp>
        <p:nvGrpSpPr>
          <p:cNvPr id="225" name="Google Shape;225;p7"/>
          <p:cNvGrpSpPr/>
          <p:nvPr/>
        </p:nvGrpSpPr>
        <p:grpSpPr>
          <a:xfrm>
            <a:off x="1755062" y="6372279"/>
            <a:ext cx="6950575" cy="1843004"/>
            <a:chOff x="0" y="-42864"/>
            <a:chExt cx="1830604" cy="485400"/>
          </a:xfrm>
        </p:grpSpPr>
        <p:sp>
          <p:nvSpPr>
            <p:cNvPr id="226" name="Google Shape;226;p7"/>
            <p:cNvSpPr/>
            <p:nvPr/>
          </p:nvSpPr>
          <p:spPr>
            <a:xfrm>
              <a:off x="0" y="0"/>
              <a:ext cx="1830604" cy="399739"/>
            </a:xfrm>
            <a:custGeom>
              <a:rect b="b" l="l" r="r" t="t"/>
              <a:pathLst>
                <a:path extrusionOk="0" h="399739" w="1830604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7"/>
            <p:cNvSpPr txBox="1"/>
            <p:nvPr/>
          </p:nvSpPr>
          <p:spPr>
            <a:xfrm>
              <a:off x="0" y="-42864"/>
              <a:ext cx="1830600" cy="4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pra</a:t>
              </a:r>
              <a:r>
                <a:rPr b="1" lang="en-US" sz="3499">
                  <a:solidFill>
                    <a:srgbClr val="FFFFFF"/>
                  </a:solidFill>
                </a:rPr>
                <a:t>k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ti</a:t>
              </a:r>
              <a:r>
                <a:rPr b="1" lang="en-US" sz="3499">
                  <a:solidFill>
                    <a:srgbClr val="FFFFFF"/>
                  </a:solidFill>
                </a:rPr>
                <a:t>sch</a:t>
              </a:r>
              <a:r>
                <a:rPr b="1" lang="en-US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→ im Arb</a:t>
              </a:r>
              <a:r>
                <a:rPr b="1" lang="en-US" sz="3499">
                  <a:solidFill>
                    <a:srgbClr val="FFFFFF"/>
                  </a:solidFill>
                </a:rPr>
                <a:t>eitsalltag gelebt</a:t>
              </a:r>
              <a:endParaRPr/>
            </a:p>
          </p:txBody>
        </p:sp>
      </p:grpSp>
      <p:sp>
        <p:nvSpPr>
          <p:cNvPr id="228" name="Google Shape;228;p7"/>
          <p:cNvSpPr txBox="1"/>
          <p:nvPr/>
        </p:nvSpPr>
        <p:spPr>
          <a:xfrm>
            <a:off x="3513725" y="5384488"/>
            <a:ext cx="313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z.B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600"/>
              <a:t>keine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00"/>
              <a:t>Richtlinien</a:t>
            </a:r>
            <a:endParaRPr sz="2600"/>
          </a:p>
        </p:txBody>
      </p:sp>
      <p:sp>
        <p:nvSpPr>
          <p:cNvPr id="229" name="Google Shape;229;p7"/>
          <p:cNvSpPr txBox="1"/>
          <p:nvPr/>
        </p:nvSpPr>
        <p:spPr>
          <a:xfrm>
            <a:off x="10212275" y="5364350"/>
            <a:ext cx="806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z.B</a:t>
            </a:r>
            <a:r>
              <a:rPr lang="en-U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2600"/>
              <a:t>mangelnde Unterstützung durch Führungskräfte</a:t>
            </a:r>
            <a:endParaRPr sz="100"/>
          </a:p>
        </p:txBody>
      </p:sp>
      <p:sp>
        <p:nvSpPr>
          <p:cNvPr id="230" name="Google Shape;230;p7"/>
          <p:cNvSpPr txBox="1"/>
          <p:nvPr/>
        </p:nvSpPr>
        <p:spPr>
          <a:xfrm>
            <a:off x="1660375" y="8151600"/>
            <a:ext cx="722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/>
              <a:t>z.B. Richtlinien werden im Alltag nicht umgesetzt</a:t>
            </a:r>
            <a:endParaRPr sz="2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35" name="Google Shape;235;p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37" name="Google Shape;237;p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8"/>
          <p:cNvSpPr txBox="1"/>
          <p:nvPr/>
        </p:nvSpPr>
        <p:spPr>
          <a:xfrm>
            <a:off x="1755012" y="2254544"/>
            <a:ext cx="16011000" cy="7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99"/>
              <a:t>Beispiele</a:t>
            </a:r>
            <a:r>
              <a:rPr lang="en-US" sz="28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900"/>
          </a:p>
          <a:p>
            <a:pPr indent="-335280" lvl="1" marL="734059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Char char="•"/>
            </a:pPr>
            <a:r>
              <a:rPr lang="en-US" sz="2899"/>
              <a:t>Unterstützung bei der Integration und bei rechtlichen Fragen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en-US" sz="2899"/>
              <a:t> </a:t>
            </a:r>
            <a:r>
              <a:rPr b="0" i="0" lang="en-US" sz="2899" u="none" cap="none" strike="noStrik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Ergebnis besser a</a:t>
            </a:r>
            <a:r>
              <a:rPr lang="en-US" sz="2899">
                <a:solidFill>
                  <a:srgbClr val="7ED957"/>
                </a:solidFill>
              </a:rPr>
              <a:t>ls erwartet</a:t>
            </a:r>
            <a:r>
              <a:rPr b="0" i="0" lang="en-US" sz="2899" u="none" cap="none" strike="noStrike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/>
          </a:p>
          <a:p>
            <a:pPr indent="-335280" lvl="1" marL="734059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Char char="•"/>
            </a:pPr>
            <a:r>
              <a:rPr lang="en-US" sz="2899"/>
              <a:t>Stellenangebote und Vorstellungsgespräche in verschiedenen Sprachen 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b="0" i="0" lang="en-US" sz="2899" u="none" cap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Ergebnis schlechter als erwart</a:t>
            </a:r>
            <a:r>
              <a:rPr lang="en-US" sz="2899">
                <a:solidFill>
                  <a:srgbClr val="FF3131"/>
                </a:solidFill>
              </a:rPr>
              <a:t>et</a:t>
            </a:r>
            <a:endParaRPr sz="900"/>
          </a:p>
          <a:p>
            <a:pPr indent="-335280" lvl="1" marL="734059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Char char="•"/>
            </a:pPr>
            <a:r>
              <a:rPr lang="en-US" sz="2899"/>
              <a:t>Weiterbildungs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programme</a:t>
            </a:r>
            <a:r>
              <a:rPr lang="en-US" sz="2899"/>
              <a:t>, die zu formalen Abschlüssen (usw.) führen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b="0" i="0" lang="en-US" sz="2899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Erge</a:t>
            </a:r>
            <a:r>
              <a:rPr lang="en-US" sz="2899">
                <a:solidFill>
                  <a:srgbClr val="FF9525"/>
                </a:solidFill>
              </a:rPr>
              <a:t>bnis wie erwartet</a:t>
            </a:r>
            <a:endParaRPr sz="900"/>
          </a:p>
          <a:p>
            <a:pPr indent="-335280" lvl="1" marL="734059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Char char="•"/>
            </a:pP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spe</a:t>
            </a:r>
            <a:r>
              <a:rPr lang="en-US" sz="2899"/>
              <a:t>z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ifi</a:t>
            </a:r>
            <a:r>
              <a:rPr lang="en-US" sz="2899"/>
              <a:t>sche Schulungen und aktivitäten am Arbeitsplatz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→ </a:t>
            </a:r>
            <a:r>
              <a:rPr lang="en-US" sz="2899">
                <a:solidFill>
                  <a:srgbClr val="7ED957"/>
                </a:solidFill>
              </a:rPr>
              <a:t>Ergebnis besser als erwartet </a:t>
            </a:r>
            <a:endParaRPr sz="900"/>
          </a:p>
          <a:p>
            <a:pPr indent="-335280" lvl="1" marL="734059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Char char="•"/>
            </a:pPr>
            <a:r>
              <a:rPr lang="en-US" sz="2899"/>
              <a:t>Maßnahmen für gering qualifizierte Mitarbeitende mit spezifischen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99"/>
              <a:t>O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nboarding- und Entwicklungsstrategien → </a:t>
            </a:r>
            <a:r>
              <a:rPr lang="en-US" sz="2899">
                <a:solidFill>
                  <a:srgbClr val="FF3131"/>
                </a:solidFill>
              </a:rPr>
              <a:t>Ergebnis schlechter als erwartet</a:t>
            </a:r>
            <a:endParaRPr sz="900"/>
          </a:p>
          <a:p>
            <a:pPr indent="-335280" lvl="1" marL="734059" marR="0" rtl="0" algn="l">
              <a:lnSpc>
                <a:spcPct val="18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99"/>
              <a:buFont typeface="Arial"/>
              <a:buChar char="•"/>
            </a:pPr>
            <a:r>
              <a:rPr lang="en-US" sz="2899"/>
              <a:t>B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uddy and </a:t>
            </a:r>
            <a:r>
              <a:rPr lang="en-US" sz="2899"/>
              <a:t>Mentor:innenprogramme </a:t>
            </a:r>
            <a:r>
              <a:rPr b="0" i="0" lang="en-US" sz="28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(...) → </a:t>
            </a:r>
            <a:r>
              <a:rPr lang="en-US" sz="2899">
                <a:solidFill>
                  <a:srgbClr val="FF9525"/>
                </a:solidFill>
              </a:rPr>
              <a:t>Ergebnis wie erwartet</a:t>
            </a:r>
            <a:endParaRPr sz="2899">
              <a:solidFill>
                <a:srgbClr val="FF9525"/>
              </a:solidFill>
            </a:endParaRPr>
          </a:p>
        </p:txBody>
      </p:sp>
      <p:sp>
        <p:nvSpPr>
          <p:cNvPr id="240" name="Google Shape;240;p8"/>
          <p:cNvSpPr/>
          <p:nvPr/>
        </p:nvSpPr>
        <p:spPr>
          <a:xfrm>
            <a:off x="14583719" y="1028700"/>
            <a:ext cx="3182238" cy="1591119"/>
          </a:xfrm>
          <a:custGeom>
            <a:rect b="b" l="l" r="r" t="t"/>
            <a:pathLst>
              <a:path extrusionOk="0" h="1591119" w="3182238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 txBox="1"/>
          <p:nvPr/>
        </p:nvSpPr>
        <p:spPr>
          <a:xfrm>
            <a:off x="1755012" y="1270652"/>
            <a:ext cx="1477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Ergebnis </a:t>
            </a:r>
            <a:r>
              <a:rPr b="1" lang="en-US" sz="4200">
                <a:solidFill>
                  <a:srgbClr val="FF9525"/>
                </a:solidFill>
              </a:rPr>
              <a:t>Karte</a:t>
            </a:r>
            <a:endParaRPr/>
          </a:p>
        </p:txBody>
      </p:sp>
      <p:sp>
        <p:nvSpPr>
          <p:cNvPr id="242" name="Google Shape;242;p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47" name="Google Shape;247;p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49" name="Google Shape;249;p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9"/>
          <p:cNvSpPr txBox="1"/>
          <p:nvPr/>
        </p:nvSpPr>
        <p:spPr>
          <a:xfrm>
            <a:off x="1755062" y="2805905"/>
            <a:ext cx="16011000" cy="66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Beispiel für Ebenen hinter den Ergebnissen: </a:t>
            </a:r>
            <a:endParaRPr/>
          </a:p>
          <a:p>
            <a:pPr indent="-345440" lvl="1" marL="69088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US" sz="3200"/>
              <a:t>B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uddy and </a:t>
            </a:r>
            <a:r>
              <a:rPr lang="en-US" sz="3200"/>
              <a:t>Mentor:innen</a:t>
            </a: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programme (...) → </a:t>
            </a:r>
            <a:r>
              <a:rPr lang="en-US" sz="3200"/>
              <a:t>Ergebnis wie erwartet</a:t>
            </a:r>
            <a:endParaRPr sz="3200"/>
          </a:p>
          <a:p>
            <a:pPr indent="0" lvl="0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Bei näherer Betrachtung stellen Sie fest, dass zwar verschiedene Richtlinien und Programme eingeführt wurden, diese jedoch nicht genutzt und in der täglichen Praxis nicht umgesetzt werden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r>
              <a:rPr b="1" lang="en-US" sz="3200"/>
              <a:t> Praktische Ebene (Richtlinien wurden eingeführt, werden aber im Alltag nicht angewendet)</a:t>
            </a:r>
            <a:endParaRPr b="1"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/>
          </a:p>
        </p:txBody>
      </p:sp>
      <p:sp>
        <p:nvSpPr>
          <p:cNvPr id="252" name="Google Shape;252;p9"/>
          <p:cNvSpPr/>
          <p:nvPr/>
        </p:nvSpPr>
        <p:spPr>
          <a:xfrm>
            <a:off x="14583719" y="1028700"/>
            <a:ext cx="3182238" cy="1591119"/>
          </a:xfrm>
          <a:custGeom>
            <a:rect b="b" l="l" r="r" t="t"/>
            <a:pathLst>
              <a:path extrusionOk="0" h="1591119" w="3182238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9"/>
          <p:cNvSpPr txBox="1"/>
          <p:nvPr/>
        </p:nvSpPr>
        <p:spPr>
          <a:xfrm>
            <a:off x="1755062" y="1420465"/>
            <a:ext cx="1477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Ergebnis Karte</a:t>
            </a:r>
            <a:endParaRPr/>
          </a:p>
        </p:txBody>
      </p:sp>
      <p:sp>
        <p:nvSpPr>
          <p:cNvPr id="254" name="Google Shape;254;p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59" name="Google Shape;259;p1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61" name="Google Shape;261;p1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0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0"/>
          <p:cNvSpPr txBox="1"/>
          <p:nvPr/>
        </p:nvSpPr>
        <p:spPr>
          <a:xfrm>
            <a:off x="1755062" y="1420465"/>
            <a:ext cx="1477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Gruppendi</a:t>
            </a:r>
            <a:r>
              <a:rPr b="1" lang="en-US" sz="4200">
                <a:solidFill>
                  <a:srgbClr val="FF9525"/>
                </a:solidFill>
              </a:rPr>
              <a:t>sk</a:t>
            </a: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ussion, o</a:t>
            </a:r>
            <a:r>
              <a:rPr b="1" lang="en-US" sz="4200">
                <a:solidFill>
                  <a:srgbClr val="FF9525"/>
                </a:solidFill>
              </a:rPr>
              <a:t>ff</a:t>
            </a: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ene Fragen </a:t>
            </a:r>
            <a:r>
              <a:rPr b="1" lang="en-US" sz="4200">
                <a:solidFill>
                  <a:srgbClr val="FF9525"/>
                </a:solidFill>
              </a:rPr>
              <a:t>u</a:t>
            </a: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nd </a:t>
            </a:r>
            <a:r>
              <a:rPr b="1" lang="en-US" sz="4200">
                <a:solidFill>
                  <a:srgbClr val="FF9525"/>
                </a:solidFill>
              </a:rPr>
              <a:t>F</a:t>
            </a:r>
            <a:r>
              <a:rPr b="1" lang="en-US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eedback</a:t>
            </a:r>
            <a:endParaRPr/>
          </a:p>
        </p:txBody>
      </p:sp>
      <p:sp>
        <p:nvSpPr>
          <p:cNvPr id="266" name="Google Shape;266;p1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67" name="Google Shape;267;p10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2" name="Google Shape;272;p1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275" name="Google Shape;275;p11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276" name="Google Shape;276;p11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277" name="Google Shape;277;p11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78" name="Google Shape;278;p11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1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279" name="Google Shape;279;p11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80" name="Google Shape;280;p11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" l="0" r="-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1"/>
          <p:cNvSpPr txBox="1"/>
          <p:nvPr/>
        </p:nvSpPr>
        <p:spPr>
          <a:xfrm>
            <a:off x="4616496" y="562647"/>
            <a:ext cx="89637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900">
                <a:solidFill>
                  <a:srgbClr val="FFFFFF"/>
                </a:solidFill>
              </a:rPr>
              <a:t>DANKE</a:t>
            </a:r>
            <a:endParaRPr/>
          </a:p>
        </p:txBody>
      </p:sp>
      <p:pic>
        <p:nvPicPr>
          <p:cNvPr id="284" name="Google Shape;284;p11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0" y="9476435"/>
            <a:ext cx="18274299" cy="749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Salkic Jasmina | WKSTMK Room 466</dc:creator>
</cp:coreProperties>
</file>