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rial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Which results surprised me most – and why?</a:t>
            </a:r>
          </a:p>
          <a:p>
            <a:r>
              <a:rPr lang="en-US"/>
              <a:t>Where are we stronger than expected?</a:t>
            </a:r>
          </a:p>
          <a:p>
            <a:r>
              <a:rPr lang="en-US"/>
              <a:t>Which scores feel unexpectedly high or low?</a:t>
            </a:r>
          </a:p>
          <a:p>
            <a:r>
              <a:rPr lang="en-US"/>
              <a:t>What could be possible underlying reasons for these results?</a:t>
            </a:r>
          </a:p>
          <a:p>
            <a:r>
              <a:rPr lang="en-US"/>
              <a:t>Which results seem interconnected?</a:t>
            </a:r>
          </a:p>
          <a:p>
            <a:r>
              <a:rPr lang="en-US"/>
              <a:t>Are these outcomes mainly structural, cultural, or communication-related?</a:t>
            </a:r>
          </a:p>
          <a:p>
            <a:r>
              <a:rPr lang="en-US"/>
              <a:t>Which aspects of good integration are already important in your daily work, but are not integrated in the scanner?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8.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1.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66" y="5784666"/>
            <a:ext cx="18288000" cy="4578954"/>
            <a:chOff x="0" y="0"/>
            <a:chExt cx="24384000" cy="6105272"/>
          </a:xfrm>
        </p:grpSpPr>
        <p:sp>
          <p:nvSpPr>
            <p:cNvPr id="3" name="Freeform 3"/>
            <p:cNvSpPr/>
            <p:nvPr/>
          </p:nvSpPr>
          <p:spPr>
            <a:xfrm>
              <a:off x="0" y="0"/>
              <a:ext cx="24384000" cy="6105271"/>
            </a:xfrm>
            <a:custGeom>
              <a:avLst/>
              <a:gdLst/>
              <a:ahLst/>
              <a:cxnLst/>
              <a:rect l="l" t="t" r="r" b="b"/>
              <a:pathLst>
                <a:path w="24384000" h="6105271">
                  <a:moveTo>
                    <a:pt x="0" y="0"/>
                  </a:moveTo>
                  <a:lnTo>
                    <a:pt x="24384000" y="0"/>
                  </a:lnTo>
                  <a:lnTo>
                    <a:pt x="24384000" y="6105271"/>
                  </a:lnTo>
                  <a:lnTo>
                    <a:pt x="0" y="6105271"/>
                  </a:lnTo>
                  <a:close/>
                </a:path>
              </a:pathLst>
            </a:custGeom>
            <a:solidFill>
              <a:srgbClr val="FF6D25"/>
            </a:solidFill>
          </p:spPr>
          <p:txBody>
            <a:bodyPr/>
            <a:lstStyle/>
            <a:p>
              <a:endParaRPr lang="de-AT"/>
            </a:p>
          </p:txBody>
        </p:sp>
      </p:grpSp>
      <p:grpSp>
        <p:nvGrpSpPr>
          <p:cNvPr id="4" name="Group 4"/>
          <p:cNvGrpSpPr/>
          <p:nvPr/>
        </p:nvGrpSpPr>
        <p:grpSpPr>
          <a:xfrm>
            <a:off x="3841012" y="1085843"/>
            <a:ext cx="10605976" cy="4907243"/>
            <a:chOff x="0" y="0"/>
            <a:chExt cx="14141302" cy="6542990"/>
          </a:xfrm>
        </p:grpSpPr>
        <p:sp>
          <p:nvSpPr>
            <p:cNvPr id="5" name="Freeform 5"/>
            <p:cNvSpPr/>
            <p:nvPr/>
          </p:nvSpPr>
          <p:spPr>
            <a:xfrm>
              <a:off x="0" y="0"/>
              <a:ext cx="14141323" cy="6543040"/>
            </a:xfrm>
            <a:custGeom>
              <a:avLst/>
              <a:gdLst/>
              <a:ahLst/>
              <a:cxnLst/>
              <a:rect l="l" t="t" r="r" b="b"/>
              <a:pathLst>
                <a:path w="14141323" h="6543040">
                  <a:moveTo>
                    <a:pt x="0" y="0"/>
                  </a:moveTo>
                  <a:lnTo>
                    <a:pt x="14141323" y="0"/>
                  </a:lnTo>
                  <a:lnTo>
                    <a:pt x="14141323" y="6543040"/>
                  </a:lnTo>
                  <a:lnTo>
                    <a:pt x="0" y="6543040"/>
                  </a:lnTo>
                  <a:lnTo>
                    <a:pt x="0" y="0"/>
                  </a:lnTo>
                  <a:close/>
                </a:path>
              </a:pathLst>
            </a:custGeom>
            <a:blipFill>
              <a:blip r:embed="rId2"/>
              <a:stretch>
                <a:fillRect l="-16344" t="-39572" r="-16971" b="-16938"/>
              </a:stretch>
            </a:blipFill>
          </p:spPr>
          <p:txBody>
            <a:bodyPr/>
            <a:lstStyle/>
            <a:p>
              <a:endParaRPr lang="de-AT"/>
            </a:p>
          </p:txBody>
        </p:sp>
      </p:grpSp>
      <p:grpSp>
        <p:nvGrpSpPr>
          <p:cNvPr id="6" name="Group 6"/>
          <p:cNvGrpSpPr/>
          <p:nvPr/>
        </p:nvGrpSpPr>
        <p:grpSpPr>
          <a:xfrm>
            <a:off x="5014209" y="121562"/>
            <a:ext cx="673063" cy="484282"/>
            <a:chOff x="0" y="0"/>
            <a:chExt cx="897418" cy="645709"/>
          </a:xfrm>
        </p:grpSpPr>
        <p:sp>
          <p:nvSpPr>
            <p:cNvPr id="7" name="Freeform 7" descr="Uma imagem com estrela, Tipo de letra, Gráficos, símbolo  Descrição gerada automaticamente"/>
            <p:cNvSpPr/>
            <p:nvPr/>
          </p:nvSpPr>
          <p:spPr>
            <a:xfrm>
              <a:off x="0" y="0"/>
              <a:ext cx="897382" cy="645668"/>
            </a:xfrm>
            <a:custGeom>
              <a:avLst/>
              <a:gdLst/>
              <a:ahLst/>
              <a:cxnLst/>
              <a:rect l="l" t="t" r="r" b="b"/>
              <a:pathLst>
                <a:path w="897382" h="645668">
                  <a:moveTo>
                    <a:pt x="0" y="0"/>
                  </a:moveTo>
                  <a:lnTo>
                    <a:pt x="897382" y="0"/>
                  </a:lnTo>
                  <a:lnTo>
                    <a:pt x="897382" y="645668"/>
                  </a:lnTo>
                  <a:lnTo>
                    <a:pt x="0" y="645668"/>
                  </a:lnTo>
                  <a:lnTo>
                    <a:pt x="0" y="0"/>
                  </a:lnTo>
                  <a:close/>
                </a:path>
              </a:pathLst>
            </a:custGeom>
            <a:blipFill>
              <a:blip r:embed="rId3"/>
              <a:stretch>
                <a:fillRect r="-3" b="-6"/>
              </a:stretch>
            </a:blipFill>
          </p:spPr>
          <p:txBody>
            <a:bodyPr/>
            <a:lstStyle/>
            <a:p>
              <a:endParaRPr lang="de-AT"/>
            </a:p>
          </p:txBody>
        </p:sp>
      </p:grpSp>
      <p:grpSp>
        <p:nvGrpSpPr>
          <p:cNvPr id="8" name="Group 8"/>
          <p:cNvGrpSpPr/>
          <p:nvPr/>
        </p:nvGrpSpPr>
        <p:grpSpPr>
          <a:xfrm>
            <a:off x="7349260" y="169615"/>
            <a:ext cx="1110878" cy="388175"/>
            <a:chOff x="0" y="0"/>
            <a:chExt cx="1481170" cy="517566"/>
          </a:xfrm>
        </p:grpSpPr>
        <p:sp>
          <p:nvSpPr>
            <p:cNvPr id="9" name="Freeform 9" descr="Uma imagem com Tipo de letra, Gráficos, texto, design gráfico  Descrição gerada automaticamente"/>
            <p:cNvSpPr/>
            <p:nvPr/>
          </p:nvSpPr>
          <p:spPr>
            <a:xfrm>
              <a:off x="0" y="0"/>
              <a:ext cx="1481201" cy="517525"/>
            </a:xfrm>
            <a:custGeom>
              <a:avLst/>
              <a:gdLst/>
              <a:ahLst/>
              <a:cxnLst/>
              <a:rect l="l" t="t" r="r" b="b"/>
              <a:pathLst>
                <a:path w="1481201" h="517525">
                  <a:moveTo>
                    <a:pt x="0" y="0"/>
                  </a:moveTo>
                  <a:lnTo>
                    <a:pt x="1481201" y="0"/>
                  </a:lnTo>
                  <a:lnTo>
                    <a:pt x="1481201" y="517525"/>
                  </a:lnTo>
                  <a:lnTo>
                    <a:pt x="0" y="517525"/>
                  </a:lnTo>
                  <a:lnTo>
                    <a:pt x="0" y="0"/>
                  </a:lnTo>
                  <a:close/>
                </a:path>
              </a:pathLst>
            </a:custGeom>
            <a:blipFill>
              <a:blip r:embed="rId4"/>
              <a:stretch>
                <a:fillRect r="2" b="-7"/>
              </a:stretch>
            </a:blipFill>
          </p:spPr>
          <p:txBody>
            <a:bodyPr/>
            <a:lstStyle/>
            <a:p>
              <a:endParaRPr lang="de-AT"/>
            </a:p>
          </p:txBody>
        </p:sp>
      </p:grpSp>
      <p:grpSp>
        <p:nvGrpSpPr>
          <p:cNvPr id="10" name="Group 10"/>
          <p:cNvGrpSpPr/>
          <p:nvPr/>
        </p:nvGrpSpPr>
        <p:grpSpPr>
          <a:xfrm>
            <a:off x="12699201" y="151911"/>
            <a:ext cx="574591" cy="423583"/>
            <a:chOff x="0" y="0"/>
            <a:chExt cx="766122" cy="564777"/>
          </a:xfrm>
        </p:grpSpPr>
        <p:sp>
          <p:nvSpPr>
            <p:cNvPr id="11" name="Freeform 11" descr="Uma imagem com texto, Tipo de letra, símbolo, captura de ecrã  Descrição gerada automaticamente"/>
            <p:cNvSpPr/>
            <p:nvPr/>
          </p:nvSpPr>
          <p:spPr>
            <a:xfrm>
              <a:off x="0" y="0"/>
              <a:ext cx="766064" cy="564769"/>
            </a:xfrm>
            <a:custGeom>
              <a:avLst/>
              <a:gdLst/>
              <a:ahLst/>
              <a:cxnLst/>
              <a:rect l="l" t="t" r="r" b="b"/>
              <a:pathLst>
                <a:path w="766064" h="564769">
                  <a:moveTo>
                    <a:pt x="0" y="0"/>
                  </a:moveTo>
                  <a:lnTo>
                    <a:pt x="766064" y="0"/>
                  </a:lnTo>
                  <a:lnTo>
                    <a:pt x="766064" y="564769"/>
                  </a:lnTo>
                  <a:lnTo>
                    <a:pt x="0" y="564769"/>
                  </a:lnTo>
                  <a:lnTo>
                    <a:pt x="0" y="0"/>
                  </a:lnTo>
                  <a:close/>
                </a:path>
              </a:pathLst>
            </a:custGeom>
            <a:blipFill>
              <a:blip r:embed="rId5"/>
              <a:stretch>
                <a:fillRect r="-7" b="-1"/>
              </a:stretch>
            </a:blipFill>
          </p:spPr>
          <p:txBody>
            <a:bodyPr/>
            <a:lstStyle/>
            <a:p>
              <a:endParaRPr lang="de-AT"/>
            </a:p>
          </p:txBody>
        </p:sp>
      </p:grpSp>
      <p:grpSp>
        <p:nvGrpSpPr>
          <p:cNvPr id="12" name="Group 12"/>
          <p:cNvGrpSpPr/>
          <p:nvPr/>
        </p:nvGrpSpPr>
        <p:grpSpPr>
          <a:xfrm>
            <a:off x="8830808" y="226303"/>
            <a:ext cx="827156" cy="274799"/>
            <a:chOff x="0" y="0"/>
            <a:chExt cx="1102874" cy="366399"/>
          </a:xfrm>
        </p:grpSpPr>
        <p:sp>
          <p:nvSpPr>
            <p:cNvPr id="13" name="Freeform 13" descr="Uma imagem com texto, Tipo de letra, logótipo, Gráficos  Descrição gerada automaticamente"/>
            <p:cNvSpPr/>
            <p:nvPr/>
          </p:nvSpPr>
          <p:spPr>
            <a:xfrm>
              <a:off x="0" y="0"/>
              <a:ext cx="1102868" cy="366395"/>
            </a:xfrm>
            <a:custGeom>
              <a:avLst/>
              <a:gdLst/>
              <a:ahLst/>
              <a:cxnLst/>
              <a:rect l="l" t="t" r="r" b="b"/>
              <a:pathLst>
                <a:path w="1102868" h="366395">
                  <a:moveTo>
                    <a:pt x="0" y="0"/>
                  </a:moveTo>
                  <a:lnTo>
                    <a:pt x="1102868" y="0"/>
                  </a:lnTo>
                  <a:lnTo>
                    <a:pt x="1102868" y="366395"/>
                  </a:lnTo>
                  <a:lnTo>
                    <a:pt x="0" y="366395"/>
                  </a:lnTo>
                  <a:lnTo>
                    <a:pt x="0" y="0"/>
                  </a:lnTo>
                  <a:close/>
                </a:path>
              </a:pathLst>
            </a:custGeom>
            <a:blipFill>
              <a:blip r:embed="rId6"/>
              <a:stretch>
                <a:fillRect b="-1"/>
              </a:stretch>
            </a:blipFill>
          </p:spPr>
          <p:txBody>
            <a:bodyPr/>
            <a:lstStyle/>
            <a:p>
              <a:endParaRPr lang="de-AT"/>
            </a:p>
          </p:txBody>
        </p:sp>
      </p:grpSp>
      <p:grpSp>
        <p:nvGrpSpPr>
          <p:cNvPr id="14" name="Group 14"/>
          <p:cNvGrpSpPr/>
          <p:nvPr/>
        </p:nvGrpSpPr>
        <p:grpSpPr>
          <a:xfrm>
            <a:off x="11601128" y="0"/>
            <a:ext cx="727404" cy="727404"/>
            <a:chOff x="0" y="0"/>
            <a:chExt cx="969872" cy="969872"/>
          </a:xfrm>
        </p:grpSpPr>
        <p:sp>
          <p:nvSpPr>
            <p:cNvPr id="15" name="Freeform 15" descr="Uma imagem com Tipo de letra, Gráficos, captura de ecrã, texto  Descrição gerada automaticamente"/>
            <p:cNvSpPr/>
            <p:nvPr/>
          </p:nvSpPr>
          <p:spPr>
            <a:xfrm>
              <a:off x="0" y="0"/>
              <a:ext cx="969899" cy="969899"/>
            </a:xfrm>
            <a:custGeom>
              <a:avLst/>
              <a:gdLst/>
              <a:ahLst/>
              <a:cxnLst/>
              <a:rect l="l" t="t" r="r" b="b"/>
              <a:pathLst>
                <a:path w="969899" h="969899">
                  <a:moveTo>
                    <a:pt x="0" y="0"/>
                  </a:moveTo>
                  <a:lnTo>
                    <a:pt x="969899" y="0"/>
                  </a:lnTo>
                  <a:lnTo>
                    <a:pt x="969899" y="969899"/>
                  </a:lnTo>
                  <a:lnTo>
                    <a:pt x="0" y="969899"/>
                  </a:lnTo>
                  <a:lnTo>
                    <a:pt x="0" y="0"/>
                  </a:lnTo>
                  <a:close/>
                </a:path>
              </a:pathLst>
            </a:custGeom>
            <a:blipFill>
              <a:blip r:embed="rId7"/>
              <a:stretch>
                <a:fillRect r="2" b="2"/>
              </a:stretch>
            </a:blipFill>
          </p:spPr>
          <p:txBody>
            <a:bodyPr/>
            <a:lstStyle/>
            <a:p>
              <a:endParaRPr lang="de-AT"/>
            </a:p>
          </p:txBody>
        </p:sp>
      </p:grpSp>
      <p:grpSp>
        <p:nvGrpSpPr>
          <p:cNvPr id="16" name="Group 16"/>
          <p:cNvGrpSpPr/>
          <p:nvPr/>
        </p:nvGrpSpPr>
        <p:grpSpPr>
          <a:xfrm>
            <a:off x="6057943" y="182450"/>
            <a:ext cx="920646" cy="362504"/>
            <a:chOff x="0" y="0"/>
            <a:chExt cx="1227528" cy="483339"/>
          </a:xfrm>
        </p:grpSpPr>
        <p:sp>
          <p:nvSpPr>
            <p:cNvPr id="17" name="Freeform 17" descr="Uma imagem com texto, Tipo de letra, logótipo, Gráficos  Descrição gerada automaticamente"/>
            <p:cNvSpPr/>
            <p:nvPr/>
          </p:nvSpPr>
          <p:spPr>
            <a:xfrm>
              <a:off x="0" y="0"/>
              <a:ext cx="1227582" cy="483362"/>
            </a:xfrm>
            <a:custGeom>
              <a:avLst/>
              <a:gdLst/>
              <a:ahLst/>
              <a:cxnLst/>
              <a:rect l="l" t="t" r="r" b="b"/>
              <a:pathLst>
                <a:path w="1227582" h="483362">
                  <a:moveTo>
                    <a:pt x="0" y="0"/>
                  </a:moveTo>
                  <a:lnTo>
                    <a:pt x="1227582" y="0"/>
                  </a:lnTo>
                  <a:lnTo>
                    <a:pt x="1227582" y="483362"/>
                  </a:lnTo>
                  <a:lnTo>
                    <a:pt x="0" y="483362"/>
                  </a:lnTo>
                  <a:lnTo>
                    <a:pt x="0" y="0"/>
                  </a:lnTo>
                  <a:close/>
                </a:path>
              </a:pathLst>
            </a:custGeom>
            <a:blipFill>
              <a:blip r:embed="rId8"/>
              <a:stretch>
                <a:fillRect r="4" b="4"/>
              </a:stretch>
            </a:blipFill>
          </p:spPr>
          <p:txBody>
            <a:bodyPr/>
            <a:lstStyle/>
            <a:p>
              <a:endParaRPr lang="de-AT"/>
            </a:p>
          </p:txBody>
        </p:sp>
      </p:grpSp>
      <p:grpSp>
        <p:nvGrpSpPr>
          <p:cNvPr id="18" name="Group 18"/>
          <p:cNvGrpSpPr/>
          <p:nvPr/>
        </p:nvGrpSpPr>
        <p:grpSpPr>
          <a:xfrm>
            <a:off x="10028634" y="184369"/>
            <a:ext cx="1201823" cy="358666"/>
            <a:chOff x="0" y="0"/>
            <a:chExt cx="1602430" cy="478222"/>
          </a:xfrm>
        </p:grpSpPr>
        <p:sp>
          <p:nvSpPr>
            <p:cNvPr id="19" name="Freeform 19"/>
            <p:cNvSpPr/>
            <p:nvPr/>
          </p:nvSpPr>
          <p:spPr>
            <a:xfrm>
              <a:off x="0" y="0"/>
              <a:ext cx="1602486" cy="478282"/>
            </a:xfrm>
            <a:custGeom>
              <a:avLst/>
              <a:gdLst/>
              <a:ahLst/>
              <a:cxnLst/>
              <a:rect l="l" t="t" r="r" b="b"/>
              <a:pathLst>
                <a:path w="1602486" h="478282">
                  <a:moveTo>
                    <a:pt x="0" y="0"/>
                  </a:moveTo>
                  <a:lnTo>
                    <a:pt x="1602486" y="0"/>
                  </a:lnTo>
                  <a:lnTo>
                    <a:pt x="1602486" y="478282"/>
                  </a:lnTo>
                  <a:lnTo>
                    <a:pt x="0" y="478282"/>
                  </a:lnTo>
                  <a:lnTo>
                    <a:pt x="0" y="0"/>
                  </a:lnTo>
                  <a:close/>
                </a:path>
              </a:pathLst>
            </a:custGeom>
            <a:blipFill>
              <a:blip r:embed="rId9"/>
              <a:stretch>
                <a:fillRect r="-8" b="12"/>
              </a:stretch>
            </a:blipFill>
          </p:spPr>
          <p:txBody>
            <a:bodyPr/>
            <a:lstStyle/>
            <a:p>
              <a:endParaRPr lang="de-AT"/>
            </a:p>
          </p:txBody>
        </p:sp>
      </p:grpSp>
      <p:sp>
        <p:nvSpPr>
          <p:cNvPr id="20" name="TextBox 20"/>
          <p:cNvSpPr txBox="1"/>
          <p:nvPr/>
        </p:nvSpPr>
        <p:spPr>
          <a:xfrm>
            <a:off x="3020384" y="9710264"/>
            <a:ext cx="15176191" cy="398145"/>
          </a:xfrm>
          <a:prstGeom prst="rect">
            <a:avLst/>
          </a:prstGeom>
        </p:spPr>
        <p:txBody>
          <a:bodyPr lIns="0" tIns="0" rIns="0" bIns="0" rtlCol="0" anchor="t">
            <a:spAutoFit/>
          </a:bodyPr>
          <a:lstStyle/>
          <a:p>
            <a:pPr algn="l">
              <a:lnSpc>
                <a:spcPts val="1575"/>
              </a:lnSpc>
            </a:pPr>
            <a:r>
              <a:rPr lang="en-US" sz="1050">
                <a:solidFill>
                  <a:srgbClr val="FFFFFF"/>
                </a:solidFill>
                <a:latin typeface="Arial"/>
                <a:ea typeface="Arial"/>
                <a:cs typeface="Arial"/>
                <a:sym typeface="Arial"/>
              </a:rPr>
              <a:t>FFunded by the European Union. Views and opinions expressed are however those of the author(s) only and do not necessarily reflect those of the European Union or OeAD-GmbH. Neither the European Union nor the granting authority can be held responsible for them. Project N° 2023-1-AT01-KA220-VET-000152934</a:t>
            </a:r>
          </a:p>
        </p:txBody>
      </p:sp>
      <p:sp>
        <p:nvSpPr>
          <p:cNvPr id="21" name="TextBox 21"/>
          <p:cNvSpPr txBox="1"/>
          <p:nvPr/>
        </p:nvSpPr>
        <p:spPr>
          <a:xfrm>
            <a:off x="1704647" y="6035473"/>
            <a:ext cx="15079477" cy="3409950"/>
          </a:xfrm>
          <a:prstGeom prst="rect">
            <a:avLst/>
          </a:prstGeom>
        </p:spPr>
        <p:txBody>
          <a:bodyPr lIns="0" tIns="0" rIns="0" bIns="0" rtlCol="0" anchor="t">
            <a:spAutoFit/>
          </a:bodyPr>
          <a:lstStyle/>
          <a:p>
            <a:pPr algn="ctr">
              <a:lnSpc>
                <a:spcPts val="7200"/>
              </a:lnSpc>
            </a:pPr>
            <a:r>
              <a:rPr lang="en-US" sz="6000" b="1">
                <a:solidFill>
                  <a:srgbClr val="FFFFFF"/>
                </a:solidFill>
                <a:latin typeface="Arial Bold"/>
                <a:ea typeface="Arial Bold"/>
                <a:cs typeface="Arial Bold"/>
                <a:sym typeface="Arial Bold"/>
              </a:rPr>
              <a:t>WP5 - Understanding the Potential Scanner Results</a:t>
            </a:r>
          </a:p>
          <a:p>
            <a:pPr algn="ctr">
              <a:lnSpc>
                <a:spcPts val="7200"/>
              </a:lnSpc>
            </a:pPr>
            <a:r>
              <a:rPr lang="en-US" sz="6000" b="1">
                <a:solidFill>
                  <a:srgbClr val="FFFFFF"/>
                </a:solidFill>
                <a:latin typeface="Arial Bold"/>
                <a:ea typeface="Arial Bold"/>
                <a:cs typeface="Arial Bold"/>
                <a:sym typeface="Arial Bold"/>
              </a:rPr>
              <a:t>Decode Your Potential </a:t>
            </a:r>
          </a:p>
          <a:p>
            <a:pPr algn="ctr">
              <a:lnSpc>
                <a:spcPts val="5040"/>
              </a:lnSpc>
            </a:pPr>
            <a:r>
              <a:rPr lang="en-US" sz="4200" b="1">
                <a:solidFill>
                  <a:srgbClr val="FFFFFF"/>
                </a:solidFill>
                <a:latin typeface="Arial Bold"/>
                <a:ea typeface="Arial Bold"/>
                <a:cs typeface="Arial Bold"/>
                <a:sym typeface="Arial Bold"/>
              </a:rPr>
              <a:t>WKO</a:t>
            </a:r>
          </a:p>
        </p:txBody>
      </p:sp>
      <p:grpSp>
        <p:nvGrpSpPr>
          <p:cNvPr id="22" name="Group 22"/>
          <p:cNvGrpSpPr/>
          <p:nvPr/>
        </p:nvGrpSpPr>
        <p:grpSpPr>
          <a:xfrm>
            <a:off x="42753" y="9682944"/>
            <a:ext cx="2393418" cy="502128"/>
            <a:chOff x="0" y="0"/>
            <a:chExt cx="3191224" cy="669504"/>
          </a:xfrm>
        </p:grpSpPr>
        <p:sp>
          <p:nvSpPr>
            <p:cNvPr id="23" name="Freeform 23"/>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10"/>
              <a:stretch>
                <a:fillRect r="1" b="-91"/>
              </a:stretch>
            </a:blipFill>
          </p:spPr>
          <p:txBody>
            <a:bodyPr/>
            <a:lstStyle/>
            <a:p>
              <a:endParaRPr lang="de-AT"/>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1420465"/>
            <a:ext cx="14777850" cy="4364355"/>
          </a:xfrm>
          <a:prstGeom prst="rect">
            <a:avLst/>
          </a:prstGeom>
        </p:spPr>
        <p:txBody>
          <a:bodyPr lIns="0" tIns="0" rIns="0" bIns="0" rtlCol="0" anchor="t">
            <a:spAutoFit/>
          </a:bodyPr>
          <a:lstStyle/>
          <a:p>
            <a:pPr algn="l">
              <a:lnSpc>
                <a:spcPts val="7560"/>
              </a:lnSpc>
            </a:pPr>
            <a:r>
              <a:rPr lang="en-US" sz="4200" b="1">
                <a:solidFill>
                  <a:srgbClr val="000000"/>
                </a:solidFill>
                <a:latin typeface="Arial Bold"/>
                <a:ea typeface="Arial Bold"/>
                <a:cs typeface="Arial Bold"/>
                <a:sym typeface="Arial Bold"/>
              </a:rPr>
              <a:t>Content</a:t>
            </a:r>
          </a:p>
          <a:p>
            <a:pPr marL="647700" lvl="1" indent="-323850" algn="l">
              <a:lnSpc>
                <a:spcPts val="5400"/>
              </a:lnSpc>
              <a:buFont typeface="Arial"/>
              <a:buChar char="•"/>
            </a:pPr>
            <a:r>
              <a:rPr lang="en-US" sz="3000">
                <a:solidFill>
                  <a:srgbClr val="000000"/>
                </a:solidFill>
                <a:latin typeface="Arial"/>
                <a:ea typeface="Arial"/>
                <a:cs typeface="Arial"/>
                <a:sym typeface="Arial"/>
              </a:rPr>
              <a:t>Introduction and goals of this unit</a:t>
            </a:r>
          </a:p>
          <a:p>
            <a:pPr marL="647700" lvl="1" indent="-323850" algn="l">
              <a:lnSpc>
                <a:spcPts val="5400"/>
              </a:lnSpc>
              <a:buFont typeface="Arial"/>
              <a:buChar char="•"/>
            </a:pPr>
            <a:r>
              <a:rPr lang="en-US" sz="3000">
                <a:solidFill>
                  <a:srgbClr val="000000"/>
                </a:solidFill>
                <a:latin typeface="Arial"/>
                <a:ea typeface="Arial"/>
                <a:cs typeface="Arial"/>
                <a:sym typeface="Arial"/>
              </a:rPr>
              <a:t>Overview of the Potential Scanner </a:t>
            </a:r>
          </a:p>
          <a:p>
            <a:pPr marL="647700" lvl="1" indent="-323850" algn="l">
              <a:lnSpc>
                <a:spcPts val="5400"/>
              </a:lnSpc>
              <a:buFont typeface="Arial"/>
              <a:buChar char="•"/>
            </a:pPr>
            <a:r>
              <a:rPr lang="en-US" sz="3000">
                <a:solidFill>
                  <a:srgbClr val="000000"/>
                </a:solidFill>
                <a:latin typeface="Arial"/>
                <a:ea typeface="Arial"/>
                <a:cs typeface="Arial"/>
                <a:sym typeface="Arial"/>
              </a:rPr>
              <a:t>Methodology of the Potential Scanner </a:t>
            </a:r>
          </a:p>
          <a:p>
            <a:pPr marL="647700" lvl="1" indent="-323850" algn="l">
              <a:lnSpc>
                <a:spcPts val="5400"/>
              </a:lnSpc>
              <a:buFont typeface="Arial"/>
              <a:buChar char="•"/>
            </a:pPr>
            <a:r>
              <a:rPr lang="en-US" sz="3000">
                <a:solidFill>
                  <a:srgbClr val="000000"/>
                </a:solidFill>
                <a:latin typeface="Arial"/>
                <a:ea typeface="Arial"/>
                <a:cs typeface="Arial"/>
                <a:sym typeface="Arial"/>
              </a:rPr>
              <a:t>Intepretation of the Potential Scanner Results </a:t>
            </a:r>
          </a:p>
          <a:p>
            <a:pPr marL="647700" lvl="1" indent="-323850" algn="l">
              <a:lnSpc>
                <a:spcPts val="5400"/>
              </a:lnSpc>
              <a:buFont typeface="Arial"/>
              <a:buChar char="•"/>
            </a:pPr>
            <a:r>
              <a:rPr lang="en-US" sz="3000">
                <a:solidFill>
                  <a:srgbClr val="000000"/>
                </a:solidFill>
                <a:latin typeface="Arial"/>
                <a:ea typeface="Arial"/>
                <a:cs typeface="Arial"/>
                <a:sym typeface="Arial"/>
              </a:rPr>
              <a:t>Group discussion, open questions and Feedback </a:t>
            </a:r>
          </a:p>
        </p:txBody>
      </p:sp>
      <p:sp>
        <p:nvSpPr>
          <p:cNvPr id="11" name="Freeform 11"/>
          <p:cNvSpPr/>
          <p:nvPr/>
        </p:nvSpPr>
        <p:spPr>
          <a:xfrm>
            <a:off x="12199312" y="4839495"/>
            <a:ext cx="5280186" cy="4851171"/>
          </a:xfrm>
          <a:custGeom>
            <a:avLst/>
            <a:gdLst/>
            <a:ahLst/>
            <a:cxnLst/>
            <a:rect l="l" t="t" r="r" b="b"/>
            <a:pathLst>
              <a:path w="5280186" h="4851171">
                <a:moveTo>
                  <a:pt x="0" y="0"/>
                </a:moveTo>
                <a:lnTo>
                  <a:pt x="5280185" y="0"/>
                </a:lnTo>
                <a:lnTo>
                  <a:pt x="5280185" y="4851171"/>
                </a:lnTo>
                <a:lnTo>
                  <a:pt x="0" y="48511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2" name="TextBox 12"/>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484185" y="2990528"/>
            <a:ext cx="17512010" cy="5448300"/>
          </a:xfrm>
          <a:prstGeom prst="rect">
            <a:avLst/>
          </a:prstGeom>
        </p:spPr>
        <p:txBody>
          <a:bodyPr lIns="0" tIns="0" rIns="0" bIns="0" rtlCol="0" anchor="t">
            <a:spAutoFit/>
          </a:bodyPr>
          <a:lstStyle/>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Understand what the Potential Scanner measures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Explore the methodology behind the tool in a simple, transparent way</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Learn how to read and interpret your individual results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Recognize that the scan is a moment-in-time snapshot</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Reduce uncertainty or fear by clarifying that the tool is not an evaluation, but a development aid</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Identify personal strengths, hidden potential, and growth opportunities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Use the insights to guide future steps in learning, development, and upskilling</a:t>
            </a:r>
          </a:p>
        </p:txBody>
      </p:sp>
      <p:grpSp>
        <p:nvGrpSpPr>
          <p:cNvPr id="11" name="Group 11"/>
          <p:cNvGrpSpPr/>
          <p:nvPr/>
        </p:nvGrpSpPr>
        <p:grpSpPr>
          <a:xfrm>
            <a:off x="2259069" y="1147485"/>
            <a:ext cx="13962241" cy="1060310"/>
            <a:chOff x="0" y="0"/>
            <a:chExt cx="18616321" cy="1413747"/>
          </a:xfrm>
        </p:grpSpPr>
        <p:grpSp>
          <p:nvGrpSpPr>
            <p:cNvPr id="12" name="Group 12"/>
            <p:cNvGrpSpPr/>
            <p:nvPr/>
          </p:nvGrpSpPr>
          <p:grpSpPr>
            <a:xfrm>
              <a:off x="561455" y="0"/>
              <a:ext cx="18054867" cy="1413747"/>
              <a:chOff x="0" y="0"/>
              <a:chExt cx="812800" cy="63645"/>
            </a:xfrm>
          </p:grpSpPr>
          <p:sp>
            <p:nvSpPr>
              <p:cNvPr id="13" name="Freeform 13"/>
              <p:cNvSpPr/>
              <p:nvPr/>
            </p:nvSpPr>
            <p:spPr>
              <a:xfrm>
                <a:off x="0" y="0"/>
                <a:ext cx="812800" cy="63645"/>
              </a:xfrm>
              <a:custGeom>
                <a:avLst/>
                <a:gdLst/>
                <a:ahLst/>
                <a:cxnLst/>
                <a:rect l="l" t="t" r="r" b="b"/>
                <a:pathLst>
                  <a:path w="812800" h="63645">
                    <a:moveTo>
                      <a:pt x="0" y="0"/>
                    </a:moveTo>
                    <a:lnTo>
                      <a:pt x="812800" y="0"/>
                    </a:lnTo>
                    <a:lnTo>
                      <a:pt x="812800" y="63645"/>
                    </a:lnTo>
                    <a:lnTo>
                      <a:pt x="0" y="63645"/>
                    </a:lnTo>
                    <a:close/>
                  </a:path>
                </a:pathLst>
              </a:custGeom>
              <a:solidFill>
                <a:srgbClr val="FF9525"/>
              </a:solidFill>
            </p:spPr>
            <p:txBody>
              <a:bodyPr/>
              <a:lstStyle/>
              <a:p>
                <a:endParaRPr lang="de-AT"/>
              </a:p>
            </p:txBody>
          </p:sp>
          <p:sp>
            <p:nvSpPr>
              <p:cNvPr id="14" name="TextBox 14"/>
              <p:cNvSpPr txBox="1"/>
              <p:nvPr/>
            </p:nvSpPr>
            <p:spPr>
              <a:xfrm>
                <a:off x="0" y="-152400"/>
                <a:ext cx="812800" cy="216045"/>
              </a:xfrm>
              <a:prstGeom prst="rect">
                <a:avLst/>
              </a:prstGeom>
            </p:spPr>
            <p:txBody>
              <a:bodyPr lIns="50800" tIns="50800" rIns="50800" bIns="50800" rtlCol="0" anchor="ctr"/>
              <a:lstStyle/>
              <a:p>
                <a:pPr algn="ctr">
                  <a:lnSpc>
                    <a:spcPts val="4319"/>
                  </a:lnSpc>
                </a:pPr>
                <a:endParaRPr/>
              </a:p>
            </p:txBody>
          </p:sp>
        </p:grpSp>
        <p:sp>
          <p:nvSpPr>
            <p:cNvPr id="15" name="TextBox 15"/>
            <p:cNvSpPr txBox="1"/>
            <p:nvPr/>
          </p:nvSpPr>
          <p:spPr>
            <a:xfrm>
              <a:off x="0" y="422394"/>
              <a:ext cx="18054867" cy="588010"/>
            </a:xfrm>
            <a:prstGeom prst="rect">
              <a:avLst/>
            </a:prstGeom>
          </p:spPr>
          <p:txBody>
            <a:bodyPr lIns="0" tIns="0" rIns="0" bIns="0" rtlCol="0" anchor="t">
              <a:spAutoFit/>
            </a:bodyPr>
            <a:lstStyle/>
            <a:p>
              <a:pPr algn="ctr">
                <a:lnSpc>
                  <a:spcPts val="3240"/>
                </a:lnSpc>
                <a:spcBef>
                  <a:spcPct val="0"/>
                </a:spcBef>
              </a:pPr>
              <a:r>
                <a:rPr lang="en-US" sz="3000" b="1">
                  <a:solidFill>
                    <a:srgbClr val="000000"/>
                  </a:solidFill>
                  <a:latin typeface="Arial Bold"/>
                  <a:ea typeface="Arial Bold"/>
                  <a:cs typeface="Arial Bold"/>
                  <a:sym typeface="Arial Bold"/>
                </a:rPr>
                <a:t>We are here today to: </a:t>
              </a:r>
            </a:p>
          </p:txBody>
        </p:sp>
      </p:grpSp>
      <p:sp>
        <p:nvSpPr>
          <p:cNvPr id="16" name="Freeform 16"/>
          <p:cNvSpPr/>
          <p:nvPr/>
        </p:nvSpPr>
        <p:spPr>
          <a:xfrm>
            <a:off x="387995" y="1028700"/>
            <a:ext cx="2036118" cy="1558556"/>
          </a:xfrm>
          <a:custGeom>
            <a:avLst/>
            <a:gdLst/>
            <a:ahLst/>
            <a:cxnLst/>
            <a:rect l="l" t="t" r="r" b="b"/>
            <a:pathLst>
              <a:path w="2036118" h="1558556">
                <a:moveTo>
                  <a:pt x="0" y="0"/>
                </a:moveTo>
                <a:lnTo>
                  <a:pt x="2036118" y="0"/>
                </a:lnTo>
                <a:lnTo>
                  <a:pt x="2036118" y="1558556"/>
                </a:lnTo>
                <a:lnTo>
                  <a:pt x="0" y="15585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7" name="TextBox 17"/>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grpSp>
        <p:nvGrpSpPr>
          <p:cNvPr id="10" name="Group 10"/>
          <p:cNvGrpSpPr/>
          <p:nvPr/>
        </p:nvGrpSpPr>
        <p:grpSpPr>
          <a:xfrm>
            <a:off x="1239462" y="1985010"/>
            <a:ext cx="6950575" cy="1517760"/>
            <a:chOff x="0" y="0"/>
            <a:chExt cx="1830604" cy="399739"/>
          </a:xfrm>
        </p:grpSpPr>
        <p:sp>
          <p:nvSpPr>
            <p:cNvPr id="11" name="Freeform 1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2" name="TextBox 1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Based on predefined criteria</a:t>
              </a:r>
            </a:p>
          </p:txBody>
        </p:sp>
      </p:grpSp>
      <p:grpSp>
        <p:nvGrpSpPr>
          <p:cNvPr id="13" name="Group 13"/>
          <p:cNvGrpSpPr/>
          <p:nvPr/>
        </p:nvGrpSpPr>
        <p:grpSpPr>
          <a:xfrm>
            <a:off x="10836265" y="4086118"/>
            <a:ext cx="6423035" cy="1517760"/>
            <a:chOff x="0" y="0"/>
            <a:chExt cx="1691664" cy="399739"/>
          </a:xfrm>
        </p:grpSpPr>
        <p:sp>
          <p:nvSpPr>
            <p:cNvPr id="14" name="Freeform 1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5" name="TextBox 1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Each criterion has a relative weight in relation to others</a:t>
              </a:r>
            </a:p>
          </p:txBody>
        </p:sp>
      </p:grpSp>
      <p:grpSp>
        <p:nvGrpSpPr>
          <p:cNvPr id="16" name="Group 16"/>
          <p:cNvGrpSpPr/>
          <p:nvPr/>
        </p:nvGrpSpPr>
        <p:grpSpPr>
          <a:xfrm>
            <a:off x="10836265" y="1985010"/>
            <a:ext cx="6423035" cy="1517760"/>
            <a:chOff x="0" y="0"/>
            <a:chExt cx="1691664" cy="399739"/>
          </a:xfrm>
        </p:grpSpPr>
        <p:sp>
          <p:nvSpPr>
            <p:cNvPr id="17" name="Freeform 17"/>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8" name="TextBox 18"/>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Criteria are covered by questions </a:t>
              </a:r>
            </a:p>
          </p:txBody>
        </p:sp>
      </p:grpSp>
      <p:grpSp>
        <p:nvGrpSpPr>
          <p:cNvPr id="19" name="Group 19"/>
          <p:cNvGrpSpPr/>
          <p:nvPr/>
        </p:nvGrpSpPr>
        <p:grpSpPr>
          <a:xfrm>
            <a:off x="1239462" y="3826620"/>
            <a:ext cx="6950575" cy="2036755"/>
            <a:chOff x="0" y="0"/>
            <a:chExt cx="1830604" cy="536429"/>
          </a:xfrm>
        </p:grpSpPr>
        <p:sp>
          <p:nvSpPr>
            <p:cNvPr id="20" name="Freeform 20"/>
            <p:cNvSpPr/>
            <p:nvPr/>
          </p:nvSpPr>
          <p:spPr>
            <a:xfrm>
              <a:off x="0" y="0"/>
              <a:ext cx="1830604" cy="536429"/>
            </a:xfrm>
            <a:custGeom>
              <a:avLst/>
              <a:gdLst/>
              <a:ahLst/>
              <a:cxnLst/>
              <a:rect l="l" t="t" r="r" b="b"/>
              <a:pathLst>
                <a:path w="1830604" h="536429">
                  <a:moveTo>
                    <a:pt x="33416" y="0"/>
                  </a:moveTo>
                  <a:lnTo>
                    <a:pt x="1797189" y="0"/>
                  </a:lnTo>
                  <a:cubicBezTo>
                    <a:pt x="1806051" y="0"/>
                    <a:pt x="1814550" y="3521"/>
                    <a:pt x="1820817" y="9787"/>
                  </a:cubicBezTo>
                  <a:cubicBezTo>
                    <a:pt x="1827084" y="16054"/>
                    <a:pt x="1830604" y="24553"/>
                    <a:pt x="1830604" y="33416"/>
                  </a:cubicBezTo>
                  <a:lnTo>
                    <a:pt x="1830604" y="503014"/>
                  </a:lnTo>
                  <a:cubicBezTo>
                    <a:pt x="1830604" y="521469"/>
                    <a:pt x="1815643" y="536429"/>
                    <a:pt x="1797189" y="536429"/>
                  </a:cubicBezTo>
                  <a:lnTo>
                    <a:pt x="33416" y="536429"/>
                  </a:lnTo>
                  <a:cubicBezTo>
                    <a:pt x="14961" y="536429"/>
                    <a:pt x="0" y="521469"/>
                    <a:pt x="0" y="503014"/>
                  </a:cubicBezTo>
                  <a:lnTo>
                    <a:pt x="0" y="33416"/>
                  </a:lnTo>
                  <a:cubicBezTo>
                    <a:pt x="0" y="14961"/>
                    <a:pt x="14961" y="0"/>
                    <a:pt x="33416" y="0"/>
                  </a:cubicBezTo>
                  <a:close/>
                </a:path>
              </a:pathLst>
            </a:custGeom>
            <a:solidFill>
              <a:srgbClr val="FF9525"/>
            </a:solidFill>
          </p:spPr>
          <p:txBody>
            <a:bodyPr/>
            <a:lstStyle/>
            <a:p>
              <a:endParaRPr lang="de-AT"/>
            </a:p>
          </p:txBody>
        </p:sp>
        <p:sp>
          <p:nvSpPr>
            <p:cNvPr id="21" name="TextBox 21"/>
            <p:cNvSpPr txBox="1"/>
            <p:nvPr/>
          </p:nvSpPr>
          <p:spPr>
            <a:xfrm>
              <a:off x="0" y="-85725"/>
              <a:ext cx="1830604" cy="62215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Answers possibilities from 1-4 (1= not all all ... 4= full consideration)</a:t>
              </a:r>
            </a:p>
          </p:txBody>
        </p:sp>
      </p:grpSp>
      <p:grpSp>
        <p:nvGrpSpPr>
          <p:cNvPr id="22" name="Group 22"/>
          <p:cNvGrpSpPr/>
          <p:nvPr/>
        </p:nvGrpSpPr>
        <p:grpSpPr>
          <a:xfrm>
            <a:off x="10836265" y="6187225"/>
            <a:ext cx="6423035" cy="1517760"/>
            <a:chOff x="0" y="0"/>
            <a:chExt cx="1691664" cy="399739"/>
          </a:xfrm>
        </p:grpSpPr>
        <p:sp>
          <p:nvSpPr>
            <p:cNvPr id="23" name="Freeform 23"/>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24" name="TextBox 24"/>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Results show deviations from maximum score on 5 levels </a:t>
              </a:r>
            </a:p>
          </p:txBody>
        </p:sp>
      </p:grpSp>
      <p:grpSp>
        <p:nvGrpSpPr>
          <p:cNvPr id="25" name="Group 25"/>
          <p:cNvGrpSpPr/>
          <p:nvPr/>
        </p:nvGrpSpPr>
        <p:grpSpPr>
          <a:xfrm>
            <a:off x="1239462" y="6187225"/>
            <a:ext cx="6950575" cy="1517760"/>
            <a:chOff x="0" y="0"/>
            <a:chExt cx="1830604" cy="399739"/>
          </a:xfrm>
        </p:grpSpPr>
        <p:sp>
          <p:nvSpPr>
            <p:cNvPr id="26" name="Freeform 2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7" name="TextBox 2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Final scores are a sum of points and individual criterion weight</a:t>
              </a:r>
            </a:p>
          </p:txBody>
        </p:sp>
      </p:grpSp>
      <p:sp>
        <p:nvSpPr>
          <p:cNvPr id="28" name="TextBox 28"/>
          <p:cNvSpPr txBox="1"/>
          <p:nvPr/>
        </p:nvSpPr>
        <p:spPr>
          <a:xfrm>
            <a:off x="1239462" y="771525"/>
            <a:ext cx="14777850" cy="889635"/>
          </a:xfrm>
          <a:prstGeom prst="rect">
            <a:avLst/>
          </a:prstGeom>
        </p:spPr>
        <p:txBody>
          <a:bodyPr lIns="0" tIns="0" rIns="0" bIns="0" rtlCol="0" anchor="t">
            <a:spAutoFit/>
          </a:bodyPr>
          <a:lstStyle/>
          <a:p>
            <a:pPr algn="l">
              <a:lnSpc>
                <a:spcPts val="7560"/>
              </a:lnSpc>
            </a:pPr>
            <a:r>
              <a:rPr lang="en-US" sz="4200" b="1">
                <a:solidFill>
                  <a:srgbClr val="FF6D25"/>
                </a:solidFill>
                <a:latin typeface="Arial Bold"/>
                <a:ea typeface="Arial Bold"/>
                <a:cs typeface="Arial Bold"/>
                <a:sym typeface="Arial Bold"/>
              </a:rPr>
              <a:t>Methodology </a:t>
            </a:r>
          </a:p>
        </p:txBody>
      </p:sp>
      <p:sp>
        <p:nvSpPr>
          <p:cNvPr id="29" name="TextBox 29"/>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grpSp>
        <p:nvGrpSpPr>
          <p:cNvPr id="30" name="Group 30"/>
          <p:cNvGrpSpPr/>
          <p:nvPr/>
        </p:nvGrpSpPr>
        <p:grpSpPr>
          <a:xfrm>
            <a:off x="1239462" y="8028836"/>
            <a:ext cx="6950575" cy="1517760"/>
            <a:chOff x="0" y="0"/>
            <a:chExt cx="1830604" cy="399739"/>
          </a:xfrm>
        </p:grpSpPr>
        <p:sp>
          <p:nvSpPr>
            <p:cNvPr id="31" name="Freeform 3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32" name="TextBox 3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for each target group you can reach max. 20 points </a:t>
              </a:r>
            </a:p>
          </p:txBody>
        </p:sp>
      </p:grpSp>
      <p:grpSp>
        <p:nvGrpSpPr>
          <p:cNvPr id="33" name="Group 33"/>
          <p:cNvGrpSpPr/>
          <p:nvPr/>
        </p:nvGrpSpPr>
        <p:grpSpPr>
          <a:xfrm>
            <a:off x="10836265" y="8028836"/>
            <a:ext cx="6423035" cy="1517760"/>
            <a:chOff x="0" y="0"/>
            <a:chExt cx="1691664" cy="399739"/>
          </a:xfrm>
        </p:grpSpPr>
        <p:sp>
          <p:nvSpPr>
            <p:cNvPr id="34" name="Freeform 3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35" name="TextBox 3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for each question you can reach max. 2 points</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grpSp>
        <p:nvGrpSpPr>
          <p:cNvPr id="10" name="Group 10"/>
          <p:cNvGrpSpPr/>
          <p:nvPr/>
        </p:nvGrpSpPr>
        <p:grpSpPr>
          <a:xfrm>
            <a:off x="1239462" y="2264010"/>
            <a:ext cx="6950575" cy="1517760"/>
            <a:chOff x="0" y="0"/>
            <a:chExt cx="1830604" cy="399739"/>
          </a:xfrm>
        </p:grpSpPr>
        <p:sp>
          <p:nvSpPr>
            <p:cNvPr id="11" name="Freeform 1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2" name="TextBox 1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Look at the results as a snapshot, not a fixed label</a:t>
              </a:r>
            </a:p>
          </p:txBody>
        </p:sp>
      </p:grpSp>
      <p:grpSp>
        <p:nvGrpSpPr>
          <p:cNvPr id="13" name="Group 13"/>
          <p:cNvGrpSpPr/>
          <p:nvPr/>
        </p:nvGrpSpPr>
        <p:grpSpPr>
          <a:xfrm>
            <a:off x="10836265" y="4794028"/>
            <a:ext cx="6423035" cy="1517760"/>
            <a:chOff x="0" y="0"/>
            <a:chExt cx="1691664" cy="399739"/>
          </a:xfrm>
        </p:grpSpPr>
        <p:sp>
          <p:nvSpPr>
            <p:cNvPr id="14" name="Freeform 1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5" name="TextBox 1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Use the results as a starting point for reflection</a:t>
              </a:r>
            </a:p>
          </p:txBody>
        </p:sp>
      </p:grpSp>
      <p:grpSp>
        <p:nvGrpSpPr>
          <p:cNvPr id="16" name="Group 16"/>
          <p:cNvGrpSpPr/>
          <p:nvPr/>
        </p:nvGrpSpPr>
        <p:grpSpPr>
          <a:xfrm>
            <a:off x="10836265" y="2264010"/>
            <a:ext cx="6423035" cy="1517760"/>
            <a:chOff x="0" y="0"/>
            <a:chExt cx="1691664" cy="399739"/>
          </a:xfrm>
        </p:grpSpPr>
        <p:sp>
          <p:nvSpPr>
            <p:cNvPr id="17" name="Freeform 17"/>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8" name="TextBox 18"/>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Consider context when interpreting scores</a:t>
              </a:r>
            </a:p>
          </p:txBody>
        </p:sp>
      </p:grpSp>
      <p:grpSp>
        <p:nvGrpSpPr>
          <p:cNvPr id="19" name="Group 19"/>
          <p:cNvGrpSpPr/>
          <p:nvPr/>
        </p:nvGrpSpPr>
        <p:grpSpPr>
          <a:xfrm>
            <a:off x="1239462" y="4794028"/>
            <a:ext cx="6950575" cy="1467695"/>
            <a:chOff x="0" y="0"/>
            <a:chExt cx="1830604" cy="386553"/>
          </a:xfrm>
        </p:grpSpPr>
        <p:sp>
          <p:nvSpPr>
            <p:cNvPr id="20" name="Freeform 20"/>
            <p:cNvSpPr/>
            <p:nvPr/>
          </p:nvSpPr>
          <p:spPr>
            <a:xfrm>
              <a:off x="0" y="0"/>
              <a:ext cx="1830604" cy="386553"/>
            </a:xfrm>
            <a:custGeom>
              <a:avLst/>
              <a:gdLst/>
              <a:ahLst/>
              <a:cxnLst/>
              <a:rect l="l" t="t" r="r" b="b"/>
              <a:pathLst>
                <a:path w="1830604" h="386553">
                  <a:moveTo>
                    <a:pt x="33416" y="0"/>
                  </a:moveTo>
                  <a:lnTo>
                    <a:pt x="1797189" y="0"/>
                  </a:lnTo>
                  <a:cubicBezTo>
                    <a:pt x="1806051" y="0"/>
                    <a:pt x="1814550" y="3521"/>
                    <a:pt x="1820817" y="9787"/>
                  </a:cubicBezTo>
                  <a:cubicBezTo>
                    <a:pt x="1827084" y="16054"/>
                    <a:pt x="1830604" y="24553"/>
                    <a:pt x="1830604" y="33416"/>
                  </a:cubicBezTo>
                  <a:lnTo>
                    <a:pt x="1830604" y="353138"/>
                  </a:lnTo>
                  <a:cubicBezTo>
                    <a:pt x="1830604" y="371593"/>
                    <a:pt x="1815643" y="386553"/>
                    <a:pt x="1797189" y="386553"/>
                  </a:cubicBezTo>
                  <a:lnTo>
                    <a:pt x="33416" y="386553"/>
                  </a:lnTo>
                  <a:cubicBezTo>
                    <a:pt x="14961" y="386553"/>
                    <a:pt x="0" y="371593"/>
                    <a:pt x="0" y="353138"/>
                  </a:cubicBezTo>
                  <a:lnTo>
                    <a:pt x="0" y="33416"/>
                  </a:lnTo>
                  <a:cubicBezTo>
                    <a:pt x="0" y="14961"/>
                    <a:pt x="14961" y="0"/>
                    <a:pt x="33416" y="0"/>
                  </a:cubicBezTo>
                  <a:close/>
                </a:path>
              </a:pathLst>
            </a:custGeom>
            <a:solidFill>
              <a:srgbClr val="FF9525"/>
            </a:solidFill>
          </p:spPr>
          <p:txBody>
            <a:bodyPr/>
            <a:lstStyle/>
            <a:p>
              <a:endParaRPr lang="de-AT"/>
            </a:p>
          </p:txBody>
        </p:sp>
        <p:sp>
          <p:nvSpPr>
            <p:cNvPr id="21" name="TextBox 21"/>
            <p:cNvSpPr txBox="1"/>
            <p:nvPr/>
          </p:nvSpPr>
          <p:spPr>
            <a:xfrm>
              <a:off x="0" y="-85725"/>
              <a:ext cx="1830604" cy="472278"/>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Identify both strength areas and development opportunities</a:t>
              </a:r>
            </a:p>
          </p:txBody>
        </p:sp>
      </p:grpSp>
      <p:grpSp>
        <p:nvGrpSpPr>
          <p:cNvPr id="22" name="Group 22"/>
          <p:cNvGrpSpPr/>
          <p:nvPr/>
        </p:nvGrpSpPr>
        <p:grpSpPr>
          <a:xfrm>
            <a:off x="10836265" y="7321438"/>
            <a:ext cx="6423035" cy="1517760"/>
            <a:chOff x="0" y="0"/>
            <a:chExt cx="1691664" cy="399739"/>
          </a:xfrm>
        </p:grpSpPr>
        <p:sp>
          <p:nvSpPr>
            <p:cNvPr id="23" name="Freeform 23"/>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24" name="TextBox 24"/>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Use the insights to guide next steps and goals</a:t>
              </a:r>
            </a:p>
          </p:txBody>
        </p:sp>
      </p:grpSp>
      <p:grpSp>
        <p:nvGrpSpPr>
          <p:cNvPr id="25" name="Group 25"/>
          <p:cNvGrpSpPr/>
          <p:nvPr/>
        </p:nvGrpSpPr>
        <p:grpSpPr>
          <a:xfrm>
            <a:off x="1239462" y="7321438"/>
            <a:ext cx="6950575" cy="1517760"/>
            <a:chOff x="0" y="0"/>
            <a:chExt cx="1830604" cy="399739"/>
          </a:xfrm>
        </p:grpSpPr>
        <p:sp>
          <p:nvSpPr>
            <p:cNvPr id="26" name="Freeform 2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7" name="TextBox 2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Note what surprises you and connect to your daily work</a:t>
              </a:r>
            </a:p>
          </p:txBody>
        </p:sp>
      </p:grpSp>
      <p:sp>
        <p:nvSpPr>
          <p:cNvPr id="28" name="Freeform 28"/>
          <p:cNvSpPr/>
          <p:nvPr/>
        </p:nvSpPr>
        <p:spPr>
          <a:xfrm>
            <a:off x="7734697" y="1895062"/>
            <a:ext cx="3432076" cy="368948"/>
          </a:xfrm>
          <a:custGeom>
            <a:avLst/>
            <a:gdLst/>
            <a:ahLst/>
            <a:cxnLst/>
            <a:rect l="l" t="t" r="r" b="b"/>
            <a:pathLst>
              <a:path w="3432076" h="368948">
                <a:moveTo>
                  <a:pt x="0" y="0"/>
                </a:moveTo>
                <a:lnTo>
                  <a:pt x="3432076" y="0"/>
                </a:lnTo>
                <a:lnTo>
                  <a:pt x="3432076" y="368948"/>
                </a:lnTo>
                <a:lnTo>
                  <a:pt x="0" y="3689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29" name="Freeform 29"/>
          <p:cNvSpPr/>
          <p:nvPr/>
        </p:nvSpPr>
        <p:spPr>
          <a:xfrm flipV="1">
            <a:off x="7734697" y="8889352"/>
            <a:ext cx="3432076" cy="368948"/>
          </a:xfrm>
          <a:custGeom>
            <a:avLst/>
            <a:gdLst/>
            <a:ahLst/>
            <a:cxnLst/>
            <a:rect l="l" t="t" r="r" b="b"/>
            <a:pathLst>
              <a:path w="3432076" h="368948">
                <a:moveTo>
                  <a:pt x="0" y="368948"/>
                </a:moveTo>
                <a:lnTo>
                  <a:pt x="3432076" y="368948"/>
                </a:lnTo>
                <a:lnTo>
                  <a:pt x="3432076" y="0"/>
                </a:lnTo>
                <a:lnTo>
                  <a:pt x="0" y="0"/>
                </a:lnTo>
                <a:lnTo>
                  <a:pt x="0" y="36894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30" name="TextBox 30"/>
          <p:cNvSpPr txBox="1"/>
          <p:nvPr/>
        </p:nvSpPr>
        <p:spPr>
          <a:xfrm>
            <a:off x="1239462" y="771525"/>
            <a:ext cx="14777850" cy="889635"/>
          </a:xfrm>
          <a:prstGeom prst="rect">
            <a:avLst/>
          </a:prstGeom>
        </p:spPr>
        <p:txBody>
          <a:bodyPr lIns="0" tIns="0" rIns="0" bIns="0" rtlCol="0" anchor="t">
            <a:spAutoFit/>
          </a:bodyPr>
          <a:lstStyle/>
          <a:p>
            <a:pPr algn="l">
              <a:lnSpc>
                <a:spcPts val="7560"/>
              </a:lnSpc>
            </a:pPr>
            <a:r>
              <a:rPr lang="en-US" sz="4200" b="1">
                <a:solidFill>
                  <a:srgbClr val="FF6D25"/>
                </a:solidFill>
                <a:latin typeface="Arial Bold"/>
                <a:ea typeface="Arial Bold"/>
                <a:cs typeface="Arial Bold"/>
                <a:sym typeface="Arial Bold"/>
              </a:rPr>
              <a:t>Interpreting the Potential Scanner Results </a:t>
            </a:r>
          </a:p>
        </p:txBody>
      </p:sp>
      <p:sp>
        <p:nvSpPr>
          <p:cNvPr id="31" name="TextBox 31"/>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3"/>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4"/>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5"/>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2598046"/>
            <a:ext cx="16010895" cy="7204710"/>
          </a:xfrm>
          <a:prstGeom prst="rect">
            <a:avLst/>
          </a:prstGeom>
        </p:spPr>
        <p:txBody>
          <a:bodyPr lIns="0" tIns="0" rIns="0" bIns="0" rtlCol="0" anchor="t">
            <a:spAutoFit/>
          </a:bodyPr>
          <a:lstStyle/>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unexpectedly </a:t>
            </a:r>
            <a:r>
              <a:rPr lang="en-US" sz="3200" b="1">
                <a:solidFill>
                  <a:srgbClr val="7ED957"/>
                </a:solidFill>
                <a:latin typeface="Arial Bold"/>
                <a:ea typeface="Arial Bold"/>
                <a:cs typeface="Arial Bold"/>
                <a:sym typeface="Arial Bold"/>
              </a:rPr>
              <a:t>high</a:t>
            </a:r>
          </a:p>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unexpectedly</a:t>
            </a:r>
            <a:r>
              <a:rPr lang="en-US" sz="3200">
                <a:solidFill>
                  <a:srgbClr val="FF3131"/>
                </a:solidFill>
                <a:latin typeface="Arial"/>
                <a:ea typeface="Arial"/>
                <a:cs typeface="Arial"/>
                <a:sym typeface="Arial"/>
              </a:rPr>
              <a:t> </a:t>
            </a:r>
            <a:r>
              <a:rPr lang="en-US" sz="3200" b="1">
                <a:solidFill>
                  <a:srgbClr val="FF3131"/>
                </a:solidFill>
                <a:latin typeface="Arial Bold"/>
                <a:ea typeface="Arial Bold"/>
                <a:cs typeface="Arial Bold"/>
                <a:sym typeface="Arial Bold"/>
              </a:rPr>
              <a:t>low</a:t>
            </a:r>
          </a:p>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a:t>
            </a:r>
            <a:r>
              <a:rPr lang="en-US" sz="3200" b="1">
                <a:solidFill>
                  <a:srgbClr val="FF9525"/>
                </a:solidFill>
                <a:latin typeface="Arial Bold"/>
                <a:ea typeface="Arial Bold"/>
                <a:cs typeface="Arial Bold"/>
                <a:sym typeface="Arial Bold"/>
              </a:rPr>
              <a:t>as expected</a:t>
            </a:r>
          </a:p>
          <a:p>
            <a:pPr marL="690881" lvl="1" indent="-345440" algn="l">
              <a:lnSpc>
                <a:spcPts val="5760"/>
              </a:lnSpc>
              <a:buAutoNum type="arabicPeriod"/>
            </a:pPr>
            <a:r>
              <a:rPr lang="en-US" sz="3200">
                <a:solidFill>
                  <a:srgbClr val="000000"/>
                </a:solidFill>
                <a:latin typeface="Arial"/>
                <a:ea typeface="Arial"/>
                <a:cs typeface="Arial"/>
                <a:sym typeface="Arial"/>
              </a:rPr>
              <a:t>write down the subcategories (questions) in the according space on the </a:t>
            </a:r>
            <a:r>
              <a:rPr lang="en-US" sz="3200" b="1">
                <a:solidFill>
                  <a:srgbClr val="000000"/>
                </a:solidFill>
                <a:latin typeface="Arial Bold"/>
                <a:ea typeface="Arial Bold"/>
                <a:cs typeface="Arial Bold"/>
                <a:sym typeface="Arial Bold"/>
              </a:rPr>
              <a:t>Results Map Worksheet</a:t>
            </a:r>
          </a:p>
          <a:p>
            <a:pPr marL="690881" lvl="1" indent="-345440" algn="l">
              <a:lnSpc>
                <a:spcPts val="5760"/>
              </a:lnSpc>
              <a:buAutoNum type="arabicPeriod"/>
            </a:pPr>
            <a:r>
              <a:rPr lang="en-US" sz="3200">
                <a:solidFill>
                  <a:srgbClr val="000000"/>
                </a:solidFill>
                <a:latin typeface="Arial"/>
                <a:ea typeface="Arial"/>
                <a:cs typeface="Arial"/>
                <a:sym typeface="Arial"/>
              </a:rPr>
              <a:t>now think about the </a:t>
            </a:r>
            <a:r>
              <a:rPr lang="en-US" sz="3200" b="1">
                <a:solidFill>
                  <a:srgbClr val="000000"/>
                </a:solidFill>
                <a:latin typeface="Arial Bold"/>
                <a:ea typeface="Arial Bold"/>
                <a:cs typeface="Arial Bold"/>
                <a:sym typeface="Arial Bold"/>
              </a:rPr>
              <a:t>layers behind the results</a:t>
            </a:r>
            <a:r>
              <a:rPr lang="en-US" sz="3200">
                <a:solidFill>
                  <a:srgbClr val="000000"/>
                </a:solidFill>
                <a:latin typeface="Arial"/>
                <a:ea typeface="Arial"/>
                <a:cs typeface="Arial"/>
                <a:sym typeface="Arial"/>
              </a:rPr>
              <a:t> (</a:t>
            </a:r>
            <a:r>
              <a:rPr lang="en-US" sz="3200" b="1">
                <a:solidFill>
                  <a:srgbClr val="000000"/>
                </a:solidFill>
                <a:latin typeface="Arial Bold"/>
                <a:ea typeface="Arial Bold"/>
                <a:cs typeface="Arial Bold"/>
                <a:sym typeface="Arial Bold"/>
              </a:rPr>
              <a:t>structural/formal; practical; personal/cultural; other</a:t>
            </a:r>
            <a:r>
              <a:rPr lang="en-US" sz="3200">
                <a:solidFill>
                  <a:srgbClr val="000000"/>
                </a:solidFill>
                <a:latin typeface="Arial"/>
                <a:ea typeface="Arial"/>
                <a:cs typeface="Arial"/>
                <a:sym typeface="Arial"/>
              </a:rPr>
              <a:t>) and write it down on the </a:t>
            </a:r>
            <a:r>
              <a:rPr lang="en-US" sz="3200" b="1">
                <a:solidFill>
                  <a:srgbClr val="000000"/>
                </a:solidFill>
                <a:latin typeface="Arial Bold"/>
                <a:ea typeface="Arial Bold"/>
                <a:cs typeface="Arial Bold"/>
                <a:sym typeface="Arial Bold"/>
              </a:rPr>
              <a:t>Results Map Worksheet</a:t>
            </a:r>
          </a:p>
        </p:txBody>
      </p:sp>
      <p:sp>
        <p:nvSpPr>
          <p:cNvPr id="11" name="Freeform 11"/>
          <p:cNvSpPr/>
          <p:nvPr/>
        </p:nvSpPr>
        <p:spPr>
          <a:xfrm>
            <a:off x="14583719" y="1028700"/>
            <a:ext cx="3182238" cy="1591119"/>
          </a:xfrm>
          <a:custGeom>
            <a:avLst/>
            <a:gdLst/>
            <a:ahLst/>
            <a:cxnLst/>
            <a:rect l="l" t="t" r="r" b="b"/>
            <a:pathLst>
              <a:path w="3182238" h="1591119">
                <a:moveTo>
                  <a:pt x="0" y="0"/>
                </a:moveTo>
                <a:lnTo>
                  <a:pt x="3182237" y="0"/>
                </a:lnTo>
                <a:lnTo>
                  <a:pt x="3182237" y="1591119"/>
                </a:lnTo>
                <a:lnTo>
                  <a:pt x="0" y="15911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Results Map- Activity</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000000"/>
                </a:solidFill>
                <a:latin typeface="Arial Bold"/>
                <a:ea typeface="Arial Bold"/>
                <a:cs typeface="Arial Bold"/>
                <a:sym typeface="Arial Bold"/>
              </a:rPr>
              <a:t>Layers behind the Results</a:t>
            </a:r>
          </a:p>
        </p:txBody>
      </p:sp>
      <p:sp>
        <p:nvSpPr>
          <p:cNvPr id="11" name="TextBox 11"/>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grpSp>
        <p:nvGrpSpPr>
          <p:cNvPr id="12" name="Group 12"/>
          <p:cNvGrpSpPr/>
          <p:nvPr/>
        </p:nvGrpSpPr>
        <p:grpSpPr>
          <a:xfrm>
            <a:off x="1755062" y="3833326"/>
            <a:ext cx="6950575" cy="1517760"/>
            <a:chOff x="0" y="0"/>
            <a:chExt cx="1830604" cy="399739"/>
          </a:xfrm>
        </p:grpSpPr>
        <p:sp>
          <p:nvSpPr>
            <p:cNvPr id="13" name="Freeform 13"/>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4" name="TextBox 14"/>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structural/formal</a:t>
              </a:r>
            </a:p>
          </p:txBody>
        </p:sp>
      </p:grpSp>
      <p:grpSp>
        <p:nvGrpSpPr>
          <p:cNvPr id="15" name="Group 15"/>
          <p:cNvGrpSpPr/>
          <p:nvPr/>
        </p:nvGrpSpPr>
        <p:grpSpPr>
          <a:xfrm>
            <a:off x="10212284" y="3833326"/>
            <a:ext cx="6950575" cy="1517760"/>
            <a:chOff x="0" y="0"/>
            <a:chExt cx="1830604" cy="399739"/>
          </a:xfrm>
        </p:grpSpPr>
        <p:sp>
          <p:nvSpPr>
            <p:cNvPr id="16" name="Freeform 1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7" name="TextBox 1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personal/cultural → individual-driven/</a:t>
              </a:r>
            </a:p>
          </p:txBody>
        </p:sp>
      </p:grpSp>
      <p:grpSp>
        <p:nvGrpSpPr>
          <p:cNvPr id="18" name="Group 18"/>
          <p:cNvGrpSpPr/>
          <p:nvPr/>
        </p:nvGrpSpPr>
        <p:grpSpPr>
          <a:xfrm>
            <a:off x="10212284" y="6535029"/>
            <a:ext cx="6950575" cy="1517760"/>
            <a:chOff x="0" y="0"/>
            <a:chExt cx="1830604" cy="399739"/>
          </a:xfrm>
        </p:grpSpPr>
        <p:sp>
          <p:nvSpPr>
            <p:cNvPr id="19" name="Freeform 19"/>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0" name="TextBox 20"/>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other...</a:t>
              </a:r>
            </a:p>
          </p:txBody>
        </p:sp>
      </p:grpSp>
      <p:grpSp>
        <p:nvGrpSpPr>
          <p:cNvPr id="21" name="Group 21"/>
          <p:cNvGrpSpPr/>
          <p:nvPr/>
        </p:nvGrpSpPr>
        <p:grpSpPr>
          <a:xfrm>
            <a:off x="1755062" y="6535029"/>
            <a:ext cx="6950575" cy="1517760"/>
            <a:chOff x="0" y="0"/>
            <a:chExt cx="1830604" cy="399739"/>
          </a:xfrm>
        </p:grpSpPr>
        <p:sp>
          <p:nvSpPr>
            <p:cNvPr id="22" name="Freeform 22"/>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3" name="TextBox 23"/>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practical → lived in daily work</a:t>
              </a:r>
            </a:p>
          </p:txBody>
        </p:sp>
      </p:grpSp>
      <p:sp>
        <p:nvSpPr>
          <p:cNvPr id="24" name="TextBox 24"/>
          <p:cNvSpPr txBox="1"/>
          <p:nvPr/>
        </p:nvSpPr>
        <p:spPr>
          <a:xfrm>
            <a:off x="2664134" y="5241188"/>
            <a:ext cx="3671223" cy="8896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no policies</a:t>
            </a:r>
          </a:p>
        </p:txBody>
      </p:sp>
      <p:sp>
        <p:nvSpPr>
          <p:cNvPr id="25" name="TextBox 25"/>
          <p:cNvSpPr txBox="1"/>
          <p:nvPr/>
        </p:nvSpPr>
        <p:spPr>
          <a:xfrm>
            <a:off x="10555772" y="5389416"/>
            <a:ext cx="7042192" cy="8896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lack of managers support</a:t>
            </a:r>
          </a:p>
        </p:txBody>
      </p:sp>
      <p:sp>
        <p:nvSpPr>
          <p:cNvPr id="26" name="TextBox 26"/>
          <p:cNvSpPr txBox="1"/>
          <p:nvPr/>
        </p:nvSpPr>
        <p:spPr>
          <a:xfrm>
            <a:off x="2136567" y="7938489"/>
            <a:ext cx="5893212" cy="18421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policies are not lived up to on daily basis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2400744"/>
            <a:ext cx="16010895" cy="6132195"/>
          </a:xfrm>
          <a:prstGeom prst="rect">
            <a:avLst/>
          </a:prstGeom>
        </p:spPr>
        <p:txBody>
          <a:bodyPr lIns="0" tIns="0" rIns="0" bIns="0" rtlCol="0" anchor="t">
            <a:spAutoFit/>
          </a:bodyPr>
          <a:lstStyle/>
          <a:p>
            <a:pPr algn="l">
              <a:lnSpc>
                <a:spcPts val="6119"/>
              </a:lnSpc>
            </a:pPr>
            <a:r>
              <a:rPr lang="en-US" sz="3399">
                <a:solidFill>
                  <a:srgbClr val="000000"/>
                </a:solidFill>
                <a:latin typeface="Arial"/>
                <a:ea typeface="Arial"/>
                <a:cs typeface="Arial"/>
                <a:sym typeface="Arial"/>
              </a:rPr>
              <a:t>Examples: </a:t>
            </a:r>
          </a:p>
          <a:p>
            <a:pPr marL="734059" lvl="1" indent="-367030" algn="l">
              <a:lnSpc>
                <a:spcPts val="6119"/>
              </a:lnSpc>
              <a:buFont typeface="Arial"/>
              <a:buChar char="•"/>
            </a:pPr>
            <a:r>
              <a:rPr lang="en-US" sz="3399">
                <a:solidFill>
                  <a:srgbClr val="000000"/>
                </a:solidFill>
                <a:latin typeface="Arial"/>
                <a:ea typeface="Arial"/>
                <a:cs typeface="Arial"/>
                <a:sym typeface="Arial"/>
              </a:rPr>
              <a:t>assistance with integration and legal issues → </a:t>
            </a:r>
            <a:r>
              <a:rPr lang="en-US" sz="3399">
                <a:solidFill>
                  <a:srgbClr val="7ED957"/>
                </a:solidFill>
                <a:latin typeface="Arial"/>
                <a:ea typeface="Arial"/>
                <a:cs typeface="Arial"/>
                <a:sym typeface="Arial"/>
              </a:rPr>
              <a:t>score is better than expected </a:t>
            </a:r>
          </a:p>
          <a:p>
            <a:pPr marL="734059" lvl="1" indent="-367030" algn="l">
              <a:lnSpc>
                <a:spcPts val="6119"/>
              </a:lnSpc>
              <a:buFont typeface="Arial"/>
              <a:buChar char="•"/>
            </a:pPr>
            <a:r>
              <a:rPr lang="en-US" sz="3399">
                <a:solidFill>
                  <a:srgbClr val="000000"/>
                </a:solidFill>
                <a:latin typeface="Arial"/>
                <a:ea typeface="Arial"/>
                <a:cs typeface="Arial"/>
                <a:sym typeface="Arial"/>
              </a:rPr>
              <a:t>job offers and interviews in different languages→ </a:t>
            </a:r>
            <a:r>
              <a:rPr lang="en-US" sz="3399">
                <a:solidFill>
                  <a:srgbClr val="FF3131"/>
                </a:solidFill>
                <a:latin typeface="Arial"/>
                <a:ea typeface="Arial"/>
                <a:cs typeface="Arial"/>
                <a:sym typeface="Arial"/>
              </a:rPr>
              <a:t>score is lower than expected</a:t>
            </a:r>
          </a:p>
          <a:p>
            <a:pPr marL="734059" lvl="1" indent="-367030" algn="l">
              <a:lnSpc>
                <a:spcPts val="6119"/>
              </a:lnSpc>
              <a:buFont typeface="Arial"/>
              <a:buChar char="•"/>
            </a:pPr>
            <a:r>
              <a:rPr lang="en-US" sz="3399">
                <a:solidFill>
                  <a:srgbClr val="000000"/>
                </a:solidFill>
                <a:latin typeface="Arial"/>
                <a:ea typeface="Arial"/>
                <a:cs typeface="Arial"/>
                <a:sym typeface="Arial"/>
              </a:rPr>
              <a:t>upskilling programmes leading to formal diplomas etc. → </a:t>
            </a:r>
            <a:r>
              <a:rPr lang="en-US" sz="3399">
                <a:solidFill>
                  <a:srgbClr val="FF9525"/>
                </a:solidFill>
                <a:latin typeface="Arial"/>
                <a:ea typeface="Arial"/>
                <a:cs typeface="Arial"/>
                <a:sym typeface="Arial"/>
              </a:rPr>
              <a:t>score is as expected</a:t>
            </a:r>
          </a:p>
          <a:p>
            <a:pPr marL="734059" lvl="1" indent="-367030" algn="l">
              <a:lnSpc>
                <a:spcPts val="6119"/>
              </a:lnSpc>
              <a:buFont typeface="Arial"/>
              <a:buChar char="•"/>
            </a:pPr>
            <a:r>
              <a:rPr lang="en-US" sz="3399">
                <a:solidFill>
                  <a:srgbClr val="000000"/>
                </a:solidFill>
                <a:latin typeface="Arial"/>
                <a:ea typeface="Arial"/>
                <a:cs typeface="Arial"/>
                <a:sym typeface="Arial"/>
              </a:rPr>
              <a:t>specific on-the-job training and activities → </a:t>
            </a:r>
            <a:r>
              <a:rPr lang="en-US" sz="3399">
                <a:solidFill>
                  <a:srgbClr val="7ED957"/>
                </a:solidFill>
                <a:latin typeface="Arial"/>
                <a:ea typeface="Arial"/>
                <a:cs typeface="Arial"/>
                <a:sym typeface="Arial"/>
              </a:rPr>
              <a:t>score is better than expected</a:t>
            </a:r>
            <a:r>
              <a:rPr lang="en-US" sz="3399">
                <a:solidFill>
                  <a:srgbClr val="000000"/>
                </a:solidFill>
                <a:latin typeface="Arial"/>
                <a:ea typeface="Arial"/>
                <a:cs typeface="Arial"/>
                <a:sym typeface="Arial"/>
              </a:rPr>
              <a:t> </a:t>
            </a:r>
          </a:p>
          <a:p>
            <a:pPr marL="734059" lvl="1" indent="-367030" algn="l">
              <a:lnSpc>
                <a:spcPts val="6119"/>
              </a:lnSpc>
              <a:buFont typeface="Arial"/>
              <a:buChar char="•"/>
            </a:pPr>
            <a:r>
              <a:rPr lang="en-US" sz="3399">
                <a:solidFill>
                  <a:srgbClr val="000000"/>
                </a:solidFill>
                <a:latin typeface="Arial"/>
                <a:ea typeface="Arial"/>
                <a:cs typeface="Arial"/>
                <a:sym typeface="Arial"/>
              </a:rPr>
              <a:t>low-skilled staff policies with specific onboarding and development strategies → </a:t>
            </a:r>
            <a:r>
              <a:rPr lang="en-US" sz="3399">
                <a:solidFill>
                  <a:srgbClr val="FF3131"/>
                </a:solidFill>
                <a:latin typeface="Arial"/>
                <a:ea typeface="Arial"/>
                <a:cs typeface="Arial"/>
                <a:sym typeface="Arial"/>
              </a:rPr>
              <a:t>score is lower than expected</a:t>
            </a:r>
          </a:p>
          <a:p>
            <a:pPr marL="734059" lvl="1" indent="-367030" algn="l">
              <a:lnSpc>
                <a:spcPts val="6119"/>
              </a:lnSpc>
              <a:buFont typeface="Arial"/>
              <a:buChar char="•"/>
            </a:pPr>
            <a:r>
              <a:rPr lang="en-US" sz="3399">
                <a:solidFill>
                  <a:srgbClr val="000000"/>
                </a:solidFill>
                <a:latin typeface="Arial"/>
                <a:ea typeface="Arial"/>
                <a:cs typeface="Arial"/>
                <a:sym typeface="Arial"/>
              </a:rPr>
              <a:t>buddy and mentorship programmes (...) → </a:t>
            </a:r>
            <a:r>
              <a:rPr lang="en-US" sz="3399">
                <a:solidFill>
                  <a:srgbClr val="FF9525"/>
                </a:solidFill>
                <a:latin typeface="Arial"/>
                <a:ea typeface="Arial"/>
                <a:cs typeface="Arial"/>
                <a:sym typeface="Arial"/>
              </a:rPr>
              <a:t>score is as expected</a:t>
            </a:r>
          </a:p>
        </p:txBody>
      </p:sp>
      <p:sp>
        <p:nvSpPr>
          <p:cNvPr id="11" name="Freeform 11"/>
          <p:cNvSpPr/>
          <p:nvPr/>
        </p:nvSpPr>
        <p:spPr>
          <a:xfrm>
            <a:off x="14583719" y="1028700"/>
            <a:ext cx="3182238" cy="1591119"/>
          </a:xfrm>
          <a:custGeom>
            <a:avLst/>
            <a:gdLst/>
            <a:ahLst/>
            <a:cxnLst/>
            <a:rect l="l" t="t" r="r" b="b"/>
            <a:pathLst>
              <a:path w="3182238" h="1591119">
                <a:moveTo>
                  <a:pt x="0" y="0"/>
                </a:moveTo>
                <a:lnTo>
                  <a:pt x="3182237" y="0"/>
                </a:lnTo>
                <a:lnTo>
                  <a:pt x="3182237" y="1591119"/>
                </a:lnTo>
                <a:lnTo>
                  <a:pt x="0" y="1591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Results Map</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3410755"/>
            <a:ext cx="16010895" cy="3585210"/>
          </a:xfrm>
          <a:prstGeom prst="rect">
            <a:avLst/>
          </a:prstGeom>
        </p:spPr>
        <p:txBody>
          <a:bodyPr lIns="0" tIns="0" rIns="0" bIns="0" rtlCol="0" anchor="t">
            <a:spAutoFit/>
          </a:bodyPr>
          <a:lstStyle/>
          <a:p>
            <a:pPr algn="l">
              <a:lnSpc>
                <a:spcPts val="5760"/>
              </a:lnSpc>
            </a:pPr>
            <a:r>
              <a:rPr lang="en-US" sz="3200" b="1">
                <a:solidFill>
                  <a:srgbClr val="000000"/>
                </a:solidFill>
                <a:latin typeface="Arial Bold"/>
                <a:ea typeface="Arial Bold"/>
                <a:cs typeface="Arial Bold"/>
                <a:sym typeface="Arial Bold"/>
              </a:rPr>
              <a:t>Example for layers behind the results: </a:t>
            </a:r>
          </a:p>
          <a:p>
            <a:pPr marL="690881" lvl="1" indent="-345440" algn="l">
              <a:lnSpc>
                <a:spcPts val="5760"/>
              </a:lnSpc>
              <a:buFont typeface="Arial"/>
              <a:buChar char="•"/>
            </a:pPr>
            <a:r>
              <a:rPr lang="en-US" sz="3200">
                <a:solidFill>
                  <a:srgbClr val="000000"/>
                </a:solidFill>
                <a:latin typeface="Arial"/>
                <a:ea typeface="Arial"/>
                <a:cs typeface="Arial"/>
                <a:sym typeface="Arial"/>
              </a:rPr>
              <a:t>buddy and mentorship programmes (...) → score is as expected</a:t>
            </a:r>
          </a:p>
          <a:p>
            <a:pPr algn="l">
              <a:lnSpc>
                <a:spcPts val="5760"/>
              </a:lnSpc>
            </a:pPr>
            <a:r>
              <a:rPr lang="en-US" sz="3200">
                <a:solidFill>
                  <a:srgbClr val="000000"/>
                </a:solidFill>
                <a:latin typeface="Arial"/>
                <a:ea typeface="Arial"/>
                <a:cs typeface="Arial"/>
                <a:sym typeface="Arial"/>
              </a:rPr>
              <a:t>Upon reflection, you realize that although various policies and programmes have been established, they are not being used and are not applied in everyday practice.→ </a:t>
            </a:r>
            <a:r>
              <a:rPr lang="en-US" sz="3200" b="1">
                <a:solidFill>
                  <a:srgbClr val="000000"/>
                </a:solidFill>
                <a:latin typeface="Arial Bold"/>
                <a:ea typeface="Arial Bold"/>
                <a:cs typeface="Arial Bold"/>
                <a:sym typeface="Arial Bold"/>
              </a:rPr>
              <a:t>practical layer (policies implemented, but not lived up to on daily basis)</a:t>
            </a:r>
          </a:p>
        </p:txBody>
      </p:sp>
      <p:sp>
        <p:nvSpPr>
          <p:cNvPr id="11" name="Freeform 11"/>
          <p:cNvSpPr/>
          <p:nvPr/>
        </p:nvSpPr>
        <p:spPr>
          <a:xfrm>
            <a:off x="14583719" y="1028700"/>
            <a:ext cx="3182238" cy="1591119"/>
          </a:xfrm>
          <a:custGeom>
            <a:avLst/>
            <a:gdLst/>
            <a:ahLst/>
            <a:cxnLst/>
            <a:rect l="l" t="t" r="r" b="b"/>
            <a:pathLst>
              <a:path w="3182238" h="1591119">
                <a:moveTo>
                  <a:pt x="0" y="0"/>
                </a:moveTo>
                <a:lnTo>
                  <a:pt x="3182237" y="0"/>
                </a:lnTo>
                <a:lnTo>
                  <a:pt x="3182237" y="1591119"/>
                </a:lnTo>
                <a:lnTo>
                  <a:pt x="0" y="1591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Results Map</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Freeform 10"/>
          <p:cNvSpPr/>
          <p:nvPr/>
        </p:nvSpPr>
        <p:spPr>
          <a:xfrm>
            <a:off x="5411735" y="4739096"/>
            <a:ext cx="7840015" cy="5576211"/>
          </a:xfrm>
          <a:custGeom>
            <a:avLst/>
            <a:gdLst/>
            <a:ahLst/>
            <a:cxnLst/>
            <a:rect l="l" t="t" r="r" b="b"/>
            <a:pathLst>
              <a:path w="7840015" h="5576211">
                <a:moveTo>
                  <a:pt x="0" y="0"/>
                </a:moveTo>
                <a:lnTo>
                  <a:pt x="7840015" y="0"/>
                </a:lnTo>
                <a:lnTo>
                  <a:pt x="7840015" y="5576211"/>
                </a:lnTo>
                <a:lnTo>
                  <a:pt x="0" y="5576211"/>
                </a:lnTo>
                <a:lnTo>
                  <a:pt x="0" y="0"/>
                </a:lnTo>
                <a:close/>
              </a:path>
            </a:pathLst>
          </a:custGeom>
          <a:blipFill>
            <a:blip r:embed="rId5"/>
            <a:stretch>
              <a:fillRect/>
            </a:stretch>
          </a:blipFill>
        </p:spPr>
        <p:txBody>
          <a:bodyPr/>
          <a:lstStyle/>
          <a:p>
            <a:endParaRPr lang="de-AT"/>
          </a:p>
        </p:txBody>
      </p:sp>
      <p:sp>
        <p:nvSpPr>
          <p:cNvPr id="11" name="Freeform 11"/>
          <p:cNvSpPr/>
          <p:nvPr/>
        </p:nvSpPr>
        <p:spPr>
          <a:xfrm>
            <a:off x="11941556" y="3767546"/>
            <a:ext cx="1923130" cy="1576967"/>
          </a:xfrm>
          <a:custGeom>
            <a:avLst/>
            <a:gdLst/>
            <a:ahLst/>
            <a:cxnLst/>
            <a:rect l="l" t="t" r="r" b="b"/>
            <a:pathLst>
              <a:path w="1923130" h="1576967">
                <a:moveTo>
                  <a:pt x="0" y="0"/>
                </a:moveTo>
                <a:lnTo>
                  <a:pt x="1923130" y="0"/>
                </a:lnTo>
                <a:lnTo>
                  <a:pt x="1923130" y="1576967"/>
                </a:lnTo>
                <a:lnTo>
                  <a:pt x="0" y="15769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Group discussion, open questions and feedback</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
        <p:nvSpPr>
          <p:cNvPr id="14" name="Freeform 14"/>
          <p:cNvSpPr/>
          <p:nvPr/>
        </p:nvSpPr>
        <p:spPr>
          <a:xfrm flipH="1">
            <a:off x="3997259" y="3418952"/>
            <a:ext cx="2828951" cy="2319740"/>
          </a:xfrm>
          <a:custGeom>
            <a:avLst/>
            <a:gdLst/>
            <a:ahLst/>
            <a:cxnLst/>
            <a:rect l="l" t="t" r="r" b="b"/>
            <a:pathLst>
              <a:path w="2828951" h="2319740">
                <a:moveTo>
                  <a:pt x="2828952" y="0"/>
                </a:moveTo>
                <a:lnTo>
                  <a:pt x="0" y="0"/>
                </a:lnTo>
                <a:lnTo>
                  <a:pt x="0" y="2319740"/>
                </a:lnTo>
                <a:lnTo>
                  <a:pt x="2828952" y="2319740"/>
                </a:lnTo>
                <a:lnTo>
                  <a:pt x="282895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0" y="9297915"/>
            <a:ext cx="18288000" cy="989083"/>
            <a:chOff x="0" y="0"/>
            <a:chExt cx="24384000" cy="1318778"/>
          </a:xfrm>
        </p:grpSpPr>
        <p:sp>
          <p:nvSpPr>
            <p:cNvPr id="5" name="Freeform 5"/>
            <p:cNvSpPr/>
            <p:nvPr/>
          </p:nvSpPr>
          <p:spPr>
            <a:xfrm>
              <a:off x="0" y="0"/>
              <a:ext cx="24384000" cy="1318768"/>
            </a:xfrm>
            <a:custGeom>
              <a:avLst/>
              <a:gdLst/>
              <a:ahLst/>
              <a:cxnLst/>
              <a:rect l="l" t="t" r="r" b="b"/>
              <a:pathLst>
                <a:path w="24384000" h="1318768">
                  <a:moveTo>
                    <a:pt x="0" y="0"/>
                  </a:moveTo>
                  <a:lnTo>
                    <a:pt x="24384000" y="0"/>
                  </a:lnTo>
                  <a:lnTo>
                    <a:pt x="24384000" y="1318768"/>
                  </a:lnTo>
                  <a:lnTo>
                    <a:pt x="0" y="1318768"/>
                  </a:lnTo>
                  <a:close/>
                </a:path>
              </a:pathLst>
            </a:custGeom>
            <a:solidFill>
              <a:srgbClr val="FF6D25"/>
            </a:solidFill>
          </p:spPr>
          <p:txBody>
            <a:bodyPr/>
            <a:lstStyle/>
            <a:p>
              <a:endParaRPr lang="de-AT"/>
            </a:p>
          </p:txBody>
        </p:sp>
      </p:grpSp>
      <p:sp>
        <p:nvSpPr>
          <p:cNvPr id="6" name="TextBox 6"/>
          <p:cNvSpPr txBox="1"/>
          <p:nvPr/>
        </p:nvSpPr>
        <p:spPr>
          <a:xfrm>
            <a:off x="3020384" y="9551479"/>
            <a:ext cx="15176191" cy="470017"/>
          </a:xfrm>
          <a:prstGeom prst="rect">
            <a:avLst/>
          </a:prstGeom>
        </p:spPr>
        <p:txBody>
          <a:bodyPr lIns="0" tIns="0" rIns="0" bIns="0" rtlCol="0" anchor="t">
            <a:spAutoFit/>
          </a:bodyPr>
          <a:lstStyle/>
          <a:p>
            <a:pPr algn="l">
              <a:lnSpc>
                <a:spcPts val="1575"/>
              </a:lnSpc>
            </a:pPr>
            <a:r>
              <a:rPr lang="en-US" sz="1050">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p>
        </p:txBody>
      </p:sp>
      <p:grpSp>
        <p:nvGrpSpPr>
          <p:cNvPr id="7" name="Group 7"/>
          <p:cNvGrpSpPr/>
          <p:nvPr/>
        </p:nvGrpSpPr>
        <p:grpSpPr>
          <a:xfrm>
            <a:off x="264825" y="9563780"/>
            <a:ext cx="2399309" cy="535316"/>
            <a:chOff x="0" y="0"/>
            <a:chExt cx="3199078" cy="713754"/>
          </a:xfrm>
        </p:grpSpPr>
        <p:sp>
          <p:nvSpPr>
            <p:cNvPr id="8" name="Freeform 8"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9" name="Group 9"/>
          <p:cNvGrpSpPr/>
          <p:nvPr/>
        </p:nvGrpSpPr>
        <p:grpSpPr>
          <a:xfrm>
            <a:off x="5626744" y="5844564"/>
            <a:ext cx="6614319" cy="3060357"/>
            <a:chOff x="0" y="0"/>
            <a:chExt cx="8819092" cy="4080476"/>
          </a:xfrm>
        </p:grpSpPr>
        <p:sp>
          <p:nvSpPr>
            <p:cNvPr id="10" name="Freeform 10"/>
            <p:cNvSpPr/>
            <p:nvPr/>
          </p:nvSpPr>
          <p:spPr>
            <a:xfrm>
              <a:off x="0" y="0"/>
              <a:ext cx="8819134" cy="4080510"/>
            </a:xfrm>
            <a:custGeom>
              <a:avLst/>
              <a:gdLst/>
              <a:ahLst/>
              <a:cxnLst/>
              <a:rect l="l" t="t" r="r" b="b"/>
              <a:pathLst>
                <a:path w="8819134" h="4080510">
                  <a:moveTo>
                    <a:pt x="0" y="0"/>
                  </a:moveTo>
                  <a:lnTo>
                    <a:pt x="8819134" y="0"/>
                  </a:lnTo>
                  <a:lnTo>
                    <a:pt x="8819134" y="4080510"/>
                  </a:lnTo>
                  <a:lnTo>
                    <a:pt x="0" y="4080510"/>
                  </a:lnTo>
                  <a:lnTo>
                    <a:pt x="0" y="0"/>
                  </a:lnTo>
                  <a:close/>
                </a:path>
              </a:pathLst>
            </a:custGeom>
            <a:blipFill>
              <a:blip r:embed="rId3"/>
              <a:stretch>
                <a:fillRect l="-16344" t="-39572" r="-16971" b="-16938"/>
              </a:stretch>
            </a:blipFill>
          </p:spPr>
          <p:txBody>
            <a:bodyPr/>
            <a:lstStyle/>
            <a:p>
              <a:endParaRPr lang="de-AT"/>
            </a:p>
          </p:txBody>
        </p:sp>
      </p:grpSp>
      <p:grpSp>
        <p:nvGrpSpPr>
          <p:cNvPr id="11" name="Group 11"/>
          <p:cNvGrpSpPr/>
          <p:nvPr/>
        </p:nvGrpSpPr>
        <p:grpSpPr>
          <a:xfrm>
            <a:off x="6199938" y="4004781"/>
            <a:ext cx="860728" cy="619310"/>
            <a:chOff x="0" y="0"/>
            <a:chExt cx="1147637" cy="825747"/>
          </a:xfrm>
        </p:grpSpPr>
        <p:sp>
          <p:nvSpPr>
            <p:cNvPr id="12" name="Freeform 12" descr="Uma imagem com estrela, Tipo de letra, Gráficos, símbolo  Descrição gerada automaticamente"/>
            <p:cNvSpPr/>
            <p:nvPr/>
          </p:nvSpPr>
          <p:spPr>
            <a:xfrm>
              <a:off x="0" y="0"/>
              <a:ext cx="1147699" cy="825754"/>
            </a:xfrm>
            <a:custGeom>
              <a:avLst/>
              <a:gdLst/>
              <a:ahLst/>
              <a:cxnLst/>
              <a:rect l="l" t="t" r="r" b="b"/>
              <a:pathLst>
                <a:path w="1147699" h="825754">
                  <a:moveTo>
                    <a:pt x="0" y="0"/>
                  </a:moveTo>
                  <a:lnTo>
                    <a:pt x="1147699" y="0"/>
                  </a:lnTo>
                  <a:lnTo>
                    <a:pt x="1147699" y="825754"/>
                  </a:lnTo>
                  <a:lnTo>
                    <a:pt x="0" y="825754"/>
                  </a:lnTo>
                  <a:lnTo>
                    <a:pt x="0" y="0"/>
                  </a:lnTo>
                  <a:close/>
                </a:path>
              </a:pathLst>
            </a:custGeom>
            <a:blipFill>
              <a:blip r:embed="rId4"/>
              <a:stretch>
                <a:fillRect r="5"/>
              </a:stretch>
            </a:blipFill>
          </p:spPr>
          <p:txBody>
            <a:bodyPr/>
            <a:lstStyle/>
            <a:p>
              <a:endParaRPr lang="de-AT"/>
            </a:p>
          </p:txBody>
        </p:sp>
      </p:grpSp>
      <p:grpSp>
        <p:nvGrpSpPr>
          <p:cNvPr id="13" name="Group 13"/>
          <p:cNvGrpSpPr/>
          <p:nvPr/>
        </p:nvGrpSpPr>
        <p:grpSpPr>
          <a:xfrm>
            <a:off x="9086243" y="4066234"/>
            <a:ext cx="1420612" cy="496406"/>
            <a:chOff x="0" y="0"/>
            <a:chExt cx="1894149" cy="661874"/>
          </a:xfrm>
        </p:grpSpPr>
        <p:sp>
          <p:nvSpPr>
            <p:cNvPr id="14" name="Freeform 14" descr="Uma imagem com Tipo de letra, Gráficos, texto, design gráfico  Descrição gerada automaticamente"/>
            <p:cNvSpPr/>
            <p:nvPr/>
          </p:nvSpPr>
          <p:spPr>
            <a:xfrm>
              <a:off x="0" y="0"/>
              <a:ext cx="1894205" cy="661924"/>
            </a:xfrm>
            <a:custGeom>
              <a:avLst/>
              <a:gdLst/>
              <a:ahLst/>
              <a:cxnLst/>
              <a:rect l="l" t="t" r="r" b="b"/>
              <a:pathLst>
                <a:path w="1894205" h="661924">
                  <a:moveTo>
                    <a:pt x="0" y="0"/>
                  </a:moveTo>
                  <a:lnTo>
                    <a:pt x="1894205" y="0"/>
                  </a:lnTo>
                  <a:lnTo>
                    <a:pt x="1894205" y="661924"/>
                  </a:lnTo>
                  <a:lnTo>
                    <a:pt x="0" y="661924"/>
                  </a:lnTo>
                  <a:lnTo>
                    <a:pt x="0" y="0"/>
                  </a:lnTo>
                  <a:close/>
                </a:path>
              </a:pathLst>
            </a:custGeom>
            <a:blipFill>
              <a:blip r:embed="rId5"/>
              <a:stretch>
                <a:fillRect r="2" b="7"/>
              </a:stretch>
            </a:blipFill>
          </p:spPr>
          <p:txBody>
            <a:bodyPr/>
            <a:lstStyle/>
            <a:p>
              <a:endParaRPr lang="de-AT"/>
            </a:p>
          </p:txBody>
        </p:sp>
      </p:grpSp>
      <p:grpSp>
        <p:nvGrpSpPr>
          <p:cNvPr id="15" name="Group 15"/>
          <p:cNvGrpSpPr/>
          <p:nvPr/>
        </p:nvGrpSpPr>
        <p:grpSpPr>
          <a:xfrm>
            <a:off x="10285871" y="4942231"/>
            <a:ext cx="734799" cy="541687"/>
            <a:chOff x="0" y="0"/>
            <a:chExt cx="979732" cy="722249"/>
          </a:xfrm>
        </p:grpSpPr>
        <p:sp>
          <p:nvSpPr>
            <p:cNvPr id="16" name="Freeform 16" descr="Uma imagem com texto, Tipo de letra, símbolo, captura de ecrã  Descrição gerada automaticamente"/>
            <p:cNvSpPr/>
            <p:nvPr/>
          </p:nvSpPr>
          <p:spPr>
            <a:xfrm>
              <a:off x="0" y="0"/>
              <a:ext cx="979678" cy="722249"/>
            </a:xfrm>
            <a:custGeom>
              <a:avLst/>
              <a:gdLst/>
              <a:ahLst/>
              <a:cxnLst/>
              <a:rect l="l" t="t" r="r" b="b"/>
              <a:pathLst>
                <a:path w="979678" h="722249">
                  <a:moveTo>
                    <a:pt x="0" y="0"/>
                  </a:moveTo>
                  <a:lnTo>
                    <a:pt x="979678" y="0"/>
                  </a:lnTo>
                  <a:lnTo>
                    <a:pt x="979678" y="722249"/>
                  </a:lnTo>
                  <a:lnTo>
                    <a:pt x="0" y="722249"/>
                  </a:lnTo>
                  <a:lnTo>
                    <a:pt x="0" y="0"/>
                  </a:lnTo>
                  <a:close/>
                </a:path>
              </a:pathLst>
            </a:custGeom>
            <a:blipFill>
              <a:blip r:embed="rId6"/>
              <a:stretch>
                <a:fillRect r="-5"/>
              </a:stretch>
            </a:blipFill>
          </p:spPr>
          <p:txBody>
            <a:bodyPr/>
            <a:lstStyle/>
            <a:p>
              <a:endParaRPr lang="de-AT"/>
            </a:p>
          </p:txBody>
        </p:sp>
      </p:grpSp>
      <p:grpSp>
        <p:nvGrpSpPr>
          <p:cNvPr id="17" name="Group 17"/>
          <p:cNvGrpSpPr/>
          <p:nvPr/>
        </p:nvGrpSpPr>
        <p:grpSpPr>
          <a:xfrm>
            <a:off x="10930973" y="4138727"/>
            <a:ext cx="1057783" cy="351419"/>
            <a:chOff x="0" y="0"/>
            <a:chExt cx="1410377" cy="468559"/>
          </a:xfrm>
        </p:grpSpPr>
        <p:sp>
          <p:nvSpPr>
            <p:cNvPr id="18" name="Freeform 18" descr="Uma imagem com texto, Tipo de letra, logótipo, Gráficos  Descrição gerada automaticamente"/>
            <p:cNvSpPr/>
            <p:nvPr/>
          </p:nvSpPr>
          <p:spPr>
            <a:xfrm>
              <a:off x="0" y="0"/>
              <a:ext cx="1410335" cy="468503"/>
            </a:xfrm>
            <a:custGeom>
              <a:avLst/>
              <a:gdLst/>
              <a:ahLst/>
              <a:cxnLst/>
              <a:rect l="l" t="t" r="r" b="b"/>
              <a:pathLst>
                <a:path w="1410335" h="468503">
                  <a:moveTo>
                    <a:pt x="0" y="0"/>
                  </a:moveTo>
                  <a:lnTo>
                    <a:pt x="1410335" y="0"/>
                  </a:lnTo>
                  <a:lnTo>
                    <a:pt x="1410335" y="468503"/>
                  </a:lnTo>
                  <a:lnTo>
                    <a:pt x="0" y="468503"/>
                  </a:lnTo>
                  <a:lnTo>
                    <a:pt x="0" y="0"/>
                  </a:lnTo>
                  <a:close/>
                </a:path>
              </a:pathLst>
            </a:custGeom>
            <a:blipFill>
              <a:blip r:embed="rId7"/>
              <a:stretch>
                <a:fillRect r="-3" b="-11"/>
              </a:stretch>
            </a:blipFill>
          </p:spPr>
          <p:txBody>
            <a:bodyPr/>
            <a:lstStyle/>
            <a:p>
              <a:endParaRPr lang="de-AT"/>
            </a:p>
          </p:txBody>
        </p:sp>
      </p:grpSp>
      <p:grpSp>
        <p:nvGrpSpPr>
          <p:cNvPr id="19" name="Group 19"/>
          <p:cNvGrpSpPr/>
          <p:nvPr/>
        </p:nvGrpSpPr>
        <p:grpSpPr>
          <a:xfrm>
            <a:off x="8942008" y="4767022"/>
            <a:ext cx="930220" cy="930220"/>
            <a:chOff x="0" y="0"/>
            <a:chExt cx="1240293" cy="1240293"/>
          </a:xfrm>
        </p:grpSpPr>
        <p:sp>
          <p:nvSpPr>
            <p:cNvPr id="20" name="Freeform 20" descr="Uma imagem com Tipo de letra, Gráficos, captura de ecrã, texto  Descrição gerada automaticamente"/>
            <p:cNvSpPr/>
            <p:nvPr/>
          </p:nvSpPr>
          <p:spPr>
            <a:xfrm>
              <a:off x="0" y="0"/>
              <a:ext cx="1240282" cy="1240282"/>
            </a:xfrm>
            <a:custGeom>
              <a:avLst/>
              <a:gdLst/>
              <a:ahLst/>
              <a:cxnLst/>
              <a:rect l="l" t="t" r="r" b="b"/>
              <a:pathLst>
                <a:path w="1240282" h="1240282">
                  <a:moveTo>
                    <a:pt x="0" y="0"/>
                  </a:moveTo>
                  <a:lnTo>
                    <a:pt x="1240282" y="0"/>
                  </a:lnTo>
                  <a:lnTo>
                    <a:pt x="1240282" y="1240282"/>
                  </a:lnTo>
                  <a:lnTo>
                    <a:pt x="0" y="1240282"/>
                  </a:lnTo>
                  <a:lnTo>
                    <a:pt x="0" y="0"/>
                  </a:lnTo>
                  <a:close/>
                </a:path>
              </a:pathLst>
            </a:custGeom>
            <a:blipFill>
              <a:blip r:embed="rId8"/>
              <a:stretch>
                <a:fillRect/>
              </a:stretch>
            </a:blipFill>
          </p:spPr>
          <p:txBody>
            <a:bodyPr/>
            <a:lstStyle/>
            <a:p>
              <a:endParaRPr lang="de-AT"/>
            </a:p>
          </p:txBody>
        </p:sp>
      </p:grpSp>
      <p:grpSp>
        <p:nvGrpSpPr>
          <p:cNvPr id="21" name="Group 21"/>
          <p:cNvGrpSpPr/>
          <p:nvPr/>
        </p:nvGrpSpPr>
        <p:grpSpPr>
          <a:xfrm>
            <a:off x="7484784" y="4082648"/>
            <a:ext cx="1177340" cy="463578"/>
            <a:chOff x="0" y="0"/>
            <a:chExt cx="1569787" cy="618104"/>
          </a:xfrm>
        </p:grpSpPr>
        <p:sp>
          <p:nvSpPr>
            <p:cNvPr id="22" name="Freeform 22" descr="Uma imagem com texto, Tipo de letra, logótipo, Gráficos  Descrição gerada automaticamente"/>
            <p:cNvSpPr/>
            <p:nvPr/>
          </p:nvSpPr>
          <p:spPr>
            <a:xfrm>
              <a:off x="0" y="0"/>
              <a:ext cx="1569847" cy="618109"/>
            </a:xfrm>
            <a:custGeom>
              <a:avLst/>
              <a:gdLst/>
              <a:ahLst/>
              <a:cxnLst/>
              <a:rect l="l" t="t" r="r" b="b"/>
              <a:pathLst>
                <a:path w="1569847" h="618109">
                  <a:moveTo>
                    <a:pt x="0" y="0"/>
                  </a:moveTo>
                  <a:lnTo>
                    <a:pt x="1569847" y="0"/>
                  </a:lnTo>
                  <a:lnTo>
                    <a:pt x="1569847" y="618109"/>
                  </a:lnTo>
                  <a:lnTo>
                    <a:pt x="0" y="618109"/>
                  </a:lnTo>
                  <a:lnTo>
                    <a:pt x="0" y="0"/>
                  </a:lnTo>
                  <a:close/>
                </a:path>
              </a:pathLst>
            </a:custGeom>
            <a:blipFill>
              <a:blip r:embed="rId9"/>
              <a:stretch>
                <a:fillRect r="3"/>
              </a:stretch>
            </a:blipFill>
          </p:spPr>
          <p:txBody>
            <a:bodyPr/>
            <a:lstStyle/>
            <a:p>
              <a:endParaRPr lang="de-AT"/>
            </a:p>
          </p:txBody>
        </p:sp>
      </p:grpSp>
      <p:grpSp>
        <p:nvGrpSpPr>
          <p:cNvPr id="23" name="Group 23"/>
          <p:cNvGrpSpPr/>
          <p:nvPr/>
        </p:nvGrpSpPr>
        <p:grpSpPr>
          <a:xfrm>
            <a:off x="6991448" y="4992898"/>
            <a:ext cx="1536916" cy="458670"/>
            <a:chOff x="0" y="0"/>
            <a:chExt cx="2049221" cy="611561"/>
          </a:xfrm>
        </p:grpSpPr>
        <p:sp>
          <p:nvSpPr>
            <p:cNvPr id="24" name="Freeform 24"/>
            <p:cNvSpPr/>
            <p:nvPr/>
          </p:nvSpPr>
          <p:spPr>
            <a:xfrm>
              <a:off x="0" y="0"/>
              <a:ext cx="2049272" cy="611505"/>
            </a:xfrm>
            <a:custGeom>
              <a:avLst/>
              <a:gdLst/>
              <a:ahLst/>
              <a:cxnLst/>
              <a:rect l="l" t="t" r="r" b="b"/>
              <a:pathLst>
                <a:path w="2049272" h="611505">
                  <a:moveTo>
                    <a:pt x="0" y="0"/>
                  </a:moveTo>
                  <a:lnTo>
                    <a:pt x="2049272" y="0"/>
                  </a:lnTo>
                  <a:lnTo>
                    <a:pt x="2049272" y="611505"/>
                  </a:lnTo>
                  <a:lnTo>
                    <a:pt x="0" y="611505"/>
                  </a:lnTo>
                  <a:lnTo>
                    <a:pt x="0" y="0"/>
                  </a:lnTo>
                  <a:close/>
                </a:path>
              </a:pathLst>
            </a:custGeom>
            <a:blipFill>
              <a:blip r:embed="rId10"/>
              <a:stretch>
                <a:fillRect r="-9" b="-9"/>
              </a:stretch>
            </a:blipFill>
          </p:spPr>
          <p:txBody>
            <a:bodyPr/>
            <a:lstStyle/>
            <a:p>
              <a:endParaRPr lang="de-AT"/>
            </a:p>
          </p:txBody>
        </p:sp>
      </p:grpSp>
      <p:grpSp>
        <p:nvGrpSpPr>
          <p:cNvPr id="25" name="Group 25"/>
          <p:cNvGrpSpPr/>
          <p:nvPr/>
        </p:nvGrpSpPr>
        <p:grpSpPr>
          <a:xfrm>
            <a:off x="-21805" y="-35074"/>
            <a:ext cx="18296104" cy="2630742"/>
            <a:chOff x="0" y="0"/>
            <a:chExt cx="24394806" cy="3507656"/>
          </a:xfrm>
        </p:grpSpPr>
        <p:sp>
          <p:nvSpPr>
            <p:cNvPr id="26" name="Freeform 26"/>
            <p:cNvSpPr/>
            <p:nvPr/>
          </p:nvSpPr>
          <p:spPr>
            <a:xfrm>
              <a:off x="0" y="0"/>
              <a:ext cx="24394795" cy="3507613"/>
            </a:xfrm>
            <a:custGeom>
              <a:avLst/>
              <a:gdLst/>
              <a:ahLst/>
              <a:cxnLst/>
              <a:rect l="l" t="t" r="r" b="b"/>
              <a:pathLst>
                <a:path w="24394795" h="3507613">
                  <a:moveTo>
                    <a:pt x="0" y="0"/>
                  </a:moveTo>
                  <a:lnTo>
                    <a:pt x="24394795" y="0"/>
                  </a:lnTo>
                  <a:lnTo>
                    <a:pt x="24394795" y="3507613"/>
                  </a:lnTo>
                  <a:lnTo>
                    <a:pt x="0" y="3507613"/>
                  </a:lnTo>
                  <a:close/>
                </a:path>
              </a:pathLst>
            </a:custGeom>
            <a:solidFill>
              <a:srgbClr val="FF9525"/>
            </a:solidFill>
          </p:spPr>
          <p:txBody>
            <a:bodyPr/>
            <a:lstStyle/>
            <a:p>
              <a:endParaRPr lang="de-AT"/>
            </a:p>
          </p:txBody>
        </p:sp>
      </p:grpSp>
      <p:sp>
        <p:nvSpPr>
          <p:cNvPr id="27" name="TextBox 27"/>
          <p:cNvSpPr txBox="1"/>
          <p:nvPr/>
        </p:nvSpPr>
        <p:spPr>
          <a:xfrm>
            <a:off x="4616496" y="562647"/>
            <a:ext cx="8963808" cy="1618219"/>
          </a:xfrm>
          <a:prstGeom prst="rect">
            <a:avLst/>
          </a:prstGeom>
        </p:spPr>
        <p:txBody>
          <a:bodyPr lIns="0" tIns="0" rIns="0" bIns="0" rtlCol="0" anchor="t">
            <a:spAutoFit/>
          </a:bodyPr>
          <a:lstStyle/>
          <a:p>
            <a:pPr algn="ctr">
              <a:lnSpc>
                <a:spcPts val="11880"/>
              </a:lnSpc>
            </a:pPr>
            <a:r>
              <a:rPr lang="en-US" sz="9900" b="1">
                <a:solidFill>
                  <a:srgbClr val="FFFFFF"/>
                </a:solidFill>
                <a:latin typeface="Arial Bold"/>
                <a:ea typeface="Arial Bold"/>
                <a:cs typeface="Arial Bold"/>
                <a:sym typeface="Arial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745</Words>
  <Application>Microsoft Office PowerPoint</Application>
  <PresentationFormat>Benutzerdefiniert</PresentationFormat>
  <Paragraphs>81</Paragraphs>
  <Slides>11</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Arial Bold</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Potential Scanner Results_day3</dc:title>
  <dc:creator>Salkic Jasmina | WKSTMK Room 466</dc:creator>
  <cp:lastModifiedBy>Salkic Jasmina | WKSTMK Room 466</cp:lastModifiedBy>
  <cp:revision>1</cp:revision>
  <dcterms:created xsi:type="dcterms:W3CDTF">2006-08-16T00:00:00Z</dcterms:created>
  <dcterms:modified xsi:type="dcterms:W3CDTF">2026-02-06T09:21:29Z</dcterms:modified>
  <dc:identifier>DAG_DEctxSs</dc:identifier>
</cp:coreProperties>
</file>