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0"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3" roundtripDataSignature="AMtx7mjpxyGsc9/+0wmnmlSBQofqUjLk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07BABD0-FC98-42D4-AD9B-3444887E9A7F}">
  <a:tblStyle styleId="{907BABD0-FC98-42D4-AD9B-3444887E9A7F}"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EAE7"/>
          </a:solidFill>
        </a:fill>
      </a:tcStyle>
    </a:wholeTbl>
    <a:band1H>
      <a:tcTxStyle/>
      <a:tcStyle>
        <a:fill>
          <a:solidFill>
            <a:srgbClr val="FFD3CB"/>
          </a:solidFill>
        </a:fill>
      </a:tcStyle>
    </a:band1H>
    <a:band2H>
      <a:tcTxStyle/>
    </a:band2H>
    <a:band1V>
      <a:tcTxStyle/>
      <a:tcStyle>
        <a:fill>
          <a:solidFill>
            <a:srgbClr val="FFD3CB"/>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customschemas.google.com/relationships/presentationmetadata" Target="metadata"/><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4" name="Google Shape;26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1" name="Google Shape;27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9" name="Google Shape;279;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p:txBody>
      </p:sp>
      <p:sp>
        <p:nvSpPr>
          <p:cNvPr id="280" name="Google Shape;280;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6" name="Google Shape;28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4" name="Google Shape;29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5" name="Google Shape;29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5" name="Google Shape;30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14" name="Google Shape;31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0" name="Google Shape;320;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21" name="Google Shape;321;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30" name="Google Shape;330;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6" name="Google Shape;34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7" name="Google Shape;34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4" name="Google Shape;35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55" name="Google Shape;35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63" name="Google Shape;363;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1" name="Google Shape;37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s-ES" sz="1200">
                <a:solidFill>
                  <a:schemeClr val="dk1"/>
                </a:solidFill>
                <a:latin typeface="Calibri"/>
                <a:ea typeface="Calibri"/>
                <a:cs typeface="Calibri"/>
                <a:sym typeface="Calibri"/>
              </a:rPr>
              <a:t>Dinámica1</a:t>
            </a:r>
            <a:r>
              <a:rPr lang="es-ES" sz="1200">
                <a:solidFill>
                  <a:schemeClr val="dk1"/>
                </a:solidFill>
                <a:latin typeface="Calibri"/>
                <a:ea typeface="Calibri"/>
                <a:cs typeface="Calibri"/>
                <a:sym typeface="Calibri"/>
              </a:rPr>
              <a:t>: </a:t>
            </a:r>
            <a:r>
              <a:rPr b="1" lang="es-ES" sz="1200">
                <a:solidFill>
                  <a:schemeClr val="dk1"/>
                </a:solidFill>
                <a:latin typeface="Calibri"/>
                <a:ea typeface="Calibri"/>
                <a:cs typeface="Calibri"/>
                <a:sym typeface="Calibri"/>
              </a:rPr>
              <a:t>Cambio de Paradigma en el desarrollo del talento</a:t>
            </a:r>
            <a:r>
              <a:rPr lang="es-ES" sz="1200">
                <a:solidFill>
                  <a:schemeClr val="dk1"/>
                </a:solidFill>
                <a:latin typeface="Calibri"/>
                <a:ea typeface="Calibri"/>
                <a:cs typeface="Calibri"/>
                <a:sym typeface="Calibri"/>
              </a:rPr>
              <a:t>(Duración 4-5 min)</a:t>
            </a:r>
            <a:endParaRPr/>
          </a:p>
          <a:p>
            <a:pPr indent="0" lvl="0" marL="0" rtl="0" algn="l">
              <a:spcBef>
                <a:spcPts val="0"/>
              </a:spcBef>
              <a:spcAft>
                <a:spcPts val="0"/>
              </a:spcAft>
              <a:buNone/>
            </a:pPr>
            <a:r>
              <a:rPr lang="es-ES" sz="1200">
                <a:solidFill>
                  <a:schemeClr val="dk1"/>
                </a:solidFill>
                <a:latin typeface="Calibri"/>
                <a:ea typeface="Calibri"/>
                <a:cs typeface="Calibri"/>
                <a:sym typeface="Calibri"/>
              </a:rPr>
              <a:t>Material: Una hoja o post-it por persona (si presencial) o pizarra digital (si online).</a:t>
            </a:r>
            <a:endParaRPr/>
          </a:p>
          <a:p>
            <a:pPr indent="0" lvl="0" marL="0" rtl="0" algn="l">
              <a:spcBef>
                <a:spcPts val="0"/>
              </a:spcBef>
              <a:spcAft>
                <a:spcPts val="0"/>
              </a:spcAft>
              <a:buNone/>
            </a:pPr>
            <a:r>
              <a:rPr lang="es-ES" sz="1200">
                <a:solidFill>
                  <a:schemeClr val="dk1"/>
                </a:solidFill>
                <a:latin typeface="Calibri"/>
                <a:ea typeface="Calibri"/>
                <a:cs typeface="Calibri"/>
                <a:sym typeface="Calibri"/>
              </a:rPr>
              <a:t>Instrucciones:</a:t>
            </a:r>
            <a:endParaRPr/>
          </a:p>
          <a:p>
            <a:pPr indent="-228600" lvl="0" marL="228600" rtl="0" algn="l">
              <a:spcBef>
                <a:spcPts val="0"/>
              </a:spcBef>
              <a:spcAft>
                <a:spcPts val="0"/>
              </a:spcAft>
              <a:buClr>
                <a:schemeClr val="dk1"/>
              </a:buClr>
              <a:buSzPts val="1200"/>
              <a:buFont typeface="Calibri"/>
              <a:buAutoNum type="arabicPeriod"/>
            </a:pPr>
            <a:r>
              <a:rPr lang="es-ES" sz="1200">
                <a:solidFill>
                  <a:schemeClr val="dk1"/>
                </a:solidFill>
                <a:latin typeface="Calibri"/>
                <a:ea typeface="Calibri"/>
                <a:cs typeface="Calibri"/>
                <a:sym typeface="Calibri"/>
              </a:rPr>
              <a:t>Piensa en un ejemplo de trabajador/a poco cualificado que conozcas (en tu empresa, entorno o sector) y escríbelo:</a:t>
            </a:r>
            <a:endParaRPr/>
          </a:p>
          <a:p>
            <a:pPr indent="-171450" lvl="0" marL="171450" rtl="0" algn="l">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  CÍRCULO VICIOSO: ¿Qué características negativas asociarías con él/ella? (</a:t>
            </a:r>
            <a:r>
              <a:rPr i="1" lang="es-ES">
                <a:solidFill>
                  <a:srgbClr val="7F7F7F"/>
                </a:solidFill>
                <a:latin typeface="Arial"/>
                <a:ea typeface="Arial"/>
                <a:cs typeface="Arial"/>
                <a:sym typeface="Arial"/>
              </a:rPr>
              <a:t>Baja cualificación, falta de formación interna, etc</a:t>
            </a:r>
            <a:r>
              <a:rPr lang="es-ES">
                <a:solidFill>
                  <a:srgbClr val="7F7F7F"/>
                </a:solidFill>
                <a:latin typeface="Arial"/>
                <a:ea typeface="Arial"/>
                <a:cs typeface="Arial"/>
                <a:sym typeface="Arial"/>
              </a:rPr>
              <a:t>)</a:t>
            </a:r>
            <a:endParaRPr/>
          </a:p>
          <a:p>
            <a:pPr indent="-228600" lvl="0" marL="228600" rtl="0" algn="l">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CÍRCULO VIRTUOSO: ¿Qué tipo de apoyo o formación le permitiría aportar más valor en el trabajo? (</a:t>
            </a:r>
            <a:r>
              <a:rPr i="1" lang="es-ES">
                <a:solidFill>
                  <a:srgbClr val="7F7F7F"/>
                </a:solidFill>
                <a:latin typeface="Arial"/>
                <a:ea typeface="Arial"/>
                <a:cs typeface="Arial"/>
                <a:sym typeface="Arial"/>
              </a:rPr>
              <a:t>Competencias digitales básicas, etc</a:t>
            </a:r>
            <a:r>
              <a:rPr lang="es-ES">
                <a:solidFill>
                  <a:srgbClr val="7F7F7F"/>
                </a:solidFill>
                <a:latin typeface="Arial"/>
                <a:ea typeface="Arial"/>
                <a:cs typeface="Arial"/>
                <a:sym typeface="Arial"/>
              </a:rPr>
              <a:t>)</a:t>
            </a:r>
            <a:endParaRPr sz="1200">
              <a:solidFill>
                <a:schemeClr val="dk1"/>
              </a:solidFill>
              <a:latin typeface="Calibri"/>
              <a:ea typeface="Calibri"/>
              <a:cs typeface="Calibri"/>
              <a:sym typeface="Calibri"/>
            </a:endParaRPr>
          </a:p>
          <a:p>
            <a:pPr indent="-228600" lvl="0" marL="228600" rtl="0" algn="l">
              <a:spcBef>
                <a:spcPts val="0"/>
              </a:spcBef>
              <a:spcAft>
                <a:spcPts val="0"/>
              </a:spcAft>
              <a:buClr>
                <a:schemeClr val="dk1"/>
              </a:buClr>
              <a:buSzPts val="1200"/>
              <a:buFont typeface="Calibri"/>
              <a:buAutoNum type="arabicPeriod" startAt="2"/>
            </a:pPr>
            <a:r>
              <a:rPr lang="es-ES" sz="1200">
                <a:solidFill>
                  <a:schemeClr val="dk1"/>
                </a:solidFill>
                <a:latin typeface="Calibri"/>
                <a:ea typeface="Calibri"/>
                <a:cs typeface="Calibri"/>
                <a:sym typeface="Calibri"/>
              </a:rPr>
              <a:t>Debate las ideas en grupo.</a:t>
            </a:r>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72" name="Google Shape;372;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3" name="Google Shape;38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84" name="Google Shape;38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3" name="Google Shape;393;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394" name="Google Shape;394;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9" name="Google Shape;40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10" name="Google Shape;410;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0" name="Google Shape;42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21" name="Google Shape;42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29" name="Google Shape;429;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37" name="Google Shape;43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s-ES" sz="1200">
                <a:solidFill>
                  <a:schemeClr val="dk1"/>
                </a:solidFill>
                <a:latin typeface="Calibri"/>
                <a:ea typeface="Calibri"/>
                <a:cs typeface="Calibri"/>
                <a:sym typeface="Calibri"/>
              </a:rPr>
              <a:t>Dinámica2</a:t>
            </a:r>
            <a:r>
              <a:rPr lang="es-ES" sz="1200">
                <a:solidFill>
                  <a:schemeClr val="dk1"/>
                </a:solidFill>
                <a:latin typeface="Calibri"/>
                <a:ea typeface="Calibri"/>
                <a:cs typeface="Calibri"/>
                <a:sym typeface="Calibri"/>
              </a:rPr>
              <a:t>: </a:t>
            </a:r>
            <a:r>
              <a:rPr b="1" lang="es-ES" sz="1200">
                <a:solidFill>
                  <a:schemeClr val="dk1"/>
                </a:solidFill>
                <a:latin typeface="Calibri"/>
                <a:ea typeface="Calibri"/>
                <a:cs typeface="Calibri"/>
                <a:sym typeface="Calibri"/>
              </a:rPr>
              <a:t>Mapa de talento oculto (</a:t>
            </a:r>
            <a:r>
              <a:rPr lang="es-ES" sz="1200">
                <a:solidFill>
                  <a:schemeClr val="dk1"/>
                </a:solidFill>
                <a:latin typeface="Calibri"/>
                <a:ea typeface="Calibri"/>
                <a:cs typeface="Calibri"/>
                <a:sym typeface="Calibri"/>
              </a:rPr>
              <a:t>Duración 4 – 5 min)</a:t>
            </a:r>
            <a:endParaRPr/>
          </a:p>
          <a:p>
            <a:pPr indent="0" lvl="0" marL="0" rtl="0" algn="l">
              <a:spcBef>
                <a:spcPts val="0"/>
              </a:spcBef>
              <a:spcAft>
                <a:spcPts val="0"/>
              </a:spcAft>
              <a:buNone/>
            </a:pPr>
            <a:r>
              <a:rPr lang="es-ES" sz="1200">
                <a:solidFill>
                  <a:schemeClr val="dk1"/>
                </a:solidFill>
                <a:latin typeface="Calibri"/>
                <a:ea typeface="Calibri"/>
                <a:cs typeface="Calibri"/>
                <a:sym typeface="Calibri"/>
              </a:rPr>
              <a:t>Material: Una hoja o post-it por persona (si presencial) o pizarra digital (si online).</a:t>
            </a:r>
            <a:endParaRPr/>
          </a:p>
          <a:p>
            <a:pPr indent="0" lvl="0" marL="0" rtl="0" algn="l">
              <a:spcBef>
                <a:spcPts val="0"/>
              </a:spcBef>
              <a:spcAft>
                <a:spcPts val="0"/>
              </a:spcAft>
              <a:buNone/>
            </a:pPr>
            <a:r>
              <a:rPr lang="es-ES" sz="1200">
                <a:solidFill>
                  <a:schemeClr val="dk1"/>
                </a:solidFill>
                <a:latin typeface="Calibri"/>
                <a:ea typeface="Calibri"/>
                <a:cs typeface="Calibri"/>
                <a:sym typeface="Calibri"/>
              </a:rPr>
              <a:t>Instrucciones:</a:t>
            </a:r>
            <a:endParaRPr/>
          </a:p>
          <a:p>
            <a:pPr indent="-228600" lvl="0" marL="228600" rtl="0" algn="l">
              <a:spcBef>
                <a:spcPts val="0"/>
              </a:spcBef>
              <a:spcAft>
                <a:spcPts val="0"/>
              </a:spcAft>
              <a:buClr>
                <a:schemeClr val="dk1"/>
              </a:buClr>
              <a:buSzPts val="1200"/>
              <a:buFont typeface="Calibri"/>
              <a:buAutoNum type="arabicPeriod"/>
            </a:pPr>
            <a:r>
              <a:rPr lang="es-ES" sz="1200">
                <a:solidFill>
                  <a:schemeClr val="dk1"/>
                </a:solidFill>
                <a:latin typeface="Calibri"/>
                <a:ea typeface="Calibri"/>
                <a:cs typeface="Calibri"/>
                <a:sym typeface="Calibri"/>
              </a:rPr>
              <a:t>Pídales que piensen en un trabajador/a poco cualificado/a de su empresa (nombre ficticio).</a:t>
            </a:r>
            <a:endParaRPr/>
          </a:p>
          <a:p>
            <a:pPr indent="-228600" lvl="0" marL="228600" rtl="0" algn="l">
              <a:spcBef>
                <a:spcPts val="0"/>
              </a:spcBef>
              <a:spcAft>
                <a:spcPts val="0"/>
              </a:spcAft>
              <a:buClr>
                <a:schemeClr val="dk1"/>
              </a:buClr>
              <a:buSzPts val="1200"/>
              <a:buFont typeface="Calibri"/>
              <a:buAutoNum type="arabicPeriod"/>
            </a:pPr>
            <a:r>
              <a:rPr lang="es-ES" sz="1200">
                <a:solidFill>
                  <a:schemeClr val="dk1"/>
                </a:solidFill>
                <a:latin typeface="Calibri"/>
                <a:ea typeface="Calibri"/>
                <a:cs typeface="Calibri"/>
                <a:sym typeface="Calibri"/>
              </a:rPr>
              <a:t>Escriban:</a:t>
            </a:r>
            <a:endParaRPr/>
          </a:p>
          <a:p>
            <a:pPr indent="-171450" lvl="0" marL="171450" rtl="0" algn="l">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Qué hace bien (fortalezas o habilidades informales). 2-3 ideas.</a:t>
            </a:r>
            <a:endParaRPr/>
          </a:p>
          <a:p>
            <a:pPr indent="-171450" lvl="0" marL="171450" rtl="0" algn="l">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Qué necesitaría aprender para asumir nuevas tareas. 2-3 ideas.</a:t>
            </a:r>
            <a:endParaRPr/>
          </a:p>
          <a:p>
            <a:pPr indent="-171450" lvl="0" marL="171450" rtl="0" algn="l">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Ideas específicas sobre cómo podrían apoyar este desarrollo (</a:t>
            </a:r>
            <a:r>
              <a:rPr i="1" lang="es-ES" sz="1200">
                <a:solidFill>
                  <a:schemeClr val="dk1"/>
                </a:solidFill>
                <a:latin typeface="Calibri"/>
                <a:ea typeface="Calibri"/>
                <a:cs typeface="Calibri"/>
                <a:sym typeface="Calibri"/>
              </a:rPr>
              <a:t>Crear itinerarios de formación interna, Introducir mentoría y tutorización, Identificar y aprovechar talento oculto</a:t>
            </a:r>
            <a:r>
              <a:rPr lang="es-ES" sz="1200">
                <a:solidFill>
                  <a:schemeClr val="dk1"/>
                </a:solidFill>
                <a:latin typeface="Calibri"/>
                <a:ea typeface="Calibri"/>
                <a:cs typeface="Calibri"/>
                <a:sym typeface="Calibri"/>
              </a:rPr>
              <a:t>, etc.).</a:t>
            </a:r>
            <a:endParaRPr/>
          </a:p>
          <a:p>
            <a:pPr indent="-228600" lvl="0" marL="228600" rtl="0" algn="l">
              <a:spcBef>
                <a:spcPts val="0"/>
              </a:spcBef>
              <a:spcAft>
                <a:spcPts val="0"/>
              </a:spcAft>
              <a:buClr>
                <a:schemeClr val="dk1"/>
              </a:buClr>
              <a:buSzPts val="1200"/>
              <a:buFont typeface="Calibri"/>
              <a:buAutoNum type="arabicPeriod" startAt="3"/>
            </a:pPr>
            <a:r>
              <a:rPr lang="es-ES" sz="1200">
                <a:solidFill>
                  <a:schemeClr val="dk1"/>
                </a:solidFill>
                <a:latin typeface="Calibri"/>
                <a:ea typeface="Calibri"/>
                <a:cs typeface="Calibri"/>
                <a:sym typeface="Calibri"/>
              </a:rPr>
              <a:t>Debatan las ideas en grupo.</a:t>
            </a:r>
            <a:endParaRPr/>
          </a:p>
          <a:p>
            <a:pPr indent="0" lvl="0" marL="0" rtl="0" algn="l">
              <a:spcBef>
                <a:spcPts val="0"/>
              </a:spcBef>
              <a:spcAft>
                <a:spcPts val="0"/>
              </a:spcAft>
              <a:buNone/>
            </a:pPr>
            <a:r>
              <a:t/>
            </a:r>
            <a:endParaRPr b="1"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45" name="Google Shape;445;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b="0" i="0" sz="1200">
              <a:solidFill>
                <a:schemeClr val="dk1"/>
              </a:solidFill>
              <a:latin typeface="Calibri"/>
              <a:ea typeface="Calibri"/>
              <a:cs typeface="Calibri"/>
              <a:sym typeface="Calibri"/>
            </a:endParaRPr>
          </a:p>
        </p:txBody>
      </p:sp>
      <p:sp>
        <p:nvSpPr>
          <p:cNvPr id="457" name="Google Shape;457;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4" name="Google Shape;46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 name="Shape 22"/>
        <p:cNvGrpSpPr/>
        <p:nvPr/>
      </p:nvGrpSpPr>
      <p:grpSpPr>
        <a:xfrm>
          <a:off x="0" y="0"/>
          <a:ext cx="0" cy="0"/>
          <a:chOff x="0" y="0"/>
          <a:chExt cx="0" cy="0"/>
        </a:xfrm>
      </p:grpSpPr>
      <p:sp>
        <p:nvSpPr>
          <p:cNvPr id="23" name="Google Shape;23;p2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 name="Google Shape;24;p2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5" name="Google Shape;25;p2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Calibri"/>
                <a:ea typeface="Calibri"/>
                <a:cs typeface="Calibri"/>
                <a:sym typeface="Calibri"/>
              </a:defRPr>
            </a:lvl1pPr>
            <a:lvl2pPr indent="0" lvl="1" marL="0" marR="0" rtl="0" algn="l">
              <a:spcBef>
                <a:spcPts val="0"/>
              </a:spcBef>
              <a:buNone/>
              <a:defRPr b="0" i="0" sz="1800" u="none" cap="none" strike="noStrike">
                <a:solidFill>
                  <a:schemeClr val="dk1"/>
                </a:solidFill>
                <a:latin typeface="Calibri"/>
                <a:ea typeface="Calibri"/>
                <a:cs typeface="Calibri"/>
                <a:sym typeface="Calibri"/>
              </a:defRPr>
            </a:lvl2pPr>
            <a:lvl3pPr indent="0" lvl="2" marL="0" marR="0" rtl="0" algn="l">
              <a:spcBef>
                <a:spcPts val="0"/>
              </a:spcBef>
              <a:buNone/>
              <a:defRPr b="0" i="0" sz="1800" u="none" cap="none" strike="noStrike">
                <a:solidFill>
                  <a:schemeClr val="dk1"/>
                </a:solidFill>
                <a:latin typeface="Calibri"/>
                <a:ea typeface="Calibri"/>
                <a:cs typeface="Calibri"/>
                <a:sym typeface="Calibri"/>
              </a:defRPr>
            </a:lvl3pPr>
            <a:lvl4pPr indent="0" lvl="3" marL="0" marR="0" rtl="0" algn="l">
              <a:spcBef>
                <a:spcPts val="0"/>
              </a:spcBef>
              <a:buNone/>
              <a:defRPr b="0" i="0" sz="1800" u="none" cap="none" strike="noStrike">
                <a:solidFill>
                  <a:schemeClr val="dk1"/>
                </a:solidFill>
                <a:latin typeface="Calibri"/>
                <a:ea typeface="Calibri"/>
                <a:cs typeface="Calibri"/>
                <a:sym typeface="Calibri"/>
              </a:defRPr>
            </a:lvl4pPr>
            <a:lvl5pPr indent="0" lvl="4" marL="0" marR="0" rtl="0" algn="l">
              <a:spcBef>
                <a:spcPts val="0"/>
              </a:spcBef>
              <a:buNone/>
              <a:defRPr b="0" i="0" sz="1800" u="none" cap="none" strike="noStrike">
                <a:solidFill>
                  <a:schemeClr val="dk1"/>
                </a:solidFill>
                <a:latin typeface="Calibri"/>
                <a:ea typeface="Calibri"/>
                <a:cs typeface="Calibri"/>
                <a:sym typeface="Calibri"/>
              </a:defRPr>
            </a:lvl5pPr>
            <a:lvl6pPr indent="0" lvl="5" marL="0" marR="0" rtl="0" algn="l">
              <a:spcBef>
                <a:spcPts val="0"/>
              </a:spcBef>
              <a:buNone/>
              <a:defRPr b="0" i="0" sz="1800" u="none" cap="none" strike="noStrike">
                <a:solidFill>
                  <a:schemeClr val="dk1"/>
                </a:solidFill>
                <a:latin typeface="Calibri"/>
                <a:ea typeface="Calibri"/>
                <a:cs typeface="Calibri"/>
                <a:sym typeface="Calibri"/>
              </a:defRPr>
            </a:lvl6pPr>
            <a:lvl7pPr indent="0" lvl="6" marL="0" marR="0" rtl="0" algn="l">
              <a:spcBef>
                <a:spcPts val="0"/>
              </a:spcBef>
              <a:buNone/>
              <a:defRPr b="0" i="0" sz="1800" u="none" cap="none" strike="noStrike">
                <a:solidFill>
                  <a:schemeClr val="dk1"/>
                </a:solidFill>
                <a:latin typeface="Calibri"/>
                <a:ea typeface="Calibri"/>
                <a:cs typeface="Calibri"/>
                <a:sym typeface="Calibri"/>
              </a:defRPr>
            </a:lvl7pPr>
            <a:lvl8pPr indent="0" lvl="7" marL="0" marR="0" rtl="0" algn="l">
              <a:spcBef>
                <a:spcPts val="0"/>
              </a:spcBef>
              <a:buNone/>
              <a:defRPr b="0" i="0" sz="1800" u="none" cap="none" strike="noStrike">
                <a:solidFill>
                  <a:schemeClr val="dk1"/>
                </a:solidFill>
                <a:latin typeface="Calibri"/>
                <a:ea typeface="Calibri"/>
                <a:cs typeface="Calibri"/>
                <a:sym typeface="Calibri"/>
              </a:defRPr>
            </a:lvl8pPr>
            <a:lvl9pPr indent="0" lvl="8" marL="0" marR="0" rtl="0" algn="l">
              <a:spcBef>
                <a:spcPts val="0"/>
              </a:spcBef>
              <a:buNone/>
              <a:defRPr b="0" i="0" sz="1800" u="none" cap="none" strike="noStrike">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 name="Shape 26"/>
        <p:cNvGrpSpPr/>
        <p:nvPr/>
      </p:nvGrpSpPr>
      <p:grpSpPr>
        <a:xfrm>
          <a:off x="0" y="0"/>
          <a:ext cx="0" cy="0"/>
          <a:chOff x="0" y="0"/>
          <a:chExt cx="0" cy="0"/>
        </a:xfrm>
      </p:grpSpPr>
      <p:sp>
        <p:nvSpPr>
          <p:cNvPr id="27" name="Google Shape;27;p3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 name="Google Shape;28;p3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29" name="Google Shape;29;p3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0" name="Google Shape;30;p3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1" name="Google Shape;31;p3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2" name="Shape 32"/>
        <p:cNvGrpSpPr/>
        <p:nvPr/>
      </p:nvGrpSpPr>
      <p:grpSpPr>
        <a:xfrm>
          <a:off x="0" y="0"/>
          <a:ext cx="0" cy="0"/>
          <a:chOff x="0" y="0"/>
          <a:chExt cx="0" cy="0"/>
        </a:xfrm>
      </p:grpSpPr>
      <p:sp>
        <p:nvSpPr>
          <p:cNvPr id="33" name="Google Shape;33;p3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4" name="Google Shape;34;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 name="Google Shape;35;p3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6" name="Google Shape;36;p3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7" name="Google Shape;37;p3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8" name="Shape 38"/>
        <p:cNvGrpSpPr/>
        <p:nvPr/>
      </p:nvGrpSpPr>
      <p:grpSpPr>
        <a:xfrm>
          <a:off x="0" y="0"/>
          <a:ext cx="0" cy="0"/>
          <a:chOff x="0" y="0"/>
          <a:chExt cx="0" cy="0"/>
        </a:xfrm>
      </p:grpSpPr>
      <p:sp>
        <p:nvSpPr>
          <p:cNvPr id="39" name="Google Shape;39;p3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 name="Google Shape;40;p3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41" name="Google Shape;41;p3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2" name="Google Shape;42;p3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 name="Google Shape;43;p3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4" name="Shape 44"/>
        <p:cNvGrpSpPr/>
        <p:nvPr/>
      </p:nvGrpSpPr>
      <p:grpSpPr>
        <a:xfrm>
          <a:off x="0" y="0"/>
          <a:ext cx="0" cy="0"/>
          <a:chOff x="0" y="0"/>
          <a:chExt cx="0" cy="0"/>
        </a:xfrm>
      </p:grpSpPr>
      <p:sp>
        <p:nvSpPr>
          <p:cNvPr id="45" name="Google Shape;45;p3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6" name="Google Shape;46;p3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 name="Google Shape;47;p3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8" name="Google Shape;48;p3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9" name="Google Shape;49;p3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0" name="Google Shape;50;p3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1" name="Shape 51"/>
        <p:cNvGrpSpPr/>
        <p:nvPr/>
      </p:nvGrpSpPr>
      <p:grpSpPr>
        <a:xfrm>
          <a:off x="0" y="0"/>
          <a:ext cx="0" cy="0"/>
          <a:chOff x="0" y="0"/>
          <a:chExt cx="0" cy="0"/>
        </a:xfrm>
      </p:grpSpPr>
      <p:sp>
        <p:nvSpPr>
          <p:cNvPr id="52" name="Google Shape;52;p36"/>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3" name="Google Shape;53;p3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4" name="Google Shape;54;p3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5" name="Google Shape;55;p3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56" name="Google Shape;56;p3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7" name="Google Shape;57;p3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8" name="Google Shape;58;p3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 name="Google Shape;59;p3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 name="Shape 60"/>
        <p:cNvGrpSpPr/>
        <p:nvPr/>
      </p:nvGrpSpPr>
      <p:grpSpPr>
        <a:xfrm>
          <a:off x="0" y="0"/>
          <a:ext cx="0" cy="0"/>
          <a:chOff x="0" y="0"/>
          <a:chExt cx="0" cy="0"/>
        </a:xfrm>
      </p:grpSpPr>
      <p:sp>
        <p:nvSpPr>
          <p:cNvPr id="61" name="Google Shape;61;p3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2" name="Google Shape;62;p3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3" name="Google Shape;63;p3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4" name="Google Shape;64;p3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5" name="Shape 65"/>
        <p:cNvGrpSpPr/>
        <p:nvPr/>
      </p:nvGrpSpPr>
      <p:grpSpPr>
        <a:xfrm>
          <a:off x="0" y="0"/>
          <a:ext cx="0" cy="0"/>
          <a:chOff x="0" y="0"/>
          <a:chExt cx="0" cy="0"/>
        </a:xfrm>
      </p:grpSpPr>
      <p:sp>
        <p:nvSpPr>
          <p:cNvPr id="66" name="Google Shape;66;p3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7" name="Google Shape;67;p3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8" name="Google Shape;68;p3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69" name="Google Shape;69;p3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0" name="Google Shape;70;p3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 name="Google Shape;71;p3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2" name="Shape 72"/>
        <p:cNvGrpSpPr/>
        <p:nvPr/>
      </p:nvGrpSpPr>
      <p:grpSpPr>
        <a:xfrm>
          <a:off x="0" y="0"/>
          <a:ext cx="0" cy="0"/>
          <a:chOff x="0" y="0"/>
          <a:chExt cx="0" cy="0"/>
        </a:xfrm>
      </p:grpSpPr>
      <p:sp>
        <p:nvSpPr>
          <p:cNvPr id="73" name="Google Shape;73;p3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4" name="Google Shape;74;p39"/>
          <p:cNvSpPr/>
          <p:nvPr>
            <p:ph idx="2" type="pic"/>
          </p:nvPr>
        </p:nvSpPr>
        <p:spPr>
          <a:xfrm>
            <a:off x="5183188" y="987425"/>
            <a:ext cx="6172200" cy="4873625"/>
          </a:xfrm>
          <a:prstGeom prst="rect">
            <a:avLst/>
          </a:prstGeom>
          <a:noFill/>
          <a:ln>
            <a:noFill/>
          </a:ln>
        </p:spPr>
      </p:sp>
      <p:sp>
        <p:nvSpPr>
          <p:cNvPr id="75" name="Google Shape;75;p3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76" name="Google Shape;76;p3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 name="Google Shape;77;p3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8" name="Google Shape;78;p3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9" name="Shape 79"/>
        <p:cNvGrpSpPr/>
        <p:nvPr/>
      </p:nvGrpSpPr>
      <p:grpSpPr>
        <a:xfrm>
          <a:off x="0" y="0"/>
          <a:ext cx="0" cy="0"/>
          <a:chOff x="0" y="0"/>
          <a:chExt cx="0" cy="0"/>
        </a:xfrm>
      </p:grpSpPr>
      <p:sp>
        <p:nvSpPr>
          <p:cNvPr id="80" name="Google Shape;80;p4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 name="Google Shape;81;p4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2" name="Google Shape;82;p4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3" name="Google Shape;83;p4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4" name="Google Shape;84;p4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5" name="Shape 85"/>
        <p:cNvGrpSpPr/>
        <p:nvPr/>
      </p:nvGrpSpPr>
      <p:grpSpPr>
        <a:xfrm>
          <a:off x="0" y="0"/>
          <a:ext cx="0" cy="0"/>
          <a:chOff x="0" y="0"/>
          <a:chExt cx="0" cy="0"/>
        </a:xfrm>
      </p:grpSpPr>
      <p:sp>
        <p:nvSpPr>
          <p:cNvPr id="86" name="Google Shape;86;p41"/>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7" name="Google Shape;87;p4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8" name="Google Shape;88;p4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9" name="Google Shape;89;p4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0" name="Google Shape;90;p4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6" name="Shape 96"/>
        <p:cNvGrpSpPr/>
        <p:nvPr/>
      </p:nvGrpSpPr>
      <p:grpSpPr>
        <a:xfrm>
          <a:off x="0" y="0"/>
          <a:ext cx="0" cy="0"/>
          <a:chOff x="0" y="0"/>
          <a:chExt cx="0" cy="0"/>
        </a:xfrm>
      </p:grpSpPr>
      <p:sp>
        <p:nvSpPr>
          <p:cNvPr id="97" name="Google Shape;97;p2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2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99" name="Google Shape;99;p2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Google Shape;100;p2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1" name="Google Shape;101;p2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2" name="Shape 102"/>
        <p:cNvGrpSpPr/>
        <p:nvPr/>
      </p:nvGrpSpPr>
      <p:grpSpPr>
        <a:xfrm>
          <a:off x="0" y="0"/>
          <a:ext cx="0" cy="0"/>
          <a:chOff x="0" y="0"/>
          <a:chExt cx="0" cy="0"/>
        </a:xfrm>
      </p:grpSpPr>
      <p:sp>
        <p:nvSpPr>
          <p:cNvPr id="103" name="Google Shape;103;p4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5" name="Google Shape;105;p4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6" name="Google Shape;106;p4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7" name="Google Shape;107;p4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8" name="Shape 108"/>
        <p:cNvGrpSpPr/>
        <p:nvPr/>
      </p:nvGrpSpPr>
      <p:grpSpPr>
        <a:xfrm>
          <a:off x="0" y="0"/>
          <a:ext cx="0" cy="0"/>
          <a:chOff x="0" y="0"/>
          <a:chExt cx="0" cy="0"/>
        </a:xfrm>
      </p:grpSpPr>
      <p:sp>
        <p:nvSpPr>
          <p:cNvPr id="109" name="Google Shape;109;p4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4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11" name="Google Shape;111;p4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2" name="Google Shape;112;p4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3" name="Google Shape;113;p4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4" name="Shape 114"/>
        <p:cNvGrpSpPr/>
        <p:nvPr/>
      </p:nvGrpSpPr>
      <p:grpSpPr>
        <a:xfrm>
          <a:off x="0" y="0"/>
          <a:ext cx="0" cy="0"/>
          <a:chOff x="0" y="0"/>
          <a:chExt cx="0" cy="0"/>
        </a:xfrm>
      </p:grpSpPr>
      <p:sp>
        <p:nvSpPr>
          <p:cNvPr id="115" name="Google Shape;115;p4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4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7" name="Google Shape;117;p4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8" name="Google Shape;118;p4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9" name="Google Shape;119;p4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0" name="Google Shape;120;p4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1" name="Shape 121"/>
        <p:cNvGrpSpPr/>
        <p:nvPr/>
      </p:nvGrpSpPr>
      <p:grpSpPr>
        <a:xfrm>
          <a:off x="0" y="0"/>
          <a:ext cx="0" cy="0"/>
          <a:chOff x="0" y="0"/>
          <a:chExt cx="0" cy="0"/>
        </a:xfrm>
      </p:grpSpPr>
      <p:sp>
        <p:nvSpPr>
          <p:cNvPr id="122" name="Google Shape;122;p45"/>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4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4" name="Google Shape;124;p4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5" name="Google Shape;125;p4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126" name="Google Shape;126;p4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7" name="Google Shape;127;p4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8" name="Google Shape;128;p4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29" name="Google Shape;129;p4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0" name="Shape 130"/>
        <p:cNvGrpSpPr/>
        <p:nvPr/>
      </p:nvGrpSpPr>
      <p:grpSpPr>
        <a:xfrm>
          <a:off x="0" y="0"/>
          <a:ext cx="0" cy="0"/>
          <a:chOff x="0" y="0"/>
          <a:chExt cx="0" cy="0"/>
        </a:xfrm>
      </p:grpSpPr>
      <p:sp>
        <p:nvSpPr>
          <p:cNvPr id="131" name="Google Shape;131;p46"/>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4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3" name="Google Shape;133;p4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4" name="Google Shape;134;p4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5" name="Shape 135"/>
        <p:cNvGrpSpPr/>
        <p:nvPr/>
      </p:nvGrpSpPr>
      <p:grpSpPr>
        <a:xfrm>
          <a:off x="0" y="0"/>
          <a:ext cx="0" cy="0"/>
          <a:chOff x="0" y="0"/>
          <a:chExt cx="0" cy="0"/>
        </a:xfrm>
      </p:grpSpPr>
      <p:sp>
        <p:nvSpPr>
          <p:cNvPr id="136" name="Google Shape;136;p4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7" name="Google Shape;137;p4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8" name="Google Shape;138;p4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9" name="Shape 139"/>
        <p:cNvGrpSpPr/>
        <p:nvPr/>
      </p:nvGrpSpPr>
      <p:grpSpPr>
        <a:xfrm>
          <a:off x="0" y="0"/>
          <a:ext cx="0" cy="0"/>
          <a:chOff x="0" y="0"/>
          <a:chExt cx="0" cy="0"/>
        </a:xfrm>
      </p:grpSpPr>
      <p:sp>
        <p:nvSpPr>
          <p:cNvPr id="140" name="Google Shape;140;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4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42" name="Google Shape;142;p4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43" name="Google Shape;143;p4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4" name="Google Shape;144;p4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Google Shape;145;p4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6" name="Shape 146"/>
        <p:cNvGrpSpPr/>
        <p:nvPr/>
      </p:nvGrpSpPr>
      <p:grpSpPr>
        <a:xfrm>
          <a:off x="0" y="0"/>
          <a:ext cx="0" cy="0"/>
          <a:chOff x="0" y="0"/>
          <a:chExt cx="0" cy="0"/>
        </a:xfrm>
      </p:grpSpPr>
      <p:sp>
        <p:nvSpPr>
          <p:cNvPr id="147" name="Google Shape;147;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49"/>
          <p:cNvSpPr/>
          <p:nvPr>
            <p:ph idx="2" type="pic"/>
          </p:nvPr>
        </p:nvSpPr>
        <p:spPr>
          <a:xfrm>
            <a:off x="5183188" y="987425"/>
            <a:ext cx="6172200" cy="4873625"/>
          </a:xfrm>
          <a:prstGeom prst="rect">
            <a:avLst/>
          </a:prstGeom>
          <a:noFill/>
          <a:ln>
            <a:noFill/>
          </a:ln>
        </p:spPr>
      </p:sp>
      <p:sp>
        <p:nvSpPr>
          <p:cNvPr id="149" name="Google Shape;149;p4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150" name="Google Shape;150;p4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1" name="Google Shape;151;p4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2" name="Google Shape;152;p4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3" name="Shape 153"/>
        <p:cNvGrpSpPr/>
        <p:nvPr/>
      </p:nvGrpSpPr>
      <p:grpSpPr>
        <a:xfrm>
          <a:off x="0" y="0"/>
          <a:ext cx="0" cy="0"/>
          <a:chOff x="0" y="0"/>
          <a:chExt cx="0" cy="0"/>
        </a:xfrm>
      </p:grpSpPr>
      <p:sp>
        <p:nvSpPr>
          <p:cNvPr id="154" name="Google Shape;154;p5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5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6" name="Google Shape;156;p5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 name="Google Shape;157;p5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8" name="Google Shape;158;p5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9" name="Shape 159"/>
        <p:cNvGrpSpPr/>
        <p:nvPr/>
      </p:nvGrpSpPr>
      <p:grpSpPr>
        <a:xfrm>
          <a:off x="0" y="0"/>
          <a:ext cx="0" cy="0"/>
          <a:chOff x="0" y="0"/>
          <a:chExt cx="0" cy="0"/>
        </a:xfrm>
      </p:grpSpPr>
      <p:sp>
        <p:nvSpPr>
          <p:cNvPr id="160" name="Google Shape;160;p51"/>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5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62" name="Google Shape;162;p5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3" name="Google Shape;163;p5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64" name="Google Shape;164;p5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0" name="Shape 180"/>
        <p:cNvGrpSpPr/>
        <p:nvPr/>
      </p:nvGrpSpPr>
      <p:grpSpPr>
        <a:xfrm>
          <a:off x="0" y="0"/>
          <a:ext cx="0" cy="0"/>
          <a:chOff x="0" y="0"/>
          <a:chExt cx="0" cy="0"/>
        </a:xfrm>
      </p:grpSpPr>
      <p:sp>
        <p:nvSpPr>
          <p:cNvPr id="181" name="Google Shape;181;p3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2" name="Google Shape;182;p3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3" name="Google Shape;183;p3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84" name="Shape 184"/>
        <p:cNvGrpSpPr/>
        <p:nvPr/>
      </p:nvGrpSpPr>
      <p:grpSpPr>
        <a:xfrm>
          <a:off x="0" y="0"/>
          <a:ext cx="0" cy="0"/>
          <a:chOff x="0" y="0"/>
          <a:chExt cx="0" cy="0"/>
        </a:xfrm>
      </p:grpSpPr>
      <p:sp>
        <p:nvSpPr>
          <p:cNvPr id="185" name="Google Shape;185;p5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5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
        <p:nvSpPr>
          <p:cNvPr id="187" name="Google Shape;187;p52"/>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8" name="Google Shape;188;p52"/>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89" name="Google Shape;189;p52"/>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0" name="Shape 190"/>
        <p:cNvGrpSpPr/>
        <p:nvPr/>
      </p:nvGrpSpPr>
      <p:grpSpPr>
        <a:xfrm>
          <a:off x="0" y="0"/>
          <a:ext cx="0" cy="0"/>
          <a:chOff x="0" y="0"/>
          <a:chExt cx="0" cy="0"/>
        </a:xfrm>
      </p:grpSpPr>
      <p:sp>
        <p:nvSpPr>
          <p:cNvPr id="191" name="Google Shape;191;p5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2" name="Google Shape;192;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93" name="Google Shape;193;p53"/>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4" name="Google Shape;194;p53"/>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5" name="Google Shape;195;p53"/>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6" name="Shape 196"/>
        <p:cNvGrpSpPr/>
        <p:nvPr/>
      </p:nvGrpSpPr>
      <p:grpSpPr>
        <a:xfrm>
          <a:off x="0" y="0"/>
          <a:ext cx="0" cy="0"/>
          <a:chOff x="0" y="0"/>
          <a:chExt cx="0" cy="0"/>
        </a:xfrm>
      </p:grpSpPr>
      <p:sp>
        <p:nvSpPr>
          <p:cNvPr id="197" name="Google Shape;197;p5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8" name="Google Shape;198;p5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
        <p:nvSpPr>
          <p:cNvPr id="199" name="Google Shape;199;p54"/>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0" name="Google Shape;200;p54"/>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1" name="Google Shape;201;p54"/>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02" name="Shape 202"/>
        <p:cNvGrpSpPr/>
        <p:nvPr/>
      </p:nvGrpSpPr>
      <p:grpSpPr>
        <a:xfrm>
          <a:off x="0" y="0"/>
          <a:ext cx="0" cy="0"/>
          <a:chOff x="0" y="0"/>
          <a:chExt cx="0" cy="0"/>
        </a:xfrm>
      </p:grpSpPr>
      <p:sp>
        <p:nvSpPr>
          <p:cNvPr id="203" name="Google Shape;203;p5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4" name="Google Shape;204;p5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5" name="Google Shape;205;p5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6" name="Google Shape;206;p55"/>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7" name="Google Shape;207;p55"/>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8" name="Google Shape;208;p55"/>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09" name="Shape 209"/>
        <p:cNvGrpSpPr/>
        <p:nvPr/>
      </p:nvGrpSpPr>
      <p:grpSpPr>
        <a:xfrm>
          <a:off x="0" y="0"/>
          <a:ext cx="0" cy="0"/>
          <a:chOff x="0" y="0"/>
          <a:chExt cx="0" cy="0"/>
        </a:xfrm>
      </p:grpSpPr>
      <p:sp>
        <p:nvSpPr>
          <p:cNvPr id="210" name="Google Shape;210;p56"/>
          <p:cNvSpPr txBox="1"/>
          <p:nvPr>
            <p:ph type="title"/>
          </p:nvPr>
        </p:nvSpPr>
        <p:spPr>
          <a:xfrm>
            <a:off x="839788"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1" name="Google Shape;211;p5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2" name="Google Shape;212;p5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3" name="Google Shape;213;p5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214" name="Google Shape;214;p5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5" name="Google Shape;215;p56"/>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6" name="Google Shape;216;p56"/>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7" name="Google Shape;217;p56"/>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8" name="Shape 218"/>
        <p:cNvGrpSpPr/>
        <p:nvPr/>
      </p:nvGrpSpPr>
      <p:grpSpPr>
        <a:xfrm>
          <a:off x="0" y="0"/>
          <a:ext cx="0" cy="0"/>
          <a:chOff x="0" y="0"/>
          <a:chExt cx="0" cy="0"/>
        </a:xfrm>
      </p:grpSpPr>
      <p:sp>
        <p:nvSpPr>
          <p:cNvPr id="219" name="Google Shape;219;p5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p57"/>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Google Shape;221;p57"/>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2" name="Google Shape;222;p57"/>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3" name="Shape 223"/>
        <p:cNvGrpSpPr/>
        <p:nvPr/>
      </p:nvGrpSpPr>
      <p:grpSpPr>
        <a:xfrm>
          <a:off x="0" y="0"/>
          <a:ext cx="0" cy="0"/>
          <a:chOff x="0" y="0"/>
          <a:chExt cx="0" cy="0"/>
        </a:xfrm>
      </p:grpSpPr>
      <p:sp>
        <p:nvSpPr>
          <p:cNvPr id="224" name="Google Shape;224;p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5" name="Google Shape;225;p5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26" name="Google Shape;226;p5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27" name="Google Shape;227;p58"/>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8" name="Google Shape;228;p58"/>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9" name="Google Shape;229;p58"/>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30" name="Shape 230"/>
        <p:cNvGrpSpPr/>
        <p:nvPr/>
      </p:nvGrpSpPr>
      <p:grpSpPr>
        <a:xfrm>
          <a:off x="0" y="0"/>
          <a:ext cx="0" cy="0"/>
          <a:chOff x="0" y="0"/>
          <a:chExt cx="0" cy="0"/>
        </a:xfrm>
      </p:grpSpPr>
      <p:sp>
        <p:nvSpPr>
          <p:cNvPr id="231" name="Google Shape;231;p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59"/>
          <p:cNvSpPr/>
          <p:nvPr>
            <p:ph idx="2" type="pic"/>
          </p:nvPr>
        </p:nvSpPr>
        <p:spPr>
          <a:xfrm>
            <a:off x="5183188" y="987425"/>
            <a:ext cx="6172200" cy="4873625"/>
          </a:xfrm>
          <a:prstGeom prst="rect">
            <a:avLst/>
          </a:prstGeom>
          <a:noFill/>
          <a:ln>
            <a:noFill/>
          </a:ln>
        </p:spPr>
      </p:sp>
      <p:sp>
        <p:nvSpPr>
          <p:cNvPr id="233" name="Google Shape;233;p5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
        <p:nvSpPr>
          <p:cNvPr id="234" name="Google Shape;234;p59"/>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5" name="Google Shape;235;p59"/>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6" name="Google Shape;236;p59"/>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37" name="Shape 237"/>
        <p:cNvGrpSpPr/>
        <p:nvPr/>
      </p:nvGrpSpPr>
      <p:grpSpPr>
        <a:xfrm>
          <a:off x="0" y="0"/>
          <a:ext cx="0" cy="0"/>
          <a:chOff x="0" y="0"/>
          <a:chExt cx="0" cy="0"/>
        </a:xfrm>
      </p:grpSpPr>
      <p:sp>
        <p:nvSpPr>
          <p:cNvPr id="238" name="Google Shape;238;p6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9" name="Google Shape;239;p6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0" name="Google Shape;240;p60"/>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1" name="Google Shape;241;p60"/>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2" name="Google Shape;242;p60"/>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43" name="Shape 243"/>
        <p:cNvGrpSpPr/>
        <p:nvPr/>
      </p:nvGrpSpPr>
      <p:grpSpPr>
        <a:xfrm>
          <a:off x="0" y="0"/>
          <a:ext cx="0" cy="0"/>
          <a:chOff x="0" y="0"/>
          <a:chExt cx="0" cy="0"/>
        </a:xfrm>
      </p:grpSpPr>
      <p:sp>
        <p:nvSpPr>
          <p:cNvPr id="244" name="Google Shape;244;p61"/>
          <p:cNvSpPr txBox="1"/>
          <p:nvPr>
            <p:ph type="title"/>
          </p:nvPr>
        </p:nvSpPr>
        <p:spPr>
          <a:xfrm rot="5400000">
            <a:off x="7133431" y="1956594"/>
            <a:ext cx="5811838" cy="26289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5" name="Google Shape;245;p6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6" name="Google Shape;246;p61"/>
          <p:cNvSpPr txBox="1"/>
          <p:nvPr>
            <p:ph idx="10" type="dt"/>
          </p:nvPr>
        </p:nvSpPr>
        <p:spPr>
          <a:xfrm>
            <a:off x="838200" y="6356350"/>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7" name="Google Shape;247;p61"/>
          <p:cNvSpPr txBox="1"/>
          <p:nvPr>
            <p:ph idx="11" type="ftr"/>
          </p:nvPr>
        </p:nvSpPr>
        <p:spPr>
          <a:xfrm>
            <a:off x="4038600" y="635635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48" name="Google Shape;248;p61"/>
          <p:cNvSpPr txBox="1"/>
          <p:nvPr>
            <p:ph idx="12" type="sldNum"/>
          </p:nvPr>
        </p:nvSpPr>
        <p:spPr>
          <a:xfrm>
            <a:off x="8610600" y="6356350"/>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Calibri"/>
                <a:ea typeface="Calibri"/>
                <a:cs typeface="Calibri"/>
                <a:sym typeface="Calibri"/>
              </a:defRPr>
            </a:lvl1pPr>
            <a:lvl2pPr indent="0" lvl="1" marL="0" marR="0" rtl="0" algn="l">
              <a:spcBef>
                <a:spcPts val="0"/>
              </a:spcBef>
              <a:buNone/>
              <a:defRPr sz="1800">
                <a:solidFill>
                  <a:schemeClr val="dk1"/>
                </a:solidFill>
                <a:latin typeface="Calibri"/>
                <a:ea typeface="Calibri"/>
                <a:cs typeface="Calibri"/>
                <a:sym typeface="Calibri"/>
              </a:defRPr>
            </a:lvl2pPr>
            <a:lvl3pPr indent="0" lvl="2" marL="0" marR="0" rtl="0" algn="l">
              <a:spcBef>
                <a:spcPts val="0"/>
              </a:spcBef>
              <a:buNone/>
              <a:defRPr sz="1800">
                <a:solidFill>
                  <a:schemeClr val="dk1"/>
                </a:solidFill>
                <a:latin typeface="Calibri"/>
                <a:ea typeface="Calibri"/>
                <a:cs typeface="Calibri"/>
                <a:sym typeface="Calibri"/>
              </a:defRPr>
            </a:lvl3pPr>
            <a:lvl4pPr indent="0" lvl="3" marL="0" marR="0" rtl="0" algn="l">
              <a:spcBef>
                <a:spcPts val="0"/>
              </a:spcBef>
              <a:buNone/>
              <a:defRPr sz="1800">
                <a:solidFill>
                  <a:schemeClr val="dk1"/>
                </a:solidFill>
                <a:latin typeface="Calibri"/>
                <a:ea typeface="Calibri"/>
                <a:cs typeface="Calibri"/>
                <a:sym typeface="Calibri"/>
              </a:defRPr>
            </a:lvl4pPr>
            <a:lvl5pPr indent="0" lvl="4" marL="0" marR="0" rtl="0" algn="l">
              <a:spcBef>
                <a:spcPts val="0"/>
              </a:spcBef>
              <a:buNone/>
              <a:defRPr sz="1800">
                <a:solidFill>
                  <a:schemeClr val="dk1"/>
                </a:solidFill>
                <a:latin typeface="Calibri"/>
                <a:ea typeface="Calibri"/>
                <a:cs typeface="Calibri"/>
                <a:sym typeface="Calibri"/>
              </a:defRPr>
            </a:lvl5pPr>
            <a:lvl6pPr indent="0" lvl="5" marL="0" marR="0" rtl="0" algn="l">
              <a:spcBef>
                <a:spcPts val="0"/>
              </a:spcBef>
              <a:buNone/>
              <a:defRPr sz="1800">
                <a:solidFill>
                  <a:schemeClr val="dk1"/>
                </a:solidFill>
                <a:latin typeface="Calibri"/>
                <a:ea typeface="Calibri"/>
                <a:cs typeface="Calibri"/>
                <a:sym typeface="Calibri"/>
              </a:defRPr>
            </a:lvl6pPr>
            <a:lvl7pPr indent="0" lvl="6" marL="0" marR="0" rtl="0" algn="l">
              <a:spcBef>
                <a:spcPts val="0"/>
              </a:spcBef>
              <a:buNone/>
              <a:defRPr sz="1800">
                <a:solidFill>
                  <a:schemeClr val="dk1"/>
                </a:solidFill>
                <a:latin typeface="Calibri"/>
                <a:ea typeface="Calibri"/>
                <a:cs typeface="Calibri"/>
                <a:sym typeface="Calibri"/>
              </a:defRPr>
            </a:lvl7pPr>
            <a:lvl8pPr indent="0" lvl="7" marL="0" marR="0" rtl="0" algn="l">
              <a:spcBef>
                <a:spcPts val="0"/>
              </a:spcBef>
              <a:buNone/>
              <a:defRPr sz="1800">
                <a:solidFill>
                  <a:schemeClr val="dk1"/>
                </a:solidFill>
                <a:latin typeface="Calibri"/>
                <a:ea typeface="Calibri"/>
                <a:cs typeface="Calibri"/>
                <a:sym typeface="Calibri"/>
              </a:defRPr>
            </a:lvl8pPr>
            <a:lvl9pPr indent="0" lvl="8" marL="0" marR="0" rtl="0" algn="l">
              <a:spcBef>
                <a:spcPts val="0"/>
              </a:spcBef>
              <a:buNone/>
              <a:defRPr sz="1800">
                <a:solidFill>
                  <a:schemeClr val="dk1"/>
                </a:solidFill>
                <a:latin typeface="Calibri"/>
                <a:ea typeface="Calibri"/>
                <a:cs typeface="Calibri"/>
                <a:sym typeface="Calibri"/>
              </a:defRPr>
            </a:lvl9pPr>
          </a:lstStyle>
          <a:p>
            <a:pPr indent="0" lvl="0" marL="0" rtl="0" algn="l">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1.xml"/><Relationship Id="rId11" Type="http://schemas.openxmlformats.org/officeDocument/2006/relationships/slideLayout" Target="../slideLayouts/slideLayout2.xml"/><Relationship Id="rId10" Type="http://schemas.openxmlformats.org/officeDocument/2006/relationships/slideLayout" Target="../slideLayouts/slideLayout1.xml"/><Relationship Id="rId21" Type="http://schemas.openxmlformats.org/officeDocument/2006/relationships/theme" Target="../theme/theme2.xml"/><Relationship Id="rId13" Type="http://schemas.openxmlformats.org/officeDocument/2006/relationships/slideLayout" Target="../slideLayouts/slideLayout4.xml"/><Relationship Id="rId12" Type="http://schemas.openxmlformats.org/officeDocument/2006/relationships/slideLayout" Target="../slideLayouts/slideLayout3.xml"/><Relationship Id="rId1" Type="http://schemas.openxmlformats.org/officeDocument/2006/relationships/image" Target="../media/image3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9" Type="http://schemas.openxmlformats.org/officeDocument/2006/relationships/image" Target="../media/image12.png"/><Relationship Id="rId15" Type="http://schemas.openxmlformats.org/officeDocument/2006/relationships/slideLayout" Target="../slideLayouts/slideLayout6.xml"/><Relationship Id="rId14" Type="http://schemas.openxmlformats.org/officeDocument/2006/relationships/slideLayout" Target="../slideLayouts/slideLayout5.xml"/><Relationship Id="rId17" Type="http://schemas.openxmlformats.org/officeDocument/2006/relationships/slideLayout" Target="../slideLayouts/slideLayout8.xml"/><Relationship Id="rId16" Type="http://schemas.openxmlformats.org/officeDocument/2006/relationships/slideLayout" Target="../slideLayouts/slideLayout7.xml"/><Relationship Id="rId5" Type="http://schemas.openxmlformats.org/officeDocument/2006/relationships/image" Target="../media/image4.png"/><Relationship Id="rId19" Type="http://schemas.openxmlformats.org/officeDocument/2006/relationships/slideLayout" Target="../slideLayouts/slideLayout10.xml"/><Relationship Id="rId6" Type="http://schemas.openxmlformats.org/officeDocument/2006/relationships/image" Target="../media/image6.jpg"/><Relationship Id="rId18" Type="http://schemas.openxmlformats.org/officeDocument/2006/relationships/slideLayout" Target="../slideLayouts/slideLayout9.xml"/><Relationship Id="rId7" Type="http://schemas.openxmlformats.org/officeDocument/2006/relationships/image" Target="../media/image15.png"/><Relationship Id="rId8" Type="http://schemas.openxmlformats.org/officeDocument/2006/relationships/image" Target="../media/image10.png"/></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 Type="http://schemas.openxmlformats.org/officeDocument/2006/relationships/image" Target="../media/image34.png"/><Relationship Id="rId2" Type="http://schemas.openxmlformats.org/officeDocument/2006/relationships/image" Target="../media/image32.png"/><Relationship Id="rId3"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5" Type="http://schemas.openxmlformats.org/officeDocument/2006/relationships/theme" Target="../theme/theme4.xml"/><Relationship Id="rId14" Type="http://schemas.openxmlformats.org/officeDocument/2006/relationships/slideLayout" Target="../slideLayouts/slideLayout2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image" Target="../media/image34.png"/><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 Id="rId9" Type="http://schemas.openxmlformats.org/officeDocument/2006/relationships/image" Target="../media/image12.png"/><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image" Target="../media/image4.png"/><Relationship Id="rId19" Type="http://schemas.openxmlformats.org/officeDocument/2006/relationships/slideLayout" Target="../slideLayouts/slideLayout32.xml"/><Relationship Id="rId6" Type="http://schemas.openxmlformats.org/officeDocument/2006/relationships/image" Target="../media/image6.jpg"/><Relationship Id="rId18" Type="http://schemas.openxmlformats.org/officeDocument/2006/relationships/slideLayout" Target="../slideLayouts/slideLayout31.xml"/><Relationship Id="rId7" Type="http://schemas.openxmlformats.org/officeDocument/2006/relationships/image" Target="../media/image15.png"/><Relationship Id="rId8"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p:nvPr/>
        </p:nvSpPr>
        <p:spPr>
          <a:xfrm>
            <a:off x="-1377" y="3856444"/>
            <a:ext cx="12192000" cy="3052636"/>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 name="Google Shape;11;p26"/>
          <p:cNvSpPr txBox="1"/>
          <p:nvPr/>
        </p:nvSpPr>
        <p:spPr>
          <a:xfrm>
            <a:off x="1952639" y="6468443"/>
            <a:ext cx="10239361" cy="348878"/>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rPr b="0" i="0" lang="es-ES" sz="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 2023-1-AT01-KA220-VET-000152934</a:t>
            </a:r>
            <a:endParaRPr b="0" i="0" sz="1100" u="none" cap="none" strike="noStrike">
              <a:solidFill>
                <a:schemeClr val="lt1"/>
              </a:solidFill>
              <a:latin typeface="Arial"/>
              <a:ea typeface="Arial"/>
              <a:cs typeface="Arial"/>
              <a:sym typeface="Arial"/>
            </a:endParaRPr>
          </a:p>
        </p:txBody>
      </p:sp>
      <p:pic>
        <p:nvPicPr>
          <p:cNvPr descr="Uma imagem com texto, Tipo de letra, captura de ecrã, Gráficos&#10;&#10;Descrição gerada automaticamente" id="12" name="Google Shape;12;p26"/>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13" name="Google Shape;13;p26"/>
          <p:cNvPicPr preferRelativeResize="0"/>
          <p:nvPr/>
        </p:nvPicPr>
        <p:blipFill rotWithShape="1">
          <a:blip r:embed="rId2">
            <a:alphaModFix/>
          </a:blip>
          <a:srcRect b="10823" l="12261" r="12729" t="25284"/>
          <a:stretch/>
        </p:blipFill>
        <p:spPr>
          <a:xfrm>
            <a:off x="2560675" y="723895"/>
            <a:ext cx="7070651" cy="3271495"/>
          </a:xfrm>
          <a:prstGeom prst="rect">
            <a:avLst/>
          </a:prstGeom>
          <a:noFill/>
          <a:ln>
            <a:noFill/>
          </a:ln>
        </p:spPr>
      </p:pic>
      <p:grpSp>
        <p:nvGrpSpPr>
          <p:cNvPr id="14" name="Google Shape;14;p26"/>
          <p:cNvGrpSpPr/>
          <p:nvPr/>
        </p:nvGrpSpPr>
        <p:grpSpPr>
          <a:xfrm>
            <a:off x="3342806" y="0"/>
            <a:ext cx="5506389" cy="484936"/>
            <a:chOff x="176550" y="139236"/>
            <a:chExt cx="7041681" cy="620146"/>
          </a:xfrm>
        </p:grpSpPr>
        <p:pic>
          <p:nvPicPr>
            <p:cNvPr descr="Uma imagem com estrela, Tipo de letra, Gráficos, símbolo&#10;&#10;Descrição gerada automaticamente" id="15" name="Google Shape;15;p26"/>
            <p:cNvPicPr preferRelativeResize="0"/>
            <p:nvPr/>
          </p:nvPicPr>
          <p:blipFill rotWithShape="1">
            <a:blip r:embed="rId3">
              <a:alphaModFix/>
            </a:blip>
            <a:srcRect b="0" l="0" r="0" t="0"/>
            <a:stretch/>
          </p:blipFill>
          <p:spPr>
            <a:xfrm>
              <a:off x="176550" y="242873"/>
              <a:ext cx="573818" cy="412873"/>
            </a:xfrm>
            <a:prstGeom prst="rect">
              <a:avLst/>
            </a:prstGeom>
            <a:noFill/>
            <a:ln>
              <a:noFill/>
            </a:ln>
          </p:spPr>
        </p:pic>
        <p:pic>
          <p:nvPicPr>
            <p:cNvPr descr="Uma imagem com Tipo de letra, Gráficos, texto, design gráfico&#10;&#10;Descrição gerada automaticamente" id="16" name="Google Shape;16;p26"/>
            <p:cNvPicPr preferRelativeResize="0"/>
            <p:nvPr/>
          </p:nvPicPr>
          <p:blipFill rotWithShape="1">
            <a:blip r:embed="rId4">
              <a:alphaModFix/>
            </a:blip>
            <a:srcRect b="0" l="0" r="0" t="0"/>
            <a:stretch/>
          </p:blipFill>
          <p:spPr>
            <a:xfrm>
              <a:off x="2167290" y="283841"/>
              <a:ext cx="947075" cy="330937"/>
            </a:xfrm>
            <a:prstGeom prst="rect">
              <a:avLst/>
            </a:prstGeom>
            <a:noFill/>
            <a:ln>
              <a:noFill/>
            </a:ln>
          </p:spPr>
        </p:pic>
        <p:pic>
          <p:nvPicPr>
            <p:cNvPr descr="Uma imagem com texto, Tipo de letra, símbolo, captura de ecrã&#10;&#10;Descrição gerada automaticamente" id="17" name="Google Shape;17;p26"/>
            <p:cNvPicPr preferRelativeResize="0"/>
            <p:nvPr/>
          </p:nvPicPr>
          <p:blipFill rotWithShape="1">
            <a:blip r:embed="rId5">
              <a:alphaModFix/>
            </a:blip>
            <a:srcRect b="0" l="0" r="0" t="0"/>
            <a:stretch/>
          </p:blipFill>
          <p:spPr>
            <a:xfrm>
              <a:off x="6728365" y="268747"/>
              <a:ext cx="489866" cy="361124"/>
            </a:xfrm>
            <a:prstGeom prst="rect">
              <a:avLst/>
            </a:prstGeom>
            <a:noFill/>
            <a:ln>
              <a:noFill/>
            </a:ln>
          </p:spPr>
        </p:pic>
        <p:pic>
          <p:nvPicPr>
            <p:cNvPr descr="Uma imagem com texto, Tipo de letra, logótipo, Gráficos&#10;&#10;Descrição gerada automaticamente" id="18" name="Google Shape;18;p26"/>
            <p:cNvPicPr preferRelativeResize="0"/>
            <p:nvPr/>
          </p:nvPicPr>
          <p:blipFill rotWithShape="1">
            <a:blip r:embed="rId6">
              <a:alphaModFix/>
            </a:blip>
            <a:srcRect b="0" l="0" r="0" t="0"/>
            <a:stretch/>
          </p:blipFill>
          <p:spPr>
            <a:xfrm>
              <a:off x="3430379" y="332170"/>
              <a:ext cx="705189" cy="234279"/>
            </a:xfrm>
            <a:prstGeom prst="rect">
              <a:avLst/>
            </a:prstGeom>
            <a:noFill/>
            <a:ln>
              <a:noFill/>
            </a:ln>
          </p:spPr>
        </p:pic>
        <p:pic>
          <p:nvPicPr>
            <p:cNvPr descr="Uma imagem com Tipo de letra, Gráficos, captura de ecrã, texto&#10;&#10;Descrição gerada automaticamente" id="19" name="Google Shape;19;p26"/>
            <p:cNvPicPr preferRelativeResize="0"/>
            <p:nvPr/>
          </p:nvPicPr>
          <p:blipFill rotWithShape="1">
            <a:blip r:embed="rId7">
              <a:alphaModFix/>
            </a:blip>
            <a:srcRect b="0" l="0" r="0" t="0"/>
            <a:stretch/>
          </p:blipFill>
          <p:spPr>
            <a:xfrm>
              <a:off x="5792206" y="139236"/>
              <a:ext cx="620146" cy="620146"/>
            </a:xfrm>
            <a:prstGeom prst="rect">
              <a:avLst/>
            </a:prstGeom>
            <a:noFill/>
            <a:ln>
              <a:noFill/>
            </a:ln>
          </p:spPr>
        </p:pic>
        <p:pic>
          <p:nvPicPr>
            <p:cNvPr descr="Uma imagem com texto, Tipo de letra, logótipo, Gráficos&#10;&#10;Descrição gerada automaticamente" id="20" name="Google Shape;20;p26"/>
            <p:cNvPicPr preferRelativeResize="0"/>
            <p:nvPr/>
          </p:nvPicPr>
          <p:blipFill rotWithShape="1">
            <a:blip r:embed="rId8">
              <a:alphaModFix/>
            </a:blip>
            <a:srcRect b="0" l="0" r="0" t="0"/>
            <a:stretch/>
          </p:blipFill>
          <p:spPr>
            <a:xfrm>
              <a:off x="1066382" y="294783"/>
              <a:ext cx="784894" cy="309052"/>
            </a:xfrm>
            <a:prstGeom prst="rect">
              <a:avLst/>
            </a:prstGeom>
            <a:noFill/>
            <a:ln>
              <a:noFill/>
            </a:ln>
          </p:spPr>
        </p:pic>
        <p:pic>
          <p:nvPicPr>
            <p:cNvPr id="21" name="Google Shape;21;p26"/>
            <p:cNvPicPr preferRelativeResize="0"/>
            <p:nvPr/>
          </p:nvPicPr>
          <p:blipFill rotWithShape="1">
            <a:blip r:embed="rId9">
              <a:alphaModFix/>
            </a:blip>
            <a:srcRect b="0" l="0" r="0" t="0"/>
            <a:stretch/>
          </p:blipFill>
          <p:spPr>
            <a:xfrm>
              <a:off x="4451582" y="296419"/>
              <a:ext cx="1024610" cy="305780"/>
            </a:xfrm>
            <a:prstGeom prst="rect">
              <a:avLst/>
            </a:prstGeom>
            <a:noFill/>
            <a:ln>
              <a:noFill/>
            </a:ln>
          </p:spPr>
        </p:pic>
      </p:grpSp>
    </p:spTree>
  </p:cSld>
  <p:clrMap accent1="accent1" accent2="accent2" accent3="accent3" accent4="accent4" accent5="accent5" accent6="accent6" bg1="lt1" bg2="dk2" tx1="dk1" tx2="lt2" folHlink="folHlink" hlink="hlink"/>
  <p:sldLayoutIdLst>
    <p:sldLayoutId id="2147483649" r:id="rId10"/>
    <p:sldLayoutId id="2147483650" r:id="rId11"/>
    <p:sldLayoutId id="2147483651" r:id="rId12"/>
    <p:sldLayoutId id="2147483652" r:id="rId13"/>
    <p:sldLayoutId id="2147483653" r:id="rId14"/>
    <p:sldLayoutId id="2147483654" r:id="rId15"/>
    <p:sldLayoutId id="2147483655" r:id="rId16"/>
    <p:sldLayoutId id="2147483656" r:id="rId17"/>
    <p:sldLayoutId id="2147483657" r:id="rId18"/>
    <p:sldLayoutId id="2147483658" r:id="rId19"/>
    <p:sldLayoutId id="2147483659"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1" name="Shape 91"/>
        <p:cNvGrpSpPr/>
        <p:nvPr/>
      </p:nvGrpSpPr>
      <p:grpSpPr>
        <a:xfrm>
          <a:off x="0" y="0"/>
          <a:ext cx="0" cy="0"/>
          <a:chOff x="0" y="0"/>
          <a:chExt cx="0" cy="0"/>
        </a:xfrm>
      </p:grpSpPr>
      <p:pic>
        <p:nvPicPr>
          <p:cNvPr descr="Uma imagem com texto, Tipo de letra, captura de ecrã, Gráficos&#10;&#10;Descrição gerada automaticamente" id="92" name="Google Shape;92;p28"/>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pic>
        <p:nvPicPr>
          <p:cNvPr id="93" name="Google Shape;93;p28"/>
          <p:cNvPicPr preferRelativeResize="0"/>
          <p:nvPr/>
        </p:nvPicPr>
        <p:blipFill rotWithShape="1">
          <a:blip r:embed="rId2">
            <a:alphaModFix/>
          </a:blip>
          <a:srcRect b="0" l="0" r="0" t="0"/>
          <a:stretch/>
        </p:blipFill>
        <p:spPr>
          <a:xfrm>
            <a:off x="28502" y="6455296"/>
            <a:ext cx="1595612" cy="334752"/>
          </a:xfrm>
          <a:prstGeom prst="rect">
            <a:avLst/>
          </a:prstGeom>
          <a:noFill/>
          <a:ln>
            <a:noFill/>
          </a:ln>
        </p:spPr>
      </p:pic>
      <p:pic>
        <p:nvPicPr>
          <p:cNvPr descr="Uma imagem com Tipo de letra, Gráficos, logótipo, captura de ecrã&#10;&#10;Descrição gerada automaticamente" id="94" name="Google Shape;94;p28"/>
          <p:cNvPicPr preferRelativeResize="0"/>
          <p:nvPr/>
        </p:nvPicPr>
        <p:blipFill rotWithShape="1">
          <a:blip r:embed="rId3">
            <a:alphaModFix/>
          </a:blip>
          <a:srcRect b="30318" l="0" r="0" t="23069"/>
          <a:stretch/>
        </p:blipFill>
        <p:spPr>
          <a:xfrm>
            <a:off x="-89566" y="121117"/>
            <a:ext cx="1595612" cy="403607"/>
          </a:xfrm>
          <a:prstGeom prst="rect">
            <a:avLst/>
          </a:prstGeom>
          <a:noFill/>
          <a:ln>
            <a:noFill/>
          </a:ln>
        </p:spPr>
      </p:pic>
      <p:sp>
        <p:nvSpPr>
          <p:cNvPr id="95" name="Google Shape;95;p28"/>
          <p:cNvSpPr/>
          <p:nvPr/>
        </p:nvSpPr>
        <p:spPr>
          <a:xfrm>
            <a:off x="1424378" y="0"/>
            <a:ext cx="10767622" cy="471559"/>
          </a:xfrm>
          <a:prstGeom prst="rect">
            <a:avLst/>
          </a:prstGeom>
          <a:solidFill>
            <a:srgbClr val="FF9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5" name="Shape 165"/>
        <p:cNvGrpSpPr/>
        <p:nvPr/>
      </p:nvGrpSpPr>
      <p:grpSpPr>
        <a:xfrm>
          <a:off x="0" y="0"/>
          <a:ext cx="0" cy="0"/>
          <a:chOff x="0" y="0"/>
          <a:chExt cx="0" cy="0"/>
        </a:xfrm>
      </p:grpSpPr>
      <p:pic>
        <p:nvPicPr>
          <p:cNvPr descr="Uma imagem com texto, Tipo de letra, captura de ecrã, Gráficos&#10;&#10;Descrição gerada automaticamente" id="166" name="Google Shape;166;p30"/>
          <p:cNvPicPr preferRelativeResize="0"/>
          <p:nvPr/>
        </p:nvPicPr>
        <p:blipFill rotWithShape="1">
          <a:blip r:embed="rId1">
            <a:alphaModFix/>
          </a:blip>
          <a:srcRect b="0" l="0" r="0" t="0"/>
          <a:stretch/>
        </p:blipFill>
        <p:spPr>
          <a:xfrm>
            <a:off x="176550" y="6460444"/>
            <a:ext cx="1599539" cy="356877"/>
          </a:xfrm>
          <a:prstGeom prst="rect">
            <a:avLst/>
          </a:prstGeom>
          <a:noFill/>
          <a:ln>
            <a:noFill/>
          </a:ln>
        </p:spPr>
      </p:pic>
      <p:sp>
        <p:nvSpPr>
          <p:cNvPr id="167" name="Google Shape;167;p30"/>
          <p:cNvSpPr/>
          <p:nvPr/>
        </p:nvSpPr>
        <p:spPr>
          <a:xfrm>
            <a:off x="0" y="6198610"/>
            <a:ext cx="12192000" cy="659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8" name="Google Shape;168;p30"/>
          <p:cNvSpPr txBox="1"/>
          <p:nvPr/>
        </p:nvSpPr>
        <p:spPr>
          <a:xfrm>
            <a:off x="1952639" y="6362586"/>
            <a:ext cx="10239361" cy="348878"/>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rPr lang="es-ES" sz="7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 2023-1-AT01-KA220-VET-000152934</a:t>
            </a:r>
            <a:endParaRPr sz="1100">
              <a:solidFill>
                <a:schemeClr val="lt1"/>
              </a:solidFill>
              <a:latin typeface="Arial"/>
              <a:ea typeface="Arial"/>
              <a:cs typeface="Arial"/>
              <a:sym typeface="Arial"/>
            </a:endParaRPr>
          </a:p>
        </p:txBody>
      </p:sp>
      <p:pic>
        <p:nvPicPr>
          <p:cNvPr descr="Uma imagem com texto, Tipo de letra, captura de ecrã, Gráficos&#10;&#10;Descrição gerada automaticamente" id="169" name="Google Shape;169;p30"/>
          <p:cNvPicPr preferRelativeResize="0"/>
          <p:nvPr/>
        </p:nvPicPr>
        <p:blipFill rotWithShape="1">
          <a:blip r:embed="rId1">
            <a:alphaModFix/>
          </a:blip>
          <a:srcRect b="0" l="0" r="0" t="0"/>
          <a:stretch/>
        </p:blipFill>
        <p:spPr>
          <a:xfrm>
            <a:off x="176550" y="6375853"/>
            <a:ext cx="1599539" cy="356877"/>
          </a:xfrm>
          <a:prstGeom prst="rect">
            <a:avLst/>
          </a:prstGeom>
          <a:noFill/>
          <a:ln>
            <a:noFill/>
          </a:ln>
        </p:spPr>
      </p:pic>
      <p:pic>
        <p:nvPicPr>
          <p:cNvPr id="170" name="Google Shape;170;p30"/>
          <p:cNvPicPr preferRelativeResize="0"/>
          <p:nvPr/>
        </p:nvPicPr>
        <p:blipFill rotWithShape="1">
          <a:blip r:embed="rId2">
            <a:alphaModFix/>
          </a:blip>
          <a:srcRect b="10823" l="12261" r="12729" t="25284"/>
          <a:stretch/>
        </p:blipFill>
        <p:spPr>
          <a:xfrm>
            <a:off x="3751163" y="3896376"/>
            <a:ext cx="4409546" cy="2040238"/>
          </a:xfrm>
          <a:prstGeom prst="rect">
            <a:avLst/>
          </a:prstGeom>
          <a:noFill/>
          <a:ln>
            <a:noFill/>
          </a:ln>
        </p:spPr>
      </p:pic>
      <p:grpSp>
        <p:nvGrpSpPr>
          <p:cNvPr id="171" name="Google Shape;171;p30"/>
          <p:cNvGrpSpPr/>
          <p:nvPr/>
        </p:nvGrpSpPr>
        <p:grpSpPr>
          <a:xfrm>
            <a:off x="4133292" y="2669854"/>
            <a:ext cx="3859212" cy="1128307"/>
            <a:chOff x="1776089" y="3084863"/>
            <a:chExt cx="6690991" cy="1956226"/>
          </a:xfrm>
        </p:grpSpPr>
        <p:pic>
          <p:nvPicPr>
            <p:cNvPr descr="Uma imagem com estrela, Tipo de letra, Gráficos, símbolo&#10;&#10;Descrição gerada automaticamente" id="172" name="Google Shape;172;p30"/>
            <p:cNvPicPr preferRelativeResize="0"/>
            <p:nvPr/>
          </p:nvPicPr>
          <p:blipFill rotWithShape="1">
            <a:blip r:embed="rId3">
              <a:alphaModFix/>
            </a:blip>
            <a:srcRect b="0" l="0" r="0" t="0"/>
            <a:stretch/>
          </p:blipFill>
          <p:spPr>
            <a:xfrm>
              <a:off x="1776089" y="3084863"/>
              <a:ext cx="994870" cy="715828"/>
            </a:xfrm>
            <a:prstGeom prst="rect">
              <a:avLst/>
            </a:prstGeom>
            <a:noFill/>
            <a:ln>
              <a:noFill/>
            </a:ln>
          </p:spPr>
        </p:pic>
        <p:pic>
          <p:nvPicPr>
            <p:cNvPr descr="Uma imagem com Tipo de letra, Gráficos, texto, design gráfico&#10;&#10;Descrição gerada automaticamente" id="173" name="Google Shape;173;p30"/>
            <p:cNvPicPr preferRelativeResize="0"/>
            <p:nvPr/>
          </p:nvPicPr>
          <p:blipFill rotWithShape="1">
            <a:blip r:embed="rId4">
              <a:alphaModFix/>
            </a:blip>
            <a:srcRect b="0" l="0" r="0" t="0"/>
            <a:stretch/>
          </p:blipFill>
          <p:spPr>
            <a:xfrm>
              <a:off x="5112217" y="3155893"/>
              <a:ext cx="1642011" cy="573769"/>
            </a:xfrm>
            <a:prstGeom prst="rect">
              <a:avLst/>
            </a:prstGeom>
            <a:noFill/>
            <a:ln>
              <a:noFill/>
            </a:ln>
          </p:spPr>
        </p:pic>
        <p:pic>
          <p:nvPicPr>
            <p:cNvPr descr="Uma imagem com texto, Tipo de letra, símbolo, captura de ecrã&#10;&#10;Descrição gerada automaticamente" id="174" name="Google Shape;174;p30"/>
            <p:cNvPicPr preferRelativeResize="0"/>
            <p:nvPr/>
          </p:nvPicPr>
          <p:blipFill rotWithShape="1">
            <a:blip r:embed="rId5">
              <a:alphaModFix/>
            </a:blip>
            <a:srcRect b="0" l="0" r="0" t="0"/>
            <a:stretch/>
          </p:blipFill>
          <p:spPr>
            <a:xfrm>
              <a:off x="6498805" y="4168412"/>
              <a:ext cx="849316" cy="626107"/>
            </a:xfrm>
            <a:prstGeom prst="rect">
              <a:avLst/>
            </a:prstGeom>
            <a:noFill/>
            <a:ln>
              <a:noFill/>
            </a:ln>
          </p:spPr>
        </p:pic>
        <p:pic>
          <p:nvPicPr>
            <p:cNvPr descr="Uma imagem com texto, Tipo de letra, logótipo, Gráficos&#10;&#10;Descrição gerada automaticamente" id="175" name="Google Shape;175;p30"/>
            <p:cNvPicPr preferRelativeResize="0"/>
            <p:nvPr/>
          </p:nvPicPr>
          <p:blipFill rotWithShape="1">
            <a:blip r:embed="rId6">
              <a:alphaModFix/>
            </a:blip>
            <a:srcRect b="0" l="0" r="0" t="0"/>
            <a:stretch/>
          </p:blipFill>
          <p:spPr>
            <a:xfrm>
              <a:off x="7244444" y="3239684"/>
              <a:ext cx="1222636" cy="406187"/>
            </a:xfrm>
            <a:prstGeom prst="rect">
              <a:avLst/>
            </a:prstGeom>
            <a:noFill/>
            <a:ln>
              <a:noFill/>
            </a:ln>
          </p:spPr>
        </p:pic>
        <p:pic>
          <p:nvPicPr>
            <p:cNvPr descr="Uma imagem com Tipo de letra, Gráficos, captura de ecrã, texto&#10;&#10;Descrição gerada automaticamente" id="176" name="Google Shape;176;p30"/>
            <p:cNvPicPr preferRelativeResize="0"/>
            <p:nvPr/>
          </p:nvPicPr>
          <p:blipFill rotWithShape="1">
            <a:blip r:embed="rId7">
              <a:alphaModFix/>
            </a:blip>
            <a:srcRect b="0" l="0" r="0" t="0"/>
            <a:stretch/>
          </p:blipFill>
          <p:spPr>
            <a:xfrm>
              <a:off x="4945504" y="3965897"/>
              <a:ext cx="1075192" cy="1075192"/>
            </a:xfrm>
            <a:prstGeom prst="rect">
              <a:avLst/>
            </a:prstGeom>
            <a:noFill/>
            <a:ln>
              <a:noFill/>
            </a:ln>
          </p:spPr>
        </p:pic>
        <p:pic>
          <p:nvPicPr>
            <p:cNvPr descr="Uma imagem com texto, Tipo de letra, logótipo, Gráficos&#10;&#10;Descrição gerada automaticamente" id="177" name="Google Shape;177;p30"/>
            <p:cNvPicPr preferRelativeResize="0"/>
            <p:nvPr/>
          </p:nvPicPr>
          <p:blipFill rotWithShape="1">
            <a:blip r:embed="rId8">
              <a:alphaModFix/>
            </a:blip>
            <a:srcRect b="0" l="0" r="0" t="0"/>
            <a:stretch/>
          </p:blipFill>
          <p:spPr>
            <a:xfrm>
              <a:off x="3261175" y="3174865"/>
              <a:ext cx="1360826" cy="535825"/>
            </a:xfrm>
            <a:prstGeom prst="rect">
              <a:avLst/>
            </a:prstGeom>
            <a:noFill/>
            <a:ln>
              <a:noFill/>
            </a:ln>
          </p:spPr>
        </p:pic>
        <p:pic>
          <p:nvPicPr>
            <p:cNvPr id="178" name="Google Shape;178;p30"/>
            <p:cNvPicPr preferRelativeResize="0"/>
            <p:nvPr/>
          </p:nvPicPr>
          <p:blipFill rotWithShape="1">
            <a:blip r:embed="rId9">
              <a:alphaModFix/>
            </a:blip>
            <a:srcRect b="0" l="0" r="0" t="0"/>
            <a:stretch/>
          </p:blipFill>
          <p:spPr>
            <a:xfrm>
              <a:off x="2690954" y="4226976"/>
              <a:ext cx="1776440" cy="530153"/>
            </a:xfrm>
            <a:prstGeom prst="rect">
              <a:avLst/>
            </a:prstGeom>
            <a:noFill/>
            <a:ln>
              <a:noFill/>
            </a:ln>
          </p:spPr>
        </p:pic>
      </p:grpSp>
      <p:sp>
        <p:nvSpPr>
          <p:cNvPr id="179" name="Google Shape;179;p30"/>
          <p:cNvSpPr/>
          <p:nvPr/>
        </p:nvSpPr>
        <p:spPr>
          <a:xfrm>
            <a:off x="-14537" y="-23383"/>
            <a:ext cx="12197403" cy="175382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2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hyperlink" Target="https://www.micro-quest.eu/wp-content/uploads/MicroQuest_Guideline_ES.pdf" TargetMode="External"/><Relationship Id="rId5" Type="http://schemas.openxmlformats.org/officeDocument/2006/relationships/hyperlink" Target="https://www.micro-quest.eu/wp-content/uploads/MicroQuest_Guideline_ES.pdf" TargetMode="External"/><Relationship Id="rId6" Type="http://schemas.openxmlformats.org/officeDocument/2006/relationships/hyperlink" Target="https://www.micro-quest.eu/wp-content/uploads/MicroQuest_Guideline_ES.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6.jpg"/><Relationship Id="rId4" Type="http://schemas.openxmlformats.org/officeDocument/2006/relationships/hyperlink" Target="https://www.micro-quest.eu/wp-content/uploads/MicroQuest_Guideline_ES.pdf" TargetMode="External"/><Relationship Id="rId5" Type="http://schemas.openxmlformats.org/officeDocument/2006/relationships/hyperlink" Target="https://www.micro-quest.eu/wp-content/uploads/MicroQuest_Guideline_ES.pdf" TargetMode="External"/><Relationship Id="rId6" Type="http://schemas.openxmlformats.org/officeDocument/2006/relationships/hyperlink" Target="https://www.micro-quest.eu/wp-content/uploads/MicroQuest_Guideline_ES.pdf" TargetMode="External"/></Relationships>
</file>

<file path=ppt/slides/_rels/slide20.xml.rels><?xml version="1.0" encoding="UTF-8" standalone="yes"?><Relationships xmlns="http://schemas.openxmlformats.org/package/2006/relationships"><Relationship Id="rId10" Type="http://schemas.openxmlformats.org/officeDocument/2006/relationships/hyperlink" Target="https://www.aboutamazon.com/news/workplace/global-workforce-upskilling-success-stories" TargetMode="External"/><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about:blank" TargetMode="External"/><Relationship Id="rId4" Type="http://schemas.openxmlformats.org/officeDocument/2006/relationships/hyperlink" Target="https://www.iberdrola.com/talent/reskilling-upskilling" TargetMode="External"/><Relationship Id="rId9" Type="http://schemas.openxmlformats.org/officeDocument/2006/relationships/hyperlink" Target="https://www.aboutamazon.com/news/workplace/global-workforce-upskilling-success-stories" TargetMode="External"/><Relationship Id="rId5" Type="http://schemas.openxmlformats.org/officeDocument/2006/relationships/hyperlink" Target="https://www.iberdrola.com/careers/life-at-iberdrola/formation-training" TargetMode="External"/><Relationship Id="rId6" Type="http://schemas.openxmlformats.org/officeDocument/2006/relationships/hyperlink" Target="https://www.iberdrola.com/talent/reskilling-upskilling" TargetMode="External"/><Relationship Id="rId7" Type="http://schemas.openxmlformats.org/officeDocument/2006/relationships/hyperlink" Target="https://www.iberdrola.com/careers/life-at-iberdrola/formation-training" TargetMode="External"/><Relationship Id="rId8" Type="http://schemas.openxmlformats.org/officeDocument/2006/relationships/hyperlink" Target="https://www.youtube.com/watch?v=lEPM26VniOQ"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hyperlink" Target="https://www.eleconomista.es/branded-content/noticias/12263554/05/23/el-reskilling-de-telefonica-forma-a-mas-de-16000-trabajadores-en-espana.html" TargetMode="External"/><Relationship Id="rId4" Type="http://schemas.openxmlformats.org/officeDocument/2006/relationships/hyperlink" Target="https://www.mondragon-corporation.com/people/site/assets/files/103207/informe-anual-2021-ext.pdf" TargetMode="External"/><Relationship Id="rId5" Type="http://schemas.openxmlformats.org/officeDocument/2006/relationships/hyperlink" Target="https://biolanmb.com/en/sustainability/" TargetMode="External"/><Relationship Id="rId6" Type="http://schemas.openxmlformats.org/officeDocument/2006/relationships/hyperlink" Target="https://sutargi.org/personas/"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5.xml"/><Relationship Id="rId3"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
          <p:cNvSpPr txBox="1"/>
          <p:nvPr/>
        </p:nvSpPr>
        <p:spPr>
          <a:xfrm>
            <a:off x="668216" y="4057233"/>
            <a:ext cx="10585938" cy="295465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3300">
                <a:solidFill>
                  <a:srgbClr val="FFFFFF"/>
                </a:solidFill>
                <a:latin typeface="Arial"/>
                <a:ea typeface="Arial"/>
                <a:cs typeface="Arial"/>
                <a:sym typeface="Arial"/>
              </a:rPr>
              <a:t>Información general sobre mejora de habilidades, mejores prácticas, enfoques de gestión y liderazgo</a:t>
            </a:r>
            <a:endParaRPr b="1" sz="3300">
              <a:solidFill>
                <a:srgbClr val="FFFFFF"/>
              </a:solidFill>
              <a:latin typeface="Arial"/>
              <a:ea typeface="Arial"/>
              <a:cs typeface="Arial"/>
              <a:sym typeface="Arial"/>
            </a:endParaRPr>
          </a:p>
          <a:p>
            <a:pPr indent="0" lvl="0" marL="0" marR="0" rtl="0" algn="ctr">
              <a:spcBef>
                <a:spcPts val="0"/>
              </a:spcBef>
              <a:spcAft>
                <a:spcPts val="0"/>
              </a:spcAft>
              <a:buNone/>
            </a:pPr>
            <a:r>
              <a:t/>
            </a:r>
            <a:endParaRPr b="1" sz="3200">
              <a:solidFill>
                <a:srgbClr val="FFFFFF"/>
              </a:solidFill>
              <a:latin typeface="Arial"/>
              <a:ea typeface="Arial"/>
              <a:cs typeface="Arial"/>
              <a:sym typeface="Arial"/>
            </a:endParaRPr>
          </a:p>
          <a:p>
            <a:pPr indent="0" lvl="0" marL="0" marR="0" rtl="0" algn="ctr">
              <a:spcBef>
                <a:spcPts val="0"/>
              </a:spcBef>
              <a:spcAft>
                <a:spcPts val="0"/>
              </a:spcAft>
              <a:buNone/>
            </a:pPr>
            <a:r>
              <a:rPr b="1" lang="es-ES" sz="3300">
                <a:solidFill>
                  <a:srgbClr val="FFFFFF"/>
                </a:solidFill>
                <a:latin typeface="Arial"/>
                <a:ea typeface="Arial"/>
                <a:cs typeface="Arial"/>
                <a:sym typeface="Arial"/>
              </a:rPr>
              <a:t>UNIDAD 20</a:t>
            </a:r>
            <a:endParaRPr b="1" sz="3300">
              <a:solidFill>
                <a:srgbClr val="FFFFFF"/>
              </a:solidFill>
              <a:latin typeface="Arial"/>
              <a:ea typeface="Arial"/>
              <a:cs typeface="Arial"/>
              <a:sym typeface="Arial"/>
            </a:endParaRPr>
          </a:p>
          <a:p>
            <a:pPr indent="0" lvl="0" marL="0" marR="0" rtl="0" algn="ctr">
              <a:spcBef>
                <a:spcPts val="0"/>
              </a:spcBef>
              <a:spcAft>
                <a:spcPts val="0"/>
              </a:spcAft>
              <a:buNone/>
            </a:pPr>
            <a:r>
              <a:t/>
            </a:r>
            <a:endParaRPr b="1" sz="2800">
              <a:solidFill>
                <a:srgbClr val="FFFFFF"/>
              </a:solidFill>
              <a:latin typeface="Arial"/>
              <a:ea typeface="Arial"/>
              <a:cs typeface="Arial"/>
              <a:sym typeface="Arial"/>
            </a:endParaRPr>
          </a:p>
          <a:p>
            <a:pPr indent="0" lvl="0" marL="0" marR="0" rtl="0" algn="ctr">
              <a:spcBef>
                <a:spcPts val="0"/>
              </a:spcBef>
              <a:spcAft>
                <a:spcPts val="0"/>
              </a:spcAft>
              <a:buNone/>
            </a:pPr>
            <a:r>
              <a:t/>
            </a:r>
            <a:endParaRPr b="1" sz="2800">
              <a:solidFill>
                <a:srgbClr val="FFFFFF"/>
              </a:solidFill>
              <a:latin typeface="Arial"/>
              <a:ea typeface="Arial"/>
              <a:cs typeface="Arial"/>
              <a:sym typeface="Arial"/>
            </a:endParaRPr>
          </a:p>
        </p:txBody>
      </p:sp>
      <p:pic>
        <p:nvPicPr>
          <p:cNvPr id="254" name="Google Shape;254;p1"/>
          <p:cNvPicPr preferRelativeResize="0"/>
          <p:nvPr/>
        </p:nvPicPr>
        <p:blipFill>
          <a:blip r:embed="rId3">
            <a:alphaModFix/>
          </a:blip>
          <a:stretch>
            <a:fillRect/>
          </a:stretch>
        </p:blipFill>
        <p:spPr>
          <a:xfrm>
            <a:off x="17600" y="6425850"/>
            <a:ext cx="12111775" cy="487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
          <p:cNvSpPr txBox="1"/>
          <p:nvPr/>
        </p:nvSpPr>
        <p:spPr>
          <a:xfrm>
            <a:off x="934948" y="1253460"/>
            <a:ext cx="10531012" cy="4744312"/>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b="1" lang="es-ES" sz="3200">
                <a:solidFill>
                  <a:schemeClr val="accent6"/>
                </a:solidFill>
                <a:latin typeface="Arial"/>
                <a:ea typeface="Arial"/>
                <a:cs typeface="Arial"/>
                <a:sym typeface="Arial"/>
              </a:rPr>
              <a:t>EL POTENCIAL INVISIBLE: REINVENTANDO EL TALENTO</a:t>
            </a:r>
            <a:endParaRPr/>
          </a:p>
          <a:p>
            <a:pPr indent="0" lvl="0" marL="0" marR="0" rtl="0" algn="l">
              <a:lnSpc>
                <a:spcPct val="150000"/>
              </a:lnSpc>
              <a:spcBef>
                <a:spcPts val="0"/>
              </a:spcBef>
              <a:spcAft>
                <a:spcPts val="0"/>
              </a:spcAft>
              <a:buNone/>
            </a:pPr>
            <a:r>
              <a:t/>
            </a:r>
            <a:endParaRPr sz="2000">
              <a:solidFill>
                <a:schemeClr val="dk1"/>
              </a:solidFill>
              <a:latin typeface="Arial"/>
              <a:ea typeface="Arial"/>
              <a:cs typeface="Arial"/>
              <a:sym typeface="Arial"/>
            </a:endParaRPr>
          </a:p>
          <a:p>
            <a:pPr indent="-190500" lvl="0" marL="180975" marR="0" rtl="0" algn="l">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Introducción </a:t>
            </a:r>
            <a:endParaRPr sz="2000">
              <a:solidFill>
                <a:schemeClr val="dk1"/>
              </a:solidFill>
              <a:latin typeface="Arial"/>
              <a:ea typeface="Arial"/>
              <a:cs typeface="Arial"/>
              <a:sym typeface="Arial"/>
            </a:endParaRPr>
          </a:p>
          <a:p>
            <a:pPr indent="-190500" lvl="0" marL="180975" marR="0" rtl="0" algn="l">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Situación y retos de los adultos poco cualificados </a:t>
            </a:r>
            <a:endParaRPr sz="2000">
              <a:solidFill>
                <a:schemeClr val="dk1"/>
              </a:solidFill>
              <a:latin typeface="Arial"/>
              <a:ea typeface="Arial"/>
              <a:cs typeface="Arial"/>
              <a:sym typeface="Arial"/>
            </a:endParaRPr>
          </a:p>
          <a:p>
            <a:pPr indent="-190500" lvl="0" marL="180975" marR="0" rtl="0" algn="l">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Oportunidades y claves de mejora </a:t>
            </a:r>
            <a:endParaRPr/>
          </a:p>
          <a:p>
            <a:pPr indent="-190500" lvl="0" marL="180975" marR="0" rtl="0" algn="l">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Experiencias y buenas prácticas </a:t>
            </a:r>
            <a:endParaRPr/>
          </a:p>
          <a:p>
            <a:pPr indent="-190500" lvl="0" marL="180975" marR="0" rtl="0" algn="l">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Recomendaciones estratégicas </a:t>
            </a:r>
            <a:endParaRPr/>
          </a:p>
          <a:p>
            <a:pPr indent="-190500" lvl="0" marL="180975" marR="0" rtl="0" algn="l">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Conclusión</a:t>
            </a:r>
            <a:endParaRPr sz="2000">
              <a:solidFill>
                <a:schemeClr val="dk1"/>
              </a:solidFill>
              <a:latin typeface="Arial"/>
              <a:ea typeface="Arial"/>
              <a:cs typeface="Arial"/>
              <a:sym typeface="Arial"/>
            </a:endParaRPr>
          </a:p>
        </p:txBody>
      </p:sp>
      <p:sp>
        <p:nvSpPr>
          <p:cNvPr id="260" name="Google Shape;260;p2"/>
          <p:cNvSpPr txBox="1"/>
          <p:nvPr/>
        </p:nvSpPr>
        <p:spPr>
          <a:xfrm>
            <a:off x="6239540" y="67951"/>
            <a:ext cx="5665381"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3"/>
          <p:cNvSpPr txBox="1"/>
          <p:nvPr/>
        </p:nvSpPr>
        <p:spPr>
          <a:xfrm>
            <a:off x="1109094" y="1045125"/>
            <a:ext cx="9973812" cy="1201419"/>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s-ES" sz="2000">
                <a:solidFill>
                  <a:schemeClr val="dk1"/>
                </a:solidFill>
                <a:latin typeface="Arial"/>
                <a:ea typeface="Arial"/>
                <a:cs typeface="Arial"/>
                <a:sym typeface="Arial"/>
              </a:rPr>
              <a:t>¿Callejón sin salida...</a:t>
            </a:r>
            <a:br>
              <a:rPr lang="es-ES" sz="2000">
                <a:solidFill>
                  <a:schemeClr val="dk1"/>
                </a:solidFill>
                <a:latin typeface="Arial"/>
                <a:ea typeface="Arial"/>
                <a:cs typeface="Arial"/>
                <a:sym typeface="Arial"/>
              </a:rPr>
            </a:br>
            <a:r>
              <a:rPr b="1" lang="es-ES" sz="2000">
                <a:solidFill>
                  <a:schemeClr val="dk1"/>
                </a:solidFill>
                <a:latin typeface="Arial"/>
                <a:ea typeface="Arial"/>
                <a:cs typeface="Arial"/>
                <a:sym typeface="Arial"/>
              </a:rPr>
              <a:t>o </a:t>
            </a:r>
            <a:r>
              <a:rPr b="1" lang="es-ES" sz="3200">
                <a:solidFill>
                  <a:schemeClr val="accent6"/>
                </a:solidFill>
                <a:latin typeface="Arial"/>
                <a:ea typeface="Arial"/>
                <a:cs typeface="Arial"/>
                <a:sym typeface="Arial"/>
              </a:rPr>
              <a:t>POTENCIAL DESAPROVECHADO?</a:t>
            </a:r>
            <a:endParaRPr b="1" sz="3200">
              <a:solidFill>
                <a:schemeClr val="accent6"/>
              </a:solidFill>
              <a:latin typeface="Arial"/>
              <a:ea typeface="Arial"/>
              <a:cs typeface="Arial"/>
              <a:sym typeface="Arial"/>
            </a:endParaRPr>
          </a:p>
        </p:txBody>
      </p:sp>
      <p:sp>
        <p:nvSpPr>
          <p:cNvPr id="267" name="Google Shape;267;p3"/>
          <p:cNvSpPr txBox="1"/>
          <p:nvPr/>
        </p:nvSpPr>
        <p:spPr>
          <a:xfrm>
            <a:off x="1626577" y="67951"/>
            <a:ext cx="10278345"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INTRODUCCIÓN</a:t>
            </a:r>
            <a:endParaRPr b="1" sz="2000">
              <a:solidFill>
                <a:schemeClr val="lt1"/>
              </a:solidFill>
              <a:latin typeface="Arial"/>
              <a:ea typeface="Arial"/>
              <a:cs typeface="Arial"/>
              <a:sym typeface="Arial"/>
            </a:endParaRPr>
          </a:p>
        </p:txBody>
      </p:sp>
      <p:pic>
        <p:nvPicPr>
          <p:cNvPr descr="Una imagen dividida en dos mitades contrastantes. En el lado izquierdo, una persona con overol o uniforme industrial, con expresión de cansancio, rodeada de herramientas viejas y un entorno gris, transmitiendo la sensación de rutina y callejón sin salida. En el lado derecho, la misma persona (o una similar) sonriente, resolviendo un problema con tecnología sencilla como una tablet o una herramienta moderna, en un ambiente luminoso y optimista que representa su potencial." id="268" name="Google Shape;268;p3"/>
          <p:cNvPicPr preferRelativeResize="0"/>
          <p:nvPr/>
        </p:nvPicPr>
        <p:blipFill rotWithShape="1">
          <a:blip r:embed="rId3">
            <a:alphaModFix/>
          </a:blip>
          <a:srcRect b="0" l="0" r="0" t="0"/>
          <a:stretch/>
        </p:blipFill>
        <p:spPr>
          <a:xfrm>
            <a:off x="2994212" y="2577352"/>
            <a:ext cx="5486400" cy="3657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
          <p:cNvSpPr txBox="1"/>
          <p:nvPr/>
        </p:nvSpPr>
        <p:spPr>
          <a:xfrm>
            <a:off x="1626577" y="67951"/>
            <a:ext cx="10278345"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INTRODUCCIÓN</a:t>
            </a:r>
            <a:endParaRPr b="1" sz="2000">
              <a:solidFill>
                <a:schemeClr val="lt1"/>
              </a:solidFill>
              <a:latin typeface="Arial"/>
              <a:ea typeface="Arial"/>
              <a:cs typeface="Arial"/>
              <a:sym typeface="Arial"/>
            </a:endParaRPr>
          </a:p>
        </p:txBody>
      </p:sp>
      <p:pic>
        <p:nvPicPr>
          <p:cNvPr descr="Un mapa de Europa estilizado con países iluminados en diferentes intensidades para representar niveles de cualificación. Al frente, un gráfico de torta simple y claro que muestra &quot;21% de la población activa en la UE tiene baja cualificación&quot; (Eurostat, 2023). Los sectores más afectados están representados con íconos: Hostelería 🍽️, Agricultura 🌱, Construcción 🏗️, Logística 🚚, Manufactura ⚙️, Cuidados ❤️." id="275" name="Google Shape;275;p4"/>
          <p:cNvPicPr preferRelativeResize="0"/>
          <p:nvPr/>
        </p:nvPicPr>
        <p:blipFill rotWithShape="1">
          <a:blip r:embed="rId3">
            <a:alphaModFix/>
          </a:blip>
          <a:srcRect b="0" l="0" r="0" t="0"/>
          <a:stretch/>
        </p:blipFill>
        <p:spPr>
          <a:xfrm>
            <a:off x="1119882" y="1330200"/>
            <a:ext cx="3227999" cy="4841999"/>
          </a:xfrm>
          <a:prstGeom prst="rect">
            <a:avLst/>
          </a:prstGeom>
          <a:noFill/>
          <a:ln>
            <a:noFill/>
          </a:ln>
        </p:spPr>
      </p:pic>
      <p:sp>
        <p:nvSpPr>
          <p:cNvPr id="276" name="Google Shape;276;p4"/>
          <p:cNvSpPr txBox="1"/>
          <p:nvPr/>
        </p:nvSpPr>
        <p:spPr>
          <a:xfrm>
            <a:off x="4928172" y="3121158"/>
            <a:ext cx="6143946" cy="10156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2000">
                <a:solidFill>
                  <a:schemeClr val="dk1"/>
                </a:solidFill>
                <a:latin typeface="Arial"/>
                <a:ea typeface="Arial"/>
                <a:cs typeface="Arial"/>
                <a:sym typeface="Arial"/>
              </a:rPr>
              <a:t>Esto no es un grupo marginal. </a:t>
            </a:r>
            <a:endParaRPr/>
          </a:p>
          <a:p>
            <a:pPr indent="0" lvl="0" marL="0" marR="0" rtl="0" algn="l">
              <a:spcBef>
                <a:spcPts val="0"/>
              </a:spcBef>
              <a:spcAft>
                <a:spcPts val="0"/>
              </a:spcAft>
              <a:buNone/>
            </a:pPr>
            <a:r>
              <a:rPr b="0" i="0" lang="es-ES" sz="2000">
                <a:solidFill>
                  <a:schemeClr val="dk1"/>
                </a:solidFill>
                <a:latin typeface="Arial"/>
                <a:ea typeface="Arial"/>
                <a:cs typeface="Arial"/>
                <a:sym typeface="Arial"/>
              </a:rPr>
              <a:t>En la Unión Europea, </a:t>
            </a:r>
            <a:r>
              <a:rPr b="1" lang="es-ES" sz="2000">
                <a:solidFill>
                  <a:schemeClr val="accent6"/>
                </a:solidFill>
                <a:latin typeface="Arial"/>
                <a:ea typeface="Arial"/>
                <a:cs typeface="Arial"/>
                <a:sym typeface="Arial"/>
              </a:rPr>
              <a:t>uno de cada cinco trabajadores </a:t>
            </a:r>
            <a:r>
              <a:rPr b="0" i="0" lang="es-ES" sz="2000">
                <a:solidFill>
                  <a:schemeClr val="dk1"/>
                </a:solidFill>
                <a:latin typeface="Arial"/>
                <a:ea typeface="Arial"/>
                <a:cs typeface="Arial"/>
                <a:sym typeface="Arial"/>
              </a:rPr>
              <a:t>se encuadra en esta categoría. </a:t>
            </a:r>
            <a:endParaRPr sz="20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5"/>
          <p:cNvSpPr txBox="1"/>
          <p:nvPr/>
        </p:nvSpPr>
        <p:spPr>
          <a:xfrm>
            <a:off x="1626577" y="67951"/>
            <a:ext cx="10278345"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INTRODUCCIÓN</a:t>
            </a:r>
            <a:endParaRPr b="1" sz="2000">
              <a:solidFill>
                <a:schemeClr val="lt1"/>
              </a:solidFill>
              <a:latin typeface="Arial"/>
              <a:ea typeface="Arial"/>
              <a:cs typeface="Arial"/>
              <a:sym typeface="Arial"/>
            </a:endParaRPr>
          </a:p>
        </p:txBody>
      </p:sp>
      <p:sp>
        <p:nvSpPr>
          <p:cNvPr id="283" name="Google Shape;283;p5"/>
          <p:cNvSpPr txBox="1"/>
          <p:nvPr/>
        </p:nvSpPr>
        <p:spPr>
          <a:xfrm>
            <a:off x="1192305" y="2515071"/>
            <a:ext cx="10148047" cy="132343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2000">
                <a:solidFill>
                  <a:srgbClr val="0F1115"/>
                </a:solidFill>
                <a:latin typeface="Arial"/>
                <a:ea typeface="Arial"/>
                <a:cs typeface="Arial"/>
                <a:sym typeface="Arial"/>
              </a:rPr>
              <a:t>Los trabajadores poco cualificados no son el problema. Son la solución que estamos </a:t>
            </a:r>
            <a:r>
              <a:rPr b="1" i="0" lang="es-ES" sz="2000">
                <a:solidFill>
                  <a:schemeClr val="accent6"/>
                </a:solidFill>
                <a:latin typeface="Arial"/>
                <a:ea typeface="Arial"/>
                <a:cs typeface="Arial"/>
                <a:sym typeface="Arial"/>
              </a:rPr>
              <a:t>subutilizando</a:t>
            </a:r>
            <a:r>
              <a:rPr b="0" i="0" lang="es-ES" sz="2000">
                <a:solidFill>
                  <a:srgbClr val="0F1115"/>
                </a:solidFill>
                <a:latin typeface="Arial"/>
                <a:ea typeface="Arial"/>
                <a:cs typeface="Arial"/>
                <a:sym typeface="Arial"/>
              </a:rPr>
              <a:t>. Invirtamos en su potencial. </a:t>
            </a:r>
            <a:endParaRPr/>
          </a:p>
          <a:p>
            <a:pPr indent="0" lvl="0" marL="0" marR="0" rtl="0" algn="l">
              <a:spcBef>
                <a:spcPts val="0"/>
              </a:spcBef>
              <a:spcAft>
                <a:spcPts val="0"/>
              </a:spcAft>
              <a:buNone/>
            </a:pPr>
            <a:r>
              <a:t/>
            </a:r>
            <a:endParaRPr b="0" i="0" sz="2000">
              <a:solidFill>
                <a:srgbClr val="0F1115"/>
              </a:solidFill>
              <a:latin typeface="Arial"/>
              <a:ea typeface="Arial"/>
              <a:cs typeface="Arial"/>
              <a:sym typeface="Arial"/>
            </a:endParaRPr>
          </a:p>
          <a:p>
            <a:pPr indent="0" lvl="0" marL="0" marR="0" rtl="0" algn="l">
              <a:spcBef>
                <a:spcPts val="0"/>
              </a:spcBef>
              <a:spcAft>
                <a:spcPts val="0"/>
              </a:spcAft>
              <a:buNone/>
            </a:pPr>
            <a:r>
              <a:rPr b="0" i="0" lang="es-ES" sz="2000">
                <a:solidFill>
                  <a:srgbClr val="0F1115"/>
                </a:solidFill>
                <a:latin typeface="Arial"/>
                <a:ea typeface="Arial"/>
                <a:cs typeface="Arial"/>
                <a:sym typeface="Arial"/>
              </a:rPr>
              <a:t>Transformemos este potencial invisible en el </a:t>
            </a:r>
            <a:r>
              <a:rPr b="1" i="0" lang="es-ES" sz="2000">
                <a:solidFill>
                  <a:schemeClr val="accent6"/>
                </a:solidFill>
                <a:latin typeface="Arial"/>
                <a:ea typeface="Arial"/>
                <a:cs typeface="Arial"/>
                <a:sym typeface="Arial"/>
              </a:rPr>
              <a:t>motor visible </a:t>
            </a:r>
            <a:r>
              <a:rPr b="0" i="0" lang="es-ES" sz="2000">
                <a:solidFill>
                  <a:srgbClr val="0F1115"/>
                </a:solidFill>
                <a:latin typeface="Arial"/>
                <a:ea typeface="Arial"/>
                <a:cs typeface="Arial"/>
                <a:sym typeface="Arial"/>
              </a:rPr>
              <a:t>de nuestro futuro.</a:t>
            </a:r>
            <a:endParaRPr sz="20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6"/>
          <p:cNvSpPr txBox="1"/>
          <p:nvPr/>
        </p:nvSpPr>
        <p:spPr>
          <a:xfrm>
            <a:off x="1626577" y="67951"/>
            <a:ext cx="10278345"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INTRODUCCIÓN</a:t>
            </a:r>
            <a:endParaRPr b="1" sz="2000">
              <a:solidFill>
                <a:schemeClr val="lt1"/>
              </a:solidFill>
              <a:latin typeface="Arial"/>
              <a:ea typeface="Arial"/>
              <a:cs typeface="Arial"/>
              <a:sym typeface="Arial"/>
            </a:endParaRPr>
          </a:p>
        </p:txBody>
      </p:sp>
      <p:sp>
        <p:nvSpPr>
          <p:cNvPr id="290" name="Google Shape;290;p6"/>
          <p:cNvSpPr txBox="1"/>
          <p:nvPr/>
        </p:nvSpPr>
        <p:spPr>
          <a:xfrm>
            <a:off x="642522" y="1943305"/>
            <a:ext cx="5558582" cy="316439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s-ES" sz="2000">
                <a:solidFill>
                  <a:srgbClr val="0F1115"/>
                </a:solidFill>
                <a:latin typeface="Arial"/>
                <a:ea typeface="Arial"/>
                <a:cs typeface="Arial"/>
                <a:sym typeface="Arial"/>
              </a:rPr>
              <a:t>Los </a:t>
            </a:r>
            <a:r>
              <a:rPr b="1" lang="es-ES" sz="2000">
                <a:solidFill>
                  <a:schemeClr val="accent6"/>
                </a:solidFill>
                <a:latin typeface="Arial"/>
                <a:ea typeface="Arial"/>
                <a:cs typeface="Arial"/>
                <a:sym typeface="Arial"/>
              </a:rPr>
              <a:t>Retos</a:t>
            </a:r>
            <a:r>
              <a:rPr b="0" i="0" lang="es-ES" sz="2000">
                <a:solidFill>
                  <a:srgbClr val="0F1115"/>
                </a:solidFill>
                <a:latin typeface="Arial"/>
                <a:ea typeface="Arial"/>
                <a:cs typeface="Arial"/>
                <a:sym typeface="Arial"/>
              </a:rPr>
              <a:t> son Innegables:</a:t>
            </a:r>
            <a:endParaRPr/>
          </a:p>
          <a:p>
            <a:pPr indent="0" lvl="0" marL="0" marR="0" rtl="0" algn="l">
              <a:spcBef>
                <a:spcPts val="300"/>
              </a:spcBef>
              <a:spcAft>
                <a:spcPts val="0"/>
              </a:spcAft>
              <a:buNone/>
            </a:pPr>
            <a:r>
              <a:t/>
            </a:r>
            <a:endParaRPr b="0" i="0" sz="2000">
              <a:solidFill>
                <a:srgbClr val="0F1115"/>
              </a:solidFill>
              <a:latin typeface="Arial"/>
              <a:ea typeface="Arial"/>
              <a:cs typeface="Arial"/>
              <a:sym typeface="Arial"/>
            </a:endParaRPr>
          </a:p>
          <a:p>
            <a:pPr indent="-190500" lvl="1" marL="180975" marR="0" rtl="0" algn="l">
              <a:lnSpc>
                <a:spcPct val="150000"/>
              </a:lnSpc>
              <a:spcBef>
                <a:spcPts val="30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Automatización</a:t>
            </a:r>
            <a:r>
              <a:rPr b="0" i="0" lang="es-ES" sz="2000" u="none" cap="none" strike="noStrike">
                <a:solidFill>
                  <a:schemeClr val="dk1"/>
                </a:solidFill>
                <a:latin typeface="Arial"/>
                <a:ea typeface="Arial"/>
                <a:cs typeface="Arial"/>
                <a:sym typeface="Arial"/>
              </a:rPr>
              <a:t>.</a:t>
            </a:r>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Falta de desarrollo de </a:t>
            </a:r>
            <a:r>
              <a:rPr b="1" i="0" lang="es-ES" sz="2000" u="none" cap="none" strike="noStrike">
                <a:solidFill>
                  <a:schemeClr val="dk1"/>
                </a:solidFill>
                <a:latin typeface="Arial"/>
                <a:ea typeface="Arial"/>
                <a:cs typeface="Arial"/>
                <a:sym typeface="Arial"/>
              </a:rPr>
              <a:t>habilidades digitales básicas</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Estancamiento</a:t>
            </a:r>
            <a:r>
              <a:rPr b="0" i="0" lang="es-ES" sz="2000" u="none" cap="none" strike="noStrike">
                <a:solidFill>
                  <a:schemeClr val="dk1"/>
                </a:solidFill>
                <a:latin typeface="Arial"/>
                <a:ea typeface="Arial"/>
                <a:cs typeface="Arial"/>
                <a:sym typeface="Arial"/>
              </a:rPr>
              <a:t> profesional y salarial (escasa movilidad ascendente).</a:t>
            </a:r>
            <a:endParaRPr/>
          </a:p>
        </p:txBody>
      </p:sp>
      <p:pic>
        <p:nvPicPr>
          <p:cNvPr id="291" name="Google Shape;291;p6"/>
          <p:cNvPicPr preferRelativeResize="0"/>
          <p:nvPr/>
        </p:nvPicPr>
        <p:blipFill rotWithShape="1">
          <a:blip r:embed="rId3">
            <a:alphaModFix/>
          </a:blip>
          <a:srcRect b="0" l="0" r="0" t="0"/>
          <a:stretch/>
        </p:blipFill>
        <p:spPr>
          <a:xfrm>
            <a:off x="6765749" y="1943305"/>
            <a:ext cx="4948085" cy="329872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7"/>
          <p:cNvSpPr txBox="1"/>
          <p:nvPr/>
        </p:nvSpPr>
        <p:spPr>
          <a:xfrm>
            <a:off x="1626577" y="67951"/>
            <a:ext cx="10278345"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SITUACIÓN Y RETOS</a:t>
            </a:r>
            <a:endParaRPr b="1" sz="2000">
              <a:solidFill>
                <a:schemeClr val="lt1"/>
              </a:solidFill>
              <a:latin typeface="Arial"/>
              <a:ea typeface="Arial"/>
              <a:cs typeface="Arial"/>
              <a:sym typeface="Arial"/>
            </a:endParaRPr>
          </a:p>
        </p:txBody>
      </p:sp>
      <p:sp>
        <p:nvSpPr>
          <p:cNvPr id="298" name="Google Shape;298;p7"/>
          <p:cNvSpPr txBox="1"/>
          <p:nvPr/>
        </p:nvSpPr>
        <p:spPr>
          <a:xfrm>
            <a:off x="882268" y="1147764"/>
            <a:ext cx="6730883" cy="361323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6"/>
              </a:buClr>
              <a:buSzPts val="2000"/>
              <a:buFont typeface="Arial"/>
              <a:buNone/>
            </a:pPr>
            <a:r>
              <a:rPr b="1" lang="es-ES" sz="2000">
                <a:solidFill>
                  <a:schemeClr val="accent6"/>
                </a:solidFill>
                <a:latin typeface="Arial"/>
                <a:ea typeface="Arial"/>
                <a:cs typeface="Arial"/>
                <a:sym typeface="Arial"/>
              </a:rPr>
              <a:t>Acumulación de Vulnerabilidades</a:t>
            </a:r>
            <a:endParaRPr/>
          </a:p>
          <a:p>
            <a:pPr indent="0" lvl="0" marL="0" marR="0" rtl="0" algn="l">
              <a:spcBef>
                <a:spcPts val="1200"/>
              </a:spcBef>
              <a:spcAft>
                <a:spcPts val="0"/>
              </a:spcAft>
              <a:buClr>
                <a:schemeClr val="dk1"/>
              </a:buClr>
              <a:buSzPts val="1000"/>
              <a:buFont typeface="Calibri"/>
              <a:buNone/>
            </a:pPr>
            <a:r>
              <a:t/>
            </a:r>
            <a:endParaRPr b="1" sz="1000">
              <a:solidFill>
                <a:schemeClr val="accent6"/>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Empleos Precarios</a:t>
            </a:r>
            <a:r>
              <a:rPr b="0" i="0" lang="es-ES" sz="2000" u="none" cap="none" strike="noStrike">
                <a:solidFill>
                  <a:schemeClr val="dk1"/>
                </a:solidFill>
                <a:latin typeface="Arial"/>
                <a:ea typeface="Arial"/>
                <a:cs typeface="Arial"/>
                <a:sym typeface="Arial"/>
              </a:rPr>
              <a:t>: Salarios bajos, alta rotación, inseguridad.</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Alto Riesgo de Desempleo</a:t>
            </a:r>
            <a:r>
              <a:rPr b="0" i="0" lang="es-ES" sz="2000" u="none" cap="none" strike="noStrike">
                <a:solidFill>
                  <a:schemeClr val="dk1"/>
                </a:solidFill>
                <a:latin typeface="Arial"/>
                <a:ea typeface="Arial"/>
                <a:cs typeface="Arial"/>
                <a:sym typeface="Arial"/>
              </a:rPr>
              <a:t>: Primero en ser despedidos en las crisis (baja especialización).</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Baja Participación Formativa</a:t>
            </a:r>
            <a:r>
              <a:rPr b="0" i="0" lang="es-ES" sz="2000" u="none" cap="none" strike="noStrike">
                <a:solidFill>
                  <a:schemeClr val="dk1"/>
                </a:solidFill>
                <a:latin typeface="Arial"/>
                <a:ea typeface="Arial"/>
                <a:cs typeface="Arial"/>
                <a:sym typeface="Arial"/>
              </a:rPr>
              <a:t>: </a:t>
            </a:r>
            <a:r>
              <a:rPr b="0" i="0" lang="es-ES" sz="2000" u="none" cap="none" strike="noStrike">
                <a:solidFill>
                  <a:srgbClr val="0F1115"/>
                </a:solidFill>
                <a:latin typeface="Arial"/>
                <a:ea typeface="Arial"/>
                <a:cs typeface="Arial"/>
                <a:sym typeface="Arial"/>
              </a:rPr>
              <a:t>Menos del 15% accede a formación continua.</a:t>
            </a:r>
            <a:endParaRPr/>
          </a:p>
        </p:txBody>
      </p:sp>
      <p:pic>
        <p:nvPicPr>
          <p:cNvPr descr="Tres iconos grandes interconectados por flechas: (1) un contrato precario representado por un documento arrugado o roto, (2) un gráfico de desempleo en alza con una línea roja ascendente, y (3) una &quot;X&quot; roja sobre un libro de formación, todo sobre fondo neutro. La imagen transmite la relación entre empleo inestable, desempleo creciente y falta de formación." id="299" name="Google Shape;299;p7"/>
          <p:cNvPicPr preferRelativeResize="0"/>
          <p:nvPr/>
        </p:nvPicPr>
        <p:blipFill rotWithShape="1">
          <a:blip r:embed="rId3">
            <a:alphaModFix/>
          </a:blip>
          <a:srcRect b="0" l="0" r="0" t="0"/>
          <a:stretch/>
        </p:blipFill>
        <p:spPr>
          <a:xfrm>
            <a:off x="7633699" y="1481449"/>
            <a:ext cx="4457658" cy="2971772"/>
          </a:xfrm>
          <a:prstGeom prst="rect">
            <a:avLst/>
          </a:prstGeom>
          <a:noFill/>
          <a:ln>
            <a:noFill/>
          </a:ln>
        </p:spPr>
      </p:pic>
      <p:sp>
        <p:nvSpPr>
          <p:cNvPr id="300" name="Google Shape;300;p7"/>
          <p:cNvSpPr txBox="1"/>
          <p:nvPr/>
        </p:nvSpPr>
        <p:spPr>
          <a:xfrm>
            <a:off x="882268" y="4687456"/>
            <a:ext cx="9659017" cy="1022780"/>
          </a:xfrm>
          <a:prstGeom prst="rect">
            <a:avLst/>
          </a:prstGeom>
          <a:noFill/>
          <a:ln>
            <a:noFill/>
          </a:ln>
        </p:spPr>
        <p:txBody>
          <a:bodyPr anchorCtr="0" anchor="t" bIns="45700" lIns="91425" spcFirstLastPara="1" rIns="91425" wrap="square" tIns="45700">
            <a:spAutoFit/>
          </a:bodyPr>
          <a:lstStyle/>
          <a:p>
            <a:pPr indent="-190500" lvl="1" marL="180975" marR="0" rtl="0" algn="l">
              <a:lnSpc>
                <a:spcPct val="150000"/>
              </a:lnSpc>
              <a:spcBef>
                <a:spcPts val="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Cambios tecnológicos</a:t>
            </a:r>
            <a:r>
              <a:rPr b="0" i="0" lang="es-ES" sz="2000" u="none" cap="none" strike="noStrike">
                <a:solidFill>
                  <a:srgbClr val="0F1115"/>
                </a:solidFill>
                <a:latin typeface="Arial"/>
                <a:ea typeface="Arial"/>
                <a:cs typeface="Arial"/>
                <a:sym typeface="Arial"/>
              </a:rPr>
              <a:t>: </a:t>
            </a:r>
            <a:r>
              <a:rPr b="0" i="0" lang="es-ES" sz="2000" u="none" cap="none" strike="noStrike">
                <a:solidFill>
                  <a:schemeClr val="dk1"/>
                </a:solidFill>
                <a:latin typeface="Arial"/>
                <a:ea typeface="Arial"/>
                <a:cs typeface="Arial"/>
                <a:sym typeface="Arial"/>
              </a:rPr>
              <a:t>Digitalización, IA, Automatización</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Las tareas rutinarias y físicas </a:t>
            </a:r>
            <a:r>
              <a:rPr b="0" i="0" lang="es-ES" sz="2000" u="none" cap="none" strike="noStrike">
                <a:solidFill>
                  <a:schemeClr val="dk1"/>
                </a:solidFill>
                <a:latin typeface="Arial"/>
                <a:ea typeface="Arial"/>
                <a:cs typeface="Arial"/>
                <a:sym typeface="Arial"/>
              </a:rPr>
              <a:t>son las más automatizables</a:t>
            </a:r>
            <a:endParaRPr b="0" i="0" sz="2000" u="none" cap="none" strike="noStrike">
              <a:solidFill>
                <a:srgbClr val="0F1115"/>
              </a:solidFill>
              <a:latin typeface="Arial"/>
              <a:ea typeface="Arial"/>
              <a:cs typeface="Arial"/>
              <a:sym typeface="Arial"/>
            </a:endParaRPr>
          </a:p>
        </p:txBody>
      </p:sp>
      <p:sp>
        <p:nvSpPr>
          <p:cNvPr id="301" name="Google Shape;301;p7"/>
          <p:cNvSpPr/>
          <p:nvPr/>
        </p:nvSpPr>
        <p:spPr>
          <a:xfrm>
            <a:off x="9466973" y="4871460"/>
            <a:ext cx="791110" cy="923877"/>
          </a:xfrm>
          <a:prstGeom prst="downArrow">
            <a:avLst>
              <a:gd fmla="val 50000" name="adj1"/>
              <a:gd fmla="val 50000" name="adj2"/>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02" name="Google Shape;302;p7"/>
          <p:cNvSpPr txBox="1"/>
          <p:nvPr/>
        </p:nvSpPr>
        <p:spPr>
          <a:xfrm>
            <a:off x="7340885" y="6028910"/>
            <a:ext cx="504328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accent6"/>
                </a:solidFill>
                <a:latin typeface="Arial"/>
                <a:ea typeface="Arial"/>
                <a:cs typeface="Arial"/>
                <a:sym typeface="Arial"/>
              </a:rPr>
              <a:t>Riesgo Alto</a:t>
            </a:r>
            <a:r>
              <a:rPr b="1" lang="es-ES" sz="1800">
                <a:solidFill>
                  <a:schemeClr val="dk1"/>
                </a:solidFill>
                <a:latin typeface="Arial"/>
                <a:ea typeface="Arial"/>
                <a:cs typeface="Arial"/>
                <a:sym typeface="Arial"/>
              </a:rPr>
              <a:t>: </a:t>
            </a:r>
            <a:r>
              <a:rPr b="1" i="0" lang="es-ES" sz="1800">
                <a:solidFill>
                  <a:srgbClr val="0F1115"/>
                </a:solidFill>
                <a:latin typeface="Arial"/>
                <a:ea typeface="Arial"/>
                <a:cs typeface="Arial"/>
                <a:sym typeface="Arial"/>
              </a:rPr>
              <a:t>Exclusión laboral permanente</a:t>
            </a:r>
            <a:endParaRPr b="1" sz="18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8"/>
          <p:cNvSpPr txBox="1"/>
          <p:nvPr/>
        </p:nvSpPr>
        <p:spPr>
          <a:xfrm>
            <a:off x="1626577" y="67951"/>
            <a:ext cx="10278345"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SITUACIÓN Y RETOS</a:t>
            </a:r>
            <a:endParaRPr b="1" sz="2000">
              <a:solidFill>
                <a:schemeClr val="lt1"/>
              </a:solidFill>
              <a:latin typeface="Arial"/>
              <a:ea typeface="Arial"/>
              <a:cs typeface="Arial"/>
              <a:sym typeface="Arial"/>
            </a:endParaRPr>
          </a:p>
        </p:txBody>
      </p:sp>
      <p:sp>
        <p:nvSpPr>
          <p:cNvPr id="309" name="Google Shape;309;p8"/>
          <p:cNvSpPr txBox="1"/>
          <p:nvPr/>
        </p:nvSpPr>
        <p:spPr>
          <a:xfrm>
            <a:off x="737419" y="1004262"/>
            <a:ext cx="10717161" cy="116955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3200">
                <a:solidFill>
                  <a:schemeClr val="accent6"/>
                </a:solidFill>
                <a:latin typeface="Arial"/>
                <a:ea typeface="Arial"/>
                <a:cs typeface="Arial"/>
                <a:sym typeface="Arial"/>
              </a:rPr>
              <a:t>LA PARADOJA</a:t>
            </a:r>
            <a:endParaRPr/>
          </a:p>
          <a:p>
            <a:pPr indent="0" lvl="0" marL="0" marR="0" rtl="0" algn="l">
              <a:spcBef>
                <a:spcPts val="0"/>
              </a:spcBef>
              <a:spcAft>
                <a:spcPts val="0"/>
              </a:spcAft>
              <a:buNone/>
            </a:pPr>
            <a:br>
              <a:rPr lang="es-ES" sz="1800">
                <a:solidFill>
                  <a:schemeClr val="dk1"/>
                </a:solidFill>
                <a:latin typeface="Calibri"/>
                <a:ea typeface="Calibri"/>
                <a:cs typeface="Calibri"/>
                <a:sym typeface="Calibri"/>
              </a:rPr>
            </a:br>
            <a:r>
              <a:rPr lang="es-ES" sz="2000">
                <a:solidFill>
                  <a:srgbClr val="0F1115"/>
                </a:solidFill>
                <a:latin typeface="Arial"/>
                <a:ea typeface="Arial"/>
                <a:cs typeface="Arial"/>
                <a:sym typeface="Arial"/>
              </a:rPr>
              <a:t>El grupo que más necesita mejorar sus competencias es el que </a:t>
            </a:r>
            <a:r>
              <a:rPr b="1" lang="es-ES" sz="2000">
                <a:solidFill>
                  <a:schemeClr val="accent6"/>
                </a:solidFill>
                <a:latin typeface="Arial"/>
                <a:ea typeface="Arial"/>
                <a:cs typeface="Arial"/>
                <a:sym typeface="Arial"/>
              </a:rPr>
              <a:t>menos acceso </a:t>
            </a:r>
            <a:r>
              <a:rPr lang="es-ES" sz="2000">
                <a:solidFill>
                  <a:srgbClr val="0F1115"/>
                </a:solidFill>
                <a:latin typeface="Arial"/>
                <a:ea typeface="Arial"/>
                <a:cs typeface="Arial"/>
                <a:sym typeface="Arial"/>
              </a:rPr>
              <a:t>tiene a ello…</a:t>
            </a:r>
            <a:endParaRPr/>
          </a:p>
        </p:txBody>
      </p:sp>
      <p:pic>
        <p:nvPicPr>
          <p:cNvPr descr="Una imagen dividida en dos partes. A la izquierda, un trabajador visiblemente agotado en un almacén, con expresión de cansancio, rodeado de cajas y estanterías. A la derecha, un cartel luminoso que dice &quot;FORMACIÓN&quot; con una flecha brillante apuntando en dirección opuesta al trabajador. La imagen transmite la desconexión entre el trabajo físico extenuante y las oportunidades de formación." id="310" name="Google Shape;310;p8"/>
          <p:cNvPicPr preferRelativeResize="0"/>
          <p:nvPr/>
        </p:nvPicPr>
        <p:blipFill rotWithShape="1">
          <a:blip r:embed="rId3">
            <a:alphaModFix/>
          </a:blip>
          <a:srcRect b="0" l="0" r="0" t="0"/>
          <a:stretch/>
        </p:blipFill>
        <p:spPr>
          <a:xfrm>
            <a:off x="2907585" y="2706517"/>
            <a:ext cx="5783923" cy="385594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9"/>
          <p:cNvSpPr txBox="1"/>
          <p:nvPr/>
        </p:nvSpPr>
        <p:spPr>
          <a:xfrm>
            <a:off x="1626577" y="67951"/>
            <a:ext cx="10278345"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SITUACIÓN Y RETOS</a:t>
            </a:r>
            <a:endParaRPr b="1" sz="2000">
              <a:solidFill>
                <a:schemeClr val="lt1"/>
              </a:solidFill>
              <a:latin typeface="Arial"/>
              <a:ea typeface="Arial"/>
              <a:cs typeface="Arial"/>
              <a:sym typeface="Arial"/>
            </a:endParaRPr>
          </a:p>
        </p:txBody>
      </p:sp>
      <p:sp>
        <p:nvSpPr>
          <p:cNvPr id="317" name="Google Shape;317;p9"/>
          <p:cNvSpPr txBox="1"/>
          <p:nvPr/>
        </p:nvSpPr>
        <p:spPr>
          <a:xfrm>
            <a:off x="853376" y="2267143"/>
            <a:ext cx="10485248" cy="30925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6"/>
              </a:buClr>
              <a:buSzPts val="3200"/>
              <a:buFont typeface="Arial"/>
              <a:buNone/>
            </a:pPr>
            <a:r>
              <a:rPr b="1" lang="es-ES" sz="3200">
                <a:solidFill>
                  <a:schemeClr val="accent6"/>
                </a:solidFill>
                <a:latin typeface="Arial"/>
                <a:ea typeface="Arial"/>
                <a:cs typeface="Arial"/>
                <a:sym typeface="Arial"/>
              </a:rPr>
              <a:t>¿Por Qué no se forman?</a:t>
            </a:r>
            <a:endParaRPr/>
          </a:p>
          <a:p>
            <a:pPr indent="0" lvl="0" marL="0" marR="0" rtl="0" algn="l">
              <a:spcBef>
                <a:spcPts val="1200"/>
              </a:spcBef>
              <a:spcAft>
                <a:spcPts val="0"/>
              </a:spcAft>
              <a:buClr>
                <a:schemeClr val="dk1"/>
              </a:buClr>
              <a:buSzPts val="2000"/>
              <a:buFont typeface="Calibri"/>
              <a:buNone/>
            </a:pPr>
            <a:r>
              <a:t/>
            </a:r>
            <a:endParaRPr b="0" i="0" sz="2000">
              <a:solidFill>
                <a:srgbClr val="0F1115"/>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Falta de Oferta: </a:t>
            </a:r>
            <a:r>
              <a:rPr b="0" i="0" lang="es-ES" sz="2000" u="none" cap="none" strike="noStrike">
                <a:solidFill>
                  <a:schemeClr val="dk1"/>
                </a:solidFill>
                <a:latin typeface="Arial"/>
                <a:ea typeface="Arial"/>
                <a:cs typeface="Arial"/>
                <a:sym typeface="Arial"/>
              </a:rPr>
              <a:t>Muchos empleos no ofrecen formación interna.</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Falta de Tiempo y Energía: </a:t>
            </a:r>
            <a:r>
              <a:rPr b="0" i="0" lang="es-ES" sz="2000" u="none" cap="none" strike="noStrike">
                <a:solidFill>
                  <a:schemeClr val="dk1"/>
                </a:solidFill>
                <a:latin typeface="Arial"/>
                <a:ea typeface="Arial"/>
                <a:cs typeface="Arial"/>
                <a:sym typeface="Arial"/>
              </a:rPr>
              <a:t>Horarios largos, trabajos físicos, conciliación.</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Baja Motivación: </a:t>
            </a:r>
            <a:r>
              <a:rPr b="0" i="0" lang="es-ES" sz="2000" u="none" cap="none" strike="noStrike">
                <a:solidFill>
                  <a:schemeClr val="dk1"/>
                </a:solidFill>
                <a:latin typeface="Arial"/>
                <a:ea typeface="Arial"/>
                <a:cs typeface="Arial"/>
                <a:sym typeface="Arial"/>
              </a:rPr>
              <a:t>Desconfianza, miedo al fracaso, no ver el retorno.</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Desconocimiento: </a:t>
            </a:r>
            <a:r>
              <a:rPr b="0" i="0" lang="es-ES" sz="2000" u="none" cap="none" strike="noStrike">
                <a:solidFill>
                  <a:srgbClr val="0F1115"/>
                </a:solidFill>
                <a:latin typeface="Arial"/>
                <a:ea typeface="Arial"/>
                <a:cs typeface="Arial"/>
                <a:sym typeface="Arial"/>
              </a:rPr>
              <a:t>No saben que existe, dónde o cómo acceder.</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10"/>
          <p:cNvSpPr txBox="1"/>
          <p:nvPr/>
        </p:nvSpPr>
        <p:spPr>
          <a:xfrm>
            <a:off x="1626577" y="67951"/>
            <a:ext cx="10278345" cy="403607"/>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SITUACIÓN Y RETOS</a:t>
            </a:r>
            <a:endParaRPr b="1" sz="2000">
              <a:solidFill>
                <a:schemeClr val="lt1"/>
              </a:solidFill>
              <a:latin typeface="Arial"/>
              <a:ea typeface="Arial"/>
              <a:cs typeface="Arial"/>
              <a:sym typeface="Arial"/>
            </a:endParaRPr>
          </a:p>
        </p:txBody>
      </p:sp>
      <p:sp>
        <p:nvSpPr>
          <p:cNvPr id="324" name="Google Shape;324;p10"/>
          <p:cNvSpPr txBox="1"/>
          <p:nvPr/>
        </p:nvSpPr>
        <p:spPr>
          <a:xfrm>
            <a:off x="555164" y="2374998"/>
            <a:ext cx="6801134" cy="24929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s-ES" sz="2000">
                <a:solidFill>
                  <a:srgbClr val="0F1115"/>
                </a:solidFill>
                <a:latin typeface="Arial"/>
                <a:ea typeface="Arial"/>
                <a:cs typeface="Arial"/>
                <a:sym typeface="Arial"/>
              </a:rPr>
              <a:t>La pregunta no es "¿por qué no se forman?“</a:t>
            </a:r>
            <a:endParaRPr/>
          </a:p>
          <a:p>
            <a:pPr indent="0" lvl="0" marL="0" marR="0" rtl="0" algn="l">
              <a:spcBef>
                <a:spcPts val="0"/>
              </a:spcBef>
              <a:spcAft>
                <a:spcPts val="0"/>
              </a:spcAft>
              <a:buNone/>
            </a:pPr>
            <a:r>
              <a:t/>
            </a:r>
            <a:endParaRPr b="1" sz="2000">
              <a:solidFill>
                <a:srgbClr val="0F1115"/>
              </a:solidFill>
              <a:latin typeface="Arial"/>
              <a:ea typeface="Arial"/>
              <a:cs typeface="Arial"/>
              <a:sym typeface="Arial"/>
            </a:endParaRPr>
          </a:p>
          <a:p>
            <a:pPr indent="0" lvl="0" marL="0" marR="0" rtl="0" algn="l">
              <a:spcBef>
                <a:spcPts val="0"/>
              </a:spcBef>
              <a:spcAft>
                <a:spcPts val="0"/>
              </a:spcAft>
              <a:buNone/>
            </a:pPr>
            <a:br>
              <a:rPr lang="es-ES" sz="2000">
                <a:solidFill>
                  <a:schemeClr val="dk1"/>
                </a:solidFill>
                <a:latin typeface="Arial"/>
                <a:ea typeface="Arial"/>
                <a:cs typeface="Arial"/>
                <a:sym typeface="Arial"/>
              </a:rPr>
            </a:br>
            <a:r>
              <a:rPr b="1" i="0" lang="es-ES" sz="2000">
                <a:solidFill>
                  <a:srgbClr val="0F1115"/>
                </a:solidFill>
                <a:latin typeface="Arial"/>
                <a:ea typeface="Arial"/>
                <a:cs typeface="Arial"/>
                <a:sym typeface="Arial"/>
              </a:rPr>
              <a:t>La pregunta es:</a:t>
            </a:r>
            <a:endParaRPr/>
          </a:p>
          <a:p>
            <a:pPr indent="0" lvl="0" marL="0" marR="0" rtl="0" algn="l">
              <a:spcBef>
                <a:spcPts val="0"/>
              </a:spcBef>
              <a:spcAft>
                <a:spcPts val="0"/>
              </a:spcAft>
              <a:buNone/>
            </a:pPr>
            <a:br>
              <a:rPr lang="es-ES" sz="2000">
                <a:solidFill>
                  <a:schemeClr val="dk1"/>
                </a:solidFill>
                <a:latin typeface="Arial"/>
                <a:ea typeface="Arial"/>
                <a:cs typeface="Arial"/>
                <a:sym typeface="Arial"/>
              </a:rPr>
            </a:br>
            <a:r>
              <a:rPr b="1" i="0" lang="es-ES" sz="2800">
                <a:solidFill>
                  <a:srgbClr val="0F1115"/>
                </a:solidFill>
                <a:latin typeface="Arial"/>
                <a:ea typeface="Arial"/>
                <a:cs typeface="Arial"/>
                <a:sym typeface="Arial"/>
              </a:rPr>
              <a:t>¿Qué estamos haciendo mal para que </a:t>
            </a:r>
            <a:r>
              <a:rPr b="1" lang="es-ES" sz="2800">
                <a:solidFill>
                  <a:schemeClr val="accent6"/>
                </a:solidFill>
                <a:latin typeface="Arial"/>
                <a:ea typeface="Arial"/>
                <a:cs typeface="Arial"/>
                <a:sym typeface="Arial"/>
              </a:rPr>
              <a:t>no puedan </a:t>
            </a:r>
            <a:r>
              <a:rPr b="1" i="0" lang="es-ES" sz="2800">
                <a:solidFill>
                  <a:srgbClr val="0F1115"/>
                </a:solidFill>
                <a:latin typeface="Arial"/>
                <a:ea typeface="Arial"/>
                <a:cs typeface="Arial"/>
                <a:sym typeface="Arial"/>
              </a:rPr>
              <a:t>formarse?</a:t>
            </a:r>
            <a:endParaRPr sz="2800">
              <a:solidFill>
                <a:schemeClr val="dk1"/>
              </a:solidFill>
              <a:latin typeface="Arial"/>
              <a:ea typeface="Arial"/>
              <a:cs typeface="Arial"/>
              <a:sym typeface="Arial"/>
            </a:endParaRPr>
          </a:p>
        </p:txBody>
      </p:sp>
      <p:pic>
        <p:nvPicPr>
          <p:cNvPr id="325" name="Google Shape;325;p10"/>
          <p:cNvPicPr preferRelativeResize="0"/>
          <p:nvPr/>
        </p:nvPicPr>
        <p:blipFill rotWithShape="1">
          <a:blip r:embed="rId3">
            <a:alphaModFix/>
          </a:blip>
          <a:srcRect b="0" l="0" r="0" t="0"/>
          <a:stretch/>
        </p:blipFill>
        <p:spPr>
          <a:xfrm>
            <a:off x="7233008" y="2118258"/>
            <a:ext cx="4172164" cy="4172164"/>
          </a:xfrm>
          <a:prstGeom prst="rect">
            <a:avLst/>
          </a:prstGeom>
          <a:noFill/>
          <a:ln>
            <a:noFill/>
          </a:ln>
        </p:spPr>
      </p:pic>
      <p:sp>
        <p:nvSpPr>
          <p:cNvPr id="326" name="Google Shape;326;p10"/>
          <p:cNvSpPr txBox="1"/>
          <p:nvPr/>
        </p:nvSpPr>
        <p:spPr>
          <a:xfrm>
            <a:off x="5959343" y="1386675"/>
            <a:ext cx="6140244" cy="400110"/>
          </a:xfrm>
          <a:prstGeom prst="rect">
            <a:avLst/>
          </a:prstGeom>
          <a:noFill/>
          <a:ln cap="flat" cmpd="sng" w="12700">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chemeClr val="accent6"/>
                </a:solidFill>
                <a:latin typeface="Arial"/>
                <a:ea typeface="Arial"/>
                <a:cs typeface="Arial"/>
                <a:sym typeface="Arial"/>
              </a:rPr>
              <a:t>Un Círculo Vicioso que Alimenta la Desigualdad</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pic>
        <p:nvPicPr>
          <p:cNvPr id="332" name="Google Shape;332;p11"/>
          <p:cNvPicPr preferRelativeResize="0"/>
          <p:nvPr/>
        </p:nvPicPr>
        <p:blipFill rotWithShape="1">
          <a:blip r:embed="rId3">
            <a:alphaModFix/>
          </a:blip>
          <a:srcRect b="0" l="0" r="0" t="0"/>
          <a:stretch/>
        </p:blipFill>
        <p:spPr>
          <a:xfrm>
            <a:off x="6750625" y="3127855"/>
            <a:ext cx="5441375" cy="2837592"/>
          </a:xfrm>
          <a:prstGeom prst="rect">
            <a:avLst/>
          </a:prstGeom>
          <a:noFill/>
          <a:ln>
            <a:noFill/>
          </a:ln>
        </p:spPr>
      </p:pic>
      <p:sp>
        <p:nvSpPr>
          <p:cNvPr id="333" name="Google Shape;333;p11"/>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OPORTUNIDADES Y CLAVES DE MEJORA </a:t>
            </a:r>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
        <p:nvSpPr>
          <p:cNvPr id="334" name="Google Shape;334;p11"/>
          <p:cNvSpPr txBox="1"/>
          <p:nvPr/>
        </p:nvSpPr>
        <p:spPr>
          <a:xfrm>
            <a:off x="890543" y="2897023"/>
            <a:ext cx="6298059"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s-ES" sz="2000">
                <a:solidFill>
                  <a:srgbClr val="0F1115"/>
                </a:solidFill>
                <a:latin typeface="Arial"/>
                <a:ea typeface="Arial"/>
                <a:cs typeface="Arial"/>
                <a:sym typeface="Arial"/>
              </a:rPr>
              <a:t>La Oportunidad: </a:t>
            </a:r>
            <a:r>
              <a:rPr b="1" lang="es-ES" sz="2000">
                <a:solidFill>
                  <a:schemeClr val="accent6"/>
                </a:solidFill>
                <a:latin typeface="Arial"/>
                <a:ea typeface="Arial"/>
                <a:cs typeface="Arial"/>
                <a:sym typeface="Arial"/>
              </a:rPr>
              <a:t>Conectar Talento con Necesidad</a:t>
            </a:r>
            <a:br>
              <a:rPr lang="es-ES" sz="2000">
                <a:solidFill>
                  <a:schemeClr val="dk1"/>
                </a:solidFill>
                <a:latin typeface="Arial"/>
                <a:ea typeface="Arial"/>
                <a:cs typeface="Arial"/>
                <a:sym typeface="Arial"/>
              </a:rPr>
            </a:br>
            <a:endParaRPr sz="2000">
              <a:solidFill>
                <a:schemeClr val="dk1"/>
              </a:solidFill>
              <a:latin typeface="Arial"/>
              <a:ea typeface="Arial"/>
              <a:cs typeface="Arial"/>
              <a:sym typeface="Arial"/>
            </a:endParaRPr>
          </a:p>
          <a:p>
            <a:pPr indent="0" lvl="0" marL="0" marR="0" rtl="0" algn="l">
              <a:spcBef>
                <a:spcPts val="0"/>
              </a:spcBef>
              <a:spcAft>
                <a:spcPts val="0"/>
              </a:spcAft>
              <a:buNone/>
            </a:pPr>
            <a:r>
              <a:rPr b="0" i="0" lang="es-ES" sz="2000">
                <a:solidFill>
                  <a:srgbClr val="0F1115"/>
                </a:solidFill>
                <a:latin typeface="Arial"/>
                <a:ea typeface="Arial"/>
                <a:cs typeface="Arial"/>
                <a:sym typeface="Arial"/>
              </a:rPr>
              <a:t>Los trabajadores poco cualificados pueden cubrir las vacantes críticas de hoy...</a:t>
            </a:r>
            <a:br>
              <a:rPr lang="es-ES" sz="2000">
                <a:solidFill>
                  <a:schemeClr val="dk1"/>
                </a:solidFill>
                <a:latin typeface="Arial"/>
                <a:ea typeface="Arial"/>
                <a:cs typeface="Arial"/>
                <a:sym typeface="Arial"/>
              </a:rPr>
            </a:br>
            <a:endParaRPr sz="2000">
              <a:solidFill>
                <a:schemeClr val="dk1"/>
              </a:solidFill>
              <a:latin typeface="Arial"/>
              <a:ea typeface="Arial"/>
              <a:cs typeface="Arial"/>
              <a:sym typeface="Arial"/>
            </a:endParaRPr>
          </a:p>
          <a:p>
            <a:pPr indent="0" lvl="0" marL="0" marR="0" rtl="0" algn="l">
              <a:spcBef>
                <a:spcPts val="0"/>
              </a:spcBef>
              <a:spcAft>
                <a:spcPts val="0"/>
              </a:spcAft>
              <a:buNone/>
            </a:pPr>
            <a:r>
              <a:rPr b="0" i="0" lang="es-ES" sz="2000">
                <a:solidFill>
                  <a:srgbClr val="0F1115"/>
                </a:solidFill>
                <a:latin typeface="Arial"/>
                <a:ea typeface="Arial"/>
                <a:cs typeface="Arial"/>
                <a:sym typeface="Arial"/>
              </a:rPr>
              <a:t>...si reciben la </a:t>
            </a:r>
            <a:r>
              <a:rPr b="1" lang="es-ES" sz="2000">
                <a:solidFill>
                  <a:schemeClr val="accent6"/>
                </a:solidFill>
                <a:latin typeface="Arial"/>
                <a:ea typeface="Arial"/>
                <a:cs typeface="Arial"/>
                <a:sym typeface="Arial"/>
              </a:rPr>
              <a:t>formación adaptada </a:t>
            </a:r>
            <a:r>
              <a:rPr b="0" i="0" lang="es-ES" sz="2000">
                <a:solidFill>
                  <a:srgbClr val="0F1115"/>
                </a:solidFill>
                <a:latin typeface="Arial"/>
                <a:ea typeface="Arial"/>
                <a:cs typeface="Arial"/>
                <a:sym typeface="Arial"/>
              </a:rPr>
              <a:t>y el </a:t>
            </a:r>
            <a:r>
              <a:rPr b="1" lang="es-ES" sz="2000">
                <a:solidFill>
                  <a:schemeClr val="accent6"/>
                </a:solidFill>
                <a:latin typeface="Arial"/>
                <a:ea typeface="Arial"/>
                <a:cs typeface="Arial"/>
                <a:sym typeface="Arial"/>
              </a:rPr>
              <a:t>apoyo</a:t>
            </a:r>
            <a:r>
              <a:rPr b="0" i="0" lang="es-ES" sz="2000">
                <a:solidFill>
                  <a:srgbClr val="0F1115"/>
                </a:solidFill>
                <a:latin typeface="Arial"/>
                <a:ea typeface="Arial"/>
                <a:cs typeface="Arial"/>
                <a:sym typeface="Arial"/>
              </a:rPr>
              <a:t> necesario en su transición.</a:t>
            </a:r>
            <a:endParaRPr sz="2000">
              <a:solidFill>
                <a:schemeClr val="dk1"/>
              </a:solidFill>
              <a:latin typeface="Arial"/>
              <a:ea typeface="Arial"/>
              <a:cs typeface="Arial"/>
              <a:sym typeface="Arial"/>
            </a:endParaRPr>
          </a:p>
        </p:txBody>
      </p:sp>
      <p:sp>
        <p:nvSpPr>
          <p:cNvPr id="335" name="Google Shape;335;p11"/>
          <p:cNvSpPr txBox="1"/>
          <p:nvPr/>
        </p:nvSpPr>
        <p:spPr>
          <a:xfrm>
            <a:off x="890543" y="1476529"/>
            <a:ext cx="9709079" cy="89255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chemeClr val="dk1"/>
                </a:solidFill>
                <a:latin typeface="Arial"/>
                <a:ea typeface="Arial"/>
                <a:cs typeface="Arial"/>
                <a:sym typeface="Arial"/>
              </a:rPr>
              <a:t>No es un problema de personas. Es un </a:t>
            </a:r>
            <a:r>
              <a:rPr b="1" lang="es-ES" sz="3200">
                <a:solidFill>
                  <a:schemeClr val="accent6"/>
                </a:solidFill>
                <a:latin typeface="Arial"/>
                <a:ea typeface="Arial"/>
                <a:cs typeface="Arial"/>
                <a:sym typeface="Arial"/>
              </a:rPr>
              <a:t>DESAFÍO DE SISTEMA</a:t>
            </a:r>
            <a:br>
              <a:rPr lang="es-ES" sz="1800">
                <a:solidFill>
                  <a:schemeClr val="dk1"/>
                </a:solidFill>
                <a:latin typeface="Calibri"/>
                <a:ea typeface="Calibri"/>
                <a:cs typeface="Calibri"/>
                <a:sym typeface="Calibri"/>
              </a:rPr>
            </a:br>
            <a:r>
              <a:rPr lang="es-ES" sz="2000">
                <a:solidFill>
                  <a:schemeClr val="dk1"/>
                </a:solidFill>
                <a:latin typeface="Arial"/>
                <a:ea typeface="Arial"/>
                <a:cs typeface="Arial"/>
                <a:sym typeface="Arial"/>
              </a:rPr>
              <a:t>Y el sistema se puede rediseñar.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12"/>
          <p:cNvSpPr txBox="1"/>
          <p:nvPr/>
        </p:nvSpPr>
        <p:spPr>
          <a:xfrm>
            <a:off x="600634" y="2311033"/>
            <a:ext cx="5717094" cy="223593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F1115"/>
              </a:buClr>
              <a:buSzPts val="2000"/>
              <a:buFont typeface="Arial"/>
              <a:buNone/>
            </a:pPr>
            <a:r>
              <a:rPr b="1" i="0" lang="es-ES" sz="2000">
                <a:solidFill>
                  <a:srgbClr val="0F1115"/>
                </a:solidFill>
                <a:latin typeface="Arial"/>
                <a:ea typeface="Arial"/>
                <a:cs typeface="Arial"/>
                <a:sym typeface="Arial"/>
              </a:rPr>
              <a:t>Reto + Oportunidad = </a:t>
            </a:r>
            <a:r>
              <a:rPr b="1" lang="es-ES" sz="2000">
                <a:solidFill>
                  <a:schemeClr val="accent6"/>
                </a:solidFill>
                <a:latin typeface="Arial"/>
                <a:ea typeface="Arial"/>
                <a:cs typeface="Arial"/>
                <a:sym typeface="Arial"/>
              </a:rPr>
              <a:t>Cambio de Paradigma</a:t>
            </a:r>
            <a:endParaRPr/>
          </a:p>
          <a:p>
            <a:pPr indent="-171450" lvl="1" marL="742950" marR="0" rtl="0" algn="l">
              <a:spcBef>
                <a:spcPts val="300"/>
              </a:spcBef>
              <a:spcAft>
                <a:spcPts val="0"/>
              </a:spcAft>
              <a:buClr>
                <a:schemeClr val="dk1"/>
              </a:buClr>
              <a:buSzPts val="1800"/>
              <a:buFont typeface="Arial"/>
              <a:buNone/>
            </a:pPr>
            <a:r>
              <a:t/>
            </a:r>
            <a:endParaRPr b="1" i="0" sz="1800" u="none" cap="none" strike="noStrike">
              <a:solidFill>
                <a:srgbClr val="0F1115"/>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Upskilling</a:t>
            </a:r>
            <a:r>
              <a:rPr b="0" i="0" lang="es-ES" sz="2000" u="none" cap="none" strike="noStrike">
                <a:solidFill>
                  <a:schemeClr val="dk1"/>
                </a:solidFill>
                <a:latin typeface="Arial"/>
                <a:ea typeface="Arial"/>
                <a:cs typeface="Arial"/>
                <a:sym typeface="Arial"/>
              </a:rPr>
              <a:t>: Potenciar sus habilidades actuales.</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Reskilling</a:t>
            </a:r>
            <a:r>
              <a:rPr b="0" i="0" lang="es-ES" sz="2000" u="none" cap="none" strike="noStrike">
                <a:solidFill>
                  <a:schemeClr val="dk1"/>
                </a:solidFill>
                <a:latin typeface="Arial"/>
                <a:ea typeface="Arial"/>
                <a:cs typeface="Arial"/>
                <a:sym typeface="Arial"/>
              </a:rPr>
              <a:t>: Capacitarlos para nuevas tareas.</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Productividad</a:t>
            </a:r>
            <a:r>
              <a:rPr b="0" i="0" lang="es-ES" sz="2000" u="none" cap="none" strike="noStrike">
                <a:solidFill>
                  <a:schemeClr val="dk1"/>
                </a:solidFill>
                <a:latin typeface="Arial"/>
                <a:ea typeface="Arial"/>
                <a:cs typeface="Arial"/>
                <a:sym typeface="Arial"/>
              </a:rPr>
              <a:t>: Ganar eficiencia y resiliencia.</a:t>
            </a:r>
            <a:endParaRPr/>
          </a:p>
        </p:txBody>
      </p:sp>
      <p:pic>
        <p:nvPicPr>
          <p:cNvPr descr="Una imagen conceptual que transforma la anterior: el laberinto ahora tiene una salida clara, y la cinta transportadora se convierte en un camino con ramificaciones, simbolizando nuevas oportunidades. A lo largo del camino aparecen tres íconos que representan soluciones: una persona escalando para el &quot;upskilling&quot;, una flecha cambiando de dirección para el &quot;reskilling&quot;, y un gráfico ascendente para la productividad. La imagen transmite esperanza y evolución profesional, sin incluir texto visible." id="342" name="Google Shape;342;p12"/>
          <p:cNvPicPr preferRelativeResize="0"/>
          <p:nvPr/>
        </p:nvPicPr>
        <p:blipFill rotWithShape="1">
          <a:blip r:embed="rId3">
            <a:alphaModFix/>
          </a:blip>
          <a:srcRect b="0" l="0" r="0" t="0"/>
          <a:stretch/>
        </p:blipFill>
        <p:spPr>
          <a:xfrm>
            <a:off x="6317728" y="1662951"/>
            <a:ext cx="5381213" cy="3587475"/>
          </a:xfrm>
          <a:prstGeom prst="rect">
            <a:avLst/>
          </a:prstGeom>
          <a:noFill/>
          <a:ln>
            <a:noFill/>
          </a:ln>
        </p:spPr>
      </p:pic>
      <p:sp>
        <p:nvSpPr>
          <p:cNvPr id="343" name="Google Shape;343;p12"/>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OPORTUNIDADES Y CLAVES DE MEJORA </a:t>
            </a:r>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13"/>
          <p:cNvSpPr txBox="1"/>
          <p:nvPr/>
        </p:nvSpPr>
        <p:spPr>
          <a:xfrm>
            <a:off x="979160" y="1981047"/>
            <a:ext cx="6320442" cy="27540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000">
                <a:solidFill>
                  <a:schemeClr val="dk1"/>
                </a:solidFill>
                <a:latin typeface="Arial"/>
                <a:ea typeface="Arial"/>
                <a:cs typeface="Arial"/>
                <a:sym typeface="Arial"/>
              </a:rPr>
              <a:t>Del Puesto de Trabajo a la </a:t>
            </a:r>
            <a:r>
              <a:rPr b="1" lang="es-ES" sz="2000">
                <a:solidFill>
                  <a:schemeClr val="accent6"/>
                </a:solidFill>
                <a:latin typeface="Arial"/>
                <a:ea typeface="Arial"/>
                <a:cs typeface="Arial"/>
                <a:sym typeface="Arial"/>
              </a:rPr>
              <a:t>Trayectoria Profesional</a:t>
            </a:r>
            <a:endParaRPr/>
          </a:p>
          <a:p>
            <a:pPr indent="0" lvl="0" marL="0" marR="0" rtl="0" algn="l">
              <a:spcBef>
                <a:spcPts val="0"/>
              </a:spcBef>
              <a:spcAft>
                <a:spcPts val="0"/>
              </a:spcAft>
              <a:buNone/>
            </a:pPr>
            <a:r>
              <a:t/>
            </a:r>
            <a:endParaRPr sz="2000">
              <a:solidFill>
                <a:schemeClr val="dk1"/>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Formación </a:t>
            </a:r>
            <a:r>
              <a:rPr b="1" i="0" lang="es-ES" sz="2000" u="none" cap="none" strike="noStrike">
                <a:solidFill>
                  <a:schemeClr val="dk1"/>
                </a:solidFill>
                <a:latin typeface="Arial"/>
                <a:ea typeface="Arial"/>
                <a:cs typeface="Arial"/>
                <a:sym typeface="Arial"/>
              </a:rPr>
              <a:t>específica y accesible</a:t>
            </a:r>
            <a:r>
              <a:rPr b="0" i="0" lang="es-ES" sz="2000" u="none" cap="none" strike="noStrike">
                <a:solidFill>
                  <a:schemeClr val="dk1"/>
                </a:solidFill>
                <a:latin typeface="Arial"/>
                <a:ea typeface="Arial"/>
                <a:cs typeface="Arial"/>
                <a:sym typeface="Arial"/>
              </a:rPr>
              <a:t>.</a:t>
            </a:r>
            <a:endParaRPr/>
          </a:p>
          <a:p>
            <a:pPr indent="-190500" lvl="1" marL="180975" marR="0" rtl="0" algn="l">
              <a:lnSpc>
                <a:spcPct val="150000"/>
              </a:lnSpc>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Certificación</a:t>
            </a:r>
            <a:r>
              <a:rPr b="0" i="0" lang="es-ES" sz="2000" u="none" cap="none" strike="noStrike">
                <a:solidFill>
                  <a:schemeClr val="dk1"/>
                </a:solidFill>
                <a:latin typeface="Arial"/>
                <a:ea typeface="Arial"/>
                <a:cs typeface="Arial"/>
                <a:sym typeface="Arial"/>
              </a:rPr>
              <a:t> de competencias ya adquiridas.</a:t>
            </a:r>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Diseño de carreras con </a:t>
            </a:r>
            <a:r>
              <a:rPr b="1" i="0" lang="es-ES" sz="2000" u="none" cap="none" strike="noStrike">
                <a:solidFill>
                  <a:schemeClr val="dk1"/>
                </a:solidFill>
                <a:latin typeface="Arial"/>
                <a:ea typeface="Arial"/>
                <a:cs typeface="Arial"/>
                <a:sym typeface="Arial"/>
              </a:rPr>
              <a:t>progresión</a:t>
            </a:r>
            <a:r>
              <a:rPr b="0" i="0" lang="es-ES" sz="2000" u="none" cap="none" strike="noStrike">
                <a:solidFill>
                  <a:schemeClr val="dk1"/>
                </a:solidFill>
                <a:latin typeface="Arial"/>
                <a:ea typeface="Arial"/>
                <a:cs typeface="Arial"/>
                <a:sym typeface="Arial"/>
              </a:rPr>
              <a:t>.</a:t>
            </a:r>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Mayor </a:t>
            </a:r>
            <a:r>
              <a:rPr b="1" i="0" lang="es-ES" sz="2000" u="none" cap="none" strike="noStrike">
                <a:solidFill>
                  <a:schemeClr val="dk1"/>
                </a:solidFill>
                <a:latin typeface="Arial"/>
                <a:ea typeface="Arial"/>
                <a:cs typeface="Arial"/>
                <a:sym typeface="Arial"/>
              </a:rPr>
              <a:t>autonomía</a:t>
            </a:r>
            <a:r>
              <a:rPr b="0" i="0" lang="es-ES" sz="2000" u="none" cap="none" strike="noStrike">
                <a:solidFill>
                  <a:schemeClr val="dk1"/>
                </a:solidFill>
                <a:latin typeface="Arial"/>
                <a:ea typeface="Arial"/>
                <a:cs typeface="Arial"/>
                <a:sym typeface="Arial"/>
              </a:rPr>
              <a:t> y </a:t>
            </a:r>
            <a:r>
              <a:rPr b="1" i="0" lang="es-ES" sz="2000" u="none" cap="none" strike="noStrike">
                <a:solidFill>
                  <a:schemeClr val="dk1"/>
                </a:solidFill>
                <a:latin typeface="Arial"/>
                <a:ea typeface="Arial"/>
                <a:cs typeface="Arial"/>
                <a:sym typeface="Arial"/>
              </a:rPr>
              <a:t>valoración</a:t>
            </a:r>
            <a:r>
              <a:rPr b="0" i="0" lang="es-ES" sz="2000" u="none" cap="none" strike="noStrike">
                <a:solidFill>
                  <a:schemeClr val="dk1"/>
                </a:solidFill>
                <a:latin typeface="Arial"/>
                <a:ea typeface="Arial"/>
                <a:cs typeface="Arial"/>
                <a:sym typeface="Arial"/>
              </a:rPr>
              <a:t>.</a:t>
            </a:r>
            <a:endParaRPr/>
          </a:p>
        </p:txBody>
      </p:sp>
      <p:pic>
        <p:nvPicPr>
          <p:cNvPr descr="Un trabajador en un almacén moderno siendo capacitado en el uso de una tableta digital, rodeado de estanterías organizadas y cajas etiquetadas. El trabajador, vestido con uniforme limpio y chaleco reflectante, recibe instrucciones de un supervisor con actitud amable. La escena transmite dignidad, aprendizaje y progreso tecnológico en el entorno laboral." id="350" name="Google Shape;350;p13"/>
          <p:cNvPicPr preferRelativeResize="0"/>
          <p:nvPr/>
        </p:nvPicPr>
        <p:blipFill rotWithShape="1">
          <a:blip r:embed="rId3">
            <a:alphaModFix/>
          </a:blip>
          <a:srcRect b="0" l="0" r="0" t="0"/>
          <a:stretch/>
        </p:blipFill>
        <p:spPr>
          <a:xfrm>
            <a:off x="8052620" y="1088922"/>
            <a:ext cx="3657600" cy="5486400"/>
          </a:xfrm>
          <a:prstGeom prst="rect">
            <a:avLst/>
          </a:prstGeom>
          <a:noFill/>
          <a:ln>
            <a:noFill/>
          </a:ln>
        </p:spPr>
      </p:pic>
      <p:sp>
        <p:nvSpPr>
          <p:cNvPr id="351" name="Google Shape;351;p13"/>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OPORTUNIDADES Y CLAVES DE MEJORA </a:t>
            </a:r>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4"/>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OPORTUNIDADES Y CLAVES DE MEJORA </a:t>
            </a:r>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
        <p:nvSpPr>
          <p:cNvPr id="358" name="Google Shape;358;p14"/>
          <p:cNvSpPr txBox="1"/>
          <p:nvPr/>
        </p:nvSpPr>
        <p:spPr>
          <a:xfrm>
            <a:off x="6678201" y="1942770"/>
            <a:ext cx="5247166" cy="3708708"/>
          </a:xfrm>
          <a:prstGeom prst="rect">
            <a:avLst/>
          </a:prstGeom>
          <a:noFill/>
          <a:ln>
            <a:noFill/>
          </a:ln>
        </p:spPr>
        <p:txBody>
          <a:bodyPr anchorCtr="0" anchor="t" bIns="45700" lIns="91425" spcFirstLastPara="1" rIns="91425" wrap="square" tIns="45700">
            <a:spAutoFit/>
          </a:bodyPr>
          <a:lstStyle/>
          <a:p>
            <a:pPr indent="-127000" lvl="0" marL="0" marR="0" rtl="0" algn="l">
              <a:spcBef>
                <a:spcPts val="0"/>
              </a:spcBef>
              <a:spcAft>
                <a:spcPts val="0"/>
              </a:spcAft>
              <a:buClr>
                <a:schemeClr val="accent6"/>
              </a:buClr>
              <a:buSzPts val="2000"/>
              <a:buFont typeface="Calibri"/>
              <a:buAutoNum type="arabicPeriod"/>
            </a:pPr>
            <a:r>
              <a:rPr b="1" lang="es-ES" sz="2000">
                <a:solidFill>
                  <a:schemeClr val="accent6"/>
                </a:solidFill>
                <a:latin typeface="Arial"/>
                <a:ea typeface="Arial"/>
                <a:cs typeface="Arial"/>
                <a:sym typeface="Arial"/>
              </a:rPr>
              <a:t>Digitalización Inclusiva</a:t>
            </a:r>
            <a:r>
              <a:rPr b="0" i="0" lang="es-ES" sz="2000">
                <a:solidFill>
                  <a:srgbClr val="0F1115"/>
                </a:solidFill>
                <a:latin typeface="Arial"/>
                <a:ea typeface="Arial"/>
                <a:cs typeface="Arial"/>
                <a:sym typeface="Arial"/>
              </a:rPr>
              <a:t>: Programas básicos, centrados en las herramientas que usarán realmente. Sin jerga, desde su nivel.</a:t>
            </a:r>
            <a:endParaRPr/>
          </a:p>
          <a:p>
            <a:pPr indent="0" lvl="0" marL="0" marR="0" rtl="0" algn="l">
              <a:spcBef>
                <a:spcPts val="300"/>
              </a:spcBef>
              <a:spcAft>
                <a:spcPts val="0"/>
              </a:spcAft>
              <a:buClr>
                <a:schemeClr val="dk1"/>
              </a:buClr>
              <a:buSzPts val="2000"/>
              <a:buFont typeface="Calibri"/>
              <a:buNone/>
            </a:pPr>
            <a:r>
              <a:t/>
            </a:r>
            <a:endParaRPr b="0" i="0" sz="2000">
              <a:solidFill>
                <a:srgbClr val="0F1115"/>
              </a:solidFill>
              <a:latin typeface="Arial"/>
              <a:ea typeface="Arial"/>
              <a:cs typeface="Arial"/>
              <a:sym typeface="Arial"/>
            </a:endParaRPr>
          </a:p>
          <a:p>
            <a:pPr indent="-127000" lvl="0" marL="0" marR="0" rtl="0" algn="l">
              <a:spcBef>
                <a:spcPts val="450"/>
              </a:spcBef>
              <a:spcAft>
                <a:spcPts val="0"/>
              </a:spcAft>
              <a:buClr>
                <a:schemeClr val="accent6"/>
              </a:buClr>
              <a:buSzPts val="2000"/>
              <a:buFont typeface="Calibri"/>
              <a:buAutoNum type="arabicPeriod"/>
            </a:pPr>
            <a:r>
              <a:rPr b="1" lang="es-ES" sz="2000">
                <a:solidFill>
                  <a:schemeClr val="accent6"/>
                </a:solidFill>
                <a:latin typeface="Arial"/>
                <a:ea typeface="Arial"/>
                <a:cs typeface="Arial"/>
                <a:sym typeface="Arial"/>
              </a:rPr>
              <a:t> Mentoría y Acompañamiento</a:t>
            </a:r>
            <a:r>
              <a:rPr b="0" i="0" lang="es-ES" sz="2000">
                <a:solidFill>
                  <a:srgbClr val="0F1115"/>
                </a:solidFill>
                <a:latin typeface="Arial"/>
                <a:ea typeface="Arial"/>
                <a:cs typeface="Arial"/>
                <a:sym typeface="Arial"/>
              </a:rPr>
              <a:t>: Un guía interno que resuelva dudas, motive y forme en el puesto. La confianza es clave.</a:t>
            </a:r>
            <a:endParaRPr/>
          </a:p>
          <a:p>
            <a:pPr indent="0" lvl="0" marL="0" marR="0" rtl="0" algn="l">
              <a:spcBef>
                <a:spcPts val="450"/>
              </a:spcBef>
              <a:spcAft>
                <a:spcPts val="0"/>
              </a:spcAft>
              <a:buClr>
                <a:schemeClr val="dk1"/>
              </a:buClr>
              <a:buSzPts val="2000"/>
              <a:buFont typeface="Calibri"/>
              <a:buNone/>
            </a:pPr>
            <a:r>
              <a:t/>
            </a:r>
            <a:endParaRPr b="0" i="0" sz="2000">
              <a:solidFill>
                <a:srgbClr val="0F1115"/>
              </a:solidFill>
              <a:latin typeface="Arial"/>
              <a:ea typeface="Arial"/>
              <a:cs typeface="Arial"/>
              <a:sym typeface="Arial"/>
            </a:endParaRPr>
          </a:p>
          <a:p>
            <a:pPr indent="-127000" lvl="0" marL="0" marR="0" rtl="0" algn="l">
              <a:spcBef>
                <a:spcPts val="450"/>
              </a:spcBef>
              <a:spcAft>
                <a:spcPts val="0"/>
              </a:spcAft>
              <a:buClr>
                <a:schemeClr val="accent6"/>
              </a:buClr>
              <a:buSzPts val="2000"/>
              <a:buFont typeface="Calibri"/>
              <a:buAutoNum type="arabicPeriod"/>
            </a:pPr>
            <a:r>
              <a:rPr b="1" lang="es-ES" sz="2000">
                <a:solidFill>
                  <a:schemeClr val="accent6"/>
                </a:solidFill>
                <a:latin typeface="Arial"/>
                <a:ea typeface="Arial"/>
                <a:cs typeface="Arial"/>
                <a:sym typeface="Arial"/>
              </a:rPr>
              <a:t> Aprendizaje Permanente</a:t>
            </a:r>
            <a:r>
              <a:rPr b="0" i="0" lang="es-ES" sz="2000">
                <a:solidFill>
                  <a:srgbClr val="0F1115"/>
                </a:solidFill>
                <a:latin typeface="Arial"/>
                <a:ea typeface="Arial"/>
                <a:cs typeface="Arial"/>
                <a:sym typeface="Arial"/>
              </a:rPr>
              <a:t>: Micro-formación accesible integrado en su trabajo, no </a:t>
            </a:r>
            <a:r>
              <a:rPr lang="es-ES" sz="2000">
                <a:solidFill>
                  <a:srgbClr val="0F1115"/>
                </a:solidFill>
                <a:latin typeface="Arial"/>
                <a:ea typeface="Arial"/>
                <a:cs typeface="Arial"/>
                <a:sym typeface="Arial"/>
              </a:rPr>
              <a:t>como una carga extra.</a:t>
            </a:r>
            <a:endParaRPr/>
          </a:p>
        </p:txBody>
      </p:sp>
      <p:pic>
        <p:nvPicPr>
          <p:cNvPr id="359" name="Google Shape;359;p14"/>
          <p:cNvPicPr preferRelativeResize="0"/>
          <p:nvPr/>
        </p:nvPicPr>
        <p:blipFill rotWithShape="1">
          <a:blip r:embed="rId3">
            <a:alphaModFix/>
          </a:blip>
          <a:srcRect b="0" l="0" r="0" t="0"/>
          <a:stretch/>
        </p:blipFill>
        <p:spPr>
          <a:xfrm>
            <a:off x="154112" y="1942770"/>
            <a:ext cx="6369978" cy="35457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15"/>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OPORTUNIDADES Y CLAVES DE MEJORA </a:t>
            </a:r>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
        <p:nvSpPr>
          <p:cNvPr id="366" name="Google Shape;366;p15"/>
          <p:cNvSpPr txBox="1"/>
          <p:nvPr/>
        </p:nvSpPr>
        <p:spPr>
          <a:xfrm>
            <a:off x="820648" y="1510569"/>
            <a:ext cx="6210728"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chemeClr val="accent6"/>
                </a:solidFill>
                <a:latin typeface="Arial"/>
                <a:ea typeface="Arial"/>
                <a:cs typeface="Arial"/>
                <a:sym typeface="Arial"/>
              </a:rPr>
              <a:t>Cambio de Paradigma: </a:t>
            </a:r>
            <a:r>
              <a:rPr b="1" lang="es-ES" sz="2000">
                <a:solidFill>
                  <a:schemeClr val="dk1"/>
                </a:solidFill>
                <a:latin typeface="Arial"/>
                <a:ea typeface="Arial"/>
                <a:cs typeface="Arial"/>
                <a:sym typeface="Arial"/>
              </a:rPr>
              <a:t>Nuevas Reglas de Juego</a:t>
            </a:r>
            <a:endParaRPr b="1" sz="2000">
              <a:solidFill>
                <a:schemeClr val="accent3"/>
              </a:solidFill>
              <a:latin typeface="Arial"/>
              <a:ea typeface="Arial"/>
              <a:cs typeface="Arial"/>
              <a:sym typeface="Arial"/>
            </a:endParaRPr>
          </a:p>
        </p:txBody>
      </p:sp>
      <p:sp>
        <p:nvSpPr>
          <p:cNvPr id="367" name="Google Shape;367;p15"/>
          <p:cNvSpPr txBox="1"/>
          <p:nvPr/>
        </p:nvSpPr>
        <p:spPr>
          <a:xfrm>
            <a:off x="820647" y="2280399"/>
            <a:ext cx="5934113" cy="2793072"/>
          </a:xfrm>
          <a:prstGeom prst="rect">
            <a:avLst/>
          </a:prstGeom>
          <a:noFill/>
          <a:ln>
            <a:noFill/>
          </a:ln>
        </p:spPr>
        <p:txBody>
          <a:bodyPr anchorCtr="0" anchor="t" bIns="45700" lIns="91425" spcFirstLastPara="1" rIns="91425" wrap="square" tIns="45700">
            <a:spAutoFit/>
          </a:bodyPr>
          <a:lstStyle/>
          <a:p>
            <a:pPr indent="-127000" lvl="0" marL="0" marR="0" rtl="0" algn="l">
              <a:spcBef>
                <a:spcPts val="0"/>
              </a:spcBef>
              <a:spcAft>
                <a:spcPts val="0"/>
              </a:spcAft>
              <a:buClr>
                <a:schemeClr val="accent6"/>
              </a:buClr>
              <a:buSzPts val="2000"/>
              <a:buFont typeface="Calibri"/>
              <a:buAutoNum type="arabicPeriod"/>
            </a:pPr>
            <a:r>
              <a:rPr b="1" lang="es-ES" sz="2000">
                <a:solidFill>
                  <a:schemeClr val="accent6"/>
                </a:solidFill>
                <a:latin typeface="Arial"/>
                <a:ea typeface="Arial"/>
                <a:cs typeface="Arial"/>
                <a:sym typeface="Arial"/>
              </a:rPr>
              <a:t>   Valorar las competencias informales</a:t>
            </a:r>
            <a:r>
              <a:rPr lang="es-ES" sz="2000">
                <a:solidFill>
                  <a:srgbClr val="0F1115"/>
                </a:solidFill>
                <a:latin typeface="Arial"/>
                <a:ea typeface="Arial"/>
                <a:cs typeface="Arial"/>
                <a:sym typeface="Arial"/>
              </a:rPr>
              <a:t>:   </a:t>
            </a:r>
            <a:endParaRPr/>
          </a:p>
          <a:p>
            <a:pPr indent="0" lvl="0" marL="0" marR="0" rtl="0" algn="l">
              <a:spcBef>
                <a:spcPts val="300"/>
              </a:spcBef>
              <a:spcAft>
                <a:spcPts val="0"/>
              </a:spcAft>
              <a:buNone/>
            </a:pPr>
            <a:r>
              <a:rPr lang="es-ES" sz="2000">
                <a:solidFill>
                  <a:srgbClr val="0F1115"/>
                </a:solidFill>
                <a:latin typeface="Arial"/>
                <a:ea typeface="Arial"/>
                <a:cs typeface="Arial"/>
                <a:sym typeface="Arial"/>
              </a:rPr>
              <a:t>      Primar las competencias sobre los Certificados</a:t>
            </a:r>
            <a:endParaRPr/>
          </a:p>
          <a:p>
            <a:pPr indent="0" lvl="0" marL="0" marR="0" rtl="0" algn="l">
              <a:spcBef>
                <a:spcPts val="300"/>
              </a:spcBef>
              <a:spcAft>
                <a:spcPts val="0"/>
              </a:spcAft>
              <a:buNone/>
            </a:pPr>
            <a:r>
              <a:t/>
            </a:r>
            <a:endParaRPr sz="2000">
              <a:solidFill>
                <a:srgbClr val="0F1115"/>
              </a:solidFill>
              <a:latin typeface="Arial"/>
              <a:ea typeface="Arial"/>
              <a:cs typeface="Arial"/>
              <a:sym typeface="Arial"/>
            </a:endParaRPr>
          </a:p>
          <a:p>
            <a:pPr indent="-457200" lvl="0" marL="457200" marR="0" rtl="0" algn="l">
              <a:spcBef>
                <a:spcPts val="450"/>
              </a:spcBef>
              <a:spcAft>
                <a:spcPts val="0"/>
              </a:spcAft>
              <a:buClr>
                <a:schemeClr val="accent6"/>
              </a:buClr>
              <a:buSzPts val="2000"/>
              <a:buFont typeface="Calibri"/>
              <a:buAutoNum type="arabicPeriod" startAt="2"/>
            </a:pPr>
            <a:r>
              <a:rPr b="1" lang="es-ES" sz="2000">
                <a:solidFill>
                  <a:schemeClr val="accent6"/>
                </a:solidFill>
                <a:latin typeface="Arial"/>
                <a:ea typeface="Arial"/>
                <a:cs typeface="Arial"/>
                <a:sym typeface="Arial"/>
              </a:rPr>
              <a:t> Reconocer el talento oculto: </a:t>
            </a:r>
            <a:r>
              <a:rPr lang="es-ES" sz="2000">
                <a:solidFill>
                  <a:srgbClr val="0F1115"/>
                </a:solidFill>
                <a:latin typeface="Arial"/>
                <a:ea typeface="Arial"/>
                <a:cs typeface="Arial"/>
                <a:sym typeface="Arial"/>
              </a:rPr>
              <a:t>Promover la movilidad interna.</a:t>
            </a:r>
            <a:endParaRPr/>
          </a:p>
          <a:p>
            <a:pPr indent="0" lvl="0" marL="0" marR="0" rtl="0" algn="l">
              <a:spcBef>
                <a:spcPts val="450"/>
              </a:spcBef>
              <a:spcAft>
                <a:spcPts val="0"/>
              </a:spcAft>
              <a:buClr>
                <a:schemeClr val="dk1"/>
              </a:buClr>
              <a:buSzPts val="1800"/>
              <a:buFont typeface="Calibri"/>
              <a:buNone/>
            </a:pPr>
            <a:r>
              <a:t/>
            </a:r>
            <a:endParaRPr b="0" i="0" sz="1800">
              <a:solidFill>
                <a:srgbClr val="0F1115"/>
              </a:solidFill>
              <a:latin typeface="Arial"/>
              <a:ea typeface="Arial"/>
              <a:cs typeface="Arial"/>
              <a:sym typeface="Arial"/>
            </a:endParaRPr>
          </a:p>
          <a:p>
            <a:pPr indent="-457200" lvl="0" marL="457200" marR="0" rtl="0" algn="l">
              <a:spcBef>
                <a:spcPts val="450"/>
              </a:spcBef>
              <a:spcAft>
                <a:spcPts val="0"/>
              </a:spcAft>
              <a:buClr>
                <a:schemeClr val="accent6"/>
              </a:buClr>
              <a:buSzPts val="2000"/>
              <a:buFont typeface="Calibri"/>
              <a:buAutoNum type="arabicPeriod" startAt="2"/>
            </a:pPr>
            <a:r>
              <a:rPr b="1" lang="es-ES" sz="2000">
                <a:solidFill>
                  <a:schemeClr val="accent6"/>
                </a:solidFill>
                <a:latin typeface="Arial"/>
                <a:ea typeface="Arial"/>
                <a:cs typeface="Arial"/>
                <a:sym typeface="Arial"/>
              </a:rPr>
              <a:t> Empoderar al trabajador/a</a:t>
            </a:r>
            <a:r>
              <a:rPr lang="es-ES" sz="2000">
                <a:solidFill>
                  <a:srgbClr val="0F1115"/>
                </a:solidFill>
                <a:latin typeface="Arial"/>
                <a:ea typeface="Arial"/>
                <a:cs typeface="Arial"/>
                <a:sym typeface="Arial"/>
              </a:rPr>
              <a:t>: Receptor Pasivo → Agente Activo.</a:t>
            </a:r>
            <a:endParaRPr/>
          </a:p>
        </p:txBody>
      </p:sp>
      <p:pic>
        <p:nvPicPr>
          <p:cNvPr id="368" name="Google Shape;368;p15"/>
          <p:cNvPicPr preferRelativeResize="0"/>
          <p:nvPr/>
        </p:nvPicPr>
        <p:blipFill rotWithShape="1">
          <a:blip r:embed="rId3">
            <a:alphaModFix/>
          </a:blip>
          <a:srcRect b="0" l="0" r="0" t="0"/>
          <a:stretch/>
        </p:blipFill>
        <p:spPr>
          <a:xfrm>
            <a:off x="7425648" y="1510569"/>
            <a:ext cx="4562582" cy="45625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16"/>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OPORTUNIDADES Y CLAVES DE MEJORA </a:t>
            </a:r>
            <a:endParaRPr/>
          </a:p>
          <a:p>
            <a:pPr indent="0" lvl="0" marL="0" marR="0" rtl="0" algn="r">
              <a:lnSpc>
                <a:spcPct val="90000"/>
              </a:lnSpc>
              <a:spcBef>
                <a:spcPts val="0"/>
              </a:spcBef>
              <a:spcAft>
                <a:spcPts val="0"/>
              </a:spcAft>
              <a:buClr>
                <a:schemeClr val="dk1"/>
              </a:buClr>
              <a:buSzPts val="2000"/>
              <a:buFont typeface="Calibri"/>
              <a:buNone/>
            </a:pPr>
            <a:r>
              <a:t/>
            </a:r>
            <a:endParaRPr b="1" sz="2000">
              <a:solidFill>
                <a:schemeClr val="lt1"/>
              </a:solidFill>
              <a:latin typeface="Arial"/>
              <a:ea typeface="Arial"/>
              <a:cs typeface="Arial"/>
              <a:sym typeface="Arial"/>
            </a:endParaRPr>
          </a:p>
        </p:txBody>
      </p:sp>
      <p:sp>
        <p:nvSpPr>
          <p:cNvPr id="375" name="Google Shape;375;p16"/>
          <p:cNvSpPr txBox="1"/>
          <p:nvPr/>
        </p:nvSpPr>
        <p:spPr>
          <a:xfrm>
            <a:off x="829775" y="1013003"/>
            <a:ext cx="10766323"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800">
                <a:solidFill>
                  <a:schemeClr val="accent6"/>
                </a:solidFill>
                <a:latin typeface="Arial"/>
                <a:ea typeface="Arial"/>
                <a:cs typeface="Arial"/>
                <a:sym typeface="Arial"/>
              </a:rPr>
              <a:t>Dinámica 1: Cambio de Paradigma en el desarrollo del talento</a:t>
            </a:r>
            <a:endParaRPr/>
          </a:p>
          <a:p>
            <a:pPr indent="0" lvl="0" marL="0" marR="0" rtl="0" algn="l">
              <a:spcBef>
                <a:spcPts val="0"/>
              </a:spcBef>
              <a:spcAft>
                <a:spcPts val="0"/>
              </a:spcAft>
              <a:buNone/>
            </a:pPr>
            <a:r>
              <a:t/>
            </a:r>
            <a:endParaRPr b="1" sz="2000">
              <a:solidFill>
                <a:schemeClr val="accent3"/>
              </a:solidFill>
              <a:latin typeface="Arial"/>
              <a:ea typeface="Arial"/>
              <a:cs typeface="Arial"/>
              <a:sym typeface="Arial"/>
            </a:endParaRPr>
          </a:p>
        </p:txBody>
      </p:sp>
      <p:sp>
        <p:nvSpPr>
          <p:cNvPr id="376" name="Google Shape;376;p16"/>
          <p:cNvSpPr txBox="1"/>
          <p:nvPr/>
        </p:nvSpPr>
        <p:spPr>
          <a:xfrm>
            <a:off x="1253446" y="4157375"/>
            <a:ext cx="4602823" cy="1754326"/>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a:t>
            </a:r>
            <a:r>
              <a:rPr i="1" lang="es-ES" sz="1800">
                <a:solidFill>
                  <a:srgbClr val="7F7F7F"/>
                </a:solidFill>
                <a:latin typeface="Arial"/>
                <a:ea typeface="Arial"/>
                <a:cs typeface="Arial"/>
                <a:sym typeface="Arial"/>
              </a:rPr>
              <a:t>Baja cualificación</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p:txBody>
      </p:sp>
      <p:sp>
        <p:nvSpPr>
          <p:cNvPr id="377" name="Google Shape;377;p16"/>
          <p:cNvSpPr txBox="1"/>
          <p:nvPr/>
        </p:nvSpPr>
        <p:spPr>
          <a:xfrm>
            <a:off x="1253447" y="1756592"/>
            <a:ext cx="9930967" cy="163121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2000">
                <a:solidFill>
                  <a:schemeClr val="dk1"/>
                </a:solidFill>
                <a:latin typeface="Arial"/>
                <a:ea typeface="Arial"/>
                <a:cs typeface="Arial"/>
                <a:sym typeface="Arial"/>
              </a:rPr>
              <a:t>Pensad en 1 ejemplo de trabajador/a con baja cualificación que conozcáis (en vuestra empresa, entorno, sector). </a:t>
            </a:r>
            <a:endParaRPr/>
          </a:p>
          <a:p>
            <a:pPr indent="0" lvl="0" marL="0" marR="0" rtl="0" algn="l">
              <a:spcBef>
                <a:spcPts val="0"/>
              </a:spcBef>
              <a:spcAft>
                <a:spcPts val="0"/>
              </a:spcAft>
              <a:buNone/>
            </a:pPr>
            <a:r>
              <a:rPr i="1" lang="es-ES" sz="2000">
                <a:solidFill>
                  <a:schemeClr val="dk1"/>
                </a:solidFill>
                <a:latin typeface="Arial"/>
                <a:ea typeface="Arial"/>
                <a:cs typeface="Arial"/>
                <a:sym typeface="Arial"/>
              </a:rPr>
              <a:t>CÍRCULO </a:t>
            </a:r>
            <a:r>
              <a:rPr b="1" i="1" lang="es-ES" sz="2000">
                <a:solidFill>
                  <a:schemeClr val="dk1"/>
                </a:solidFill>
                <a:latin typeface="Arial"/>
                <a:ea typeface="Arial"/>
                <a:cs typeface="Arial"/>
                <a:sym typeface="Arial"/>
              </a:rPr>
              <a:t>VICIOSO</a:t>
            </a:r>
            <a:r>
              <a:rPr i="1" lang="es-ES" sz="2000">
                <a:solidFill>
                  <a:schemeClr val="dk1"/>
                </a:solidFill>
                <a:latin typeface="Arial"/>
                <a:ea typeface="Arial"/>
                <a:cs typeface="Arial"/>
                <a:sym typeface="Arial"/>
              </a:rPr>
              <a:t>: ¿Qué tipo de características le asociarías? </a:t>
            </a:r>
            <a:endParaRPr/>
          </a:p>
          <a:p>
            <a:pPr indent="0" lvl="0" marL="0" marR="0" rtl="0" algn="l">
              <a:spcBef>
                <a:spcPts val="0"/>
              </a:spcBef>
              <a:spcAft>
                <a:spcPts val="0"/>
              </a:spcAft>
              <a:buNone/>
            </a:pPr>
            <a:r>
              <a:rPr i="1" lang="es-ES" sz="2000">
                <a:solidFill>
                  <a:schemeClr val="dk1"/>
                </a:solidFill>
                <a:latin typeface="Arial"/>
                <a:ea typeface="Arial"/>
                <a:cs typeface="Arial"/>
                <a:sym typeface="Arial"/>
              </a:rPr>
              <a:t>CÍRCULO </a:t>
            </a:r>
            <a:r>
              <a:rPr b="1" i="1" lang="es-ES" sz="2000">
                <a:solidFill>
                  <a:schemeClr val="dk1"/>
                </a:solidFill>
                <a:latin typeface="Arial"/>
                <a:ea typeface="Arial"/>
                <a:cs typeface="Arial"/>
                <a:sym typeface="Arial"/>
              </a:rPr>
              <a:t>VIRTUOSO</a:t>
            </a:r>
            <a:r>
              <a:rPr i="1" lang="es-ES" sz="2000">
                <a:solidFill>
                  <a:schemeClr val="dk1"/>
                </a:solidFill>
                <a:latin typeface="Arial"/>
                <a:ea typeface="Arial"/>
                <a:cs typeface="Arial"/>
                <a:sym typeface="Arial"/>
              </a:rPr>
              <a:t>: ¿Qué tipo de apoyo o formación le permitiría aportar más valor en el trabajo?</a:t>
            </a:r>
            <a:endParaRPr sz="2000">
              <a:solidFill>
                <a:schemeClr val="dk1"/>
              </a:solidFill>
              <a:latin typeface="Arial"/>
              <a:ea typeface="Arial"/>
              <a:cs typeface="Arial"/>
              <a:sym typeface="Arial"/>
            </a:endParaRPr>
          </a:p>
        </p:txBody>
      </p:sp>
      <p:sp>
        <p:nvSpPr>
          <p:cNvPr id="378" name="Google Shape;378;p16"/>
          <p:cNvSpPr txBox="1"/>
          <p:nvPr/>
        </p:nvSpPr>
        <p:spPr>
          <a:xfrm>
            <a:off x="2537715" y="3685739"/>
            <a:ext cx="20342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accent1"/>
                </a:solidFill>
                <a:latin typeface="Arial"/>
                <a:ea typeface="Arial"/>
                <a:cs typeface="Arial"/>
                <a:sym typeface="Arial"/>
              </a:rPr>
              <a:t>Círculo vicioso</a:t>
            </a:r>
            <a:endParaRPr/>
          </a:p>
        </p:txBody>
      </p:sp>
      <p:sp>
        <p:nvSpPr>
          <p:cNvPr id="379" name="Google Shape;379;p16"/>
          <p:cNvSpPr txBox="1"/>
          <p:nvPr/>
        </p:nvSpPr>
        <p:spPr>
          <a:xfrm>
            <a:off x="8298096" y="3683056"/>
            <a:ext cx="236391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accent1"/>
                </a:solidFill>
                <a:latin typeface="Arial"/>
                <a:ea typeface="Arial"/>
                <a:cs typeface="Arial"/>
                <a:sym typeface="Arial"/>
              </a:rPr>
              <a:t>Círculo virtuoso</a:t>
            </a:r>
            <a:endParaRPr/>
          </a:p>
        </p:txBody>
      </p:sp>
      <p:sp>
        <p:nvSpPr>
          <p:cNvPr id="380" name="Google Shape;380;p16"/>
          <p:cNvSpPr txBox="1"/>
          <p:nvPr/>
        </p:nvSpPr>
        <p:spPr>
          <a:xfrm>
            <a:off x="6626831" y="4157375"/>
            <a:ext cx="4784761" cy="1754326"/>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s-ES" sz="1800">
                <a:solidFill>
                  <a:schemeClr val="dk1"/>
                </a:solidFill>
                <a:latin typeface="Arial"/>
                <a:ea typeface="Arial"/>
                <a:cs typeface="Arial"/>
                <a:sym typeface="Arial"/>
              </a:rPr>
              <a:t>--</a:t>
            </a:r>
            <a:r>
              <a:rPr i="1" lang="es-ES" sz="1800">
                <a:solidFill>
                  <a:srgbClr val="7F7F7F"/>
                </a:solidFill>
                <a:latin typeface="Arial"/>
                <a:ea typeface="Arial"/>
                <a:cs typeface="Arial"/>
                <a:sym typeface="Arial"/>
              </a:rPr>
              <a:t>Competencias digitales básicas</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17"/>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EXPERIENCIAS Y BUENAS PRÁCTICAS</a:t>
            </a:r>
            <a:endParaRPr b="1" sz="2000">
              <a:solidFill>
                <a:schemeClr val="lt1"/>
              </a:solidFill>
              <a:latin typeface="Arial"/>
              <a:ea typeface="Arial"/>
              <a:cs typeface="Arial"/>
              <a:sym typeface="Arial"/>
            </a:endParaRPr>
          </a:p>
        </p:txBody>
      </p:sp>
      <p:sp>
        <p:nvSpPr>
          <p:cNvPr descr="Imagen de salida" id="387" name="Google Shape;387;p17"/>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8" name="Google Shape;388;p17"/>
          <p:cNvSpPr txBox="1"/>
          <p:nvPr/>
        </p:nvSpPr>
        <p:spPr>
          <a:xfrm>
            <a:off x="963202" y="1361039"/>
            <a:ext cx="9960796" cy="28745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Arial"/>
              <a:buNone/>
            </a:pPr>
            <a:r>
              <a:rPr lang="es-ES" sz="2000">
                <a:solidFill>
                  <a:schemeClr val="dk1"/>
                </a:solidFill>
                <a:latin typeface="Arial"/>
                <a:ea typeface="Arial"/>
                <a:cs typeface="Arial"/>
                <a:sym typeface="Arial"/>
              </a:rPr>
              <a:t>Un </a:t>
            </a:r>
            <a:r>
              <a:rPr b="1" lang="es-ES" sz="3200">
                <a:solidFill>
                  <a:schemeClr val="accent6"/>
                </a:solidFill>
                <a:latin typeface="Arial"/>
                <a:ea typeface="Arial"/>
                <a:cs typeface="Arial"/>
                <a:sym typeface="Arial"/>
              </a:rPr>
              <a:t>RETO COMÚN </a:t>
            </a:r>
            <a:r>
              <a:rPr lang="es-ES" sz="2000">
                <a:solidFill>
                  <a:schemeClr val="dk1"/>
                </a:solidFill>
                <a:latin typeface="Arial"/>
                <a:ea typeface="Arial"/>
                <a:cs typeface="Arial"/>
                <a:sym typeface="Arial"/>
              </a:rPr>
              <a:t>en toda Europa:</a:t>
            </a:r>
            <a:endParaRPr/>
          </a:p>
          <a:p>
            <a:pPr indent="0" lvl="0" marL="0" marR="0" rtl="0" algn="l">
              <a:spcBef>
                <a:spcPts val="0"/>
              </a:spcBef>
              <a:spcAft>
                <a:spcPts val="0"/>
              </a:spcAft>
              <a:buClr>
                <a:schemeClr val="dk1"/>
              </a:buClr>
              <a:buSzPts val="2000"/>
              <a:buFont typeface="Calibri"/>
              <a:buNone/>
            </a:pPr>
            <a:r>
              <a:t/>
            </a:r>
            <a:endParaRPr sz="2000">
              <a:solidFill>
                <a:schemeClr val="dk1"/>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Muchos adultos han aprendido habilidades en el trabajo, pero no reconocidas oficialmente.</a:t>
            </a:r>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Esto limita el acceso a mejores empleos, movilidad y capacitación.</a:t>
            </a:r>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Necesidad de validación y visibilidad del aprendizaje informal.</a:t>
            </a:r>
            <a:endParaRPr b="0" i="0" sz="2000" u="none" cap="none" strike="noStrike">
              <a:solidFill>
                <a:schemeClr val="dk1"/>
              </a:solidFill>
              <a:latin typeface="Arial"/>
              <a:ea typeface="Arial"/>
              <a:cs typeface="Arial"/>
              <a:sym typeface="Arial"/>
            </a:endParaRPr>
          </a:p>
        </p:txBody>
      </p:sp>
      <p:sp>
        <p:nvSpPr>
          <p:cNvPr id="389" name="Google Shape;389;p17"/>
          <p:cNvSpPr txBox="1"/>
          <p:nvPr/>
        </p:nvSpPr>
        <p:spPr>
          <a:xfrm>
            <a:off x="3760341" y="5797226"/>
            <a:ext cx="4671317" cy="707886"/>
          </a:xfrm>
          <a:prstGeom prst="rect">
            <a:avLst/>
          </a:prstGeom>
          <a:solidFill>
            <a:schemeClr val="accent6"/>
          </a:solidFill>
          <a:ln>
            <a:noFill/>
          </a:ln>
        </p:spPr>
        <p:txBody>
          <a:bodyPr anchorCtr="0" anchor="t" bIns="45700" lIns="91425" spcFirstLastPara="1" rIns="91425" wrap="square" tIns="45700">
            <a:spAutoFit/>
          </a:bodyPr>
          <a:lstStyle/>
          <a:p>
            <a:pPr indent="0" lvl="1" marL="457200" marR="0" rtl="0" algn="ctr">
              <a:spcBef>
                <a:spcPts val="0"/>
              </a:spcBef>
              <a:spcAft>
                <a:spcPts val="0"/>
              </a:spcAft>
              <a:buNone/>
            </a:pPr>
            <a:r>
              <a:rPr b="0" i="0" lang="es-ES" sz="2000" u="none" cap="none" strike="noStrike">
                <a:solidFill>
                  <a:schemeClr val="lt1"/>
                </a:solidFill>
                <a:latin typeface="Arial"/>
                <a:ea typeface="Arial"/>
                <a:cs typeface="Arial"/>
                <a:sym typeface="Arial"/>
              </a:rPr>
              <a:t>Un enorme desaprovechamiento de talento</a:t>
            </a:r>
            <a:endParaRPr/>
          </a:p>
        </p:txBody>
      </p:sp>
      <p:sp>
        <p:nvSpPr>
          <p:cNvPr id="390" name="Google Shape;390;p17"/>
          <p:cNvSpPr/>
          <p:nvPr/>
        </p:nvSpPr>
        <p:spPr>
          <a:xfrm>
            <a:off x="5367748" y="4374282"/>
            <a:ext cx="1387012" cy="1284270"/>
          </a:xfrm>
          <a:prstGeom prst="downArrow">
            <a:avLst>
              <a:gd fmla="val 50000" name="adj1"/>
              <a:gd fmla="val 50000" name="adj2"/>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id="396" name="Google Shape;396;p18"/>
          <p:cNvPicPr preferRelativeResize="0"/>
          <p:nvPr/>
        </p:nvPicPr>
        <p:blipFill rotWithShape="1">
          <a:blip r:embed="rId3">
            <a:alphaModFix/>
          </a:blip>
          <a:srcRect b="0" l="0" r="0" t="0"/>
          <a:stretch/>
        </p:blipFill>
        <p:spPr>
          <a:xfrm>
            <a:off x="7398996" y="2015021"/>
            <a:ext cx="4663182" cy="4663182"/>
          </a:xfrm>
          <a:prstGeom prst="rect">
            <a:avLst/>
          </a:prstGeom>
          <a:noFill/>
          <a:ln>
            <a:noFill/>
          </a:ln>
        </p:spPr>
      </p:pic>
      <p:sp>
        <p:nvSpPr>
          <p:cNvPr id="397" name="Google Shape;397;p18"/>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EXPERIENCIAS Y BUENAS PRÁCTICAS</a:t>
            </a:r>
            <a:endParaRPr b="1" sz="2000">
              <a:solidFill>
                <a:schemeClr val="lt1"/>
              </a:solidFill>
              <a:latin typeface="Arial"/>
              <a:ea typeface="Arial"/>
              <a:cs typeface="Arial"/>
              <a:sym typeface="Arial"/>
            </a:endParaRPr>
          </a:p>
        </p:txBody>
      </p:sp>
      <p:sp>
        <p:nvSpPr>
          <p:cNvPr id="398" name="Google Shape;398;p18"/>
          <p:cNvSpPr txBox="1"/>
          <p:nvPr/>
        </p:nvSpPr>
        <p:spPr>
          <a:xfrm>
            <a:off x="471793" y="1177100"/>
            <a:ext cx="6819371" cy="502958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6"/>
              </a:buClr>
              <a:buSzPts val="2000"/>
              <a:buFont typeface="Arial"/>
              <a:buNone/>
            </a:pPr>
            <a:r>
              <a:rPr b="1" lang="es-ES" sz="2000">
                <a:solidFill>
                  <a:schemeClr val="accent6"/>
                </a:solidFill>
                <a:latin typeface="Arial"/>
                <a:ea typeface="Arial"/>
                <a:cs typeface="Arial"/>
                <a:sym typeface="Arial"/>
              </a:rPr>
              <a:t>Herramientas Europeas </a:t>
            </a:r>
            <a:r>
              <a:rPr lang="es-ES" sz="2000">
                <a:solidFill>
                  <a:schemeClr val="dk1"/>
                </a:solidFill>
                <a:latin typeface="Arial"/>
                <a:ea typeface="Arial"/>
                <a:cs typeface="Arial"/>
                <a:sym typeface="Arial"/>
              </a:rPr>
              <a:t>para reconocer y apoyar las habilidades:</a:t>
            </a:r>
            <a:endParaRPr/>
          </a:p>
          <a:p>
            <a:pPr indent="0" lvl="0" marL="0" marR="0" rtl="0" algn="l">
              <a:spcBef>
                <a:spcPts val="0"/>
              </a:spcBef>
              <a:spcAft>
                <a:spcPts val="0"/>
              </a:spcAft>
              <a:buClr>
                <a:schemeClr val="dk1"/>
              </a:buClr>
              <a:buSzPts val="2000"/>
              <a:buFont typeface="Calibri"/>
              <a:buNone/>
            </a:pPr>
            <a:r>
              <a:t/>
            </a:r>
            <a:endParaRPr sz="2000">
              <a:solidFill>
                <a:schemeClr val="dk1"/>
              </a:solidFill>
              <a:latin typeface="Arial"/>
              <a:ea typeface="Arial"/>
              <a:cs typeface="Arial"/>
              <a:sym typeface="Arial"/>
            </a:endParaRPr>
          </a:p>
          <a:p>
            <a:pPr indent="-190500" lvl="1" marL="180975" marR="0" rtl="0" algn="l">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MEC</a:t>
            </a:r>
            <a:r>
              <a:rPr b="0" i="0" lang="es-ES" sz="2000" u="none" cap="none" strike="noStrike">
                <a:solidFill>
                  <a:schemeClr val="dk1"/>
                </a:solidFill>
                <a:latin typeface="Arial"/>
                <a:ea typeface="Arial"/>
                <a:cs typeface="Arial"/>
                <a:sym typeface="Arial"/>
              </a:rPr>
              <a:t> (Marco Europeo de las Cualificaciones): hace que las cualificaciones sean comparables entre los países de la UE.</a:t>
            </a:r>
            <a:endParaRPr/>
          </a:p>
          <a:p>
            <a:pPr indent="0" lvl="1" marL="180975" marR="0" rtl="0" algn="l">
              <a:spcBef>
                <a:spcPts val="450"/>
              </a:spcBef>
              <a:spcAft>
                <a:spcPts val="0"/>
              </a:spcAft>
              <a:buClr>
                <a:schemeClr val="accent6"/>
              </a:buClr>
              <a:buSzPts val="3000"/>
              <a:buFont typeface="Arial"/>
              <a:buNone/>
            </a:pPr>
            <a:r>
              <a:t/>
            </a:r>
            <a:endParaRPr b="0" i="0" sz="2000" u="none" cap="none" strike="noStrike">
              <a:solidFill>
                <a:schemeClr val="dk1"/>
              </a:solidFill>
              <a:latin typeface="Arial"/>
              <a:ea typeface="Arial"/>
              <a:cs typeface="Arial"/>
              <a:sym typeface="Arial"/>
            </a:endParaRPr>
          </a:p>
          <a:p>
            <a:pPr indent="-190500" lvl="1" marL="180975" marR="0" rtl="0" algn="l">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Europass</a:t>
            </a:r>
            <a:r>
              <a:rPr b="0" i="0" lang="es-ES" sz="2000" u="none" cap="none" strike="noStrike">
                <a:solidFill>
                  <a:schemeClr val="dk1"/>
                </a:solidFill>
                <a:latin typeface="Arial"/>
                <a:ea typeface="Arial"/>
                <a:cs typeface="Arial"/>
                <a:sym typeface="Arial"/>
              </a:rPr>
              <a:t>: ayuda a las personas a visibilizar sus habilidades y competencias, formales e informales.</a:t>
            </a:r>
            <a:endParaRPr b="0" i="0" sz="2000" u="none" cap="none" strike="noStrike">
              <a:solidFill>
                <a:schemeClr val="dk1"/>
              </a:solidFill>
              <a:latin typeface="Arial"/>
              <a:ea typeface="Arial"/>
              <a:cs typeface="Arial"/>
              <a:sym typeface="Arial"/>
            </a:endParaRPr>
          </a:p>
          <a:p>
            <a:pPr indent="0" lvl="1" marL="180975" marR="0" rtl="0" algn="l">
              <a:spcBef>
                <a:spcPts val="450"/>
              </a:spcBef>
              <a:spcAft>
                <a:spcPts val="0"/>
              </a:spcAft>
              <a:buClr>
                <a:schemeClr val="accent6"/>
              </a:buClr>
              <a:buSzPts val="3000"/>
              <a:buFont typeface="Arial"/>
              <a:buNone/>
            </a:pPr>
            <a:r>
              <a:t/>
            </a:r>
            <a:endParaRPr b="0" i="0" sz="2000" u="none" cap="none" strike="noStrike">
              <a:solidFill>
                <a:schemeClr val="dk1"/>
              </a:solidFill>
              <a:latin typeface="Arial"/>
              <a:ea typeface="Arial"/>
              <a:cs typeface="Arial"/>
              <a:sym typeface="Arial"/>
            </a:endParaRPr>
          </a:p>
          <a:p>
            <a:pPr indent="-190500" lvl="1" marL="180975" marR="0" rtl="0" algn="l">
              <a:spcBef>
                <a:spcPts val="450"/>
              </a:spcBef>
              <a:spcAft>
                <a:spcPts val="0"/>
              </a:spcAft>
              <a:buClr>
                <a:schemeClr val="accent6"/>
              </a:buClr>
              <a:buSzPts val="3000"/>
              <a:buFont typeface="Arial"/>
              <a:buChar char="•"/>
            </a:pPr>
            <a:r>
              <a:rPr b="1" i="0" lang="es-ES" sz="2000" u="none" cap="none" strike="noStrike">
                <a:solidFill>
                  <a:schemeClr val="dk1"/>
                </a:solidFill>
                <a:latin typeface="Arial"/>
                <a:ea typeface="Arial"/>
                <a:cs typeface="Arial"/>
                <a:sym typeface="Arial"/>
              </a:rPr>
              <a:t>Upskilling Pathways </a:t>
            </a:r>
            <a:r>
              <a:rPr b="0" i="0" lang="es-ES" sz="2000" u="none" cap="none" strike="noStrike">
                <a:solidFill>
                  <a:schemeClr val="dk1"/>
                </a:solidFill>
                <a:latin typeface="Arial"/>
                <a:ea typeface="Arial"/>
                <a:cs typeface="Arial"/>
                <a:sym typeface="Arial"/>
              </a:rPr>
              <a:t>(iniciativa de la UE): ofrece a los adultos con pocas habilidades un camino individualizado:</a:t>
            </a:r>
            <a:endParaRPr/>
          </a:p>
          <a:p>
            <a:pPr indent="-285750" lvl="1" marL="742950" marR="0" rtl="0" algn="l">
              <a:spcBef>
                <a:spcPts val="0"/>
              </a:spcBef>
              <a:spcAft>
                <a:spcPts val="0"/>
              </a:spcAft>
              <a:buClr>
                <a:schemeClr val="dk1"/>
              </a:buClr>
              <a:buSzPts val="2000"/>
              <a:buFont typeface="Arial"/>
              <a:buChar char="•"/>
            </a:pPr>
            <a:r>
              <a:rPr b="0" i="0" lang="es-ES" sz="2000" u="none" cap="none" strike="noStrike">
                <a:solidFill>
                  <a:schemeClr val="dk1"/>
                </a:solidFill>
                <a:latin typeface="Arial"/>
                <a:ea typeface="Arial"/>
                <a:cs typeface="Arial"/>
                <a:sym typeface="Arial"/>
              </a:rPr>
              <a:t>Evaluación de habilidades</a:t>
            </a:r>
            <a:endParaRPr b="0" i="0" sz="2000" u="none" cap="none" strike="noStrike">
              <a:solidFill>
                <a:schemeClr val="dk1"/>
              </a:solidFill>
              <a:latin typeface="Arial"/>
              <a:ea typeface="Arial"/>
              <a:cs typeface="Arial"/>
              <a:sym typeface="Arial"/>
            </a:endParaRPr>
          </a:p>
          <a:p>
            <a:pPr indent="-285750" lvl="1" marL="742950" marR="0" rtl="0" algn="l">
              <a:spcBef>
                <a:spcPts val="0"/>
              </a:spcBef>
              <a:spcAft>
                <a:spcPts val="0"/>
              </a:spcAft>
              <a:buClr>
                <a:schemeClr val="dk1"/>
              </a:buClr>
              <a:buSzPts val="2000"/>
              <a:buFont typeface="Arial"/>
              <a:buChar char="•"/>
            </a:pPr>
            <a:r>
              <a:rPr b="0" i="0" lang="es-ES" sz="2000" u="none" cap="none" strike="noStrike">
                <a:solidFill>
                  <a:schemeClr val="dk1"/>
                </a:solidFill>
                <a:latin typeface="Arial"/>
                <a:ea typeface="Arial"/>
                <a:cs typeface="Arial"/>
                <a:sym typeface="Arial"/>
              </a:rPr>
              <a:t>Oferta de formación a medida</a:t>
            </a:r>
            <a:endParaRPr/>
          </a:p>
          <a:p>
            <a:pPr indent="-285750" lvl="1" marL="742950" marR="0" rtl="0" algn="l">
              <a:spcBef>
                <a:spcPts val="0"/>
              </a:spcBef>
              <a:spcAft>
                <a:spcPts val="0"/>
              </a:spcAft>
              <a:buClr>
                <a:schemeClr val="dk1"/>
              </a:buClr>
              <a:buSzPts val="2000"/>
              <a:buFont typeface="Arial"/>
              <a:buChar char="•"/>
            </a:pPr>
            <a:r>
              <a:rPr b="0" i="0" lang="es-ES" sz="2000" u="none" cap="none" strike="noStrike">
                <a:solidFill>
                  <a:schemeClr val="dk1"/>
                </a:solidFill>
                <a:latin typeface="Arial"/>
                <a:ea typeface="Arial"/>
                <a:cs typeface="Arial"/>
                <a:sym typeface="Arial"/>
              </a:rPr>
              <a:t>Validación y reconocimiento</a:t>
            </a:r>
            <a:endParaRPr b="0" i="0" sz="2000" u="none" cap="none" strike="noStrike">
              <a:solidFill>
                <a:schemeClr val="dk1"/>
              </a:solidFill>
              <a:latin typeface="Arial"/>
              <a:ea typeface="Arial"/>
              <a:cs typeface="Arial"/>
              <a:sym typeface="Arial"/>
            </a:endParaRPr>
          </a:p>
        </p:txBody>
      </p:sp>
      <p:sp>
        <p:nvSpPr>
          <p:cNvPr id="399" name="Google Shape;399;p18"/>
          <p:cNvSpPr/>
          <p:nvPr/>
        </p:nvSpPr>
        <p:spPr>
          <a:xfrm>
            <a:off x="7431029" y="1006867"/>
            <a:ext cx="4373978" cy="1431533"/>
          </a:xfrm>
          <a:prstGeom prst="wedgeEllipseCallout">
            <a:avLst>
              <a:gd fmla="val -54087" name="adj1"/>
              <a:gd fmla="val 60426" name="adj2"/>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0" name="Google Shape;400;p18"/>
          <p:cNvSpPr txBox="1"/>
          <p:nvPr/>
        </p:nvSpPr>
        <p:spPr>
          <a:xfrm>
            <a:off x="7655694" y="1430245"/>
            <a:ext cx="4257145"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lt1"/>
                </a:solidFill>
                <a:latin typeface="Arial"/>
                <a:ea typeface="Arial"/>
                <a:cs typeface="Arial"/>
                <a:sym typeface="Arial"/>
              </a:rPr>
              <a:t>Más info: </a:t>
            </a:r>
            <a:r>
              <a:rPr b="1" lang="es-ES" sz="1600" u="sng">
                <a:solidFill>
                  <a:schemeClr val="lt1"/>
                </a:solidFill>
                <a:latin typeface="Arial"/>
                <a:ea typeface="Arial"/>
                <a:cs typeface="Arial"/>
                <a:sym typeface="Arial"/>
                <a:hlinkClick r:id="rId4">
                  <a:extLst>
                    <a:ext uri="{A12FA001-AC4F-418D-AE19-62706E023703}">
                      <ahyp:hlinkClr val="tx"/>
                    </a:ext>
                  </a:extLst>
                </a:hlinkClick>
              </a:rPr>
              <a:t>Proyecto</a:t>
            </a:r>
            <a:r>
              <a:rPr b="1" lang="es-ES" sz="1600" u="sng">
                <a:solidFill>
                  <a:srgbClr val="954F72"/>
                </a:solidFill>
                <a:latin typeface="Arial"/>
                <a:ea typeface="Arial"/>
                <a:cs typeface="Arial"/>
                <a:sym typeface="Arial"/>
                <a:hlinkClick r:id="rId5">
                  <a:extLst>
                    <a:ext uri="{A12FA001-AC4F-418D-AE19-62706E023703}">
                      <ahyp:hlinkClr val="tx"/>
                    </a:ext>
                  </a:extLst>
                </a:hlinkClick>
              </a:rPr>
              <a:t> </a:t>
            </a:r>
            <a:r>
              <a:rPr b="1" lang="es-ES" sz="1600" u="sng">
                <a:solidFill>
                  <a:schemeClr val="lt1"/>
                </a:solidFill>
                <a:latin typeface="Arial"/>
                <a:ea typeface="Arial"/>
                <a:cs typeface="Arial"/>
                <a:sym typeface="Arial"/>
                <a:hlinkClick r:id="rId6">
                  <a:extLst>
                    <a:ext uri="{A12FA001-AC4F-418D-AE19-62706E023703}">
                      <ahyp:hlinkClr val="tx"/>
                    </a:ext>
                  </a:extLst>
                </a:hlinkClick>
              </a:rPr>
              <a:t>Microquest</a:t>
            </a:r>
            <a:r>
              <a:rPr b="1" lang="es-ES" sz="1600">
                <a:solidFill>
                  <a:schemeClr val="lt1"/>
                </a:solidFill>
                <a:latin typeface="Arial"/>
                <a:ea typeface="Arial"/>
                <a:cs typeface="Arial"/>
                <a:sym typeface="Arial"/>
              </a:rPr>
              <a:t>. Guía para proveedores de formación profesional.</a:t>
            </a:r>
            <a:endParaRPr/>
          </a:p>
        </p:txBody>
      </p:sp>
      <p:sp>
        <p:nvSpPr>
          <p:cNvPr id="401" name="Google Shape;401;p18"/>
          <p:cNvSpPr/>
          <p:nvPr/>
        </p:nvSpPr>
        <p:spPr>
          <a:xfrm>
            <a:off x="7631520" y="4780049"/>
            <a:ext cx="1193821" cy="629580"/>
          </a:xfrm>
          <a:prstGeom prst="roundRect">
            <a:avLst>
              <a:gd fmla="val 16667" name="adj"/>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2" name="Google Shape;402;p18"/>
          <p:cNvSpPr txBox="1"/>
          <p:nvPr/>
        </p:nvSpPr>
        <p:spPr>
          <a:xfrm>
            <a:off x="7655694" y="4773862"/>
            <a:ext cx="1129800" cy="646331"/>
          </a:xfrm>
          <a:prstGeom prst="rect">
            <a:avLst/>
          </a:prstGeom>
          <a:solidFill>
            <a:srgbClr val="FF6D2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900">
                <a:solidFill>
                  <a:schemeClr val="lt1"/>
                </a:solidFill>
                <a:latin typeface="Arial"/>
                <a:ea typeface="Arial"/>
                <a:cs typeface="Arial"/>
                <a:sym typeface="Arial"/>
              </a:rPr>
              <a:t>Identificar brechas en habilidades y conocimiento</a:t>
            </a:r>
            <a:endParaRPr/>
          </a:p>
        </p:txBody>
      </p:sp>
      <p:sp>
        <p:nvSpPr>
          <p:cNvPr id="403" name="Google Shape;403;p18"/>
          <p:cNvSpPr/>
          <p:nvPr/>
        </p:nvSpPr>
        <p:spPr>
          <a:xfrm>
            <a:off x="9120267" y="4781424"/>
            <a:ext cx="1197202" cy="646331"/>
          </a:xfrm>
          <a:prstGeom prst="roundRect">
            <a:avLst>
              <a:gd fmla="val 16667" name="adj"/>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4" name="Google Shape;404;p18"/>
          <p:cNvSpPr/>
          <p:nvPr/>
        </p:nvSpPr>
        <p:spPr>
          <a:xfrm>
            <a:off x="10612395" y="4780048"/>
            <a:ext cx="1210267" cy="646331"/>
          </a:xfrm>
          <a:prstGeom prst="roundRect">
            <a:avLst>
              <a:gd fmla="val 16667" name="adj"/>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05" name="Google Shape;405;p18"/>
          <p:cNvSpPr txBox="1"/>
          <p:nvPr/>
        </p:nvSpPr>
        <p:spPr>
          <a:xfrm>
            <a:off x="9217164" y="4783791"/>
            <a:ext cx="96356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900">
                <a:solidFill>
                  <a:schemeClr val="lt1"/>
                </a:solidFill>
                <a:latin typeface="Arial"/>
                <a:ea typeface="Arial"/>
                <a:cs typeface="Arial"/>
                <a:sym typeface="Arial"/>
              </a:rPr>
              <a:t>Adquirir nuevas habilidades y conocimiento</a:t>
            </a:r>
            <a:endParaRPr/>
          </a:p>
        </p:txBody>
      </p:sp>
      <p:sp>
        <p:nvSpPr>
          <p:cNvPr id="406" name="Google Shape;406;p18"/>
          <p:cNvSpPr txBox="1"/>
          <p:nvPr/>
        </p:nvSpPr>
        <p:spPr>
          <a:xfrm>
            <a:off x="10784223" y="4906422"/>
            <a:ext cx="963561"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900">
                <a:solidFill>
                  <a:schemeClr val="lt1"/>
                </a:solidFill>
                <a:latin typeface="Arial"/>
                <a:ea typeface="Arial"/>
                <a:cs typeface="Arial"/>
                <a:sym typeface="Arial"/>
              </a:rPr>
              <a:t>Certificar competencias y logros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19"/>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EXPERIENCIAS Y BUENAS PRÁCTICAS</a:t>
            </a:r>
            <a:endParaRPr b="1" sz="2000">
              <a:solidFill>
                <a:schemeClr val="lt1"/>
              </a:solidFill>
              <a:latin typeface="Arial"/>
              <a:ea typeface="Arial"/>
              <a:cs typeface="Arial"/>
              <a:sym typeface="Arial"/>
            </a:endParaRPr>
          </a:p>
        </p:txBody>
      </p:sp>
      <p:sp>
        <p:nvSpPr>
          <p:cNvPr id="413" name="Google Shape;413;p19"/>
          <p:cNvSpPr txBox="1"/>
          <p:nvPr/>
        </p:nvSpPr>
        <p:spPr>
          <a:xfrm>
            <a:off x="500129" y="1590323"/>
            <a:ext cx="6557342" cy="413901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000"/>
              <a:buFont typeface="Arial"/>
              <a:buNone/>
            </a:pPr>
            <a:r>
              <a:rPr lang="es-ES" sz="2000">
                <a:solidFill>
                  <a:schemeClr val="dk1"/>
                </a:solidFill>
                <a:latin typeface="Arial"/>
                <a:ea typeface="Arial"/>
                <a:cs typeface="Arial"/>
                <a:sym typeface="Arial"/>
              </a:rPr>
              <a:t>La Comisión Europea impulsa las </a:t>
            </a:r>
            <a:r>
              <a:rPr b="1" lang="es-ES" sz="2000">
                <a:solidFill>
                  <a:schemeClr val="accent6"/>
                </a:solidFill>
                <a:latin typeface="Arial"/>
                <a:ea typeface="Arial"/>
                <a:cs typeface="Arial"/>
                <a:sym typeface="Arial"/>
              </a:rPr>
              <a:t>microcredenciales</a:t>
            </a:r>
            <a:r>
              <a:rPr lang="es-ES" sz="2000">
                <a:solidFill>
                  <a:schemeClr val="dk1"/>
                </a:solidFill>
                <a:latin typeface="Arial"/>
                <a:ea typeface="Arial"/>
                <a:cs typeface="Arial"/>
                <a:sym typeface="Arial"/>
              </a:rPr>
              <a:t>: </a:t>
            </a:r>
            <a:endParaRPr/>
          </a:p>
          <a:p>
            <a:pPr indent="0" lvl="0" marL="0" marR="0" rtl="0" algn="l">
              <a:spcBef>
                <a:spcPts val="0"/>
              </a:spcBef>
              <a:spcAft>
                <a:spcPts val="0"/>
              </a:spcAft>
              <a:buClr>
                <a:schemeClr val="dk1"/>
              </a:buClr>
              <a:buSzPts val="2000"/>
              <a:buFont typeface="Calibri"/>
              <a:buNone/>
            </a:pPr>
            <a:r>
              <a:t/>
            </a:r>
            <a:endParaRPr sz="2000">
              <a:solidFill>
                <a:schemeClr val="dk1"/>
              </a:solidFill>
              <a:latin typeface="Arial"/>
              <a:ea typeface="Arial"/>
              <a:cs typeface="Arial"/>
              <a:sym typeface="Arial"/>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Aprendizaje flexible y modular.</a:t>
            </a:r>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Unidades de aprendizaje breves, reconocidas y avaladas por la Comisión Europea.</a:t>
            </a:r>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Ideal para adultos compaginando trabajo y aprendizaje.</a:t>
            </a:r>
            <a:endParaRPr/>
          </a:p>
          <a:p>
            <a:pPr indent="-190500" lvl="1" marL="180975" marR="0" rtl="0" algn="l">
              <a:lnSpc>
                <a:spcPct val="150000"/>
              </a:lnSpc>
              <a:spcBef>
                <a:spcPts val="450"/>
              </a:spcBef>
              <a:spcAft>
                <a:spcPts val="0"/>
              </a:spcAft>
              <a:buClr>
                <a:schemeClr val="accent6"/>
              </a:buClr>
              <a:buSzPts val="3000"/>
              <a:buFont typeface="Arial"/>
              <a:buChar char="•"/>
            </a:pPr>
            <a:r>
              <a:rPr b="0" i="0" lang="es-ES" sz="2000" u="none" cap="none" strike="noStrike">
                <a:solidFill>
                  <a:schemeClr val="dk1"/>
                </a:solidFill>
                <a:latin typeface="Arial"/>
                <a:ea typeface="Arial"/>
                <a:cs typeface="Arial"/>
                <a:sym typeface="Arial"/>
              </a:rPr>
              <a:t>Desarrollar cualificaciones progresivas y hacer visible el aprendizaje permanente.</a:t>
            </a:r>
            <a:endParaRPr b="0" i="0" sz="2000" u="none" cap="none" strike="noStrike">
              <a:solidFill>
                <a:schemeClr val="dk1"/>
              </a:solidFill>
              <a:latin typeface="Arial"/>
              <a:ea typeface="Arial"/>
              <a:cs typeface="Arial"/>
              <a:sym typeface="Arial"/>
            </a:endParaRPr>
          </a:p>
        </p:txBody>
      </p:sp>
      <p:pic>
        <p:nvPicPr>
          <p:cNvPr id="414" name="Google Shape;414;p19"/>
          <p:cNvPicPr preferRelativeResize="0"/>
          <p:nvPr/>
        </p:nvPicPr>
        <p:blipFill rotWithShape="1">
          <a:blip r:embed="rId3">
            <a:alphaModFix/>
          </a:blip>
          <a:srcRect b="0" l="0" r="0" t="0"/>
          <a:stretch/>
        </p:blipFill>
        <p:spPr>
          <a:xfrm>
            <a:off x="7407666" y="1387011"/>
            <a:ext cx="4377647" cy="4377647"/>
          </a:xfrm>
          <a:prstGeom prst="rect">
            <a:avLst/>
          </a:prstGeom>
          <a:noFill/>
          <a:ln>
            <a:noFill/>
          </a:ln>
        </p:spPr>
      </p:pic>
      <p:sp>
        <p:nvSpPr>
          <p:cNvPr id="415" name="Google Shape;415;p19"/>
          <p:cNvSpPr txBox="1"/>
          <p:nvPr/>
        </p:nvSpPr>
        <p:spPr>
          <a:xfrm>
            <a:off x="950552" y="5851132"/>
            <a:ext cx="10766323"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s-ES" sz="2000">
                <a:solidFill>
                  <a:schemeClr val="accent6"/>
                </a:solidFill>
                <a:latin typeface="Arial"/>
                <a:ea typeface="Arial"/>
                <a:cs typeface="Arial"/>
                <a:sym typeface="Arial"/>
              </a:rPr>
              <a:t>“El reconocimiento y la validación de habilidades son el puente entre el potencial y la oportunidad.”</a:t>
            </a:r>
            <a:endParaRPr b="1" i="1" sz="2000">
              <a:solidFill>
                <a:schemeClr val="accent6"/>
              </a:solidFill>
              <a:latin typeface="Arial"/>
              <a:ea typeface="Arial"/>
              <a:cs typeface="Arial"/>
              <a:sym typeface="Arial"/>
            </a:endParaRPr>
          </a:p>
        </p:txBody>
      </p:sp>
      <p:sp>
        <p:nvSpPr>
          <p:cNvPr id="416" name="Google Shape;416;p19"/>
          <p:cNvSpPr/>
          <p:nvPr/>
        </p:nvSpPr>
        <p:spPr>
          <a:xfrm>
            <a:off x="7266039" y="1006868"/>
            <a:ext cx="4538968" cy="1402036"/>
          </a:xfrm>
          <a:prstGeom prst="wedgeEllipseCallout">
            <a:avLst>
              <a:gd fmla="val -63753" name="adj1"/>
              <a:gd fmla="val 67294" name="adj2"/>
            </a:avLst>
          </a:prstGeom>
          <a:solidFill>
            <a:schemeClr val="accent1"/>
          </a:solidFill>
          <a:ln cap="flat" cmpd="sng" w="12700">
            <a:solidFill>
              <a:srgbClr val="6B2E0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19"/>
          <p:cNvSpPr txBox="1"/>
          <p:nvPr/>
        </p:nvSpPr>
        <p:spPr>
          <a:xfrm>
            <a:off x="7655694" y="1430245"/>
            <a:ext cx="429094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600">
                <a:solidFill>
                  <a:schemeClr val="lt1"/>
                </a:solidFill>
                <a:latin typeface="Arial"/>
                <a:ea typeface="Arial"/>
                <a:cs typeface="Arial"/>
                <a:sym typeface="Arial"/>
              </a:rPr>
              <a:t>Más info: </a:t>
            </a:r>
            <a:r>
              <a:rPr b="1" lang="es-ES" sz="1600" u="sng">
                <a:solidFill>
                  <a:schemeClr val="lt1"/>
                </a:solidFill>
                <a:latin typeface="Arial"/>
                <a:ea typeface="Arial"/>
                <a:cs typeface="Arial"/>
                <a:sym typeface="Arial"/>
                <a:hlinkClick r:id="rId4">
                  <a:extLst>
                    <a:ext uri="{A12FA001-AC4F-418D-AE19-62706E023703}">
                      <ahyp:hlinkClr val="tx"/>
                    </a:ext>
                  </a:extLst>
                </a:hlinkClick>
              </a:rPr>
              <a:t>Proyecto</a:t>
            </a:r>
            <a:r>
              <a:rPr b="1" lang="es-ES" sz="1600" u="sng">
                <a:solidFill>
                  <a:srgbClr val="954F72"/>
                </a:solidFill>
                <a:latin typeface="Arial"/>
                <a:ea typeface="Arial"/>
                <a:cs typeface="Arial"/>
                <a:sym typeface="Arial"/>
                <a:hlinkClick r:id="rId5">
                  <a:extLst>
                    <a:ext uri="{A12FA001-AC4F-418D-AE19-62706E023703}">
                      <ahyp:hlinkClr val="tx"/>
                    </a:ext>
                  </a:extLst>
                </a:hlinkClick>
              </a:rPr>
              <a:t> </a:t>
            </a:r>
            <a:r>
              <a:rPr b="1" lang="es-ES" sz="1600" u="sng">
                <a:solidFill>
                  <a:schemeClr val="lt1"/>
                </a:solidFill>
                <a:latin typeface="Arial"/>
                <a:ea typeface="Arial"/>
                <a:cs typeface="Arial"/>
                <a:sym typeface="Arial"/>
                <a:hlinkClick r:id="rId6">
                  <a:extLst>
                    <a:ext uri="{A12FA001-AC4F-418D-AE19-62706E023703}">
                      <ahyp:hlinkClr val="tx"/>
                    </a:ext>
                  </a:extLst>
                </a:hlinkClick>
              </a:rPr>
              <a:t>Microquest</a:t>
            </a:r>
            <a:r>
              <a:rPr b="1" lang="es-ES" sz="1600">
                <a:solidFill>
                  <a:schemeClr val="lt1"/>
                </a:solidFill>
                <a:latin typeface="Arial"/>
                <a:ea typeface="Arial"/>
                <a:cs typeface="Arial"/>
                <a:sym typeface="Arial"/>
              </a:rPr>
              <a:t>. Guía para proveedores de formación profesional.</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graphicFrame>
        <p:nvGraphicFramePr>
          <p:cNvPr id="423" name="Google Shape;423;p20"/>
          <p:cNvGraphicFramePr/>
          <p:nvPr/>
        </p:nvGraphicFramePr>
        <p:xfrm>
          <a:off x="1158381" y="1010093"/>
          <a:ext cx="3000000" cy="3000000"/>
        </p:xfrm>
        <a:graphic>
          <a:graphicData uri="http://schemas.openxmlformats.org/drawingml/2006/table">
            <a:tbl>
              <a:tblPr bandRow="1" firstCol="1" firstRow="1">
                <a:noFill/>
                <a:tableStyleId>{907BABD0-FC98-42D4-AD9B-3444887E9A7F}</a:tableStyleId>
              </a:tblPr>
              <a:tblGrid>
                <a:gridCol w="1209050"/>
                <a:gridCol w="7580600"/>
                <a:gridCol w="1668900"/>
              </a:tblGrid>
              <a:tr h="2458900">
                <a:tc>
                  <a:txBody>
                    <a:bodyPr/>
                    <a:lstStyle/>
                    <a:p>
                      <a:pPr indent="0" lvl="0" marL="0" marR="0" rtl="0" algn="l">
                        <a:lnSpc>
                          <a:spcPct val="115000"/>
                        </a:lnSpc>
                        <a:spcBef>
                          <a:spcPts val="0"/>
                        </a:spcBef>
                        <a:spcAft>
                          <a:spcPts val="0"/>
                        </a:spcAft>
                        <a:buClr>
                          <a:schemeClr val="dk1"/>
                        </a:buClr>
                        <a:buSzPts val="1200"/>
                        <a:buFont typeface="Arial"/>
                        <a:buNone/>
                      </a:pPr>
                      <a:r>
                        <a:rPr lang="es-ES" sz="1200" u="none" cap="none" strike="noStrike">
                          <a:latin typeface="Arial"/>
                          <a:ea typeface="Arial"/>
                          <a:cs typeface="Arial"/>
                          <a:sym typeface="Arial"/>
                        </a:rPr>
                        <a:t> </a:t>
                      </a:r>
                      <a:r>
                        <a:rPr b="1" lang="es-ES" sz="1200" u="none" cap="none" strike="noStrike">
                          <a:solidFill>
                            <a:schemeClr val="lt1"/>
                          </a:solidFill>
                          <a:latin typeface="Arial"/>
                          <a:ea typeface="Arial"/>
                          <a:cs typeface="Arial"/>
                          <a:sym typeface="Arial"/>
                        </a:rPr>
                        <a:t>COCA-COLA e </a:t>
                      </a:r>
                      <a:r>
                        <a:rPr b="1" lang="es-ES" sz="1200" u="sng" cap="none" strike="noStrike">
                          <a:solidFill>
                            <a:schemeClr val="lt1"/>
                          </a:solidFill>
                          <a:latin typeface="Arial"/>
                          <a:ea typeface="Arial"/>
                          <a:cs typeface="Arial"/>
                          <a:sym typeface="Arial"/>
                          <a:hlinkClick r:id="rId3">
                            <a:extLst>
                              <a:ext uri="{A12FA001-AC4F-418D-AE19-62706E023703}">
                                <ahyp:hlinkClr val="tx"/>
                              </a:ext>
                            </a:extLst>
                          </a:hlinkClick>
                        </a:rPr>
                        <a:t>IBERDROLA</a:t>
                      </a:r>
                      <a:r>
                        <a:rPr b="1" lang="es-ES" sz="1200" u="none" cap="none" strike="noStrike">
                          <a:solidFill>
                            <a:schemeClr val="lt1"/>
                          </a:solidFill>
                          <a:latin typeface="Arial"/>
                          <a:ea typeface="Arial"/>
                          <a:cs typeface="Arial"/>
                          <a:sym typeface="Arial"/>
                        </a:rPr>
                        <a:t> </a:t>
                      </a:r>
                      <a:endParaRPr b="1" sz="1200" u="none" cap="none" strike="noStrike">
                        <a:solidFill>
                          <a:schemeClr val="lt1"/>
                        </a:solidFill>
                        <a:latin typeface="Arial"/>
                        <a:ea typeface="Arial"/>
                        <a:cs typeface="Arial"/>
                        <a:sym typeface="Arial"/>
                      </a:endParaRPr>
                    </a:p>
                  </a:txBody>
                  <a:tcPr marT="0" marB="0" marR="43300" marL="43300"/>
                </a:tc>
                <a:tc>
                  <a:txBody>
                    <a:bodyPr/>
                    <a:lstStyle/>
                    <a:p>
                      <a:pPr indent="0" lvl="0" marL="0" marR="0" rtl="0" algn="l">
                        <a:lnSpc>
                          <a:spcPct val="100000"/>
                        </a:lnSpc>
                        <a:spcBef>
                          <a:spcPts val="0"/>
                        </a:spcBef>
                        <a:spcAft>
                          <a:spcPts val="0"/>
                        </a:spcAft>
                        <a:buClr>
                          <a:schemeClr val="dk1"/>
                        </a:buClr>
                        <a:buSzPts val="1200"/>
                        <a:buFont typeface="Arial"/>
                        <a:buNone/>
                      </a:pPr>
                      <a:r>
                        <a:rPr b="1" lang="es-ES" sz="1200" u="none" cap="none" strike="noStrike">
                          <a:solidFill>
                            <a:schemeClr val="dk1"/>
                          </a:solidFill>
                          <a:latin typeface="Arial"/>
                          <a:ea typeface="Arial"/>
                          <a:cs typeface="Arial"/>
                          <a:sym typeface="Arial"/>
                        </a:rPr>
                        <a:t>Desarrollo a través de la Experiencia (Modelo 70-20-10)</a:t>
                      </a:r>
                      <a:endParaRPr/>
                    </a:p>
                    <a:p>
                      <a:pPr indent="0" lvl="0" marL="0" marR="0" rtl="0" algn="l">
                        <a:lnSpc>
                          <a:spcPct val="100000"/>
                        </a:lnSpc>
                        <a:spcBef>
                          <a:spcPts val="0"/>
                        </a:spcBef>
                        <a:spcAft>
                          <a:spcPts val="0"/>
                        </a:spcAft>
                        <a:buClr>
                          <a:schemeClr val="dk1"/>
                        </a:buClr>
                        <a:buSzPts val="1200"/>
                        <a:buFont typeface="Calibri"/>
                        <a:buNone/>
                      </a:pPr>
                      <a:r>
                        <a:t/>
                      </a:r>
                      <a:endParaRPr b="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0" lang="es-ES" sz="1200" u="none" cap="none" strike="noStrike">
                          <a:solidFill>
                            <a:schemeClr val="dk1"/>
                          </a:solidFill>
                          <a:latin typeface="Arial"/>
                          <a:ea typeface="Arial"/>
                          <a:cs typeface="Arial"/>
                          <a:sym typeface="Arial"/>
                        </a:rPr>
                        <a:t>Coca-Cola e Iberdrola aplican modelos de desarrollo que benefician directamente a los trabajadores con menor cualificación formal, ya que ponen énfasis en el aprendizaje en el puesto de trabajo:</a:t>
                      </a:r>
                      <a:endParaRPr/>
                    </a:p>
                    <a:p>
                      <a:pPr indent="0" lvl="0" marL="0" marR="0" rtl="0" algn="l">
                        <a:lnSpc>
                          <a:spcPct val="100000"/>
                        </a:lnSpc>
                        <a:spcBef>
                          <a:spcPts val="0"/>
                        </a:spcBef>
                        <a:spcAft>
                          <a:spcPts val="0"/>
                        </a:spcAft>
                        <a:buClr>
                          <a:schemeClr val="dk1"/>
                        </a:buClr>
                        <a:buSzPts val="1200"/>
                        <a:buFont typeface="Calibri"/>
                        <a:buNone/>
                      </a:pPr>
                      <a:r>
                        <a:t/>
                      </a:r>
                      <a:endParaRPr b="0" sz="1200" u="none" cap="none" strike="noStrike">
                        <a:solidFill>
                          <a:schemeClr val="dk1"/>
                        </a:solidFill>
                        <a:latin typeface="Arial"/>
                        <a:ea typeface="Arial"/>
                        <a:cs typeface="Arial"/>
                        <a:sym typeface="Arial"/>
                      </a:endParaRPr>
                    </a:p>
                    <a:p>
                      <a:pPr indent="-285750" lvl="1" marL="540000" marR="0" rtl="0" algn="l">
                        <a:lnSpc>
                          <a:spcPct val="100000"/>
                        </a:lnSpc>
                        <a:spcBef>
                          <a:spcPts val="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70% en el entorno laboral: realizando tareas diarias, participando en proyectos específicos o asumiendo retos. Mejora continua (upskilling) mediante la práctica y la mentoría directa del supervisor.</a:t>
                      </a:r>
                      <a:endParaRPr/>
                    </a:p>
                    <a:p>
                      <a:pPr indent="-285750" lvl="1" marL="540000" marR="0" rtl="0" algn="l">
                        <a:lnSpc>
                          <a:spcPct val="100000"/>
                        </a:lnSpc>
                        <a:spcBef>
                          <a:spcPts val="6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20% en interacciones y coaching: Se fomenta el aprendizaje mediante la interacción con compañeros y el coaching de los líderes. Aprendizaje horizontal (iniciativa "Lunch and Learn"), donde los empleados comparten sus conocimientos.</a:t>
                      </a:r>
                      <a:endParaRPr/>
                    </a:p>
                    <a:p>
                      <a:pPr indent="-285750" lvl="1" marL="540000" marR="0" rtl="0" algn="l">
                        <a:lnSpc>
                          <a:spcPct val="100000"/>
                        </a:lnSpc>
                        <a:spcBef>
                          <a:spcPts val="6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10% Formación formal: Reservada para cursos estructurados. Formación presencial o a través de plataformas digitales.</a:t>
                      </a:r>
                      <a:endParaRPr/>
                    </a:p>
                  </a:txBody>
                  <a:tcPr marT="0" marB="0" marR="43300" marL="43300">
                    <a:solidFill>
                      <a:srgbClr val="FFE1D3"/>
                    </a:solidFill>
                  </a:tcPr>
                </a:tc>
                <a:tc>
                  <a:txBody>
                    <a:bodyPr/>
                    <a:lstStyle/>
                    <a:p>
                      <a:pPr indent="0" lvl="0" marL="0" marR="0" rtl="0" algn="l">
                        <a:lnSpc>
                          <a:spcPct val="115000"/>
                        </a:lnSpc>
                        <a:spcBef>
                          <a:spcPts val="0"/>
                        </a:spcBef>
                        <a:spcAft>
                          <a:spcPts val="0"/>
                        </a:spcAft>
                        <a:buClr>
                          <a:srgbClr val="0F0F0F"/>
                        </a:buClr>
                        <a:buSzPts val="1200"/>
                        <a:buFont typeface="Arial"/>
                        <a:buNone/>
                      </a:pPr>
                      <a:r>
                        <a:rPr b="0" lang="es-ES" sz="1200" u="sng" cap="none" strike="noStrike">
                          <a:solidFill>
                            <a:srgbClr val="0F0F0F"/>
                          </a:solidFill>
                          <a:latin typeface="Arial"/>
                          <a:ea typeface="Arial"/>
                          <a:cs typeface="Arial"/>
                          <a:sym typeface="Arial"/>
                          <a:hlinkClick r:id="rId4">
                            <a:extLst>
                              <a:ext uri="{A12FA001-AC4F-418D-AE19-62706E023703}">
                                <ahyp:hlinkClr val="tx"/>
                              </a:ext>
                            </a:extLst>
                          </a:hlinkClick>
                        </a:rPr>
                        <a:t>Reskilling and Upskilling | Meanings and Main Differences </a:t>
                      </a:r>
                      <a:r>
                        <a:rPr b="0" lang="es-ES" sz="1200" u="sng" cap="none" strike="noStrike">
                          <a:solidFill>
                            <a:srgbClr val="0F0F0F"/>
                          </a:solidFill>
                          <a:latin typeface="Arial"/>
                          <a:ea typeface="Arial"/>
                          <a:cs typeface="Arial"/>
                          <a:sym typeface="Arial"/>
                          <a:hlinkClick r:id="rId5">
                            <a:extLst>
                              <a:ext uri="{A12FA001-AC4F-418D-AE19-62706E023703}">
                                <ahyp:hlinkClr val="tx"/>
                              </a:ext>
                            </a:extLst>
                          </a:hlinkClick>
                        </a:rPr>
                        <a:t>–</a:t>
                      </a:r>
                      <a:r>
                        <a:rPr b="0" lang="es-ES" sz="1200" u="sng" cap="none" strike="noStrike">
                          <a:solidFill>
                            <a:srgbClr val="0F0F0F"/>
                          </a:solidFill>
                          <a:latin typeface="Arial"/>
                          <a:ea typeface="Arial"/>
                          <a:cs typeface="Arial"/>
                          <a:sym typeface="Arial"/>
                          <a:hlinkClick r:id="rId6">
                            <a:extLst>
                              <a:ext uri="{A12FA001-AC4F-418D-AE19-62706E023703}">
                                <ahyp:hlinkClr val="tx"/>
                              </a:ext>
                            </a:extLst>
                          </a:hlinkClick>
                        </a:rPr>
                        <a:t> Iberdrola</a:t>
                      </a:r>
                      <a:endParaRPr b="0" sz="1200" u="none" cap="none" strike="noStrike">
                        <a:solidFill>
                          <a:srgbClr val="0F0F0F"/>
                        </a:solidFill>
                        <a:latin typeface="Arial"/>
                        <a:ea typeface="Arial"/>
                        <a:cs typeface="Arial"/>
                        <a:sym typeface="Arial"/>
                      </a:endParaRPr>
                    </a:p>
                    <a:p>
                      <a:pPr indent="0" lvl="0" marL="0" marR="0" rtl="0" algn="l">
                        <a:lnSpc>
                          <a:spcPct val="115000"/>
                        </a:lnSpc>
                        <a:spcBef>
                          <a:spcPts val="800"/>
                        </a:spcBef>
                        <a:spcAft>
                          <a:spcPts val="0"/>
                        </a:spcAft>
                        <a:buClr>
                          <a:srgbClr val="0F0F0F"/>
                        </a:buClr>
                        <a:buSzPts val="1200"/>
                        <a:buFont typeface="Arial"/>
                        <a:buNone/>
                      </a:pPr>
                      <a:r>
                        <a:rPr b="0" lang="es-ES" sz="1200" u="sng" cap="none" strike="noStrike">
                          <a:solidFill>
                            <a:srgbClr val="0F0F0F"/>
                          </a:solidFill>
                          <a:latin typeface="Arial"/>
                          <a:ea typeface="Arial"/>
                          <a:cs typeface="Arial"/>
                          <a:sym typeface="Arial"/>
                          <a:hlinkClick r:id="rId7">
                            <a:extLst>
                              <a:ext uri="{A12FA001-AC4F-418D-AE19-62706E023703}">
                                <ahyp:hlinkClr val="tx"/>
                              </a:ext>
                            </a:extLst>
                          </a:hlinkClick>
                        </a:rPr>
                        <a:t>Training and talent development - Iberdrola</a:t>
                      </a:r>
                      <a:endParaRPr b="0" sz="1200" u="none" cap="none" strike="noStrike">
                        <a:solidFill>
                          <a:srgbClr val="0F0F0F"/>
                        </a:solidFill>
                        <a:latin typeface="Arial"/>
                        <a:ea typeface="Arial"/>
                        <a:cs typeface="Arial"/>
                        <a:sym typeface="Arial"/>
                      </a:endParaRPr>
                    </a:p>
                  </a:txBody>
                  <a:tcPr marT="0" marB="0" marR="43300" marL="43300">
                    <a:solidFill>
                      <a:srgbClr val="FFE1D3"/>
                    </a:solidFill>
                  </a:tcPr>
                </a:tc>
              </a:tr>
              <a:tr h="1508050">
                <a:tc>
                  <a:txBody>
                    <a:bodyPr/>
                    <a:lstStyle/>
                    <a:p>
                      <a:pPr indent="0" lvl="0" marL="0" marR="0" rtl="0" algn="l">
                        <a:lnSpc>
                          <a:spcPct val="115000"/>
                        </a:lnSpc>
                        <a:spcBef>
                          <a:spcPts val="0"/>
                        </a:spcBef>
                        <a:spcAft>
                          <a:spcPts val="0"/>
                        </a:spcAft>
                        <a:buClr>
                          <a:schemeClr val="lt1"/>
                        </a:buClr>
                        <a:buSzPts val="1200"/>
                        <a:buFont typeface="Arial"/>
                        <a:buNone/>
                      </a:pPr>
                      <a:r>
                        <a:rPr b="1" lang="es-ES" sz="1200" u="none" cap="none" strike="noStrike">
                          <a:solidFill>
                            <a:schemeClr val="lt1"/>
                          </a:solidFill>
                          <a:latin typeface="Arial"/>
                          <a:ea typeface="Arial"/>
                          <a:cs typeface="Arial"/>
                          <a:sym typeface="Arial"/>
                        </a:rPr>
                        <a:t>MCDONALD’S</a:t>
                      </a:r>
                      <a:endParaRPr/>
                    </a:p>
                    <a:p>
                      <a:pPr indent="0" lvl="0" marL="0" marR="0" rtl="0" algn="l">
                        <a:lnSpc>
                          <a:spcPct val="115000"/>
                        </a:lnSpc>
                        <a:spcBef>
                          <a:spcPts val="800"/>
                        </a:spcBef>
                        <a:spcAft>
                          <a:spcPts val="0"/>
                        </a:spcAft>
                        <a:buClr>
                          <a:schemeClr val="dk1"/>
                        </a:buClr>
                        <a:buSzPts val="1200"/>
                        <a:buFont typeface="Calibri"/>
                        <a:buNone/>
                      </a:pPr>
                      <a:r>
                        <a:t/>
                      </a:r>
                      <a:endParaRPr sz="1200" u="none" cap="none" strike="noStrike">
                        <a:latin typeface="Arial"/>
                        <a:ea typeface="Arial"/>
                        <a:cs typeface="Arial"/>
                        <a:sym typeface="Arial"/>
                      </a:endParaRPr>
                    </a:p>
                  </a:txBody>
                  <a:tcPr marT="0" marB="0" marR="43300" marL="43300"/>
                </a:tc>
                <a:tc>
                  <a:txBody>
                    <a:bodyPr/>
                    <a:lstStyle/>
                    <a:p>
                      <a:pPr indent="0" lvl="0" marL="0" marR="0" rtl="0" algn="l">
                        <a:spcBef>
                          <a:spcPts val="0"/>
                        </a:spcBef>
                        <a:spcAft>
                          <a:spcPts val="0"/>
                        </a:spcAft>
                        <a:buClr>
                          <a:schemeClr val="dk1"/>
                        </a:buClr>
                        <a:buSzPts val="1200"/>
                        <a:buFont typeface="Arial"/>
                        <a:buNone/>
                      </a:pPr>
                      <a:r>
                        <a:rPr b="1" lang="es-ES" sz="1200" u="none" cap="none" strike="noStrike">
                          <a:solidFill>
                            <a:schemeClr val="dk1"/>
                          </a:solidFill>
                          <a:latin typeface="Arial"/>
                          <a:ea typeface="Arial"/>
                          <a:cs typeface="Arial"/>
                          <a:sym typeface="Arial"/>
                        </a:rPr>
                        <a:t>Fuerte capacitación interna + promoción desde puestos de nivel inicial</a:t>
                      </a:r>
                      <a:endParaRPr/>
                    </a:p>
                    <a:p>
                      <a:pPr indent="0" lvl="0" marL="0" marR="0" rtl="0" algn="l">
                        <a:spcBef>
                          <a:spcPts val="0"/>
                        </a:spcBef>
                        <a:spcAft>
                          <a:spcPts val="0"/>
                        </a:spcAft>
                        <a:buClr>
                          <a:schemeClr val="dk1"/>
                        </a:buClr>
                        <a:buSzPts val="1200"/>
                        <a:buFont typeface="Calibri"/>
                        <a:buNone/>
                      </a:pPr>
                      <a:r>
                        <a:t/>
                      </a:r>
                      <a:endParaRPr b="1" sz="1200" u="none" cap="none" strike="noStrike">
                        <a:solidFill>
                          <a:schemeClr val="dk1"/>
                        </a:solidFill>
                        <a:latin typeface="Arial"/>
                        <a:ea typeface="Arial"/>
                        <a:cs typeface="Arial"/>
                        <a:sym typeface="Arial"/>
                      </a:endParaRPr>
                    </a:p>
                    <a:p>
                      <a:pPr indent="-285750" lvl="1" marL="540000" marR="0" rtl="0" algn="l">
                        <a:lnSpc>
                          <a:spcPct val="100000"/>
                        </a:lnSpc>
                        <a:spcBef>
                          <a:spcPts val="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Más de 400.000 empleados han participado en el programa.</a:t>
                      </a:r>
                      <a:endParaRPr/>
                    </a:p>
                    <a:p>
                      <a:pPr indent="-285750" lvl="1" marL="540000" marR="0" rtl="0" algn="l">
                        <a:lnSpc>
                          <a:spcPct val="100000"/>
                        </a:lnSpc>
                        <a:spcBef>
                          <a:spcPts val="6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Se han invertido 150 millones de dólares en la formación de los empleados.</a:t>
                      </a:r>
                      <a:endParaRPr/>
                    </a:p>
                    <a:p>
                      <a:pPr indent="-285750" lvl="1" marL="540000" marR="0" rtl="0" algn="l">
                        <a:lnSpc>
                          <a:spcPct val="100000"/>
                        </a:lnSpc>
                        <a:spcBef>
                          <a:spcPts val="6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El 50 % de los directivos comenzaron como empleados de nivel inicial.</a:t>
                      </a:r>
                      <a:endParaRPr sz="1200" u="none" cap="none" strike="noStrike">
                        <a:latin typeface="Arial"/>
                        <a:ea typeface="Arial"/>
                        <a:cs typeface="Arial"/>
                        <a:sym typeface="Arial"/>
                      </a:endParaRPr>
                    </a:p>
                  </a:txBody>
                  <a:tcPr marT="0" marB="0" marR="43300" marL="43300"/>
                </a:tc>
                <a:tc>
                  <a:txBody>
                    <a:bodyPr/>
                    <a:lstStyle/>
                    <a:p>
                      <a:pPr indent="0" lvl="0" marL="0" marR="0" rtl="0" algn="just">
                        <a:lnSpc>
                          <a:spcPct val="115000"/>
                        </a:lnSpc>
                        <a:spcBef>
                          <a:spcPts val="0"/>
                        </a:spcBef>
                        <a:spcAft>
                          <a:spcPts val="0"/>
                        </a:spcAft>
                        <a:buClr>
                          <a:schemeClr val="dk1"/>
                        </a:buClr>
                        <a:buSzPts val="1200"/>
                        <a:buFont typeface="Arial"/>
                        <a:buNone/>
                      </a:pPr>
                      <a:r>
                        <a:rPr b="0" lang="es-ES" sz="1200" u="sng" cap="none" strike="noStrike">
                          <a:solidFill>
                            <a:schemeClr val="dk1"/>
                          </a:solidFill>
                          <a:latin typeface="Arial"/>
                          <a:ea typeface="Arial"/>
                          <a:cs typeface="Arial"/>
                          <a:sym typeface="Arial"/>
                          <a:hlinkClick r:id="rId8">
                            <a:extLst>
                              <a:ext uri="{A12FA001-AC4F-418D-AE19-62706E023703}">
                                <ahyp:hlinkClr val="tx"/>
                              </a:ext>
                            </a:extLst>
                          </a:hlinkClick>
                        </a:rPr>
                        <a:t>Train and work with McDonald's Germany </a:t>
                      </a:r>
                      <a:endParaRPr b="0" sz="1200" u="none" cap="none" strike="noStrike">
                        <a:solidFill>
                          <a:schemeClr val="dk1"/>
                        </a:solidFill>
                        <a:latin typeface="Arial"/>
                        <a:ea typeface="Arial"/>
                        <a:cs typeface="Arial"/>
                        <a:sym typeface="Arial"/>
                      </a:endParaRPr>
                    </a:p>
                    <a:p>
                      <a:pPr indent="0" lvl="0" marL="0" marR="0" rtl="0" algn="just">
                        <a:lnSpc>
                          <a:spcPct val="115000"/>
                        </a:lnSpc>
                        <a:spcBef>
                          <a:spcPts val="800"/>
                        </a:spcBef>
                        <a:spcAft>
                          <a:spcPts val="0"/>
                        </a:spcAft>
                        <a:buClr>
                          <a:schemeClr val="dk1"/>
                        </a:buClr>
                        <a:buSzPts val="1200"/>
                        <a:buFont typeface="Calibri"/>
                        <a:buNone/>
                      </a:pPr>
                      <a:r>
                        <a:t/>
                      </a:r>
                      <a:endParaRPr sz="1200" u="none" cap="none" strike="noStrike">
                        <a:solidFill>
                          <a:schemeClr val="dk1"/>
                        </a:solidFill>
                        <a:latin typeface="Arial"/>
                        <a:ea typeface="Arial"/>
                        <a:cs typeface="Arial"/>
                        <a:sym typeface="Arial"/>
                      </a:endParaRPr>
                    </a:p>
                  </a:txBody>
                  <a:tcPr marT="0" marB="0" marR="43300" marL="43300"/>
                </a:tc>
              </a:tr>
              <a:tr h="1751275">
                <a:tc>
                  <a:txBody>
                    <a:bodyPr/>
                    <a:lstStyle/>
                    <a:p>
                      <a:pPr indent="0" lvl="0" marL="0" marR="0" rtl="0" algn="just">
                        <a:lnSpc>
                          <a:spcPct val="115000"/>
                        </a:lnSpc>
                        <a:spcBef>
                          <a:spcPts val="0"/>
                        </a:spcBef>
                        <a:spcAft>
                          <a:spcPts val="0"/>
                        </a:spcAft>
                        <a:buClr>
                          <a:schemeClr val="lt1"/>
                        </a:buClr>
                        <a:buSzPts val="1200"/>
                        <a:buFont typeface="Arial"/>
                        <a:buNone/>
                      </a:pPr>
                      <a:r>
                        <a:rPr b="1" lang="es-ES" sz="1200" u="none" cap="none" strike="noStrike">
                          <a:solidFill>
                            <a:schemeClr val="lt1"/>
                          </a:solidFill>
                          <a:latin typeface="Arial"/>
                          <a:ea typeface="Arial"/>
                          <a:cs typeface="Arial"/>
                          <a:sym typeface="Arial"/>
                        </a:rPr>
                        <a:t>AMAZON</a:t>
                      </a:r>
                      <a:endParaRPr/>
                    </a:p>
                    <a:p>
                      <a:pPr indent="0" lvl="0" marL="0" marR="0" rtl="0" algn="l">
                        <a:lnSpc>
                          <a:spcPct val="115000"/>
                        </a:lnSpc>
                        <a:spcBef>
                          <a:spcPts val="800"/>
                        </a:spcBef>
                        <a:spcAft>
                          <a:spcPts val="0"/>
                        </a:spcAft>
                        <a:buClr>
                          <a:schemeClr val="dk1"/>
                        </a:buClr>
                        <a:buSzPts val="1200"/>
                        <a:buFont typeface="Arial"/>
                        <a:buNone/>
                      </a:pPr>
                      <a:r>
                        <a:rPr lang="es-ES" sz="1200" u="none" cap="none" strike="noStrike">
                          <a:latin typeface="Arial"/>
                          <a:ea typeface="Arial"/>
                          <a:cs typeface="Arial"/>
                          <a:sym typeface="Arial"/>
                        </a:rPr>
                        <a:t> </a:t>
                      </a:r>
                      <a:endParaRPr sz="1200" u="none" cap="none" strike="noStrike">
                        <a:latin typeface="Arial"/>
                        <a:ea typeface="Arial"/>
                        <a:cs typeface="Arial"/>
                        <a:sym typeface="Arial"/>
                      </a:endParaRPr>
                    </a:p>
                  </a:txBody>
                  <a:tcPr marT="0" marB="0" marR="43300" marL="43300"/>
                </a:tc>
                <a:tc>
                  <a:txBody>
                    <a:bodyPr/>
                    <a:lstStyle/>
                    <a:p>
                      <a:pPr indent="0" lvl="0" marL="0" marR="0" rtl="0" algn="l">
                        <a:spcBef>
                          <a:spcPts val="0"/>
                        </a:spcBef>
                        <a:spcAft>
                          <a:spcPts val="0"/>
                        </a:spcAft>
                        <a:buNone/>
                      </a:pPr>
                      <a:r>
                        <a:rPr b="1" lang="es-ES" sz="1200" u="none" cap="none" strike="noStrike">
                          <a:latin typeface="Arial"/>
                          <a:ea typeface="Arial"/>
                          <a:cs typeface="Arial"/>
                          <a:sym typeface="Arial"/>
                        </a:rPr>
                        <a:t>Apoyo al crecimiento profesional de los empleados</a:t>
                      </a:r>
                      <a:endParaRPr/>
                    </a:p>
                    <a:p>
                      <a:pPr indent="0" lvl="0" marL="0" marR="0" rtl="0" algn="l">
                        <a:spcBef>
                          <a:spcPts val="0"/>
                        </a:spcBef>
                        <a:spcAft>
                          <a:spcPts val="0"/>
                        </a:spcAft>
                        <a:buNone/>
                      </a:pPr>
                      <a:r>
                        <a:t/>
                      </a:r>
                      <a:endParaRPr sz="1200">
                        <a:latin typeface="Arial"/>
                        <a:ea typeface="Arial"/>
                        <a:cs typeface="Arial"/>
                        <a:sym typeface="Arial"/>
                      </a:endParaRPr>
                    </a:p>
                    <a:p>
                      <a:pPr indent="-285750" lvl="1" marL="540000" marR="0" rtl="0" algn="l">
                        <a:lnSpc>
                          <a:spcPct val="100000"/>
                        </a:lnSpc>
                        <a:spcBef>
                          <a:spcPts val="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700 millones de dólares</a:t>
                      </a:r>
                      <a:endParaRPr/>
                    </a:p>
                    <a:p>
                      <a:pPr indent="-285750" lvl="1" marL="540000" marR="0" rtl="0" algn="l">
                        <a:lnSpc>
                          <a:spcPct val="100000"/>
                        </a:lnSpc>
                        <a:spcBef>
                          <a:spcPts val="6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100.000 empleados (1/3 de la fuerza laboral) tendrían acceso a programas de capacitación.</a:t>
                      </a:r>
                      <a:endParaRPr/>
                    </a:p>
                    <a:p>
                      <a:pPr indent="-285750" lvl="1" marL="540000" marR="0" rtl="0" algn="l">
                        <a:lnSpc>
                          <a:spcPct val="100000"/>
                        </a:lnSpc>
                        <a:spcBef>
                          <a:spcPts val="6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Diversos programas de capacitación (Amazon Technical Academy, Associate2Tech, Machine Learning University, Career Choice, Amazon Apprenticeship y AWS Training and Certification) apoyan a los empleados de Amazon en la adquisición de habilidades cruciales para acceder a puestos técnicos y no técnicos de mayor nivel y mejor remunerados.</a:t>
                      </a:r>
                      <a:endParaRPr/>
                    </a:p>
                  </a:txBody>
                  <a:tcPr marT="0" marB="0" marR="43300" marL="43300"/>
                </a:tc>
                <a:tc>
                  <a:txBody>
                    <a:bodyPr/>
                    <a:lstStyle/>
                    <a:p>
                      <a:pPr indent="0" lvl="0" marL="0" marR="0" rtl="0" algn="l">
                        <a:lnSpc>
                          <a:spcPct val="115000"/>
                        </a:lnSpc>
                        <a:spcBef>
                          <a:spcPts val="0"/>
                        </a:spcBef>
                        <a:spcAft>
                          <a:spcPts val="0"/>
                        </a:spcAft>
                        <a:buClr>
                          <a:srgbClr val="0563C1"/>
                        </a:buClr>
                        <a:buSzPts val="1200"/>
                        <a:buFont typeface="Arial"/>
                        <a:buNone/>
                      </a:pPr>
                      <a:r>
                        <a:rPr b="0" lang="es-ES" sz="1200" u="sng">
                          <a:solidFill>
                            <a:srgbClr val="0563C1"/>
                          </a:solidFill>
                          <a:latin typeface="Arial"/>
                          <a:ea typeface="Arial"/>
                          <a:cs typeface="Arial"/>
                          <a:sym typeface="Arial"/>
                          <a:hlinkClick r:id="rId9">
                            <a:extLst>
                              <a:ext uri="{A12FA001-AC4F-418D-AE19-62706E023703}">
                                <ahyp:hlinkClr val="tx"/>
                              </a:ext>
                            </a:extLst>
                          </a:hlinkClick>
                        </a:rPr>
                        <a:t>Amazon success stories from skills training </a:t>
                      </a:r>
                      <a:r>
                        <a:rPr b="0" lang="es-ES" sz="1200" u="sng">
                          <a:solidFill>
                            <a:schemeClr val="dk1"/>
                          </a:solidFill>
                          <a:latin typeface="Arial"/>
                          <a:ea typeface="Arial"/>
                          <a:cs typeface="Arial"/>
                          <a:sym typeface="Arial"/>
                          <a:hlinkClick r:id="rId10">
                            <a:extLst>
                              <a:ext uri="{A12FA001-AC4F-418D-AE19-62706E023703}">
                                <ahyp:hlinkClr val="tx"/>
                              </a:ext>
                            </a:extLst>
                          </a:hlinkClick>
                        </a:rPr>
                        <a:t>programs</a:t>
                      </a:r>
                      <a:endParaRPr b="0" sz="1200">
                        <a:solidFill>
                          <a:schemeClr val="dk1"/>
                        </a:solidFill>
                        <a:latin typeface="Arial"/>
                        <a:ea typeface="Arial"/>
                        <a:cs typeface="Arial"/>
                        <a:sym typeface="Arial"/>
                      </a:endParaRPr>
                    </a:p>
                  </a:txBody>
                  <a:tcPr marT="0" marB="0" marR="43300" marL="43300"/>
                </a:tc>
              </a:tr>
            </a:tbl>
          </a:graphicData>
        </a:graphic>
      </p:graphicFrame>
      <p:sp>
        <p:nvSpPr>
          <p:cNvPr id="424" name="Google Shape;424;p20"/>
          <p:cNvSpPr txBox="1"/>
          <p:nvPr/>
        </p:nvSpPr>
        <p:spPr>
          <a:xfrm rot="-5400000">
            <a:off x="-2100846" y="3469102"/>
            <a:ext cx="5718236" cy="800219"/>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2000">
                <a:solidFill>
                  <a:srgbClr val="FF6D25"/>
                </a:solidFill>
                <a:latin typeface="Arial"/>
                <a:ea typeface="Arial"/>
                <a:cs typeface="Arial"/>
                <a:sym typeface="Arial"/>
              </a:rPr>
              <a:t>Mejores prácticas de empresas internacionales</a:t>
            </a:r>
            <a:endParaRPr/>
          </a:p>
        </p:txBody>
      </p:sp>
      <p:sp>
        <p:nvSpPr>
          <p:cNvPr id="425" name="Google Shape;425;p20"/>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EXPERIENCIAS Y BUENAS PRÁCTICAS</a:t>
            </a:r>
            <a:endParaRPr b="1" sz="2000">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graphicFrame>
        <p:nvGraphicFramePr>
          <p:cNvPr id="431" name="Google Shape;431;p21"/>
          <p:cNvGraphicFramePr/>
          <p:nvPr/>
        </p:nvGraphicFramePr>
        <p:xfrm>
          <a:off x="850605" y="1010093"/>
          <a:ext cx="3000000" cy="3000000"/>
        </p:xfrm>
        <a:graphic>
          <a:graphicData uri="http://schemas.openxmlformats.org/drawingml/2006/table">
            <a:tbl>
              <a:tblPr bandRow="1" firstCol="1" firstRow="1">
                <a:noFill/>
                <a:tableStyleId>{907BABD0-FC98-42D4-AD9B-3444887E9A7F}</a:tableStyleId>
              </a:tblPr>
              <a:tblGrid>
                <a:gridCol w="1233375"/>
                <a:gridCol w="7602275"/>
                <a:gridCol w="1930675"/>
              </a:tblGrid>
              <a:tr h="988825">
                <a:tc>
                  <a:txBody>
                    <a:bodyPr/>
                    <a:lstStyle/>
                    <a:p>
                      <a:pPr indent="0" lvl="0" marL="0" marR="0" rtl="0" algn="l">
                        <a:lnSpc>
                          <a:spcPct val="115000"/>
                        </a:lnSpc>
                        <a:spcBef>
                          <a:spcPts val="0"/>
                        </a:spcBef>
                        <a:spcAft>
                          <a:spcPts val="0"/>
                        </a:spcAft>
                        <a:buClr>
                          <a:schemeClr val="dk1"/>
                        </a:buClr>
                        <a:buSzPts val="1200"/>
                        <a:buFont typeface="Arial"/>
                        <a:buNone/>
                      </a:pPr>
                      <a:r>
                        <a:rPr lang="es-ES" sz="1200">
                          <a:latin typeface="Arial"/>
                          <a:ea typeface="Arial"/>
                          <a:cs typeface="Arial"/>
                          <a:sym typeface="Arial"/>
                        </a:rPr>
                        <a:t>TELEFONICA</a:t>
                      </a:r>
                      <a:endParaRPr/>
                    </a:p>
                    <a:p>
                      <a:pPr indent="0" lvl="0" marL="0" marR="0" rtl="0" algn="l">
                        <a:lnSpc>
                          <a:spcPct val="115000"/>
                        </a:lnSpc>
                        <a:spcBef>
                          <a:spcPts val="800"/>
                        </a:spcBef>
                        <a:spcAft>
                          <a:spcPts val="0"/>
                        </a:spcAft>
                        <a:buClr>
                          <a:schemeClr val="dk1"/>
                        </a:buClr>
                        <a:buSzPts val="1200"/>
                        <a:buFont typeface="Arial"/>
                        <a:buNone/>
                      </a:pPr>
                      <a:r>
                        <a:rPr lang="es-ES" sz="1200">
                          <a:latin typeface="Arial"/>
                          <a:ea typeface="Arial"/>
                          <a:cs typeface="Arial"/>
                          <a:sym typeface="Arial"/>
                        </a:rPr>
                        <a:t> </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dk1"/>
                        </a:buClr>
                        <a:buSzPts val="1200"/>
                        <a:buFont typeface="Arial"/>
                        <a:buNone/>
                      </a:pPr>
                      <a:r>
                        <a:rPr b="0" lang="es-ES" sz="1200">
                          <a:solidFill>
                            <a:schemeClr val="dk1"/>
                          </a:solidFill>
                          <a:latin typeface="Arial"/>
                          <a:ea typeface="Arial"/>
                          <a:cs typeface="Arial"/>
                          <a:sym typeface="Arial"/>
                        </a:rPr>
                        <a:t>El programa de 'reskilling' de Telefónica forma a más de 16.000 trabajadores en España</a:t>
                      </a:r>
                      <a:endParaRPr/>
                    </a:p>
                    <a:p>
                      <a:pPr indent="-285750" lvl="1" marL="540000" marR="0" rtl="0" algn="l">
                        <a:lnSpc>
                          <a:spcPct val="100000"/>
                        </a:lnSpc>
                        <a:spcBef>
                          <a:spcPts val="8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La empresa implementa uno de los programas de reciclaje profesional más grandes de Europa.</a:t>
                      </a:r>
                      <a:endParaRPr/>
                    </a:p>
                    <a:p>
                      <a:pPr indent="-285750" lvl="1" marL="540000" marR="0" rtl="0" algn="l">
                        <a:lnSpc>
                          <a:spcPct val="100000"/>
                        </a:lnSpc>
                        <a:spcBef>
                          <a:spcPts val="6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El programa de reciclaje profesional de 2022 permitió que el 40 % de sus empleados ascendieran a puestos directivos para mujeres.</a:t>
                      </a:r>
                      <a:endParaRPr/>
                    </a:p>
                  </a:txBody>
                  <a:tcPr marT="0" marB="0" marR="43300" marL="43300">
                    <a:solidFill>
                      <a:srgbClr val="FFE1D3"/>
                    </a:solidFill>
                  </a:tcPr>
                </a:tc>
                <a:tc>
                  <a:txBody>
                    <a:bodyPr/>
                    <a:lstStyle/>
                    <a:p>
                      <a:pPr indent="0" lvl="0" marL="0" marR="0" rtl="0" algn="l">
                        <a:lnSpc>
                          <a:spcPct val="115000"/>
                        </a:lnSpc>
                        <a:spcBef>
                          <a:spcPts val="0"/>
                        </a:spcBef>
                        <a:spcAft>
                          <a:spcPts val="0"/>
                        </a:spcAft>
                        <a:buClr>
                          <a:schemeClr val="dk1"/>
                        </a:buClr>
                        <a:buSzPts val="1200"/>
                        <a:buFont typeface="Arial"/>
                        <a:buNone/>
                      </a:pPr>
                      <a:r>
                        <a:rPr b="0" lang="es-ES" sz="1200" u="sng">
                          <a:solidFill>
                            <a:schemeClr val="hlink"/>
                          </a:solidFill>
                          <a:latin typeface="Arial"/>
                          <a:ea typeface="Arial"/>
                          <a:cs typeface="Arial"/>
                          <a:sym typeface="Arial"/>
                          <a:hlinkClick r:id="rId3"/>
                        </a:rPr>
                        <a:t>El 'reskilling' de Telefónica forma a más de 16.000 trabajadores en España</a:t>
                      </a:r>
                      <a:endParaRPr b="0" sz="1200" u="none">
                        <a:latin typeface="Arial"/>
                        <a:ea typeface="Arial"/>
                        <a:cs typeface="Arial"/>
                        <a:sym typeface="Arial"/>
                      </a:endParaRPr>
                    </a:p>
                  </a:txBody>
                  <a:tcPr marT="0" marB="0" marR="43300" marL="43300">
                    <a:solidFill>
                      <a:srgbClr val="FFE1D3"/>
                    </a:solidFill>
                  </a:tcPr>
                </a:tc>
              </a:tr>
              <a:tr h="1988300">
                <a:tc>
                  <a:txBody>
                    <a:bodyPr/>
                    <a:lstStyle/>
                    <a:p>
                      <a:pPr indent="0" lvl="0" marL="0" marR="0" rtl="0" algn="l">
                        <a:lnSpc>
                          <a:spcPct val="115000"/>
                        </a:lnSpc>
                        <a:spcBef>
                          <a:spcPts val="0"/>
                        </a:spcBef>
                        <a:spcAft>
                          <a:spcPts val="0"/>
                        </a:spcAft>
                        <a:buClr>
                          <a:schemeClr val="dk1"/>
                        </a:buClr>
                        <a:buSzPts val="1200"/>
                        <a:buFont typeface="Arial"/>
                        <a:buNone/>
                      </a:pPr>
                      <a:r>
                        <a:rPr lang="es-ES" sz="1200">
                          <a:latin typeface="Arial"/>
                          <a:ea typeface="Arial"/>
                          <a:cs typeface="Arial"/>
                          <a:sym typeface="Arial"/>
                        </a:rPr>
                        <a:t>MONDRAGON CORPORATION</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accent6"/>
                        </a:buClr>
                        <a:buSzPts val="1000"/>
                        <a:buFont typeface="Noto Sans Symbols"/>
                        <a:buNone/>
                      </a:pPr>
                      <a:r>
                        <a:rPr lang="es-ES" sz="1200">
                          <a:solidFill>
                            <a:schemeClr val="dk1"/>
                          </a:solidFill>
                          <a:latin typeface="Arial"/>
                          <a:ea typeface="Arial"/>
                          <a:cs typeface="Arial"/>
                          <a:sym typeface="Arial"/>
                        </a:rPr>
                        <a:t>Corporación y federación de cooperativas de trabajo asociado con sede en el País Vasco que sitúa el desarrollo del talento en el centro de su modelo, combinando la planificación estratégica de personas con procesos de aprendizaje continuo, acelerado y basado en la acción.</a:t>
                      </a:r>
                      <a:endParaRPr/>
                    </a:p>
                    <a:p>
                      <a:pPr indent="-285750" lvl="1" marL="540000" marR="0" rtl="0" algn="l">
                        <a:lnSpc>
                          <a:spcPct val="100000"/>
                        </a:lnSpc>
                        <a:spcBef>
                          <a:spcPts val="8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Pionera en formación dual y programas de estudio y trabajo, con un reconocido modelo de colaboración universidad-empresa que integra prácticas, proyectos finales y otras experiencias de aprendizaje aplicadas a los retos reales que enfrentan las cooperativas.</a:t>
                      </a:r>
                      <a:endParaRPr/>
                    </a:p>
                    <a:p>
                      <a:pPr indent="-285750" lvl="1" marL="540000" marR="0" rtl="0" algn="l">
                        <a:lnSpc>
                          <a:spcPct val="100000"/>
                        </a:lnSpc>
                        <a:spcBef>
                          <a:spcPts val="600"/>
                        </a:spcBef>
                        <a:spcAft>
                          <a:spcPts val="0"/>
                        </a:spcAft>
                        <a:buClr>
                          <a:schemeClr val="accent6"/>
                        </a:buClr>
                        <a:buSzPts val="1800"/>
                        <a:buFont typeface="Arial"/>
                        <a:buChar char="•"/>
                      </a:pPr>
                      <a:r>
                        <a:rPr b="0" lang="es-ES" sz="1200" u="none" cap="none" strike="noStrike">
                          <a:solidFill>
                            <a:schemeClr val="dk1"/>
                          </a:solidFill>
                          <a:latin typeface="Arial"/>
                          <a:ea typeface="Arial"/>
                          <a:cs typeface="Arial"/>
                          <a:sym typeface="Arial"/>
                        </a:rPr>
                        <a:t>Promueve la formación continua mediante plataformas y soluciones formativas innovadoras desarrolladas en colaboración con Mondragón Universidad y otras organizaciones.</a:t>
                      </a:r>
                      <a:endParaRPr/>
                    </a:p>
                  </a:txBody>
                  <a:tcPr marT="0" marB="0" marR="43300" marL="43300"/>
                </a:tc>
                <a:tc>
                  <a:txBody>
                    <a:bodyPr/>
                    <a:lstStyle/>
                    <a:p>
                      <a:pPr indent="0" lvl="0" marL="0" marR="0" rtl="0" algn="just">
                        <a:lnSpc>
                          <a:spcPct val="115000"/>
                        </a:lnSpc>
                        <a:spcBef>
                          <a:spcPts val="0"/>
                        </a:spcBef>
                        <a:spcAft>
                          <a:spcPts val="0"/>
                        </a:spcAft>
                        <a:buClr>
                          <a:schemeClr val="dk1"/>
                        </a:buClr>
                        <a:buSzPts val="1200"/>
                        <a:buFont typeface="Arial"/>
                        <a:buNone/>
                      </a:pPr>
                      <a:r>
                        <a:rPr lang="es-ES" sz="1200" u="sng">
                          <a:solidFill>
                            <a:schemeClr val="hlink"/>
                          </a:solidFill>
                          <a:latin typeface="Arial"/>
                          <a:ea typeface="Arial"/>
                          <a:cs typeface="Arial"/>
                          <a:sym typeface="Arial"/>
                          <a:hlinkClick r:id="rId4"/>
                        </a:rPr>
                        <a:t>https://www.mondragon-corporation.com/people/site/assets/files/103207/informe-anual-2021-ext.pdf</a:t>
                      </a:r>
                      <a:endParaRPr sz="1200">
                        <a:latin typeface="Arial"/>
                        <a:ea typeface="Arial"/>
                        <a:cs typeface="Arial"/>
                        <a:sym typeface="Arial"/>
                      </a:endParaRPr>
                    </a:p>
                    <a:p>
                      <a:pPr indent="0" lvl="0" marL="0" marR="0" rtl="0" algn="l">
                        <a:lnSpc>
                          <a:spcPct val="115000"/>
                        </a:lnSpc>
                        <a:spcBef>
                          <a:spcPts val="800"/>
                        </a:spcBef>
                        <a:spcAft>
                          <a:spcPts val="0"/>
                        </a:spcAft>
                        <a:buClr>
                          <a:schemeClr val="dk1"/>
                        </a:buClr>
                        <a:buSzPts val="1200"/>
                        <a:buFont typeface="Arial"/>
                        <a:buNone/>
                      </a:pPr>
                      <a:r>
                        <a:rPr lang="es-ES" sz="1200">
                          <a:latin typeface="Arial"/>
                          <a:ea typeface="Arial"/>
                          <a:cs typeface="Arial"/>
                          <a:sym typeface="Arial"/>
                        </a:rPr>
                        <a:t> </a:t>
                      </a:r>
                      <a:endParaRPr sz="1200">
                        <a:latin typeface="Arial"/>
                        <a:ea typeface="Arial"/>
                        <a:cs typeface="Arial"/>
                        <a:sym typeface="Arial"/>
                      </a:endParaRPr>
                    </a:p>
                  </a:txBody>
                  <a:tcPr marT="0" marB="0" marR="43300" marL="43300"/>
                </a:tc>
              </a:tr>
              <a:tr h="1591600">
                <a:tc>
                  <a:txBody>
                    <a:bodyPr/>
                    <a:lstStyle/>
                    <a:p>
                      <a:pPr indent="0" lvl="0" marL="0" marR="0" rtl="0" algn="just">
                        <a:lnSpc>
                          <a:spcPct val="115000"/>
                        </a:lnSpc>
                        <a:spcBef>
                          <a:spcPts val="0"/>
                        </a:spcBef>
                        <a:spcAft>
                          <a:spcPts val="0"/>
                        </a:spcAft>
                        <a:buClr>
                          <a:schemeClr val="dk1"/>
                        </a:buClr>
                        <a:buSzPts val="1200"/>
                        <a:buFont typeface="Arial"/>
                        <a:buNone/>
                      </a:pPr>
                      <a:r>
                        <a:rPr lang="es-ES" sz="1200">
                          <a:latin typeface="Arial"/>
                          <a:ea typeface="Arial"/>
                          <a:cs typeface="Arial"/>
                          <a:sym typeface="Arial"/>
                        </a:rPr>
                        <a:t>BIOLAN</a:t>
                      </a:r>
                      <a:endParaRPr/>
                    </a:p>
                    <a:p>
                      <a:pPr indent="0" lvl="0" marL="0" marR="0" rtl="0" algn="l">
                        <a:lnSpc>
                          <a:spcPct val="115000"/>
                        </a:lnSpc>
                        <a:spcBef>
                          <a:spcPts val="800"/>
                        </a:spcBef>
                        <a:spcAft>
                          <a:spcPts val="0"/>
                        </a:spcAft>
                        <a:buClr>
                          <a:schemeClr val="dk1"/>
                        </a:buClr>
                        <a:buSzPts val="1200"/>
                        <a:buFont typeface="Arial"/>
                        <a:buNone/>
                      </a:pPr>
                      <a:r>
                        <a:rPr lang="es-ES" sz="1200">
                          <a:latin typeface="Arial"/>
                          <a:ea typeface="Arial"/>
                          <a:cs typeface="Arial"/>
                          <a:sym typeface="Arial"/>
                        </a:rPr>
                        <a:t> </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accent6"/>
                        </a:buClr>
                        <a:buSzPts val="1000"/>
                        <a:buFont typeface="Noto Sans Symbols"/>
                        <a:buNone/>
                      </a:pPr>
                      <a:r>
                        <a:rPr lang="es-ES" sz="1200">
                          <a:solidFill>
                            <a:schemeClr val="dk1"/>
                          </a:solidFill>
                          <a:latin typeface="Arial"/>
                          <a:ea typeface="Arial"/>
                          <a:cs typeface="Arial"/>
                          <a:sym typeface="Arial"/>
                        </a:rPr>
                        <a:t>Promueve el acceso a la educación como herramienta clave para la transformación social.</a:t>
                      </a:r>
                      <a:endParaRPr/>
                    </a:p>
                    <a:p>
                      <a:pPr indent="0" lvl="0" marL="0" marR="0" rtl="0" algn="l">
                        <a:lnSpc>
                          <a:spcPct val="115000"/>
                        </a:lnSpc>
                        <a:spcBef>
                          <a:spcPts val="1100"/>
                        </a:spcBef>
                        <a:spcAft>
                          <a:spcPts val="0"/>
                        </a:spcAft>
                        <a:buClr>
                          <a:schemeClr val="accent6"/>
                        </a:buClr>
                        <a:buSzPts val="1000"/>
                        <a:buFont typeface="Noto Sans Symbols"/>
                        <a:buNone/>
                      </a:pPr>
                      <a:r>
                        <a:rPr lang="es-ES" sz="1200">
                          <a:solidFill>
                            <a:schemeClr val="dk1"/>
                          </a:solidFill>
                          <a:latin typeface="Arial"/>
                          <a:ea typeface="Arial"/>
                          <a:cs typeface="Arial"/>
                          <a:sym typeface="Arial"/>
                        </a:rPr>
                        <a:t>Fomenta la colaboración con universidades e instituciones educativas, y actualmente colabora con la Universidad de Deusto en la integración de estudiantes en la empresa, con el objetivo de promover la adquisición de conocimientos, habilidades y motivación.</a:t>
                      </a:r>
                      <a:endParaRPr/>
                    </a:p>
                    <a:p>
                      <a:pPr indent="0" lvl="0" marL="0" marR="0" rtl="0" algn="l">
                        <a:lnSpc>
                          <a:spcPct val="115000"/>
                        </a:lnSpc>
                        <a:spcBef>
                          <a:spcPts val="1100"/>
                        </a:spcBef>
                        <a:spcAft>
                          <a:spcPts val="0"/>
                        </a:spcAft>
                        <a:buClr>
                          <a:schemeClr val="accent6"/>
                        </a:buClr>
                        <a:buSzPts val="1000"/>
                        <a:buFont typeface="Noto Sans Symbols"/>
                        <a:buNone/>
                      </a:pPr>
                      <a:r>
                        <a:rPr lang="es-ES" sz="1200">
                          <a:solidFill>
                            <a:schemeClr val="dk1"/>
                          </a:solidFill>
                          <a:latin typeface="Arial"/>
                          <a:ea typeface="Arial"/>
                          <a:cs typeface="Arial"/>
                          <a:sym typeface="Arial"/>
                        </a:rPr>
                        <a:t>Apoya la inclusión laboral de personas con discapacidad, colaborando con Lantegi Batuak a través de su programa de Empleo con Apoyo (Lanerako).</a:t>
                      </a:r>
                      <a:endParaRPr/>
                    </a:p>
                  </a:txBody>
                  <a:tcPr marT="0" marB="0" marR="43300" marL="43300"/>
                </a:tc>
                <a:tc>
                  <a:txBody>
                    <a:bodyPr/>
                    <a:lstStyle/>
                    <a:p>
                      <a:pPr indent="0" lvl="0" marL="0" marR="0" rtl="0" algn="l">
                        <a:lnSpc>
                          <a:spcPct val="115000"/>
                        </a:lnSpc>
                        <a:spcBef>
                          <a:spcPts val="0"/>
                        </a:spcBef>
                        <a:spcAft>
                          <a:spcPts val="0"/>
                        </a:spcAft>
                        <a:buClr>
                          <a:schemeClr val="dk1"/>
                        </a:buClr>
                        <a:buSzPts val="1200"/>
                        <a:buFont typeface="Arial"/>
                        <a:buNone/>
                      </a:pPr>
                      <a:r>
                        <a:rPr lang="es-ES" sz="1200" u="sng">
                          <a:solidFill>
                            <a:schemeClr val="hlink"/>
                          </a:solidFill>
                          <a:latin typeface="Arial"/>
                          <a:ea typeface="Arial"/>
                          <a:cs typeface="Arial"/>
                          <a:sym typeface="Arial"/>
                          <a:hlinkClick r:id="rId5"/>
                        </a:rPr>
                        <a:t>https://biolanmb.com/en/sustainability/</a:t>
                      </a:r>
                      <a:endParaRPr sz="1200">
                        <a:latin typeface="Arial"/>
                        <a:ea typeface="Arial"/>
                        <a:cs typeface="Arial"/>
                        <a:sym typeface="Arial"/>
                      </a:endParaRPr>
                    </a:p>
                  </a:txBody>
                  <a:tcPr marT="0" marB="0" marR="43300" marL="43300"/>
                </a:tc>
              </a:tr>
              <a:tr h="1149525">
                <a:tc>
                  <a:txBody>
                    <a:bodyPr/>
                    <a:lstStyle/>
                    <a:p>
                      <a:pPr indent="0" lvl="0" marL="0" marR="0" rtl="0" algn="just">
                        <a:lnSpc>
                          <a:spcPct val="115000"/>
                        </a:lnSpc>
                        <a:spcBef>
                          <a:spcPts val="0"/>
                        </a:spcBef>
                        <a:spcAft>
                          <a:spcPts val="0"/>
                        </a:spcAft>
                        <a:buClr>
                          <a:schemeClr val="dk1"/>
                        </a:buClr>
                        <a:buSzPts val="1200"/>
                        <a:buFont typeface="Arial"/>
                        <a:buNone/>
                      </a:pPr>
                      <a:r>
                        <a:rPr lang="es-ES" sz="1200">
                          <a:latin typeface="Arial"/>
                          <a:ea typeface="Arial"/>
                          <a:cs typeface="Arial"/>
                          <a:sym typeface="Arial"/>
                        </a:rPr>
                        <a:t>SUTARGI </a:t>
                      </a:r>
                      <a:endParaRPr/>
                    </a:p>
                    <a:p>
                      <a:pPr indent="0" lvl="0" marL="0" marR="0" rtl="0" algn="l">
                        <a:lnSpc>
                          <a:spcPct val="115000"/>
                        </a:lnSpc>
                        <a:spcBef>
                          <a:spcPts val="800"/>
                        </a:spcBef>
                        <a:spcAft>
                          <a:spcPts val="0"/>
                        </a:spcAft>
                        <a:buClr>
                          <a:schemeClr val="dk1"/>
                        </a:buClr>
                        <a:buSzPts val="1200"/>
                        <a:buFont typeface="Arial"/>
                        <a:buNone/>
                      </a:pPr>
                      <a:r>
                        <a:rPr lang="es-ES" sz="1200">
                          <a:latin typeface="Arial"/>
                          <a:ea typeface="Arial"/>
                          <a:cs typeface="Arial"/>
                          <a:sym typeface="Arial"/>
                        </a:rPr>
                        <a:t> </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dk1"/>
                        </a:buClr>
                        <a:buSzPts val="1000"/>
                        <a:buFont typeface="Noto Sans Symbols"/>
                        <a:buNone/>
                      </a:pPr>
                      <a:r>
                        <a:rPr lang="es-ES" sz="1200">
                          <a:latin typeface="Arial"/>
                          <a:ea typeface="Arial"/>
                          <a:cs typeface="Arial"/>
                          <a:sym typeface="Arial"/>
                        </a:rPr>
                        <a:t>Una empresa social comunitaria que prioriza a las personas en su modelo organizativo y entiende el aprendizaje como un eje estratégico para generar impacto social y empresarial. </a:t>
                      </a:r>
                      <a:endParaRPr/>
                    </a:p>
                    <a:p>
                      <a:pPr indent="0" lvl="0" marL="0" marR="0" rtl="0" algn="l">
                        <a:lnSpc>
                          <a:spcPct val="115000"/>
                        </a:lnSpc>
                        <a:spcBef>
                          <a:spcPts val="800"/>
                        </a:spcBef>
                        <a:spcAft>
                          <a:spcPts val="0"/>
                        </a:spcAft>
                        <a:buClr>
                          <a:schemeClr val="dk1"/>
                        </a:buClr>
                        <a:buSzPts val="1000"/>
                        <a:buFont typeface="Noto Sans Symbols"/>
                        <a:buNone/>
                      </a:pPr>
                      <a:r>
                        <a:rPr lang="es-ES" sz="1200">
                          <a:latin typeface="Arial"/>
                          <a:ea typeface="Arial"/>
                          <a:cs typeface="Arial"/>
                          <a:sym typeface="Arial"/>
                        </a:rPr>
                        <a:t>Su enfoque se basa en el modelo 70-20-10, el uso del juego como herramienta pedagógica y la creación de itinerarios de aprendizaje personalizados, adaptados a las necesidades, capacidades e intereses de sus empleados.</a:t>
                      </a:r>
                      <a:endParaRPr sz="1200">
                        <a:latin typeface="Arial"/>
                        <a:ea typeface="Arial"/>
                        <a:cs typeface="Arial"/>
                        <a:sym typeface="Arial"/>
                      </a:endParaRPr>
                    </a:p>
                  </a:txBody>
                  <a:tcPr marT="0" marB="0" marR="43300" marL="43300"/>
                </a:tc>
                <a:tc>
                  <a:txBody>
                    <a:bodyPr/>
                    <a:lstStyle/>
                    <a:p>
                      <a:pPr indent="0" lvl="0" marL="0" marR="0" rtl="0" algn="l">
                        <a:lnSpc>
                          <a:spcPct val="115000"/>
                        </a:lnSpc>
                        <a:spcBef>
                          <a:spcPts val="0"/>
                        </a:spcBef>
                        <a:spcAft>
                          <a:spcPts val="0"/>
                        </a:spcAft>
                        <a:buClr>
                          <a:schemeClr val="dk1"/>
                        </a:buClr>
                        <a:buSzPts val="1200"/>
                        <a:buFont typeface="Arial"/>
                        <a:buNone/>
                      </a:pPr>
                      <a:r>
                        <a:rPr lang="es-ES" sz="1200" u="sng">
                          <a:solidFill>
                            <a:schemeClr val="hlink"/>
                          </a:solidFill>
                          <a:latin typeface="Arial"/>
                          <a:ea typeface="Arial"/>
                          <a:cs typeface="Arial"/>
                          <a:sym typeface="Arial"/>
                          <a:hlinkClick r:id="rId6"/>
                        </a:rPr>
                        <a:t>https://sutargi.org/personas/</a:t>
                      </a:r>
                      <a:endParaRPr sz="1200">
                        <a:latin typeface="Arial"/>
                        <a:ea typeface="Arial"/>
                        <a:cs typeface="Arial"/>
                        <a:sym typeface="Arial"/>
                      </a:endParaRPr>
                    </a:p>
                  </a:txBody>
                  <a:tcPr marT="0" marB="0" marR="43300" marL="43300"/>
                </a:tc>
              </a:tr>
            </a:tbl>
          </a:graphicData>
        </a:graphic>
      </p:graphicFrame>
      <p:sp>
        <p:nvSpPr>
          <p:cNvPr id="432" name="Google Shape;432;p21"/>
          <p:cNvSpPr txBox="1"/>
          <p:nvPr/>
        </p:nvSpPr>
        <p:spPr>
          <a:xfrm rot="-5400000">
            <a:off x="-2384587" y="3469102"/>
            <a:ext cx="5718236" cy="800219"/>
          </a:xfrm>
          <a:prstGeom prst="rect">
            <a:avLst/>
          </a:prstGeom>
          <a:solidFill>
            <a:schemeClr val="lt1"/>
          </a:solid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2000">
                <a:solidFill>
                  <a:srgbClr val="FF6D25"/>
                </a:solidFill>
                <a:latin typeface="Arial"/>
                <a:ea typeface="Arial"/>
                <a:cs typeface="Arial"/>
                <a:sym typeface="Arial"/>
              </a:rPr>
              <a:t>Más prácticas de empresas españolas y del País Vasco</a:t>
            </a:r>
            <a:endParaRPr/>
          </a:p>
        </p:txBody>
      </p:sp>
      <p:sp>
        <p:nvSpPr>
          <p:cNvPr id="433" name="Google Shape;433;p21"/>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EXPERIENCIAS Y BUENAS PRÁCTICAS</a:t>
            </a:r>
            <a:endParaRPr b="1" sz="2000">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pic>
        <p:nvPicPr>
          <p:cNvPr id="439" name="Google Shape;439;p22"/>
          <p:cNvPicPr preferRelativeResize="0"/>
          <p:nvPr/>
        </p:nvPicPr>
        <p:blipFill rotWithShape="1">
          <a:blip r:embed="rId3">
            <a:alphaModFix/>
          </a:blip>
          <a:srcRect b="0" l="0" r="0" t="0"/>
          <a:stretch/>
        </p:blipFill>
        <p:spPr>
          <a:xfrm>
            <a:off x="1425677" y="933121"/>
            <a:ext cx="8732930" cy="5806011"/>
          </a:xfrm>
          <a:prstGeom prst="rect">
            <a:avLst/>
          </a:prstGeom>
          <a:noFill/>
          <a:ln>
            <a:noFill/>
          </a:ln>
        </p:spPr>
      </p:pic>
      <p:sp>
        <p:nvSpPr>
          <p:cNvPr id="440" name="Google Shape;440;p22"/>
          <p:cNvSpPr txBox="1"/>
          <p:nvPr/>
        </p:nvSpPr>
        <p:spPr>
          <a:xfrm>
            <a:off x="9048307" y="1088951"/>
            <a:ext cx="3062177" cy="646331"/>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200">
                <a:solidFill>
                  <a:schemeClr val="dk1"/>
                </a:solidFill>
                <a:latin typeface="Arial"/>
                <a:ea typeface="Arial"/>
                <a:cs typeface="Arial"/>
                <a:sym typeface="Arial"/>
              </a:rPr>
              <a:t>Fuente: Informe EY “</a:t>
            </a:r>
            <a:r>
              <a:rPr b="1" i="1" lang="es-ES" sz="1200">
                <a:solidFill>
                  <a:schemeClr val="dk1"/>
                </a:solidFill>
                <a:latin typeface="Calibri"/>
                <a:ea typeface="Calibri"/>
                <a:cs typeface="Calibri"/>
                <a:sym typeface="Calibri"/>
              </a:rPr>
              <a:t>Las empresas españolas frente a la revolución del reskilling</a:t>
            </a:r>
            <a:r>
              <a:rPr i="1" lang="es-ES" sz="1200">
                <a:solidFill>
                  <a:schemeClr val="dk1"/>
                </a:solidFill>
                <a:latin typeface="Calibri"/>
                <a:ea typeface="Calibri"/>
                <a:cs typeface="Calibri"/>
                <a:sym typeface="Calibri"/>
              </a:rPr>
              <a:t>”. Septiembre 2020</a:t>
            </a:r>
            <a:endParaRPr i="1" sz="1200">
              <a:solidFill>
                <a:schemeClr val="dk1"/>
              </a:solidFill>
              <a:latin typeface="Arial"/>
              <a:ea typeface="Arial"/>
              <a:cs typeface="Arial"/>
              <a:sym typeface="Arial"/>
            </a:endParaRPr>
          </a:p>
        </p:txBody>
      </p:sp>
      <p:sp>
        <p:nvSpPr>
          <p:cNvPr id="441" name="Google Shape;441;p22"/>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EXPERIENCIAS Y BUENAS PRÁCTICAS</a:t>
            </a:r>
            <a:endParaRPr b="1" sz="2000">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23"/>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RECOMENDACIONES ESTRATÉGICAS </a:t>
            </a:r>
            <a:endParaRPr/>
          </a:p>
        </p:txBody>
      </p:sp>
      <p:sp>
        <p:nvSpPr>
          <p:cNvPr id="448" name="Google Shape;448;p23"/>
          <p:cNvSpPr txBox="1"/>
          <p:nvPr/>
        </p:nvSpPr>
        <p:spPr>
          <a:xfrm>
            <a:off x="747583" y="1001740"/>
            <a:ext cx="9095060" cy="110799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6"/>
              </a:buClr>
              <a:buSzPts val="2800"/>
              <a:buFont typeface="Arial"/>
              <a:buNone/>
            </a:pPr>
            <a:r>
              <a:rPr b="1" lang="es-ES" sz="2800">
                <a:solidFill>
                  <a:schemeClr val="accent6"/>
                </a:solidFill>
                <a:latin typeface="Arial"/>
                <a:ea typeface="Arial"/>
                <a:cs typeface="Arial"/>
                <a:sym typeface="Arial"/>
              </a:rPr>
              <a:t>Dinámica 2: Mapa de talento oculto</a:t>
            </a:r>
            <a:endParaRPr/>
          </a:p>
          <a:p>
            <a:pPr indent="0" lvl="0" marL="0" marR="0" rtl="0" algn="l">
              <a:spcBef>
                <a:spcPts val="0"/>
              </a:spcBef>
              <a:spcAft>
                <a:spcPts val="0"/>
              </a:spcAft>
              <a:buClr>
                <a:schemeClr val="dk1"/>
              </a:buClr>
              <a:buSzPts val="1800"/>
              <a:buFont typeface="Calibri"/>
              <a:buNone/>
            </a:pPr>
            <a:br>
              <a:rPr lang="es-ES" sz="1800">
                <a:solidFill>
                  <a:schemeClr val="dk1"/>
                </a:solidFill>
                <a:latin typeface="Calibri"/>
                <a:ea typeface="Calibri"/>
                <a:cs typeface="Calibri"/>
                <a:sym typeface="Calibri"/>
              </a:rPr>
            </a:br>
            <a:r>
              <a:rPr b="1" lang="es-ES" sz="2000">
                <a:solidFill>
                  <a:schemeClr val="dk1"/>
                </a:solidFill>
                <a:latin typeface="Arial"/>
                <a:ea typeface="Arial"/>
                <a:cs typeface="Arial"/>
                <a:sym typeface="Arial"/>
              </a:rPr>
              <a:t>Objetivo:</a:t>
            </a:r>
            <a:r>
              <a:rPr lang="es-ES" sz="2000">
                <a:solidFill>
                  <a:schemeClr val="dk1"/>
                </a:solidFill>
                <a:latin typeface="Arial"/>
                <a:ea typeface="Arial"/>
                <a:cs typeface="Arial"/>
                <a:sym typeface="Arial"/>
              </a:rPr>
              <a:t> Visualizar oportunidades de formación interna dentro de la empresa.</a:t>
            </a:r>
            <a:endParaRPr/>
          </a:p>
        </p:txBody>
      </p:sp>
      <p:sp>
        <p:nvSpPr>
          <p:cNvPr id="449" name="Google Shape;449;p23"/>
          <p:cNvSpPr txBox="1"/>
          <p:nvPr/>
        </p:nvSpPr>
        <p:spPr>
          <a:xfrm>
            <a:off x="2774024" y="2420769"/>
            <a:ext cx="7483370" cy="400110"/>
          </a:xfrm>
          <a:prstGeom prst="rect">
            <a:avLst/>
          </a:prstGeom>
          <a:noFill/>
          <a:ln cap="flat" cmpd="sng" w="9525">
            <a:solidFill>
              <a:schemeClr val="accen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lang="es-ES" sz="2000">
                <a:solidFill>
                  <a:schemeClr val="dk1"/>
                </a:solidFill>
                <a:latin typeface="Arial"/>
                <a:ea typeface="Arial"/>
                <a:cs typeface="Arial"/>
                <a:sym typeface="Arial"/>
              </a:rPr>
              <a:t>Pensad en </a:t>
            </a:r>
            <a:r>
              <a:rPr b="1" lang="es-ES" sz="2000">
                <a:solidFill>
                  <a:schemeClr val="dk1"/>
                </a:solidFill>
                <a:latin typeface="Arial"/>
                <a:ea typeface="Arial"/>
                <a:cs typeface="Arial"/>
                <a:sym typeface="Arial"/>
              </a:rPr>
              <a:t>un trabajador poco cualificado</a:t>
            </a:r>
            <a:r>
              <a:rPr lang="es-ES" sz="2000">
                <a:solidFill>
                  <a:schemeClr val="dk1"/>
                </a:solidFill>
                <a:latin typeface="Arial"/>
                <a:ea typeface="Arial"/>
                <a:cs typeface="Arial"/>
                <a:sym typeface="Arial"/>
              </a:rPr>
              <a:t> de su empresa……</a:t>
            </a:r>
            <a:endParaRPr sz="2000">
              <a:solidFill>
                <a:schemeClr val="dk1"/>
              </a:solidFill>
              <a:latin typeface="Calibri"/>
              <a:ea typeface="Calibri"/>
              <a:cs typeface="Calibri"/>
              <a:sym typeface="Calibri"/>
            </a:endParaRPr>
          </a:p>
        </p:txBody>
      </p:sp>
      <p:sp>
        <p:nvSpPr>
          <p:cNvPr id="450" name="Google Shape;450;p23"/>
          <p:cNvSpPr txBox="1"/>
          <p:nvPr/>
        </p:nvSpPr>
        <p:spPr>
          <a:xfrm>
            <a:off x="565079" y="3111949"/>
            <a:ext cx="3585681" cy="2585323"/>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1800">
                <a:solidFill>
                  <a:schemeClr val="dk1"/>
                </a:solidFill>
                <a:latin typeface="Arial"/>
                <a:ea typeface="Arial"/>
                <a:cs typeface="Arial"/>
                <a:sym typeface="Arial"/>
              </a:rPr>
              <a:t>Fortalezas o competencias informales</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451" name="Google Shape;451;p23"/>
          <p:cNvSpPr txBox="1"/>
          <p:nvPr/>
        </p:nvSpPr>
        <p:spPr>
          <a:xfrm>
            <a:off x="4477824" y="3111949"/>
            <a:ext cx="3453826" cy="2585323"/>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Qué necesitaría aprender……</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452" name="Google Shape;452;p23"/>
          <p:cNvSpPr txBox="1"/>
          <p:nvPr/>
        </p:nvSpPr>
        <p:spPr>
          <a:xfrm>
            <a:off x="8258713" y="3111948"/>
            <a:ext cx="3453826" cy="2585323"/>
          </a:xfrm>
          <a:prstGeom prst="rect">
            <a:avLst/>
          </a:prstGeom>
          <a:noFill/>
          <a:ln cap="flat" cmpd="sng" w="9525">
            <a:solidFill>
              <a:srgbClr val="FF6D25"/>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spcBef>
                <a:spcPts val="0"/>
              </a:spcBef>
              <a:spcAft>
                <a:spcPts val="0"/>
              </a:spcAft>
              <a:buNone/>
            </a:pPr>
            <a:r>
              <a:rPr b="1" lang="es-ES" sz="1800">
                <a:solidFill>
                  <a:schemeClr val="dk1"/>
                </a:solidFill>
                <a:latin typeface="Arial"/>
                <a:ea typeface="Arial"/>
                <a:cs typeface="Arial"/>
                <a:sym typeface="Arial"/>
              </a:rPr>
              <a:t>Cómo apoyar ese desarrollo</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a:p>
          <a:p>
            <a:pPr indent="0" lvl="0" marL="0" marR="0" rtl="0" algn="l">
              <a:spcBef>
                <a:spcPts val="0"/>
              </a:spcBef>
              <a:spcAft>
                <a:spcPts val="0"/>
              </a:spcAft>
              <a:buNone/>
            </a:pPr>
            <a:r>
              <a:rPr lang="es-E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453" name="Google Shape;453;p23"/>
          <p:cNvSpPr txBox="1"/>
          <p:nvPr/>
        </p:nvSpPr>
        <p:spPr>
          <a:xfrm>
            <a:off x="2311685" y="6133940"/>
            <a:ext cx="6998416" cy="400110"/>
          </a:xfrm>
          <a:prstGeom prst="rect">
            <a:avLst/>
          </a:prstGeom>
          <a:solidFill>
            <a:schemeClr val="accent6"/>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s-ES" sz="2000">
                <a:solidFill>
                  <a:schemeClr val="lt1"/>
                </a:solidFill>
                <a:latin typeface="Arial"/>
                <a:ea typeface="Arial"/>
                <a:cs typeface="Arial"/>
                <a:sym typeface="Arial"/>
              </a:rPr>
              <a:t>“El reto no es encontrar talento fuera, sino activarlo dentro”</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24"/>
          <p:cNvSpPr txBox="1"/>
          <p:nvPr/>
        </p:nvSpPr>
        <p:spPr>
          <a:xfrm>
            <a:off x="1425677" y="67951"/>
            <a:ext cx="10766323" cy="649804"/>
          </a:xfrm>
          <a:prstGeom prst="rect">
            <a:avLst/>
          </a:prstGeom>
          <a:solidFill>
            <a:schemeClr val="accent6"/>
          </a:solid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EL POTENCIAL INVISIBLE: REINVENTANDO EL TALENTO – </a:t>
            </a:r>
            <a:endParaRPr/>
          </a:p>
          <a:p>
            <a:pPr indent="0" lvl="0" marL="0" marR="0" rtl="0" algn="r">
              <a:lnSpc>
                <a:spcPct val="90000"/>
              </a:lnSpc>
              <a:spcBef>
                <a:spcPts val="0"/>
              </a:spcBef>
              <a:spcAft>
                <a:spcPts val="0"/>
              </a:spcAft>
              <a:buClr>
                <a:schemeClr val="lt1"/>
              </a:buClr>
              <a:buSzPts val="2000"/>
              <a:buFont typeface="Arial"/>
              <a:buNone/>
            </a:pPr>
            <a:r>
              <a:rPr b="1" lang="es-ES" sz="2000">
                <a:solidFill>
                  <a:schemeClr val="lt1"/>
                </a:solidFill>
                <a:latin typeface="Arial"/>
                <a:ea typeface="Arial"/>
                <a:cs typeface="Arial"/>
                <a:sym typeface="Arial"/>
              </a:rPr>
              <a:t>CONCLUSIÓN</a:t>
            </a:r>
            <a:endParaRPr/>
          </a:p>
        </p:txBody>
      </p:sp>
      <p:sp>
        <p:nvSpPr>
          <p:cNvPr id="460" name="Google Shape;460;p24"/>
          <p:cNvSpPr txBox="1"/>
          <p:nvPr/>
        </p:nvSpPr>
        <p:spPr>
          <a:xfrm>
            <a:off x="1546259" y="1585112"/>
            <a:ext cx="8492475" cy="2747612"/>
          </a:xfrm>
          <a:prstGeom prst="rect">
            <a:avLst/>
          </a:prstGeom>
          <a:noFill/>
          <a:ln>
            <a:noFill/>
          </a:ln>
        </p:spPr>
        <p:txBody>
          <a:bodyPr anchorCtr="0" anchor="t" bIns="45700" lIns="91425" spcFirstLastPara="1" rIns="91425" wrap="square" tIns="45700">
            <a:spAutoFit/>
          </a:bodyPr>
          <a:lstStyle/>
          <a:p>
            <a:pPr indent="0" lvl="0" marL="0" marR="0" rtl="0" algn="l">
              <a:lnSpc>
                <a:spcPct val="125000"/>
              </a:lnSpc>
              <a:spcBef>
                <a:spcPts val="0"/>
              </a:spcBef>
              <a:spcAft>
                <a:spcPts val="0"/>
              </a:spcAft>
              <a:buNone/>
            </a:pPr>
            <a:r>
              <a:rPr lang="es-ES" sz="2000">
                <a:solidFill>
                  <a:schemeClr val="dk1"/>
                </a:solidFill>
                <a:latin typeface="Arial"/>
                <a:ea typeface="Arial"/>
                <a:cs typeface="Arial"/>
                <a:sym typeface="Arial"/>
              </a:rPr>
              <a:t>La </a:t>
            </a:r>
            <a:r>
              <a:rPr b="1" lang="es-ES" sz="2000">
                <a:solidFill>
                  <a:schemeClr val="accent6"/>
                </a:solidFill>
                <a:latin typeface="Arial"/>
                <a:ea typeface="Arial"/>
                <a:cs typeface="Arial"/>
                <a:sym typeface="Arial"/>
              </a:rPr>
              <a:t>CLAVE</a:t>
            </a:r>
            <a:r>
              <a:rPr lang="es-ES" sz="2000">
                <a:solidFill>
                  <a:schemeClr val="dk1"/>
                </a:solidFill>
                <a:latin typeface="Arial"/>
                <a:ea typeface="Arial"/>
                <a:cs typeface="Arial"/>
                <a:sym typeface="Arial"/>
              </a:rPr>
              <a:t> está en:</a:t>
            </a:r>
            <a:endParaRPr/>
          </a:p>
          <a:p>
            <a:pPr indent="0" lvl="0" marL="0" marR="0" rtl="0" algn="l">
              <a:lnSpc>
                <a:spcPct val="125000"/>
              </a:lnSpc>
              <a:spcBef>
                <a:spcPts val="600"/>
              </a:spcBef>
              <a:spcAft>
                <a:spcPts val="0"/>
              </a:spcAft>
              <a:buNone/>
            </a:pPr>
            <a:r>
              <a:t/>
            </a:r>
            <a:endParaRPr sz="2000">
              <a:solidFill>
                <a:schemeClr val="dk1"/>
              </a:solidFill>
              <a:latin typeface="Arial"/>
              <a:ea typeface="Arial"/>
              <a:cs typeface="Arial"/>
              <a:sym typeface="Arial"/>
            </a:endParaRPr>
          </a:p>
          <a:p>
            <a:pPr indent="-285750" lvl="1" marL="742950" marR="0" rtl="0" algn="l">
              <a:lnSpc>
                <a:spcPct val="125000"/>
              </a:lnSpc>
              <a:spcBef>
                <a:spcPts val="600"/>
              </a:spcBef>
              <a:spcAft>
                <a:spcPts val="0"/>
              </a:spcAft>
              <a:buClr>
                <a:srgbClr val="FF6D25"/>
              </a:buClr>
              <a:buSzPts val="2000"/>
              <a:buFont typeface="Calibri"/>
              <a:buAutoNum type="arabicPeriod"/>
            </a:pPr>
            <a:r>
              <a:rPr b="0" i="0" lang="es-ES" sz="2000" u="none" cap="none" strike="noStrike">
                <a:solidFill>
                  <a:schemeClr val="dk1"/>
                </a:solidFill>
                <a:latin typeface="Arial"/>
                <a:ea typeface="Arial"/>
                <a:cs typeface="Arial"/>
                <a:sym typeface="Arial"/>
              </a:rPr>
              <a:t>Reconocer competencias previas.</a:t>
            </a:r>
            <a:endParaRPr/>
          </a:p>
          <a:p>
            <a:pPr indent="-285750" lvl="1" marL="742950" marR="0" rtl="0" algn="l">
              <a:lnSpc>
                <a:spcPct val="125000"/>
              </a:lnSpc>
              <a:spcBef>
                <a:spcPts val="600"/>
              </a:spcBef>
              <a:spcAft>
                <a:spcPts val="0"/>
              </a:spcAft>
              <a:buClr>
                <a:srgbClr val="FF6D25"/>
              </a:buClr>
              <a:buSzPts val="2000"/>
              <a:buFont typeface="Calibri"/>
              <a:buAutoNum type="arabicPeriod"/>
            </a:pPr>
            <a:r>
              <a:rPr b="0" i="0" lang="es-ES" sz="2000" u="none" cap="none" strike="noStrike">
                <a:solidFill>
                  <a:schemeClr val="dk1"/>
                </a:solidFill>
                <a:latin typeface="Arial"/>
                <a:ea typeface="Arial"/>
                <a:cs typeface="Arial"/>
                <a:sym typeface="Arial"/>
              </a:rPr>
              <a:t>Dar acceso a formación flexible y adaptada.</a:t>
            </a:r>
            <a:endParaRPr/>
          </a:p>
          <a:p>
            <a:pPr indent="-285750" lvl="1" marL="742950" marR="0" rtl="0" algn="l">
              <a:lnSpc>
                <a:spcPct val="125000"/>
              </a:lnSpc>
              <a:spcBef>
                <a:spcPts val="600"/>
              </a:spcBef>
              <a:spcAft>
                <a:spcPts val="0"/>
              </a:spcAft>
              <a:buClr>
                <a:srgbClr val="FF6D25"/>
              </a:buClr>
              <a:buSzPts val="2000"/>
              <a:buFont typeface="Calibri"/>
              <a:buAutoNum type="arabicPeriod"/>
            </a:pPr>
            <a:r>
              <a:rPr b="0" i="0" lang="es-ES" sz="2000" u="none" cap="none" strike="noStrike">
                <a:solidFill>
                  <a:schemeClr val="dk1"/>
                </a:solidFill>
                <a:latin typeface="Arial"/>
                <a:ea typeface="Arial"/>
                <a:cs typeface="Arial"/>
                <a:sym typeface="Arial"/>
              </a:rPr>
              <a:t>Motivar con itinerarios reales de promoción interna.</a:t>
            </a:r>
            <a:endParaRPr/>
          </a:p>
          <a:p>
            <a:pPr indent="-285750" lvl="1" marL="742950" marR="0" rtl="0" algn="l">
              <a:lnSpc>
                <a:spcPct val="125000"/>
              </a:lnSpc>
              <a:spcBef>
                <a:spcPts val="600"/>
              </a:spcBef>
              <a:spcAft>
                <a:spcPts val="0"/>
              </a:spcAft>
              <a:buClr>
                <a:srgbClr val="FF6D25"/>
              </a:buClr>
              <a:buSzPts val="2000"/>
              <a:buFont typeface="Calibri"/>
              <a:buAutoNum type="arabicPeriod"/>
            </a:pPr>
            <a:r>
              <a:rPr b="0" i="0" lang="es-ES" sz="2000" u="none" cap="none" strike="noStrike">
                <a:solidFill>
                  <a:schemeClr val="dk1"/>
                </a:solidFill>
                <a:latin typeface="Arial"/>
                <a:ea typeface="Arial"/>
                <a:cs typeface="Arial"/>
                <a:sym typeface="Arial"/>
              </a:rPr>
              <a:t>Fomentar una cultura de aprendizaje permanente en las pymes.</a:t>
            </a:r>
            <a:endParaRPr/>
          </a:p>
        </p:txBody>
      </p:sp>
      <p:sp>
        <p:nvSpPr>
          <p:cNvPr id="461" name="Google Shape;461;p24"/>
          <p:cNvSpPr txBox="1"/>
          <p:nvPr/>
        </p:nvSpPr>
        <p:spPr>
          <a:xfrm>
            <a:off x="1068511" y="4867309"/>
            <a:ext cx="9904287" cy="727059"/>
          </a:xfrm>
          <a:prstGeom prst="rect">
            <a:avLst/>
          </a:prstGeom>
          <a:noFill/>
          <a:ln>
            <a:noFill/>
          </a:ln>
        </p:spPr>
        <p:txBody>
          <a:bodyPr anchorCtr="0" anchor="t" bIns="45700" lIns="91425" spcFirstLastPara="1" rIns="91425" wrap="square" tIns="45700">
            <a:spAutoFit/>
          </a:bodyPr>
          <a:lstStyle/>
          <a:p>
            <a:pPr indent="0" lvl="0" marL="228600" marR="0" rtl="0" algn="l">
              <a:lnSpc>
                <a:spcPct val="107000"/>
              </a:lnSpc>
              <a:spcBef>
                <a:spcPts val="0"/>
              </a:spcBef>
              <a:spcAft>
                <a:spcPts val="0"/>
              </a:spcAft>
              <a:buClr>
                <a:schemeClr val="accent6"/>
              </a:buClr>
              <a:buSzPts val="2000"/>
              <a:buFont typeface="Arial"/>
              <a:buNone/>
            </a:pPr>
            <a:r>
              <a:rPr b="1" i="1" lang="es-ES" sz="2000">
                <a:solidFill>
                  <a:schemeClr val="accent6"/>
                </a:solidFill>
                <a:latin typeface="Arial"/>
                <a:ea typeface="Arial"/>
                <a:cs typeface="Arial"/>
                <a:sym typeface="Arial"/>
              </a:rPr>
              <a:t>“Invertir en la capacitación de los menos cualificados no es un gasto, es la mejor estrategia contra la escasez de talento en Europa.”</a:t>
            </a:r>
            <a:endParaRPr b="1" sz="2000">
              <a:solidFill>
                <a:schemeClr val="accent6"/>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25"/>
          <p:cNvSpPr txBox="1"/>
          <p:nvPr/>
        </p:nvSpPr>
        <p:spPr>
          <a:xfrm>
            <a:off x="3016714" y="376381"/>
            <a:ext cx="6097772" cy="110799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s-ES" sz="6600">
                <a:solidFill>
                  <a:schemeClr val="lt1"/>
                </a:solidFill>
                <a:latin typeface="Arial"/>
                <a:ea typeface="Arial"/>
                <a:cs typeface="Arial"/>
                <a:sym typeface="Arial"/>
              </a:rPr>
              <a:t>GRACIAS!!!</a:t>
            </a:r>
            <a:endParaRPr sz="6600">
              <a:solidFill>
                <a:schemeClr val="lt1"/>
              </a:solidFill>
              <a:latin typeface="Calibri"/>
              <a:ea typeface="Calibri"/>
              <a:cs typeface="Calibri"/>
              <a:sym typeface="Calibri"/>
            </a:endParaRPr>
          </a:p>
        </p:txBody>
      </p:sp>
      <p:pic>
        <p:nvPicPr>
          <p:cNvPr id="467" name="Google Shape;467;p25"/>
          <p:cNvPicPr preferRelativeResize="0"/>
          <p:nvPr/>
        </p:nvPicPr>
        <p:blipFill>
          <a:blip r:embed="rId3">
            <a:alphaModFix/>
          </a:blip>
          <a:stretch>
            <a:fillRect/>
          </a:stretch>
        </p:blipFill>
        <p:spPr>
          <a:xfrm>
            <a:off x="122000" y="6281852"/>
            <a:ext cx="11887201" cy="48756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2023-12-14T11:07:21Z</dcterms:created>
  <dc:creator>Carina Posch</dc:creator>
</cp:coreProperties>
</file>