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9"/>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3" roundtripDataSignature="AMtx7mgmFR0ZroW2rT3ptb+BNLLZrulGu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B75CF5F-2A66-49C5-AFDD-C9937EFCF512}">
  <a:tblStyle styleId="{2B75CF5F-2A66-49C5-AFDD-C9937EFCF512}"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FEAE7"/>
          </a:solidFill>
        </a:fill>
      </a:tcStyle>
    </a:wholeTbl>
    <a:band1H>
      <a:tcTxStyle/>
      <a:tcStyle>
        <a:tcBdr/>
        <a:fill>
          <a:solidFill>
            <a:srgbClr val="FFD3CB"/>
          </a:solidFill>
        </a:fill>
      </a:tcStyle>
    </a:band1H>
    <a:band2H>
      <a:tcTxStyle/>
      <a:tcStyle>
        <a:tcBdr/>
      </a:tcStyle>
    </a:band2H>
    <a:band1V>
      <a:tcTxStyle/>
      <a:tcStyle>
        <a:tcBdr/>
        <a:fill>
          <a:solidFill>
            <a:srgbClr val="FFD3CB"/>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7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customschemas.google.com/relationships/presentationmetadata" Target="metadata"/><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s-ES" sz="1200" b="0" i="0" u="none" strike="noStrike" cap="none">
                <a:solidFill>
                  <a:schemeClr val="dk1"/>
                </a:solidFill>
                <a:latin typeface="Calibri"/>
                <a:ea typeface="Calibri"/>
                <a:cs typeface="Calibri"/>
                <a:sym typeface="Calibri"/>
              </a:rPr>
              <a:t>‹Nº›</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1" name="Google Shape;25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6" name="Google Shape;25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3" name="Google Shape;263;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0" name="Google Shape;27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8" name="Google Shape;278;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1">
              <a:solidFill>
                <a:schemeClr val="dk1"/>
              </a:solidFill>
              <a:latin typeface="Calibri"/>
              <a:ea typeface="Calibri"/>
              <a:cs typeface="Calibri"/>
              <a:sym typeface="Calibri"/>
            </a:endParaRPr>
          </a:p>
        </p:txBody>
      </p:sp>
      <p:sp>
        <p:nvSpPr>
          <p:cNvPr id="279" name="Google Shape;279;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6" name="Google Shape;28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3" name="Google Shape;29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4" name="Google Shape;30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2" name="Google Shape;312;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13" name="Google Shape;313;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9" name="Google Shape;319;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20" name="Google Shape;320;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9" name="Google Shape;329;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30" name="Google Shape;330;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55" name="Google Shape;35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0"/>
        <p:cNvGrpSpPr/>
        <p:nvPr/>
      </p:nvGrpSpPr>
      <p:grpSpPr>
        <a:xfrm>
          <a:off x="0" y="0"/>
          <a:ext cx="0" cy="0"/>
          <a:chOff x="0" y="0"/>
          <a:chExt cx="0" cy="0"/>
        </a:xfrm>
      </p:grpSpPr>
      <p:sp>
        <p:nvSpPr>
          <p:cNvPr id="361" name="Google Shape;361;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2" name="Google Shape;362;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63" name="Google Shape;363;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1" name="Google Shape;371;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sz="1200" b="1">
                <a:solidFill>
                  <a:schemeClr val="dk1"/>
                </a:solidFill>
                <a:latin typeface="Calibri"/>
                <a:ea typeface="Calibri"/>
                <a:cs typeface="Calibri"/>
                <a:sym typeface="Calibri"/>
              </a:rPr>
              <a:t>Activity 1: Paradigm shift in talent development</a:t>
            </a:r>
            <a:r>
              <a:rPr lang="es-ES" sz="1200">
                <a:solidFill>
                  <a:schemeClr val="dk1"/>
                </a:solidFill>
                <a:latin typeface="Calibri"/>
                <a:ea typeface="Calibri"/>
                <a:cs typeface="Calibri"/>
                <a:sym typeface="Calibri"/>
              </a:rPr>
              <a:t> (duration 4 min)</a:t>
            </a:r>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Materials: One sheet of paper or Post-it note per person (if in-person) or a digital whiteboard (if online).</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Instructions:</a:t>
            </a:r>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1.Think of 1 example of low-skilled workers that you know (in your company, environment, sector) and write down:</a:t>
            </a:r>
            <a:endParaRPr/>
          </a:p>
          <a:p>
            <a:pPr marL="171450" lvl="0" indent="-171450" algn="l" rtl="0">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VICIOUS CIRCLE: What negative characteristics would you associate with him/her? (</a:t>
            </a:r>
            <a:r>
              <a:rPr lang="es-ES" sz="1200" i="1">
                <a:solidFill>
                  <a:schemeClr val="dk1"/>
                </a:solidFill>
                <a:latin typeface="Calibri"/>
                <a:ea typeface="Calibri"/>
                <a:cs typeface="Calibri"/>
                <a:sym typeface="Calibri"/>
              </a:rPr>
              <a:t>eg: Low qualifications, lack of internal training, etc.)</a:t>
            </a:r>
            <a:endParaRPr sz="1200" i="1">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VIRTUOUS CIRCLE: What type of support or training would allow him/her to contribute more value at work? (</a:t>
            </a:r>
            <a:r>
              <a:rPr lang="es-ES" sz="1200" i="1">
                <a:solidFill>
                  <a:schemeClr val="dk1"/>
                </a:solidFill>
                <a:latin typeface="Calibri"/>
                <a:ea typeface="Calibri"/>
                <a:cs typeface="Calibri"/>
                <a:sym typeface="Calibri"/>
              </a:rPr>
              <a:t>eg: Basic digital skills, etc</a:t>
            </a:r>
            <a:r>
              <a:rPr lang="es-ES" sz="1200">
                <a:solidFill>
                  <a:schemeClr val="dk1"/>
                </a:solidFill>
                <a:latin typeface="Calibri"/>
                <a:ea typeface="Calibri"/>
                <a:cs typeface="Calibri"/>
                <a:sym typeface="Calibri"/>
              </a:rPr>
              <a:t>.)</a:t>
            </a:r>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2. Discuss the ideas as a group.</a:t>
            </a:r>
            <a:endParaRPr/>
          </a:p>
          <a:p>
            <a:pPr marL="0" lvl="0" indent="0" algn="l" rtl="0">
              <a:spcBef>
                <a:spcPts val="0"/>
              </a:spcBef>
              <a:spcAft>
                <a:spcPts val="0"/>
              </a:spcAft>
              <a:buNone/>
            </a:pP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72" name="Google Shape;372;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3" name="Google Shape;38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84" name="Google Shape;38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394" name="Google Shape;394;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 name="Google Shape;403;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404" name="Google Shape;404;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415" name="Google Shape;41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423" name="Google Shape;423;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0" name="Google Shape;43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431" name="Google Shape;43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6"/>
        <p:cNvGrpSpPr/>
        <p:nvPr/>
      </p:nvGrpSpPr>
      <p:grpSpPr>
        <a:xfrm>
          <a:off x="0" y="0"/>
          <a:ext cx="0" cy="0"/>
          <a:chOff x="0" y="0"/>
          <a:chExt cx="0" cy="0"/>
        </a:xfrm>
      </p:grpSpPr>
      <p:sp>
        <p:nvSpPr>
          <p:cNvPr id="437" name="Google Shape;437;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8" name="Google Shape;438;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s-ES" sz="1200" b="1">
                <a:solidFill>
                  <a:schemeClr val="dk1"/>
                </a:solidFill>
                <a:latin typeface="Calibri"/>
                <a:ea typeface="Calibri"/>
                <a:cs typeface="Calibri"/>
                <a:sym typeface="Calibri"/>
              </a:rPr>
              <a:t>Activity 2:</a:t>
            </a:r>
            <a:r>
              <a:rPr lang="es-ES" sz="1200">
                <a:solidFill>
                  <a:schemeClr val="dk1"/>
                </a:solidFill>
                <a:latin typeface="Calibri"/>
                <a:ea typeface="Calibri"/>
                <a:cs typeface="Calibri"/>
                <a:sym typeface="Calibri"/>
              </a:rPr>
              <a:t> </a:t>
            </a:r>
            <a:r>
              <a:rPr lang="es-ES" sz="1200" b="1">
                <a:solidFill>
                  <a:schemeClr val="dk1"/>
                </a:solidFill>
                <a:latin typeface="Calibri"/>
                <a:ea typeface="Calibri"/>
                <a:cs typeface="Calibri"/>
                <a:sym typeface="Calibri"/>
              </a:rPr>
              <a:t>Hidden Talent Map</a:t>
            </a:r>
            <a:r>
              <a:rPr lang="es-ES" sz="1200">
                <a:solidFill>
                  <a:schemeClr val="dk1"/>
                </a:solidFill>
                <a:latin typeface="Calibri"/>
                <a:ea typeface="Calibri"/>
                <a:cs typeface="Calibri"/>
                <a:sym typeface="Calibri"/>
              </a:rPr>
              <a:t> (duration 4-5 min)</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Materials: One sheet of paper or Post-it note per person (if in-person) or a digital whiteboard (if online).</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Instructions: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1. Ask them to think of a low-skilled worker in their company (fictitious name).</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2. Write down:</a:t>
            </a:r>
            <a:endParaRPr sz="1200">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What he / she does well (strengths or informal skills), 2-3 ideas.</a:t>
            </a:r>
            <a:endParaRPr/>
          </a:p>
          <a:p>
            <a:pPr marL="171450" lvl="0" indent="-171450" algn="l" rtl="0">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What he / she would need to learn to take on new tasks; 2-3 ideas.</a:t>
            </a:r>
            <a:endParaRPr sz="1200">
              <a:solidFill>
                <a:schemeClr val="dk1"/>
              </a:solidFill>
              <a:latin typeface="Calibri"/>
              <a:ea typeface="Calibri"/>
              <a:cs typeface="Calibri"/>
              <a:sym typeface="Calibri"/>
            </a:endParaRPr>
          </a:p>
          <a:p>
            <a:pPr marL="171450" lvl="0" indent="-171450" algn="l" rtl="0">
              <a:spcBef>
                <a:spcPts val="0"/>
              </a:spcBef>
              <a:spcAft>
                <a:spcPts val="0"/>
              </a:spcAft>
              <a:buClr>
                <a:schemeClr val="dk1"/>
              </a:buClr>
              <a:buSzPts val="1200"/>
              <a:buFont typeface="Arial"/>
              <a:buChar char="•"/>
            </a:pPr>
            <a:r>
              <a:rPr lang="es-ES" sz="1200">
                <a:solidFill>
                  <a:schemeClr val="dk1"/>
                </a:solidFill>
                <a:latin typeface="Calibri"/>
                <a:ea typeface="Calibri"/>
                <a:cs typeface="Calibri"/>
                <a:sym typeface="Calibri"/>
              </a:rPr>
              <a:t>Specific ideas about how they could support this development (</a:t>
            </a:r>
            <a:r>
              <a:rPr lang="es-ES" sz="1200" b="0" i="1">
                <a:solidFill>
                  <a:schemeClr val="accent3"/>
                </a:solidFill>
                <a:latin typeface="Calibri"/>
                <a:ea typeface="Calibri"/>
                <a:cs typeface="Calibri"/>
                <a:sym typeface="Calibri"/>
              </a:rPr>
              <a:t>Create internal training programs, Introduce mentoring and coaching, Identify and leverage hidden talent, etc</a:t>
            </a:r>
            <a:r>
              <a:rPr lang="es-ES" sz="1200">
                <a:solidFill>
                  <a:schemeClr val="dk1"/>
                </a:solidFill>
                <a:latin typeface="Calibri"/>
                <a:ea typeface="Calibri"/>
                <a:cs typeface="Calibri"/>
                <a:sym typeface="Calibri"/>
              </a:rPr>
              <a:t>.). 2-3 ideas.</a:t>
            </a:r>
            <a:endParaRPr sz="1200">
              <a:solidFill>
                <a:schemeClr val="dk1"/>
              </a:solidFill>
              <a:latin typeface="Calibri"/>
              <a:ea typeface="Calibri"/>
              <a:cs typeface="Calibri"/>
              <a:sym typeface="Calibri"/>
            </a:endParaRPr>
          </a:p>
          <a:p>
            <a:pPr marL="0" lvl="0" indent="0" algn="l" rtl="0">
              <a:spcBef>
                <a:spcPts val="0"/>
              </a:spcBef>
              <a:spcAft>
                <a:spcPts val="0"/>
              </a:spcAft>
              <a:buNone/>
            </a:pPr>
            <a:r>
              <a:rPr lang="es-ES" sz="1200">
                <a:solidFill>
                  <a:schemeClr val="dk1"/>
                </a:solidFill>
                <a:latin typeface="Calibri"/>
                <a:ea typeface="Calibri"/>
                <a:cs typeface="Calibri"/>
                <a:sym typeface="Calibri"/>
              </a:rPr>
              <a:t>3. Discuss the ideas as a group.</a:t>
            </a:r>
            <a:endParaRPr/>
          </a:p>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439" name="Google Shape;439;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b="0" i="0">
              <a:solidFill>
                <a:schemeClr val="dk1"/>
              </a:solidFill>
              <a:latin typeface="Calibri"/>
              <a:ea typeface="Calibri"/>
              <a:cs typeface="Calibri"/>
              <a:sym typeface="Calibri"/>
            </a:endParaRPr>
          </a:p>
        </p:txBody>
      </p:sp>
      <p:sp>
        <p:nvSpPr>
          <p:cNvPr id="451" name="Google Shape;451;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s-E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8" name="Google Shape;458;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6"/>
        <p:cNvGrpSpPr/>
        <p:nvPr/>
      </p:nvGrpSpPr>
      <p:grpSpPr>
        <a:xfrm>
          <a:off x="0" y="0"/>
          <a:ext cx="0" cy="0"/>
          <a:chOff x="0" y="0"/>
          <a:chExt cx="0" cy="0"/>
        </a:xfrm>
      </p:grpSpPr>
      <p:sp>
        <p:nvSpPr>
          <p:cNvPr id="27" name="Google Shape;27;p3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8" name="Google Shape;28;p3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29" name="Google Shape;29;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
        <p:cNvGrpSpPr/>
        <p:nvPr/>
      </p:nvGrpSpPr>
      <p:grpSpPr>
        <a:xfrm>
          <a:off x="0" y="0"/>
          <a:ext cx="0" cy="0"/>
          <a:chOff x="0" y="0"/>
          <a:chExt cx="0" cy="0"/>
        </a:xfrm>
      </p:grpSpPr>
      <p:sp>
        <p:nvSpPr>
          <p:cNvPr id="33" name="Google Shape;33;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4" name="Google Shape;34;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5" name="Google Shape;35;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0" name="Google Shape;40;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41" name="Google Shape;41;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Google Shape;46;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8" name="Google Shape;48;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9" name="Google Shape;49;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0" name="Google Shape;50;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 name="Google Shape;53;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4" name="Google Shape;54;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56" name="Google Shape;56;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8" name="Google Shape;58;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9" name="Google Shape;59;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2" name="Google Shape;62;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5"/>
        <p:cNvGrpSpPr/>
        <p:nvPr/>
      </p:nvGrpSpPr>
      <p:grpSpPr>
        <a:xfrm>
          <a:off x="0" y="0"/>
          <a:ext cx="0" cy="0"/>
          <a:chOff x="0" y="0"/>
          <a:chExt cx="0" cy="0"/>
        </a:xfrm>
      </p:grpSpPr>
      <p:sp>
        <p:nvSpPr>
          <p:cNvPr id="66" name="Google Shape;66;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8" name="Google Shape;68;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69" name="Google Shape;69;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2"/>
        <p:cNvGrpSpPr/>
        <p:nvPr/>
      </p:nvGrpSpPr>
      <p:grpSpPr>
        <a:xfrm>
          <a:off x="0" y="0"/>
          <a:ext cx="0" cy="0"/>
          <a:chOff x="0" y="0"/>
          <a:chExt cx="0" cy="0"/>
        </a:xfrm>
      </p:grpSpPr>
      <p:sp>
        <p:nvSpPr>
          <p:cNvPr id="73" name="Google Shape;73;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4" name="Google Shape;74;p39"/>
          <p:cNvSpPr>
            <a:spLocks noGrp="1"/>
          </p:cNvSpPr>
          <p:nvPr>
            <p:ph type="pic" idx="2"/>
          </p:nvPr>
        </p:nvSpPr>
        <p:spPr>
          <a:xfrm>
            <a:off x="5183188" y="987425"/>
            <a:ext cx="6172200" cy="4873625"/>
          </a:xfrm>
          <a:prstGeom prst="rect">
            <a:avLst/>
          </a:prstGeom>
          <a:noFill/>
          <a:ln>
            <a:noFill/>
          </a:ln>
        </p:spPr>
      </p:sp>
      <p:sp>
        <p:nvSpPr>
          <p:cNvPr id="75" name="Google Shape;75;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76" name="Google Shape;76;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8" name="Google Shape;78;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9"/>
        <p:cNvGrpSpPr/>
        <p:nvPr/>
      </p:nvGrpSpPr>
      <p:grpSpPr>
        <a:xfrm>
          <a:off x="0" y="0"/>
          <a:ext cx="0" cy="0"/>
          <a:chOff x="0" y="0"/>
          <a:chExt cx="0" cy="0"/>
        </a:xfrm>
      </p:grpSpPr>
      <p:sp>
        <p:nvSpPr>
          <p:cNvPr id="80" name="Google Shape;80;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1" name="Google Shape;81;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4" name="Google Shape;84;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5"/>
        <p:cNvGrpSpPr/>
        <p:nvPr/>
      </p:nvGrpSpPr>
      <p:grpSpPr>
        <a:xfrm>
          <a:off x="0" y="0"/>
          <a:ext cx="0" cy="0"/>
          <a:chOff x="0" y="0"/>
          <a:chExt cx="0" cy="0"/>
        </a:xfrm>
      </p:grpSpPr>
      <p:sp>
        <p:nvSpPr>
          <p:cNvPr id="86" name="Google Shape;86;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7" name="Google Shape;87;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0" name="Google Shape;90;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6"/>
        <p:cNvGrpSpPr/>
        <p:nvPr/>
      </p:nvGrpSpPr>
      <p:grpSpPr>
        <a:xfrm>
          <a:off x="0" y="0"/>
          <a:ext cx="0" cy="0"/>
          <a:chOff x="0" y="0"/>
          <a:chExt cx="0" cy="0"/>
        </a:xfrm>
      </p:grpSpPr>
      <p:sp>
        <p:nvSpPr>
          <p:cNvPr id="97" name="Google Shape;97;p29"/>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98" name="Google Shape;98;p29"/>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99" name="Google Shape;99;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0" name="Google Shape;100;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1" name="Google Shape;101;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02"/>
        <p:cNvGrpSpPr/>
        <p:nvPr/>
      </p:nvGrpSpPr>
      <p:grpSpPr>
        <a:xfrm>
          <a:off x="0" y="0"/>
          <a:ext cx="0" cy="0"/>
          <a:chOff x="0" y="0"/>
          <a:chExt cx="0" cy="0"/>
        </a:xfrm>
      </p:grpSpPr>
      <p:sp>
        <p:nvSpPr>
          <p:cNvPr id="103" name="Google Shape;103;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04" name="Google Shape;104;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5" name="Google Shape;105;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6" name="Google Shape;106;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7" name="Google Shape;107;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8"/>
        <p:cNvGrpSpPr/>
        <p:nvPr/>
      </p:nvGrpSpPr>
      <p:grpSpPr>
        <a:xfrm>
          <a:off x="0" y="0"/>
          <a:ext cx="0" cy="0"/>
          <a:chOff x="0" y="0"/>
          <a:chExt cx="0" cy="0"/>
        </a:xfrm>
      </p:grpSpPr>
      <p:sp>
        <p:nvSpPr>
          <p:cNvPr id="109" name="Google Shape;109;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0" name="Google Shape;110;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11" name="Google Shape;111;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2" name="Google Shape;112;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3" name="Google Shape;113;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14"/>
        <p:cNvGrpSpPr/>
        <p:nvPr/>
      </p:nvGrpSpPr>
      <p:grpSpPr>
        <a:xfrm>
          <a:off x="0" y="0"/>
          <a:ext cx="0" cy="0"/>
          <a:chOff x="0" y="0"/>
          <a:chExt cx="0" cy="0"/>
        </a:xfrm>
      </p:grpSpPr>
      <p:sp>
        <p:nvSpPr>
          <p:cNvPr id="115" name="Google Shape;115;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6" name="Google Shape;116;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9" name="Google Shape;119;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0" name="Google Shape;120;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21"/>
        <p:cNvGrpSpPr/>
        <p:nvPr/>
      </p:nvGrpSpPr>
      <p:grpSpPr>
        <a:xfrm>
          <a:off x="0" y="0"/>
          <a:ext cx="0" cy="0"/>
          <a:chOff x="0" y="0"/>
          <a:chExt cx="0" cy="0"/>
        </a:xfrm>
      </p:grpSpPr>
      <p:sp>
        <p:nvSpPr>
          <p:cNvPr id="122" name="Google Shape;122;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3" name="Google Shape;123;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24" name="Google Shape;124;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5" name="Google Shape;125;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26" name="Google Shape;126;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7" name="Google Shape;127;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8" name="Google Shape;128;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30"/>
        <p:cNvGrpSpPr/>
        <p:nvPr/>
      </p:nvGrpSpPr>
      <p:grpSpPr>
        <a:xfrm>
          <a:off x="0" y="0"/>
          <a:ext cx="0" cy="0"/>
          <a:chOff x="0" y="0"/>
          <a:chExt cx="0" cy="0"/>
        </a:xfrm>
      </p:grpSpPr>
      <p:sp>
        <p:nvSpPr>
          <p:cNvPr id="131" name="Google Shape;131;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2" name="Google Shape;132;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3" name="Google Shape;133;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4" name="Google Shape;134;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5"/>
        <p:cNvGrpSpPr/>
        <p:nvPr/>
      </p:nvGrpSpPr>
      <p:grpSpPr>
        <a:xfrm>
          <a:off x="0" y="0"/>
          <a:ext cx="0" cy="0"/>
          <a:chOff x="0" y="0"/>
          <a:chExt cx="0" cy="0"/>
        </a:xfrm>
      </p:grpSpPr>
      <p:sp>
        <p:nvSpPr>
          <p:cNvPr id="136" name="Google Shape;136;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7" name="Google Shape;137;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8" name="Google Shape;138;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9"/>
        <p:cNvGrpSpPr/>
        <p:nvPr/>
      </p:nvGrpSpPr>
      <p:grpSpPr>
        <a:xfrm>
          <a:off x="0" y="0"/>
          <a:ext cx="0" cy="0"/>
          <a:chOff x="0" y="0"/>
          <a:chExt cx="0" cy="0"/>
        </a:xfrm>
      </p:grpSpPr>
      <p:sp>
        <p:nvSpPr>
          <p:cNvPr id="140" name="Google Shape;140;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1" name="Google Shape;141;p4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2" name="Google Shape;142;p4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43" name="Google Shape;14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4" name="Google Shape;14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5" name="Google Shape;14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6"/>
        <p:cNvGrpSpPr/>
        <p:nvPr/>
      </p:nvGrpSpPr>
      <p:grpSpPr>
        <a:xfrm>
          <a:off x="0" y="0"/>
          <a:ext cx="0" cy="0"/>
          <a:chOff x="0" y="0"/>
          <a:chExt cx="0" cy="0"/>
        </a:xfrm>
      </p:grpSpPr>
      <p:sp>
        <p:nvSpPr>
          <p:cNvPr id="147" name="Google Shape;147;p4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8" name="Google Shape;148;p49"/>
          <p:cNvSpPr>
            <a:spLocks noGrp="1"/>
          </p:cNvSpPr>
          <p:nvPr>
            <p:ph type="pic" idx="2"/>
          </p:nvPr>
        </p:nvSpPr>
        <p:spPr>
          <a:xfrm>
            <a:off x="5183188" y="987425"/>
            <a:ext cx="6172200" cy="4873625"/>
          </a:xfrm>
          <a:prstGeom prst="rect">
            <a:avLst/>
          </a:prstGeom>
          <a:noFill/>
          <a:ln>
            <a:noFill/>
          </a:ln>
        </p:spPr>
      </p:sp>
      <p:sp>
        <p:nvSpPr>
          <p:cNvPr id="149" name="Google Shape;149;p4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150" name="Google Shape;150;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1" name="Google Shape;151;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53"/>
        <p:cNvGrpSpPr/>
        <p:nvPr/>
      </p:nvGrpSpPr>
      <p:grpSpPr>
        <a:xfrm>
          <a:off x="0" y="0"/>
          <a:ext cx="0" cy="0"/>
          <a:chOff x="0" y="0"/>
          <a:chExt cx="0" cy="0"/>
        </a:xfrm>
      </p:grpSpPr>
      <p:sp>
        <p:nvSpPr>
          <p:cNvPr id="154" name="Google Shape;154;p5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5" name="Google Shape;155;p5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6" name="Google Shape;156;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7" name="Google Shape;157;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8" name="Google Shape;158;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9"/>
        <p:cNvGrpSpPr/>
        <p:nvPr/>
      </p:nvGrpSpPr>
      <p:grpSpPr>
        <a:xfrm>
          <a:off x="0" y="0"/>
          <a:ext cx="0" cy="0"/>
          <a:chOff x="0" y="0"/>
          <a:chExt cx="0" cy="0"/>
        </a:xfrm>
      </p:grpSpPr>
      <p:sp>
        <p:nvSpPr>
          <p:cNvPr id="160" name="Google Shape;160;p5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61" name="Google Shape;161;p5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2" name="Google Shape;16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3" name="Google Shape;16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4" name="Google Shape;16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0"/>
        <p:cNvGrpSpPr/>
        <p:nvPr/>
      </p:nvGrpSpPr>
      <p:grpSpPr>
        <a:xfrm>
          <a:off x="0" y="0"/>
          <a:ext cx="0" cy="0"/>
          <a:chOff x="0" y="0"/>
          <a:chExt cx="0" cy="0"/>
        </a:xfrm>
      </p:grpSpPr>
      <p:sp>
        <p:nvSpPr>
          <p:cNvPr id="181" name="Google Shape;181;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2" name="Google Shape;182;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84"/>
        <p:cNvGrpSpPr/>
        <p:nvPr/>
      </p:nvGrpSpPr>
      <p:grpSpPr>
        <a:xfrm>
          <a:off x="0" y="0"/>
          <a:ext cx="0" cy="0"/>
          <a:chOff x="0" y="0"/>
          <a:chExt cx="0" cy="0"/>
        </a:xfrm>
      </p:grpSpPr>
      <p:sp>
        <p:nvSpPr>
          <p:cNvPr id="185" name="Google Shape;185;p5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6" name="Google Shape;186;p5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187" name="Google Shape;18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8" name="Google Shape;18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9" name="Google Shape;18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0"/>
        <p:cNvGrpSpPr/>
        <p:nvPr/>
      </p:nvGrpSpPr>
      <p:grpSpPr>
        <a:xfrm>
          <a:off x="0" y="0"/>
          <a:ext cx="0" cy="0"/>
          <a:chOff x="0" y="0"/>
          <a:chExt cx="0" cy="0"/>
        </a:xfrm>
      </p:grpSpPr>
      <p:sp>
        <p:nvSpPr>
          <p:cNvPr id="191" name="Google Shape;191;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2" name="Google Shape;192;p5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3" name="Google Shape;193;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4" name="Google Shape;194;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5" name="Google Shape;195;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6"/>
        <p:cNvGrpSpPr/>
        <p:nvPr/>
      </p:nvGrpSpPr>
      <p:grpSpPr>
        <a:xfrm>
          <a:off x="0" y="0"/>
          <a:ext cx="0" cy="0"/>
          <a:chOff x="0" y="0"/>
          <a:chExt cx="0" cy="0"/>
        </a:xfrm>
      </p:grpSpPr>
      <p:sp>
        <p:nvSpPr>
          <p:cNvPr id="197" name="Google Shape;197;p5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6000"/>
              <a:buFont typeface="Calibri"/>
              <a:buNone/>
              <a:defRPr sz="60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8" name="Google Shape;198;p5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9pPr>
          </a:lstStyle>
          <a:p>
            <a:endParaRPr/>
          </a:p>
        </p:txBody>
      </p:sp>
      <p:sp>
        <p:nvSpPr>
          <p:cNvPr id="199" name="Google Shape;199;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0" name="Google Shape;200;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1" name="Google Shape;201;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02"/>
        <p:cNvGrpSpPr/>
        <p:nvPr/>
      </p:nvGrpSpPr>
      <p:grpSpPr>
        <a:xfrm>
          <a:off x="0" y="0"/>
          <a:ext cx="0" cy="0"/>
          <a:chOff x="0" y="0"/>
          <a:chExt cx="0" cy="0"/>
        </a:xfrm>
      </p:grpSpPr>
      <p:sp>
        <p:nvSpPr>
          <p:cNvPr id="203" name="Google Shape;203;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4" name="Google Shape;204;p5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5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7" name="Google Shape;207;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8" name="Google Shape;208;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209"/>
        <p:cNvGrpSpPr/>
        <p:nvPr/>
      </p:nvGrpSpPr>
      <p:grpSpPr>
        <a:xfrm>
          <a:off x="0" y="0"/>
          <a:ext cx="0" cy="0"/>
          <a:chOff x="0" y="0"/>
          <a:chExt cx="0" cy="0"/>
        </a:xfrm>
      </p:grpSpPr>
      <p:sp>
        <p:nvSpPr>
          <p:cNvPr id="210" name="Google Shape;210;p5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1" name="Google Shape;211;p5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12" name="Google Shape;212;p5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5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marR="0" lvl="0" indent="-228600" algn="l"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214" name="Google Shape;214;p5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6" name="Google Shape;216;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7" name="Google Shape;217;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18"/>
        <p:cNvGrpSpPr/>
        <p:nvPr/>
      </p:nvGrpSpPr>
      <p:grpSpPr>
        <a:xfrm>
          <a:off x="0" y="0"/>
          <a:ext cx="0" cy="0"/>
          <a:chOff x="0" y="0"/>
          <a:chExt cx="0" cy="0"/>
        </a:xfrm>
      </p:grpSpPr>
      <p:sp>
        <p:nvSpPr>
          <p:cNvPr id="219" name="Google Shape;219;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0" name="Google Shape;220;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1" name="Google Shape;221;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2" name="Google Shape;222;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23"/>
        <p:cNvGrpSpPr/>
        <p:nvPr/>
      </p:nvGrpSpPr>
      <p:grpSpPr>
        <a:xfrm>
          <a:off x="0" y="0"/>
          <a:ext cx="0" cy="0"/>
          <a:chOff x="0" y="0"/>
          <a:chExt cx="0" cy="0"/>
        </a:xfrm>
      </p:grpSpPr>
      <p:sp>
        <p:nvSpPr>
          <p:cNvPr id="224" name="Google Shape;224;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25" name="Google Shape;225;p5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Autofit/>
          </a:bodyPr>
          <a:lstStyle>
            <a:lvl1pPr marL="457200" marR="0" lvl="0" indent="-431800" algn="l" rtl="0">
              <a:lnSpc>
                <a:spcPct val="90000"/>
              </a:lnSpc>
              <a:spcBef>
                <a:spcPts val="100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6" name="Google Shape;226;p5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27" name="Google Shape;227;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8" name="Google Shape;228;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9" name="Google Shape;229;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30"/>
        <p:cNvGrpSpPr/>
        <p:nvPr/>
      </p:nvGrpSpPr>
      <p:grpSpPr>
        <a:xfrm>
          <a:off x="0" y="0"/>
          <a:ext cx="0" cy="0"/>
          <a:chOff x="0" y="0"/>
          <a:chExt cx="0" cy="0"/>
        </a:xfrm>
      </p:grpSpPr>
      <p:sp>
        <p:nvSpPr>
          <p:cNvPr id="231" name="Google Shape;231;p5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dk1"/>
              </a:buClr>
              <a:buSzPts val="3200"/>
              <a:buFont typeface="Calibri"/>
              <a:buNone/>
              <a:defRPr sz="32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2" name="Google Shape;232;p59"/>
          <p:cNvSpPr>
            <a:spLocks noGrp="1"/>
          </p:cNvSpPr>
          <p:nvPr>
            <p:ph type="pic" idx="2"/>
          </p:nvPr>
        </p:nvSpPr>
        <p:spPr>
          <a:xfrm>
            <a:off x="5183188" y="987425"/>
            <a:ext cx="6172200" cy="4873625"/>
          </a:xfrm>
          <a:prstGeom prst="rect">
            <a:avLst/>
          </a:prstGeom>
          <a:noFill/>
          <a:ln>
            <a:noFill/>
          </a:ln>
        </p:spPr>
      </p:sp>
      <p:sp>
        <p:nvSpPr>
          <p:cNvPr id="233" name="Google Shape;233;p5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9pPr>
          </a:lstStyle>
          <a:p>
            <a:endParaRPr/>
          </a:p>
        </p:txBody>
      </p:sp>
      <p:sp>
        <p:nvSpPr>
          <p:cNvPr id="234" name="Google Shape;234;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5" name="Google Shape;235;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6" name="Google Shape;236;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37"/>
        <p:cNvGrpSpPr/>
        <p:nvPr/>
      </p:nvGrpSpPr>
      <p:grpSpPr>
        <a:xfrm>
          <a:off x="0" y="0"/>
          <a:ext cx="0" cy="0"/>
          <a:chOff x="0" y="0"/>
          <a:chExt cx="0" cy="0"/>
        </a:xfrm>
      </p:grpSpPr>
      <p:sp>
        <p:nvSpPr>
          <p:cNvPr id="238" name="Google Shape;238;p6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39" name="Google Shape;239;p6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0" name="Google Shape;240;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1" name="Google Shape;241;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2" name="Google Shape;242;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43"/>
        <p:cNvGrpSpPr/>
        <p:nvPr/>
      </p:nvGrpSpPr>
      <p:grpSpPr>
        <a:xfrm>
          <a:off x="0" y="0"/>
          <a:ext cx="0" cy="0"/>
          <a:chOff x="0" y="0"/>
          <a:chExt cx="0" cy="0"/>
        </a:xfrm>
      </p:grpSpPr>
      <p:sp>
        <p:nvSpPr>
          <p:cNvPr id="244" name="Google Shape;244;p6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5" name="Google Shape;245;p6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p6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7" name="Google Shape;247;p6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8" name="Google Shape;248;p6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s-E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3" Type="http://schemas.openxmlformats.org/officeDocument/2006/relationships/slideLayout" Target="../slideLayouts/slideLayout3.xml"/><Relationship Id="rId21" Type="http://schemas.openxmlformats.org/officeDocument/2006/relationships/image" Target="../media/image9.jp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jpg"/><Relationship Id="rId2" Type="http://schemas.openxmlformats.org/officeDocument/2006/relationships/slideLayout" Target="../slideLayouts/slideLayout2.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0.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1.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0.png"/><Relationship Id="rId18" Type="http://schemas.openxmlformats.org/officeDocument/2006/relationships/image" Target="../media/image5.jpg"/><Relationship Id="rId3" Type="http://schemas.openxmlformats.org/officeDocument/2006/relationships/slideLayout" Target="../slideLayouts/slideLayout25.xml"/><Relationship Id="rId21" Type="http://schemas.openxmlformats.org/officeDocument/2006/relationships/image" Target="../media/image8.png"/><Relationship Id="rId7" Type="http://schemas.openxmlformats.org/officeDocument/2006/relationships/slideLayout" Target="../slideLayouts/slideLayout29.xml"/><Relationship Id="rId12" Type="http://schemas.openxmlformats.org/officeDocument/2006/relationships/theme" Target="../theme/theme3.xml"/><Relationship Id="rId17" Type="http://schemas.openxmlformats.org/officeDocument/2006/relationships/image" Target="../media/image4.png"/><Relationship Id="rId2" Type="http://schemas.openxmlformats.org/officeDocument/2006/relationships/slideLayout" Target="../slideLayouts/slideLayout24.xml"/><Relationship Id="rId16" Type="http://schemas.openxmlformats.org/officeDocument/2006/relationships/image" Target="../media/image3.png"/><Relationship Id="rId20" Type="http://schemas.openxmlformats.org/officeDocument/2006/relationships/image" Target="../media/image7.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2.png"/><Relationship Id="rId10" Type="http://schemas.openxmlformats.org/officeDocument/2006/relationships/slideLayout" Target="../slideLayouts/slideLayout32.xml"/><Relationship Id="rId19" Type="http://schemas.openxmlformats.org/officeDocument/2006/relationships/image" Target="../media/image6.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png"/><Relationship Id="rId22" Type="http://schemas.openxmlformats.org/officeDocument/2006/relationships/image" Target="../media/image9.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6"/>
          <p:cNvSpPr/>
          <p:nvPr/>
        </p:nvSpPr>
        <p:spPr>
          <a:xfrm>
            <a:off x="-1377" y="3856444"/>
            <a:ext cx="12192000" cy="3052636"/>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pic>
        <p:nvPicPr>
          <p:cNvPr id="11" name="Google Shape;11;p26"/>
          <p:cNvPicPr preferRelativeResize="0"/>
          <p:nvPr/>
        </p:nvPicPr>
        <p:blipFill rotWithShape="1">
          <a:blip r:embed="rId13">
            <a:alphaModFix/>
          </a:blip>
          <a:srcRect l="12261" t="25284" r="12729" b="10823"/>
          <a:stretch/>
        </p:blipFill>
        <p:spPr>
          <a:xfrm>
            <a:off x="2560675" y="723895"/>
            <a:ext cx="7070651" cy="3271495"/>
          </a:xfrm>
          <a:prstGeom prst="rect">
            <a:avLst/>
          </a:prstGeom>
          <a:noFill/>
          <a:ln>
            <a:noFill/>
          </a:ln>
        </p:spPr>
      </p:pic>
      <p:grpSp>
        <p:nvGrpSpPr>
          <p:cNvPr id="12" name="Google Shape;12;p26"/>
          <p:cNvGrpSpPr/>
          <p:nvPr/>
        </p:nvGrpSpPr>
        <p:grpSpPr>
          <a:xfrm>
            <a:off x="3342806" y="0"/>
            <a:ext cx="5506389" cy="484936"/>
            <a:chOff x="176550" y="139236"/>
            <a:chExt cx="7041681" cy="620146"/>
          </a:xfrm>
        </p:grpSpPr>
        <p:pic>
          <p:nvPicPr>
            <p:cNvPr id="13" name="Google Shape;13;p26" descr="Uma imagem com estrela, Tipo de letra, Gráficos, símbolo&#10;&#10;Descrição gerada automaticamente"/>
            <p:cNvPicPr preferRelativeResize="0"/>
            <p:nvPr/>
          </p:nvPicPr>
          <p:blipFill rotWithShape="1">
            <a:blip r:embed="rId14">
              <a:alphaModFix/>
            </a:blip>
            <a:srcRect/>
            <a:stretch/>
          </p:blipFill>
          <p:spPr>
            <a:xfrm>
              <a:off x="176550" y="242873"/>
              <a:ext cx="573818" cy="412873"/>
            </a:xfrm>
            <a:prstGeom prst="rect">
              <a:avLst/>
            </a:prstGeom>
            <a:noFill/>
            <a:ln>
              <a:noFill/>
            </a:ln>
          </p:spPr>
        </p:pic>
        <p:pic>
          <p:nvPicPr>
            <p:cNvPr id="14" name="Google Shape;14;p26" descr="Uma imagem com Tipo de letra, Gráficos, texto, design gráfico&#10;&#10;Descrição gerada automaticamente"/>
            <p:cNvPicPr preferRelativeResize="0"/>
            <p:nvPr/>
          </p:nvPicPr>
          <p:blipFill rotWithShape="1">
            <a:blip r:embed="rId15">
              <a:alphaModFix/>
            </a:blip>
            <a:srcRect/>
            <a:stretch/>
          </p:blipFill>
          <p:spPr>
            <a:xfrm>
              <a:off x="2167290" y="283841"/>
              <a:ext cx="947075" cy="330937"/>
            </a:xfrm>
            <a:prstGeom prst="rect">
              <a:avLst/>
            </a:prstGeom>
            <a:noFill/>
            <a:ln>
              <a:noFill/>
            </a:ln>
          </p:spPr>
        </p:pic>
        <p:pic>
          <p:nvPicPr>
            <p:cNvPr id="15" name="Google Shape;15;p26" descr="Uma imagem com texto, Tipo de letra, símbolo, captura de ecrã&#10;&#10;Descrição gerada automaticamente"/>
            <p:cNvPicPr preferRelativeResize="0"/>
            <p:nvPr/>
          </p:nvPicPr>
          <p:blipFill rotWithShape="1">
            <a:blip r:embed="rId16">
              <a:alphaModFix/>
            </a:blip>
            <a:srcRect/>
            <a:stretch/>
          </p:blipFill>
          <p:spPr>
            <a:xfrm>
              <a:off x="6728365" y="268747"/>
              <a:ext cx="489866" cy="361124"/>
            </a:xfrm>
            <a:prstGeom prst="rect">
              <a:avLst/>
            </a:prstGeom>
            <a:noFill/>
            <a:ln>
              <a:noFill/>
            </a:ln>
          </p:spPr>
        </p:pic>
        <p:pic>
          <p:nvPicPr>
            <p:cNvPr id="16" name="Google Shape;16;p26" descr="Uma imagem com texto, Tipo de letra, logótipo, Gráficos&#10;&#10;Descrição gerada automaticamente"/>
            <p:cNvPicPr preferRelativeResize="0"/>
            <p:nvPr/>
          </p:nvPicPr>
          <p:blipFill rotWithShape="1">
            <a:blip r:embed="rId17">
              <a:alphaModFix/>
            </a:blip>
            <a:srcRect/>
            <a:stretch/>
          </p:blipFill>
          <p:spPr>
            <a:xfrm>
              <a:off x="3430379" y="332170"/>
              <a:ext cx="705189" cy="234279"/>
            </a:xfrm>
            <a:prstGeom prst="rect">
              <a:avLst/>
            </a:prstGeom>
            <a:noFill/>
            <a:ln>
              <a:noFill/>
            </a:ln>
          </p:spPr>
        </p:pic>
        <p:pic>
          <p:nvPicPr>
            <p:cNvPr id="17" name="Google Shape;17;p26" descr="Uma imagem com Tipo de letra, Gráficos, captura de ecrã, texto&#10;&#10;Descrição gerada automaticamente"/>
            <p:cNvPicPr preferRelativeResize="0"/>
            <p:nvPr/>
          </p:nvPicPr>
          <p:blipFill rotWithShape="1">
            <a:blip r:embed="rId18">
              <a:alphaModFix/>
            </a:blip>
            <a:srcRect/>
            <a:stretch/>
          </p:blipFill>
          <p:spPr>
            <a:xfrm>
              <a:off x="5792206" y="139236"/>
              <a:ext cx="620146" cy="620146"/>
            </a:xfrm>
            <a:prstGeom prst="rect">
              <a:avLst/>
            </a:prstGeom>
            <a:noFill/>
            <a:ln>
              <a:noFill/>
            </a:ln>
          </p:spPr>
        </p:pic>
        <p:pic>
          <p:nvPicPr>
            <p:cNvPr id="18" name="Google Shape;18;p26" descr="Uma imagem com texto, Tipo de letra, logótipo, Gráficos&#10;&#10;Descrição gerada automaticamente"/>
            <p:cNvPicPr preferRelativeResize="0"/>
            <p:nvPr/>
          </p:nvPicPr>
          <p:blipFill rotWithShape="1">
            <a:blip r:embed="rId19">
              <a:alphaModFix/>
            </a:blip>
            <a:srcRect/>
            <a:stretch/>
          </p:blipFill>
          <p:spPr>
            <a:xfrm>
              <a:off x="1066382" y="294783"/>
              <a:ext cx="784894" cy="309052"/>
            </a:xfrm>
            <a:prstGeom prst="rect">
              <a:avLst/>
            </a:prstGeom>
            <a:noFill/>
            <a:ln>
              <a:noFill/>
            </a:ln>
          </p:spPr>
        </p:pic>
        <p:pic>
          <p:nvPicPr>
            <p:cNvPr id="19" name="Google Shape;19;p26"/>
            <p:cNvPicPr preferRelativeResize="0"/>
            <p:nvPr/>
          </p:nvPicPr>
          <p:blipFill rotWithShape="1">
            <a:blip r:embed="rId20">
              <a:alphaModFix/>
            </a:blip>
            <a:srcRect/>
            <a:stretch/>
          </p:blipFill>
          <p:spPr>
            <a:xfrm>
              <a:off x="4451582" y="296419"/>
              <a:ext cx="1024610" cy="305780"/>
            </a:xfrm>
            <a:prstGeom prst="rect">
              <a:avLst/>
            </a:prstGeom>
            <a:noFill/>
            <a:ln>
              <a:noFill/>
            </a:ln>
          </p:spPr>
        </p:pic>
      </p:grpSp>
      <p:pic>
        <p:nvPicPr>
          <p:cNvPr id="3" name="Imagen 2">
            <a:extLst>
              <a:ext uri="{FF2B5EF4-FFF2-40B4-BE49-F238E27FC236}">
                <a16:creationId xmlns:a16="http://schemas.microsoft.com/office/drawing/2014/main" id="{EA25F5F7-B256-517A-A056-2F1A5E35F819}"/>
              </a:ext>
            </a:extLst>
          </p:cNvPr>
          <p:cNvPicPr>
            <a:picLocks noChangeAspect="1"/>
          </p:cNvPicPr>
          <p:nvPr userDrawn="1"/>
        </p:nvPicPr>
        <p:blipFill>
          <a:blip r:embed="rId21"/>
          <a:stretch>
            <a:fillRect/>
          </a:stretch>
        </p:blipFill>
        <p:spPr>
          <a:xfrm>
            <a:off x="-1377" y="6409208"/>
            <a:ext cx="12192000" cy="499872"/>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pic>
        <p:nvPicPr>
          <p:cNvPr id="92" name="Google Shape;92;p28" descr="Uma imagem com texto, Tipo de letra, captura de ecrã, Gráficos&#10;&#10;Descrição gerada automaticamente"/>
          <p:cNvPicPr preferRelativeResize="0"/>
          <p:nvPr/>
        </p:nvPicPr>
        <p:blipFill rotWithShape="1">
          <a:blip r:embed="rId13">
            <a:alphaModFix/>
          </a:blip>
          <a:srcRect/>
          <a:stretch/>
        </p:blipFill>
        <p:spPr>
          <a:xfrm>
            <a:off x="176550" y="6460444"/>
            <a:ext cx="1599539" cy="356877"/>
          </a:xfrm>
          <a:prstGeom prst="rect">
            <a:avLst/>
          </a:prstGeom>
          <a:noFill/>
          <a:ln>
            <a:noFill/>
          </a:ln>
        </p:spPr>
      </p:pic>
      <p:pic>
        <p:nvPicPr>
          <p:cNvPr id="93" name="Google Shape;93;p28"/>
          <p:cNvPicPr preferRelativeResize="0"/>
          <p:nvPr/>
        </p:nvPicPr>
        <p:blipFill rotWithShape="1">
          <a:blip r:embed="rId14">
            <a:alphaModFix/>
          </a:blip>
          <a:srcRect/>
          <a:stretch/>
        </p:blipFill>
        <p:spPr>
          <a:xfrm>
            <a:off x="28502" y="6455296"/>
            <a:ext cx="1595612" cy="334752"/>
          </a:xfrm>
          <a:prstGeom prst="rect">
            <a:avLst/>
          </a:prstGeom>
          <a:noFill/>
          <a:ln>
            <a:noFill/>
          </a:ln>
        </p:spPr>
      </p:pic>
      <p:pic>
        <p:nvPicPr>
          <p:cNvPr id="94" name="Google Shape;94;p28" descr="Uma imagem com Tipo de letra, Gráficos, logótipo, captura de ecrã&#10;&#10;Descrição gerada automaticamente"/>
          <p:cNvPicPr preferRelativeResize="0"/>
          <p:nvPr/>
        </p:nvPicPr>
        <p:blipFill rotWithShape="1">
          <a:blip r:embed="rId15">
            <a:alphaModFix/>
          </a:blip>
          <a:srcRect t="23069" b="30318"/>
          <a:stretch/>
        </p:blipFill>
        <p:spPr>
          <a:xfrm>
            <a:off x="-89566" y="121117"/>
            <a:ext cx="1595612" cy="403607"/>
          </a:xfrm>
          <a:prstGeom prst="rect">
            <a:avLst/>
          </a:prstGeom>
          <a:noFill/>
          <a:ln>
            <a:noFill/>
          </a:ln>
        </p:spPr>
      </p:pic>
      <p:sp>
        <p:nvSpPr>
          <p:cNvPr id="95" name="Google Shape;95;p28"/>
          <p:cNvSpPr/>
          <p:nvPr/>
        </p:nvSpPr>
        <p:spPr>
          <a:xfrm>
            <a:off x="1424378" y="0"/>
            <a:ext cx="10767622" cy="471559"/>
          </a:xfrm>
          <a:prstGeom prst="rect">
            <a:avLst/>
          </a:prstGeom>
          <a:solidFill>
            <a:srgbClr val="FF9525"/>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800"/>
              <a:buFont typeface="Calibri"/>
              <a:buNone/>
            </a:pPr>
            <a:endParaRPr sz="1800" b="0" i="0" u="none" strike="noStrike" cap="none">
              <a:solidFill>
                <a:srgbClr val="FFFFFF"/>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pic>
        <p:nvPicPr>
          <p:cNvPr id="166" name="Google Shape;166;p30" descr="Uma imagem com texto, Tipo de letra, captura de ecrã, Gráficos&#10;&#10;Descrição gerada automaticamente"/>
          <p:cNvPicPr preferRelativeResize="0"/>
          <p:nvPr/>
        </p:nvPicPr>
        <p:blipFill rotWithShape="1">
          <a:blip r:embed="rId13">
            <a:alphaModFix/>
          </a:blip>
          <a:srcRect/>
          <a:stretch/>
        </p:blipFill>
        <p:spPr>
          <a:xfrm>
            <a:off x="176550" y="6460444"/>
            <a:ext cx="1599539" cy="356877"/>
          </a:xfrm>
          <a:prstGeom prst="rect">
            <a:avLst/>
          </a:prstGeom>
          <a:noFill/>
          <a:ln>
            <a:noFill/>
          </a:ln>
        </p:spPr>
      </p:pic>
      <p:sp>
        <p:nvSpPr>
          <p:cNvPr id="167" name="Google Shape;167;p30"/>
          <p:cNvSpPr/>
          <p:nvPr/>
        </p:nvSpPr>
        <p:spPr>
          <a:xfrm>
            <a:off x="0" y="6198610"/>
            <a:ext cx="12192000" cy="659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8" name="Google Shape;168;p30"/>
          <p:cNvPicPr preferRelativeResize="0"/>
          <p:nvPr/>
        </p:nvPicPr>
        <p:blipFill rotWithShape="1">
          <a:blip r:embed="rId14">
            <a:alphaModFix/>
          </a:blip>
          <a:srcRect l="12261" t="25284" r="12729" b="10823"/>
          <a:stretch/>
        </p:blipFill>
        <p:spPr>
          <a:xfrm>
            <a:off x="3751163" y="3896376"/>
            <a:ext cx="4409546" cy="2040238"/>
          </a:xfrm>
          <a:prstGeom prst="rect">
            <a:avLst/>
          </a:prstGeom>
          <a:noFill/>
          <a:ln>
            <a:noFill/>
          </a:ln>
        </p:spPr>
      </p:pic>
      <p:grpSp>
        <p:nvGrpSpPr>
          <p:cNvPr id="169" name="Google Shape;169;p30"/>
          <p:cNvGrpSpPr/>
          <p:nvPr/>
        </p:nvGrpSpPr>
        <p:grpSpPr>
          <a:xfrm>
            <a:off x="4133292" y="2669854"/>
            <a:ext cx="3859212" cy="1128307"/>
            <a:chOff x="1776089" y="3084863"/>
            <a:chExt cx="6690991" cy="1956226"/>
          </a:xfrm>
        </p:grpSpPr>
        <p:pic>
          <p:nvPicPr>
            <p:cNvPr id="170" name="Google Shape;170;p30" descr="Uma imagem com estrela, Tipo de letra, Gráficos, símbolo&#10;&#10;Descrição gerada automaticamente"/>
            <p:cNvPicPr preferRelativeResize="0"/>
            <p:nvPr/>
          </p:nvPicPr>
          <p:blipFill rotWithShape="1">
            <a:blip r:embed="rId15">
              <a:alphaModFix/>
            </a:blip>
            <a:srcRect/>
            <a:stretch/>
          </p:blipFill>
          <p:spPr>
            <a:xfrm>
              <a:off x="1776089" y="3084863"/>
              <a:ext cx="994870" cy="715828"/>
            </a:xfrm>
            <a:prstGeom prst="rect">
              <a:avLst/>
            </a:prstGeom>
            <a:noFill/>
            <a:ln>
              <a:noFill/>
            </a:ln>
          </p:spPr>
        </p:pic>
        <p:pic>
          <p:nvPicPr>
            <p:cNvPr id="171" name="Google Shape;171;p30" descr="Uma imagem com Tipo de letra, Gráficos, texto, design gráfico&#10;&#10;Descrição gerada automaticamente"/>
            <p:cNvPicPr preferRelativeResize="0"/>
            <p:nvPr/>
          </p:nvPicPr>
          <p:blipFill rotWithShape="1">
            <a:blip r:embed="rId16">
              <a:alphaModFix/>
            </a:blip>
            <a:srcRect/>
            <a:stretch/>
          </p:blipFill>
          <p:spPr>
            <a:xfrm>
              <a:off x="5112217" y="3155893"/>
              <a:ext cx="1642011" cy="573769"/>
            </a:xfrm>
            <a:prstGeom prst="rect">
              <a:avLst/>
            </a:prstGeom>
            <a:noFill/>
            <a:ln>
              <a:noFill/>
            </a:ln>
          </p:spPr>
        </p:pic>
        <p:pic>
          <p:nvPicPr>
            <p:cNvPr id="172" name="Google Shape;172;p30" descr="Uma imagem com texto, Tipo de letra, símbolo, captura de ecrã&#10;&#10;Descrição gerada automaticamente"/>
            <p:cNvPicPr preferRelativeResize="0"/>
            <p:nvPr/>
          </p:nvPicPr>
          <p:blipFill rotWithShape="1">
            <a:blip r:embed="rId17">
              <a:alphaModFix/>
            </a:blip>
            <a:srcRect/>
            <a:stretch/>
          </p:blipFill>
          <p:spPr>
            <a:xfrm>
              <a:off x="6498805" y="4168412"/>
              <a:ext cx="849316" cy="626107"/>
            </a:xfrm>
            <a:prstGeom prst="rect">
              <a:avLst/>
            </a:prstGeom>
            <a:noFill/>
            <a:ln>
              <a:noFill/>
            </a:ln>
          </p:spPr>
        </p:pic>
        <p:pic>
          <p:nvPicPr>
            <p:cNvPr id="173" name="Google Shape;173;p30" descr="Uma imagem com texto, Tipo de letra, logótipo, Gráficos&#10;&#10;Descrição gerada automaticamente"/>
            <p:cNvPicPr preferRelativeResize="0"/>
            <p:nvPr/>
          </p:nvPicPr>
          <p:blipFill rotWithShape="1">
            <a:blip r:embed="rId18">
              <a:alphaModFix/>
            </a:blip>
            <a:srcRect/>
            <a:stretch/>
          </p:blipFill>
          <p:spPr>
            <a:xfrm>
              <a:off x="7244444" y="3239684"/>
              <a:ext cx="1222636" cy="406187"/>
            </a:xfrm>
            <a:prstGeom prst="rect">
              <a:avLst/>
            </a:prstGeom>
            <a:noFill/>
            <a:ln>
              <a:noFill/>
            </a:ln>
          </p:spPr>
        </p:pic>
        <p:pic>
          <p:nvPicPr>
            <p:cNvPr id="174" name="Google Shape;174;p30" descr="Uma imagem com Tipo de letra, Gráficos, captura de ecrã, texto&#10;&#10;Descrição gerada automaticamente"/>
            <p:cNvPicPr preferRelativeResize="0"/>
            <p:nvPr/>
          </p:nvPicPr>
          <p:blipFill rotWithShape="1">
            <a:blip r:embed="rId19">
              <a:alphaModFix/>
            </a:blip>
            <a:srcRect/>
            <a:stretch/>
          </p:blipFill>
          <p:spPr>
            <a:xfrm>
              <a:off x="4945504" y="3965897"/>
              <a:ext cx="1075192" cy="1075192"/>
            </a:xfrm>
            <a:prstGeom prst="rect">
              <a:avLst/>
            </a:prstGeom>
            <a:noFill/>
            <a:ln>
              <a:noFill/>
            </a:ln>
          </p:spPr>
        </p:pic>
        <p:pic>
          <p:nvPicPr>
            <p:cNvPr id="175" name="Google Shape;175;p30" descr="Uma imagem com texto, Tipo de letra, logótipo, Gráficos&#10;&#10;Descrição gerada automaticamente"/>
            <p:cNvPicPr preferRelativeResize="0"/>
            <p:nvPr/>
          </p:nvPicPr>
          <p:blipFill rotWithShape="1">
            <a:blip r:embed="rId20">
              <a:alphaModFix/>
            </a:blip>
            <a:srcRect/>
            <a:stretch/>
          </p:blipFill>
          <p:spPr>
            <a:xfrm>
              <a:off x="3261175" y="3174865"/>
              <a:ext cx="1360826" cy="535825"/>
            </a:xfrm>
            <a:prstGeom prst="rect">
              <a:avLst/>
            </a:prstGeom>
            <a:noFill/>
            <a:ln>
              <a:noFill/>
            </a:ln>
          </p:spPr>
        </p:pic>
        <p:pic>
          <p:nvPicPr>
            <p:cNvPr id="176" name="Google Shape;176;p30"/>
            <p:cNvPicPr preferRelativeResize="0"/>
            <p:nvPr/>
          </p:nvPicPr>
          <p:blipFill rotWithShape="1">
            <a:blip r:embed="rId21">
              <a:alphaModFix/>
            </a:blip>
            <a:srcRect/>
            <a:stretch/>
          </p:blipFill>
          <p:spPr>
            <a:xfrm>
              <a:off x="2690954" y="4226976"/>
              <a:ext cx="1776440" cy="530153"/>
            </a:xfrm>
            <a:prstGeom prst="rect">
              <a:avLst/>
            </a:prstGeom>
            <a:noFill/>
            <a:ln>
              <a:noFill/>
            </a:ln>
          </p:spPr>
        </p:pic>
      </p:grpSp>
      <p:sp>
        <p:nvSpPr>
          <p:cNvPr id="177" name="Google Shape;177;p30"/>
          <p:cNvSpPr/>
          <p:nvPr/>
        </p:nvSpPr>
        <p:spPr>
          <a:xfrm>
            <a:off x="-14537" y="-23383"/>
            <a:ext cx="12197403" cy="1753828"/>
          </a:xfrm>
          <a:prstGeom prst="rect">
            <a:avLst/>
          </a:prstGeom>
          <a:solidFill>
            <a:schemeClr val="accent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 name="Imagen 2">
            <a:extLst>
              <a:ext uri="{FF2B5EF4-FFF2-40B4-BE49-F238E27FC236}">
                <a16:creationId xmlns:a16="http://schemas.microsoft.com/office/drawing/2014/main" id="{4DA7331C-35D5-CE81-E4FB-CCA2C7823ADB}"/>
              </a:ext>
            </a:extLst>
          </p:cNvPr>
          <p:cNvPicPr>
            <a:picLocks noChangeAspect="1"/>
          </p:cNvPicPr>
          <p:nvPr userDrawn="1"/>
        </p:nvPicPr>
        <p:blipFill>
          <a:blip r:embed="rId22"/>
          <a:stretch>
            <a:fillRect/>
          </a:stretch>
        </p:blipFill>
        <p:spPr>
          <a:xfrm>
            <a:off x="0" y="6198447"/>
            <a:ext cx="12192000" cy="551815"/>
          </a:xfrm>
          <a:prstGeom prst="rect">
            <a:avLst/>
          </a:prstGeom>
        </p:spPr>
      </p:pic>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hyperlink" Target="https://www.micro-quest.eu/project-info/#R2_EN"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hyperlink" Target="https://www.micro-quest.eu/project-info/#R2_EN"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about:blank" TargetMode="External"/><Relationship Id="rId7" Type="http://schemas.openxmlformats.org/officeDocument/2006/relationships/hyperlink" Target="https://www.aboutamazon.com/news/workplace/global-workforce-upskilling-success-stories"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hyperlink" Target="https://www.youtube.com/watch?v=lEPM26VniOQ" TargetMode="External"/><Relationship Id="rId5" Type="http://schemas.openxmlformats.org/officeDocument/2006/relationships/hyperlink" Target="https://www.iberdrola.com/careers/life-at-iberdrola/formation-training" TargetMode="External"/><Relationship Id="rId4" Type="http://schemas.openxmlformats.org/officeDocument/2006/relationships/hyperlink" Target="https://www.iberdrola.com/talent/reskilling-upskilling"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eleconomista.es/branded-content/noticias/12263554/05/23/el-reskilling-de-telefonica-forma-a-mas-de-16000-trabajadores-en-espana.html" TargetMode="External"/><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hyperlink" Target="https://sutargi.org/personas/" TargetMode="External"/><Relationship Id="rId5" Type="http://schemas.openxmlformats.org/officeDocument/2006/relationships/hyperlink" Target="https://biolanmb.com/en/sustainability/" TargetMode="External"/><Relationship Id="rId4" Type="http://schemas.openxmlformats.org/officeDocument/2006/relationships/hyperlink" Target="https://www.mondragon-corporation.com/people/site/assets/files/103207/informe-anual-2021-ext.pdf"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
          <p:cNvSpPr txBox="1"/>
          <p:nvPr/>
        </p:nvSpPr>
        <p:spPr>
          <a:xfrm>
            <a:off x="668216" y="4057233"/>
            <a:ext cx="10585800" cy="3170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3600" b="1" dirty="0">
                <a:solidFill>
                  <a:srgbClr val="FFFFFF"/>
                </a:solidFill>
                <a:latin typeface="Arial"/>
                <a:ea typeface="Arial"/>
                <a:cs typeface="Arial"/>
                <a:sym typeface="Arial"/>
              </a:rPr>
              <a:t>General </a:t>
            </a:r>
            <a:r>
              <a:rPr lang="es-ES" sz="3600" b="1" dirty="0" err="1">
                <a:solidFill>
                  <a:srgbClr val="FFFFFF"/>
                </a:solidFill>
                <a:latin typeface="Arial"/>
                <a:ea typeface="Arial"/>
                <a:cs typeface="Arial"/>
                <a:sym typeface="Arial"/>
              </a:rPr>
              <a:t>Information</a:t>
            </a:r>
            <a:r>
              <a:rPr lang="es-ES" sz="3600" b="1" dirty="0">
                <a:solidFill>
                  <a:srgbClr val="FFFFFF"/>
                </a:solidFill>
                <a:latin typeface="Arial"/>
                <a:ea typeface="Arial"/>
                <a:cs typeface="Arial"/>
                <a:sym typeface="Arial"/>
              </a:rPr>
              <a:t> </a:t>
            </a:r>
            <a:r>
              <a:rPr lang="es-ES" sz="3600" b="1" dirty="0" err="1">
                <a:solidFill>
                  <a:srgbClr val="FFFFFF"/>
                </a:solidFill>
                <a:latin typeface="Arial"/>
                <a:ea typeface="Arial"/>
                <a:cs typeface="Arial"/>
                <a:sym typeface="Arial"/>
              </a:rPr>
              <a:t>on</a:t>
            </a:r>
            <a:r>
              <a:rPr lang="es-ES" sz="3600" b="1" dirty="0">
                <a:solidFill>
                  <a:srgbClr val="FFFFFF"/>
                </a:solidFill>
                <a:latin typeface="Arial"/>
                <a:ea typeface="Arial"/>
                <a:cs typeface="Arial"/>
                <a:sym typeface="Arial"/>
              </a:rPr>
              <a:t> </a:t>
            </a:r>
            <a:r>
              <a:rPr lang="es-ES" sz="3600" b="1" dirty="0" err="1">
                <a:solidFill>
                  <a:srgbClr val="FFFFFF"/>
                </a:solidFill>
                <a:latin typeface="Arial"/>
                <a:ea typeface="Arial"/>
                <a:cs typeface="Arial"/>
                <a:sym typeface="Arial"/>
              </a:rPr>
              <a:t>upskilling</a:t>
            </a:r>
            <a:r>
              <a:rPr lang="es-ES" sz="3600" b="1" dirty="0">
                <a:solidFill>
                  <a:srgbClr val="FFFFFF"/>
                </a:solidFill>
                <a:latin typeface="Arial"/>
                <a:ea typeface="Arial"/>
                <a:cs typeface="Arial"/>
                <a:sym typeface="Arial"/>
              </a:rPr>
              <a:t>, </a:t>
            </a:r>
            <a:r>
              <a:rPr lang="es-ES" sz="3600" b="1" dirty="0" err="1">
                <a:solidFill>
                  <a:srgbClr val="FFFFFF"/>
                </a:solidFill>
                <a:latin typeface="Arial"/>
                <a:ea typeface="Arial"/>
                <a:cs typeface="Arial"/>
                <a:sym typeface="Arial"/>
              </a:rPr>
              <a:t>best</a:t>
            </a:r>
            <a:r>
              <a:rPr lang="es-ES" sz="3600" b="1" dirty="0">
                <a:solidFill>
                  <a:srgbClr val="FFFFFF"/>
                </a:solidFill>
                <a:latin typeface="Arial"/>
                <a:ea typeface="Arial"/>
                <a:cs typeface="Arial"/>
                <a:sym typeface="Arial"/>
              </a:rPr>
              <a:t> </a:t>
            </a:r>
            <a:r>
              <a:rPr lang="es-ES" sz="3600" b="1" dirty="0" err="1">
                <a:solidFill>
                  <a:srgbClr val="FFFFFF"/>
                </a:solidFill>
                <a:latin typeface="Arial"/>
                <a:ea typeface="Arial"/>
                <a:cs typeface="Arial"/>
                <a:sym typeface="Arial"/>
              </a:rPr>
              <a:t>practice</a:t>
            </a:r>
            <a:r>
              <a:rPr lang="es-ES" sz="3600" b="1" dirty="0">
                <a:solidFill>
                  <a:srgbClr val="FFFFFF"/>
                </a:solidFill>
                <a:latin typeface="Arial"/>
                <a:ea typeface="Arial"/>
                <a:cs typeface="Arial"/>
                <a:sym typeface="Arial"/>
              </a:rPr>
              <a:t>, </a:t>
            </a:r>
            <a:r>
              <a:rPr lang="es-ES" sz="3600" b="1" dirty="0" err="1">
                <a:solidFill>
                  <a:srgbClr val="FFFFFF"/>
                </a:solidFill>
                <a:latin typeface="Arial"/>
                <a:ea typeface="Arial"/>
                <a:cs typeface="Arial"/>
                <a:sym typeface="Arial"/>
              </a:rPr>
              <a:t>management</a:t>
            </a:r>
            <a:r>
              <a:rPr lang="es-ES" sz="3600" b="1" dirty="0">
                <a:solidFill>
                  <a:srgbClr val="FFFFFF"/>
                </a:solidFill>
                <a:latin typeface="Arial"/>
                <a:ea typeface="Arial"/>
                <a:cs typeface="Arial"/>
                <a:sym typeface="Arial"/>
              </a:rPr>
              <a:t> &amp; </a:t>
            </a:r>
            <a:r>
              <a:rPr lang="es-ES" sz="3600" b="1" dirty="0" err="1">
                <a:solidFill>
                  <a:srgbClr val="FFFFFF"/>
                </a:solidFill>
                <a:latin typeface="Arial"/>
                <a:ea typeface="Arial"/>
                <a:cs typeface="Arial"/>
                <a:sym typeface="Arial"/>
              </a:rPr>
              <a:t>leadership</a:t>
            </a:r>
            <a:r>
              <a:rPr lang="es-ES" sz="3600" b="1" dirty="0">
                <a:solidFill>
                  <a:srgbClr val="FFFFFF"/>
                </a:solidFill>
                <a:latin typeface="Arial"/>
                <a:ea typeface="Arial"/>
                <a:cs typeface="Arial"/>
                <a:sym typeface="Arial"/>
              </a:rPr>
              <a:t> </a:t>
            </a:r>
            <a:r>
              <a:rPr lang="es-ES" sz="3600" b="1" dirty="0" err="1">
                <a:solidFill>
                  <a:srgbClr val="FFFFFF"/>
                </a:solidFill>
                <a:latin typeface="Arial"/>
                <a:ea typeface="Arial"/>
                <a:cs typeface="Arial"/>
                <a:sym typeface="Arial"/>
              </a:rPr>
              <a:t>approaches</a:t>
            </a:r>
            <a:endParaRPr dirty="0"/>
          </a:p>
          <a:p>
            <a:pPr marL="0" marR="0" lvl="0" indent="0" algn="ctr" rtl="0">
              <a:spcBef>
                <a:spcPts val="0"/>
              </a:spcBef>
              <a:spcAft>
                <a:spcPts val="0"/>
              </a:spcAft>
              <a:buNone/>
            </a:pPr>
            <a:endParaRPr sz="3600" b="1" dirty="0">
              <a:solidFill>
                <a:srgbClr val="FFFFFF"/>
              </a:solidFill>
              <a:latin typeface="Arial"/>
              <a:ea typeface="Arial"/>
              <a:cs typeface="Arial"/>
              <a:sym typeface="Arial"/>
            </a:endParaRPr>
          </a:p>
          <a:p>
            <a:pPr marL="0" marR="0" lvl="0" indent="0" algn="ctr" rtl="0">
              <a:spcBef>
                <a:spcPts val="0"/>
              </a:spcBef>
              <a:spcAft>
                <a:spcPts val="0"/>
              </a:spcAft>
              <a:buNone/>
            </a:pPr>
            <a:r>
              <a:rPr lang="es-ES" sz="3600" b="1" dirty="0">
                <a:solidFill>
                  <a:srgbClr val="FFFFFF"/>
                </a:solidFill>
                <a:latin typeface="Arial"/>
                <a:ea typeface="Arial"/>
                <a:cs typeface="Arial"/>
                <a:sym typeface="Arial"/>
              </a:rPr>
              <a:t>UNIT 20</a:t>
            </a:r>
            <a:endParaRPr sz="3600" b="1" dirty="0">
              <a:solidFill>
                <a:srgbClr val="FFFFFF"/>
              </a:solidFill>
              <a:latin typeface="Arial"/>
              <a:ea typeface="Arial"/>
              <a:cs typeface="Arial"/>
              <a:sym typeface="Arial"/>
            </a:endParaRPr>
          </a:p>
          <a:p>
            <a:pPr marL="0" marR="0" lvl="0" indent="0" algn="ctr" rtl="0">
              <a:spcBef>
                <a:spcPts val="0"/>
              </a:spcBef>
              <a:spcAft>
                <a:spcPts val="0"/>
              </a:spcAft>
              <a:buNone/>
            </a:pPr>
            <a:endParaRPr sz="2800" b="1" dirty="0">
              <a:solidFill>
                <a:srgbClr val="FFFFFF"/>
              </a:solidFill>
              <a:latin typeface="Arial"/>
              <a:ea typeface="Arial"/>
              <a:cs typeface="Arial"/>
              <a:sym typeface="Arial"/>
            </a:endParaRPr>
          </a:p>
          <a:p>
            <a:pPr marL="0" marR="0" lvl="0" indent="0" algn="ctr" rtl="0">
              <a:spcBef>
                <a:spcPts val="0"/>
              </a:spcBef>
              <a:spcAft>
                <a:spcPts val="0"/>
              </a:spcAft>
              <a:buNone/>
            </a:pPr>
            <a:endParaRPr sz="2800" b="1" dirty="0">
              <a:solidFill>
                <a:srgbClr val="FFFFFF"/>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2"/>
          <p:cNvSpPr txBox="1"/>
          <p:nvPr/>
        </p:nvSpPr>
        <p:spPr>
          <a:xfrm>
            <a:off x="934948" y="1253460"/>
            <a:ext cx="10531012" cy="4005648"/>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s-ES" sz="3200" b="1">
                <a:solidFill>
                  <a:schemeClr val="accent6"/>
                </a:solidFill>
                <a:latin typeface="Arial"/>
                <a:ea typeface="Arial"/>
                <a:cs typeface="Arial"/>
                <a:sym typeface="Arial"/>
              </a:rPr>
              <a:t>THE INVISIBLE POTENTIAL: REINVENTING TALENT</a:t>
            </a:r>
            <a:endParaRPr/>
          </a:p>
          <a:p>
            <a:pPr marL="0" marR="0" lvl="0" indent="0" algn="l" rtl="0">
              <a:lnSpc>
                <a:spcPct val="150000"/>
              </a:lnSpc>
              <a:spcBef>
                <a:spcPts val="0"/>
              </a:spcBef>
              <a:spcAft>
                <a:spcPts val="0"/>
              </a:spcAft>
              <a:buNone/>
            </a:pPr>
            <a:endParaRPr sz="2000">
              <a:solidFill>
                <a:schemeClr val="dk1"/>
              </a:solidFill>
              <a:latin typeface="Arial"/>
              <a:ea typeface="Arial"/>
              <a:cs typeface="Arial"/>
              <a:sym typeface="Arial"/>
            </a:endParaRPr>
          </a:p>
          <a:p>
            <a:pPr marL="180975" marR="0" lvl="0" indent="-190500" algn="l" rtl="0">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Introduction</a:t>
            </a:r>
            <a:endParaRPr/>
          </a:p>
          <a:p>
            <a:pPr marL="180975" marR="0" lvl="0" indent="-190500" algn="l" rtl="0">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Situation and challenges of low-skilled adults</a:t>
            </a:r>
            <a:endParaRPr/>
          </a:p>
          <a:p>
            <a:pPr marL="180975" marR="0" lvl="0" indent="-190500" algn="l" rtl="0">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Opportunities and keys for improvement</a:t>
            </a:r>
            <a:endParaRPr/>
          </a:p>
          <a:p>
            <a:pPr marL="180975" marR="0" lvl="0" indent="-190500" algn="l" rtl="0">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Experiences and good practices</a:t>
            </a:r>
            <a:endParaRPr/>
          </a:p>
          <a:p>
            <a:pPr marL="180975" marR="0" lvl="0" indent="-190500" algn="l" rtl="0">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Strategic recommendations</a:t>
            </a:r>
            <a:endParaRPr/>
          </a:p>
          <a:p>
            <a:pPr marL="180975" marR="0" lvl="0" indent="-190500" algn="l" rtl="0">
              <a:lnSpc>
                <a:spcPct val="150000"/>
              </a:lnSpc>
              <a:spcBef>
                <a:spcPts val="0"/>
              </a:spcBef>
              <a:spcAft>
                <a:spcPts val="0"/>
              </a:spcAft>
              <a:buClr>
                <a:schemeClr val="accent6"/>
              </a:buClr>
              <a:buSzPts val="3000"/>
              <a:buFont typeface="Arial"/>
              <a:buChar char="•"/>
            </a:pPr>
            <a:r>
              <a:rPr lang="es-ES" sz="2000">
                <a:solidFill>
                  <a:schemeClr val="dk1"/>
                </a:solidFill>
                <a:latin typeface="Arial"/>
                <a:ea typeface="Arial"/>
                <a:cs typeface="Arial"/>
                <a:sym typeface="Arial"/>
              </a:rPr>
              <a:t>Conclusion</a:t>
            </a:r>
            <a:endParaRPr sz="2000">
              <a:solidFill>
                <a:schemeClr val="dk1"/>
              </a:solidFill>
              <a:latin typeface="Arial"/>
              <a:ea typeface="Arial"/>
              <a:cs typeface="Arial"/>
              <a:sym typeface="Arial"/>
            </a:endParaRPr>
          </a:p>
        </p:txBody>
      </p:sp>
      <p:sp>
        <p:nvSpPr>
          <p:cNvPr id="259" name="Google Shape;259;p2"/>
          <p:cNvSpPr txBox="1"/>
          <p:nvPr/>
        </p:nvSpPr>
        <p:spPr>
          <a:xfrm>
            <a:off x="6239540" y="67951"/>
            <a:ext cx="5665381" cy="403607"/>
          </a:xfrm>
          <a:prstGeom prst="rect">
            <a:avLst/>
          </a:prstGeom>
          <a:no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dk1"/>
              </a:buClr>
              <a:buSzPts val="2000"/>
              <a:buFont typeface="Calibri"/>
              <a:buNone/>
            </a:pPr>
            <a:endParaRPr sz="2000" b="1">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3"/>
          <p:cNvSpPr txBox="1"/>
          <p:nvPr/>
        </p:nvSpPr>
        <p:spPr>
          <a:xfrm>
            <a:off x="1109094" y="1045125"/>
            <a:ext cx="9973812" cy="1201419"/>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es-ES" sz="2000">
                <a:solidFill>
                  <a:schemeClr val="dk1"/>
                </a:solidFill>
                <a:latin typeface="Arial"/>
                <a:ea typeface="Arial"/>
                <a:cs typeface="Arial"/>
                <a:sym typeface="Arial"/>
              </a:rPr>
              <a:t>¿Cul-de-sac...</a:t>
            </a:r>
            <a:br>
              <a:rPr lang="es-ES" sz="2000">
                <a:solidFill>
                  <a:schemeClr val="dk1"/>
                </a:solidFill>
                <a:latin typeface="Arial"/>
                <a:ea typeface="Arial"/>
                <a:cs typeface="Arial"/>
                <a:sym typeface="Arial"/>
              </a:rPr>
            </a:br>
            <a:r>
              <a:rPr lang="es-ES" sz="2000" b="1">
                <a:solidFill>
                  <a:schemeClr val="dk1"/>
                </a:solidFill>
                <a:latin typeface="Arial"/>
                <a:ea typeface="Arial"/>
                <a:cs typeface="Arial"/>
                <a:sym typeface="Arial"/>
              </a:rPr>
              <a:t>or    </a:t>
            </a:r>
            <a:r>
              <a:rPr lang="es-ES" sz="3200" b="1">
                <a:solidFill>
                  <a:schemeClr val="accent6"/>
                </a:solidFill>
                <a:latin typeface="Arial"/>
                <a:ea typeface="Arial"/>
                <a:cs typeface="Arial"/>
                <a:sym typeface="Arial"/>
              </a:rPr>
              <a:t>WASTED POTENTIAL?</a:t>
            </a:r>
            <a:endParaRPr sz="3200" b="1">
              <a:solidFill>
                <a:schemeClr val="accent6"/>
              </a:solidFill>
              <a:latin typeface="Arial"/>
              <a:ea typeface="Arial"/>
              <a:cs typeface="Arial"/>
              <a:sym typeface="Arial"/>
            </a:endParaRPr>
          </a:p>
        </p:txBody>
      </p:sp>
      <p:pic>
        <p:nvPicPr>
          <p:cNvPr id="266" name="Google Shape;266;p3" descr="Una imagen dividida en dos mitades contrastantes. En el lado izquierdo, una persona con overol o uniforme industrial, con expresión de cansancio, rodeada de herramientas viejas y un entorno gris, transmitiendo la sensación de rutina y callejón sin salida. En el lado derecho, la misma persona (o una similar) sonriente, resolviendo un problema con tecnología sencilla como una tablet o una herramienta moderna, en un ambiente luminoso y optimista que representa su potencial."/>
          <p:cNvPicPr preferRelativeResize="0"/>
          <p:nvPr/>
        </p:nvPicPr>
        <p:blipFill rotWithShape="1">
          <a:blip r:embed="rId3">
            <a:alphaModFix/>
          </a:blip>
          <a:srcRect/>
          <a:stretch/>
        </p:blipFill>
        <p:spPr>
          <a:xfrm>
            <a:off x="2994212" y="2577352"/>
            <a:ext cx="5486400" cy="3657600"/>
          </a:xfrm>
          <a:prstGeom prst="rect">
            <a:avLst/>
          </a:prstGeom>
          <a:noFill/>
          <a:ln>
            <a:noFill/>
          </a:ln>
        </p:spPr>
      </p:pic>
      <p:sp>
        <p:nvSpPr>
          <p:cNvPr id="267" name="Google Shape;267;p3"/>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INTRODUCTION</a:t>
            </a:r>
            <a:endParaRPr sz="2000" b="1">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pic>
        <p:nvPicPr>
          <p:cNvPr id="273" name="Google Shape;273;p4" descr="Un mapa de Europa estilizado con países iluminados en diferentes intensidades para representar niveles de cualificación. Al frente, un gráfico de torta simple y claro que muestra &quot;21% de la población activa en la UE tiene baja cualificación&quot; (Eurostat, 2023). Los sectores más afectados están representados con íconos: Hostelería 🍽️, Agricultura 🌱, Construcción 🏗️, Logística 🚚, Manufactura ⚙️, Cuidados ❤️."/>
          <p:cNvPicPr preferRelativeResize="0"/>
          <p:nvPr/>
        </p:nvPicPr>
        <p:blipFill rotWithShape="1">
          <a:blip r:embed="rId3">
            <a:alphaModFix/>
          </a:blip>
          <a:srcRect/>
          <a:stretch/>
        </p:blipFill>
        <p:spPr>
          <a:xfrm>
            <a:off x="1119882" y="1330200"/>
            <a:ext cx="3374059" cy="5061089"/>
          </a:xfrm>
          <a:prstGeom prst="rect">
            <a:avLst/>
          </a:prstGeom>
          <a:noFill/>
          <a:ln>
            <a:noFill/>
          </a:ln>
        </p:spPr>
      </p:pic>
      <p:sp>
        <p:nvSpPr>
          <p:cNvPr id="274" name="Google Shape;274;p4"/>
          <p:cNvSpPr txBox="1"/>
          <p:nvPr/>
        </p:nvSpPr>
        <p:spPr>
          <a:xfrm>
            <a:off x="5129613" y="3155765"/>
            <a:ext cx="6400748" cy="101566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a:solidFill>
                  <a:schemeClr val="dk1"/>
                </a:solidFill>
                <a:latin typeface="Arial"/>
                <a:ea typeface="Arial"/>
                <a:cs typeface="Arial"/>
                <a:sym typeface="Arial"/>
              </a:rPr>
              <a:t>This is not a marginal group</a:t>
            </a:r>
            <a:r>
              <a:rPr lang="es-ES" sz="2000" b="0" i="0">
                <a:solidFill>
                  <a:schemeClr val="dk1"/>
                </a:solidFill>
                <a:latin typeface="Arial"/>
                <a:ea typeface="Arial"/>
                <a:cs typeface="Arial"/>
                <a:sym typeface="Arial"/>
              </a:rPr>
              <a:t>. </a:t>
            </a:r>
            <a:endParaRPr/>
          </a:p>
          <a:p>
            <a:pPr marL="0" marR="0" lvl="0" indent="0" algn="l" rtl="0">
              <a:spcBef>
                <a:spcPts val="0"/>
              </a:spcBef>
              <a:spcAft>
                <a:spcPts val="0"/>
              </a:spcAft>
              <a:buNone/>
            </a:pPr>
            <a:r>
              <a:rPr lang="es-ES" sz="2000">
                <a:solidFill>
                  <a:schemeClr val="dk1"/>
                </a:solidFill>
                <a:latin typeface="Arial"/>
                <a:ea typeface="Arial"/>
                <a:cs typeface="Arial"/>
                <a:sym typeface="Arial"/>
              </a:rPr>
              <a:t>In the European Union, </a:t>
            </a:r>
            <a:r>
              <a:rPr lang="es-ES" sz="2000" b="1">
                <a:solidFill>
                  <a:schemeClr val="accent6"/>
                </a:solidFill>
                <a:latin typeface="Arial"/>
                <a:ea typeface="Arial"/>
                <a:cs typeface="Arial"/>
                <a:sym typeface="Arial"/>
              </a:rPr>
              <a:t>one out of every five workers </a:t>
            </a:r>
            <a:r>
              <a:rPr lang="es-ES" sz="2000">
                <a:solidFill>
                  <a:schemeClr val="dk1"/>
                </a:solidFill>
                <a:latin typeface="Arial"/>
                <a:ea typeface="Arial"/>
                <a:cs typeface="Arial"/>
                <a:sym typeface="Arial"/>
              </a:rPr>
              <a:t>falls into this category.</a:t>
            </a:r>
            <a:endParaRPr sz="2000">
              <a:solidFill>
                <a:schemeClr val="dk1"/>
              </a:solidFill>
              <a:latin typeface="Arial"/>
              <a:ea typeface="Arial"/>
              <a:cs typeface="Arial"/>
              <a:sym typeface="Arial"/>
            </a:endParaRPr>
          </a:p>
        </p:txBody>
      </p:sp>
      <p:sp>
        <p:nvSpPr>
          <p:cNvPr id="275" name="Google Shape;275;p4"/>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INTRODUCTION</a:t>
            </a:r>
            <a:endParaRPr sz="2000" b="1">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5"/>
          <p:cNvSpPr txBox="1"/>
          <p:nvPr/>
        </p:nvSpPr>
        <p:spPr>
          <a:xfrm>
            <a:off x="1192305" y="2515071"/>
            <a:ext cx="10148047" cy="1631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2000" b="0" i="0">
              <a:solidFill>
                <a:srgbClr val="0F1115"/>
              </a:solidFill>
              <a:latin typeface="Arial"/>
              <a:ea typeface="Arial"/>
              <a:cs typeface="Arial"/>
              <a:sym typeface="Arial"/>
            </a:endParaRPr>
          </a:p>
          <a:p>
            <a:pPr marL="0" marR="0" lvl="0" indent="0" algn="l" rtl="0">
              <a:spcBef>
                <a:spcPts val="0"/>
              </a:spcBef>
              <a:spcAft>
                <a:spcPts val="0"/>
              </a:spcAft>
              <a:buNone/>
            </a:pPr>
            <a:r>
              <a:rPr lang="es-ES" sz="2000">
                <a:solidFill>
                  <a:schemeClr val="dk1"/>
                </a:solidFill>
                <a:latin typeface="Arial"/>
                <a:ea typeface="Arial"/>
                <a:cs typeface="Arial"/>
                <a:sym typeface="Arial"/>
              </a:rPr>
              <a:t>Low-skilled workers are not the problem. They are the solution that we are </a:t>
            </a:r>
            <a:r>
              <a:rPr lang="es-ES" sz="2000" b="1">
                <a:solidFill>
                  <a:schemeClr val="accent6"/>
                </a:solidFill>
                <a:latin typeface="Arial"/>
                <a:ea typeface="Arial"/>
                <a:cs typeface="Arial"/>
                <a:sym typeface="Arial"/>
              </a:rPr>
              <a:t>underusing</a:t>
            </a:r>
            <a:r>
              <a:rPr lang="es-ES" sz="2000">
                <a:solidFill>
                  <a:schemeClr val="dk1"/>
                </a:solidFill>
                <a:latin typeface="Arial"/>
                <a:ea typeface="Arial"/>
                <a:cs typeface="Arial"/>
                <a:sym typeface="Arial"/>
              </a:rPr>
              <a:t>. Let's invest in their potential.</a:t>
            </a:r>
            <a:endParaRPr/>
          </a:p>
          <a:p>
            <a:pPr marL="0" marR="0" lvl="0" indent="0" algn="l" rtl="0">
              <a:spcBef>
                <a:spcPts val="0"/>
              </a:spcBef>
              <a:spcAft>
                <a:spcPts val="0"/>
              </a:spcAft>
              <a:buNone/>
            </a:pPr>
            <a:endParaRPr sz="2000">
              <a:solidFill>
                <a:schemeClr val="dk1"/>
              </a:solidFill>
              <a:latin typeface="Arial"/>
              <a:ea typeface="Arial"/>
              <a:cs typeface="Arial"/>
              <a:sym typeface="Arial"/>
            </a:endParaRPr>
          </a:p>
          <a:p>
            <a:pPr marL="0" marR="0" lvl="0" indent="0" algn="l" rtl="0">
              <a:spcBef>
                <a:spcPts val="0"/>
              </a:spcBef>
              <a:spcAft>
                <a:spcPts val="0"/>
              </a:spcAft>
              <a:buNone/>
            </a:pPr>
            <a:r>
              <a:rPr lang="es-ES" sz="2000">
                <a:solidFill>
                  <a:schemeClr val="dk1"/>
                </a:solidFill>
                <a:latin typeface="Arial"/>
                <a:ea typeface="Arial"/>
                <a:cs typeface="Arial"/>
                <a:sym typeface="Arial"/>
              </a:rPr>
              <a:t>Let us transform this invisible potential into the </a:t>
            </a:r>
            <a:r>
              <a:rPr lang="es-ES" sz="2000" b="1">
                <a:solidFill>
                  <a:schemeClr val="accent6"/>
                </a:solidFill>
                <a:latin typeface="Arial"/>
                <a:ea typeface="Arial"/>
                <a:cs typeface="Arial"/>
                <a:sym typeface="Arial"/>
              </a:rPr>
              <a:t>visible engine </a:t>
            </a:r>
            <a:r>
              <a:rPr lang="es-ES" sz="2000">
                <a:solidFill>
                  <a:schemeClr val="dk1"/>
                </a:solidFill>
                <a:latin typeface="Arial"/>
                <a:ea typeface="Arial"/>
                <a:cs typeface="Arial"/>
                <a:sym typeface="Arial"/>
              </a:rPr>
              <a:t>of our future.</a:t>
            </a:r>
            <a:endParaRPr sz="2000">
              <a:solidFill>
                <a:schemeClr val="dk1"/>
              </a:solidFill>
              <a:latin typeface="Arial"/>
              <a:ea typeface="Arial"/>
              <a:cs typeface="Arial"/>
              <a:sym typeface="Arial"/>
            </a:endParaRPr>
          </a:p>
        </p:txBody>
      </p:sp>
      <p:sp>
        <p:nvSpPr>
          <p:cNvPr id="282" name="Google Shape;282;p5"/>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INTRODUCTION</a:t>
            </a:r>
            <a:endParaRPr sz="2000" b="1">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6"/>
          <p:cNvSpPr txBox="1"/>
          <p:nvPr/>
        </p:nvSpPr>
        <p:spPr>
          <a:xfrm>
            <a:off x="632011" y="2077636"/>
            <a:ext cx="5373980" cy="33439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a:solidFill>
                  <a:srgbClr val="0F1115"/>
                </a:solidFill>
                <a:latin typeface="Arial"/>
                <a:ea typeface="Arial"/>
                <a:cs typeface="Arial"/>
                <a:sym typeface="Arial"/>
              </a:rPr>
              <a:t>The </a:t>
            </a:r>
            <a:r>
              <a:rPr lang="es-ES" sz="2000" b="1">
                <a:solidFill>
                  <a:schemeClr val="accent6"/>
                </a:solidFill>
                <a:latin typeface="Arial"/>
                <a:ea typeface="Arial"/>
                <a:cs typeface="Arial"/>
                <a:sym typeface="Arial"/>
              </a:rPr>
              <a:t>Challenges</a:t>
            </a:r>
            <a:r>
              <a:rPr lang="es-ES" sz="2000">
                <a:solidFill>
                  <a:srgbClr val="0F1115"/>
                </a:solidFill>
                <a:latin typeface="Arial"/>
                <a:ea typeface="Arial"/>
                <a:cs typeface="Arial"/>
                <a:sym typeface="Arial"/>
              </a:rPr>
              <a:t> are </a:t>
            </a:r>
            <a:r>
              <a:rPr lang="es-ES" sz="2000" b="1">
                <a:solidFill>
                  <a:schemeClr val="accent6"/>
                </a:solidFill>
                <a:latin typeface="Arial"/>
                <a:ea typeface="Arial"/>
                <a:cs typeface="Arial"/>
                <a:sym typeface="Arial"/>
              </a:rPr>
              <a:t>Undeniable</a:t>
            </a:r>
            <a:endParaRPr/>
          </a:p>
          <a:p>
            <a:pPr marL="0" marR="0" lvl="0" indent="0" algn="l" rtl="0">
              <a:spcBef>
                <a:spcPts val="0"/>
              </a:spcBef>
              <a:spcAft>
                <a:spcPts val="0"/>
              </a:spcAft>
              <a:buNone/>
            </a:pPr>
            <a:endParaRPr sz="2000">
              <a:solidFill>
                <a:srgbClr val="0F1115"/>
              </a:solidFill>
              <a:latin typeface="Arial"/>
              <a:ea typeface="Arial"/>
              <a:cs typeface="Arial"/>
              <a:sym typeface="Arial"/>
            </a:endParaRPr>
          </a:p>
          <a:p>
            <a:pPr marL="180975" marR="0" lvl="1" indent="-190500" algn="l" rtl="0">
              <a:lnSpc>
                <a:spcPct val="150000"/>
              </a:lnSpc>
              <a:spcBef>
                <a:spcPts val="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Automation</a:t>
            </a:r>
            <a:endParaRPr/>
          </a:p>
          <a:p>
            <a:pPr marL="180975" marR="0" lvl="1" indent="-190500" algn="l" rtl="0">
              <a:lnSpc>
                <a:spcPct val="150000"/>
              </a:lnSpc>
              <a:spcBef>
                <a:spcPts val="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Lack of </a:t>
            </a:r>
            <a:r>
              <a:rPr lang="es-ES" sz="2000" b="1" i="0" u="none" strike="noStrike" cap="none">
                <a:solidFill>
                  <a:schemeClr val="dk1"/>
                </a:solidFill>
                <a:latin typeface="Arial"/>
                <a:ea typeface="Arial"/>
                <a:cs typeface="Arial"/>
                <a:sym typeface="Arial"/>
              </a:rPr>
              <a:t>basic digital skills </a:t>
            </a:r>
            <a:r>
              <a:rPr lang="es-ES" sz="2000" b="0" i="0" u="none" strike="noStrike" cap="none">
                <a:solidFill>
                  <a:schemeClr val="dk1"/>
                </a:solidFill>
                <a:latin typeface="Arial"/>
                <a:ea typeface="Arial"/>
                <a:cs typeface="Arial"/>
                <a:sym typeface="Arial"/>
              </a:rPr>
              <a:t>development</a:t>
            </a:r>
            <a:endParaRPr/>
          </a:p>
          <a:p>
            <a:pPr marL="180975" marR="0" lvl="1" indent="-190500" algn="l" rtl="0">
              <a:lnSpc>
                <a:spcPct val="150000"/>
              </a:lnSpc>
              <a:spcBef>
                <a:spcPts val="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Professional and salary </a:t>
            </a:r>
            <a:r>
              <a:rPr lang="es-ES" sz="2000" b="1" i="0" u="none" strike="noStrike" cap="none">
                <a:solidFill>
                  <a:schemeClr val="dk1"/>
                </a:solidFill>
                <a:latin typeface="Arial"/>
                <a:ea typeface="Arial"/>
                <a:cs typeface="Arial"/>
                <a:sym typeface="Arial"/>
              </a:rPr>
              <a:t>stagnation</a:t>
            </a:r>
            <a:r>
              <a:rPr lang="es-ES" sz="2000" b="0" i="0" u="none" strike="noStrike" cap="none">
                <a:solidFill>
                  <a:schemeClr val="dk1"/>
                </a:solidFill>
                <a:latin typeface="Arial"/>
                <a:ea typeface="Arial"/>
                <a:cs typeface="Arial"/>
                <a:sym typeface="Arial"/>
              </a:rPr>
              <a:t> (limited upward mobility)</a:t>
            </a:r>
            <a:endParaRPr/>
          </a:p>
          <a:p>
            <a:pPr marL="0" marR="0" lvl="0" indent="0" algn="l" rtl="0">
              <a:spcBef>
                <a:spcPts val="300"/>
              </a:spcBef>
              <a:spcAft>
                <a:spcPts val="0"/>
              </a:spcAft>
              <a:buNone/>
            </a:pPr>
            <a:endParaRPr sz="2000" b="0" i="0">
              <a:solidFill>
                <a:srgbClr val="0F1115"/>
              </a:solidFill>
              <a:latin typeface="Arial"/>
              <a:ea typeface="Arial"/>
              <a:cs typeface="Arial"/>
              <a:sym typeface="Arial"/>
            </a:endParaRPr>
          </a:p>
          <a:p>
            <a:pPr marL="180975" marR="0" lvl="1" indent="0" algn="l" rtl="0">
              <a:lnSpc>
                <a:spcPct val="150000"/>
              </a:lnSpc>
              <a:spcBef>
                <a:spcPts val="300"/>
              </a:spcBef>
              <a:spcAft>
                <a:spcPts val="0"/>
              </a:spcAft>
              <a:buClr>
                <a:schemeClr val="accent6"/>
              </a:buClr>
              <a:buSzPts val="3000"/>
              <a:buFont typeface="Arial"/>
              <a:buNone/>
            </a:pPr>
            <a:endParaRPr sz="2000" b="0" i="0" u="none" strike="noStrike" cap="none">
              <a:solidFill>
                <a:schemeClr val="dk1"/>
              </a:solidFill>
              <a:latin typeface="Arial"/>
              <a:ea typeface="Arial"/>
              <a:cs typeface="Arial"/>
              <a:sym typeface="Arial"/>
            </a:endParaRPr>
          </a:p>
        </p:txBody>
      </p:sp>
      <p:pic>
        <p:nvPicPr>
          <p:cNvPr id="289" name="Google Shape;289;p6" descr="Una imagen conceptual que muestra un laberinto complejo o una cinta transportadora monótona, simbolizando la rutina laboral. A lo largo del recorrido aparecen tres íconos que representan los principales retos: un robot para la automatización, un signo de interrogación para la brecha de habilidades, y una flecha hacia abajo para el estancamiento salarial. La imagen transmite una sensación de repetición y desafío, sin incluir texto visible."/>
          <p:cNvPicPr preferRelativeResize="0"/>
          <p:nvPr/>
        </p:nvPicPr>
        <p:blipFill rotWithShape="1">
          <a:blip r:embed="rId3">
            <a:alphaModFix/>
          </a:blip>
          <a:srcRect/>
          <a:stretch/>
        </p:blipFill>
        <p:spPr>
          <a:xfrm>
            <a:off x="6456831" y="1727947"/>
            <a:ext cx="5103158" cy="3402105"/>
          </a:xfrm>
          <a:prstGeom prst="rect">
            <a:avLst/>
          </a:prstGeom>
          <a:noFill/>
          <a:ln>
            <a:noFill/>
          </a:ln>
        </p:spPr>
      </p:pic>
      <p:sp>
        <p:nvSpPr>
          <p:cNvPr id="290" name="Google Shape;290;p6"/>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SITUATION AND CHALLENGES</a:t>
            </a:r>
            <a:endParaRPr sz="2000" b="1">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7"/>
          <p:cNvSpPr txBox="1"/>
          <p:nvPr/>
        </p:nvSpPr>
        <p:spPr>
          <a:xfrm>
            <a:off x="882268" y="1147764"/>
            <a:ext cx="6730883" cy="361323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chemeClr val="accent6"/>
                </a:solidFill>
                <a:latin typeface="Arial"/>
                <a:ea typeface="Arial"/>
                <a:cs typeface="Arial"/>
                <a:sym typeface="Arial"/>
              </a:rPr>
              <a:t>Accumulation of Vulnerabilities</a:t>
            </a:r>
            <a:endParaRPr sz="2000" b="1">
              <a:solidFill>
                <a:schemeClr val="accent6"/>
              </a:solidFill>
              <a:latin typeface="Arial"/>
              <a:ea typeface="Arial"/>
              <a:cs typeface="Arial"/>
              <a:sym typeface="Arial"/>
            </a:endParaRPr>
          </a:p>
          <a:p>
            <a:pPr marL="0" marR="0" lvl="0" indent="0" algn="l" rtl="0">
              <a:spcBef>
                <a:spcPts val="1200"/>
              </a:spcBef>
              <a:spcAft>
                <a:spcPts val="0"/>
              </a:spcAft>
              <a:buNone/>
            </a:pPr>
            <a:endParaRPr sz="1000" b="1">
              <a:solidFill>
                <a:schemeClr val="accent6"/>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Precarious Jobs</a:t>
            </a:r>
            <a:r>
              <a:rPr lang="es-ES" sz="2000" b="0" i="0" u="none" strike="noStrike" cap="none">
                <a:solidFill>
                  <a:srgbClr val="0F1115"/>
                </a:solidFill>
                <a:latin typeface="Arial"/>
                <a:ea typeface="Arial"/>
                <a:cs typeface="Arial"/>
                <a:sym typeface="Arial"/>
              </a:rPr>
              <a:t>: Low salaries, high turnover, insecurity.</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High Risk of Unemployment</a:t>
            </a:r>
            <a:r>
              <a:rPr lang="es-ES" sz="2000" b="0" i="0" u="none" strike="noStrike" cap="none">
                <a:solidFill>
                  <a:srgbClr val="0F1115"/>
                </a:solidFill>
                <a:latin typeface="Arial"/>
                <a:ea typeface="Arial"/>
                <a:cs typeface="Arial"/>
                <a:sym typeface="Arial"/>
              </a:rPr>
              <a:t>: First to be laid off in crises (low specialization).</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Low Training Participation</a:t>
            </a:r>
            <a:r>
              <a:rPr lang="es-ES" sz="2000" b="0" i="0" u="none" strike="noStrike" cap="none">
                <a:solidFill>
                  <a:srgbClr val="0F1115"/>
                </a:solidFill>
                <a:latin typeface="Arial"/>
                <a:ea typeface="Arial"/>
                <a:cs typeface="Arial"/>
                <a:sym typeface="Arial"/>
              </a:rPr>
              <a:t>: Less than 15% access continuous training.</a:t>
            </a:r>
            <a:endParaRPr sz="2000" b="0" i="0" u="none" strike="noStrike" cap="none">
              <a:solidFill>
                <a:srgbClr val="0F1115"/>
              </a:solidFill>
              <a:latin typeface="Arial"/>
              <a:ea typeface="Arial"/>
              <a:cs typeface="Arial"/>
              <a:sym typeface="Arial"/>
            </a:endParaRPr>
          </a:p>
        </p:txBody>
      </p:sp>
      <p:pic>
        <p:nvPicPr>
          <p:cNvPr id="297" name="Google Shape;297;p7" descr="Tres iconos grandes interconectados por flechas: (1) un contrato precario representado por un documento arrugado o roto, (2) un gráfico de desempleo en alza con una línea roja ascendente, y (3) una &quot;X&quot; roja sobre un libro de formación, todo sobre fondo neutro. La imagen transmite la relación entre empleo inestable, desempleo creciente y falta de formación."/>
          <p:cNvPicPr preferRelativeResize="0"/>
          <p:nvPr/>
        </p:nvPicPr>
        <p:blipFill rotWithShape="1">
          <a:blip r:embed="rId3">
            <a:alphaModFix/>
          </a:blip>
          <a:srcRect/>
          <a:stretch/>
        </p:blipFill>
        <p:spPr>
          <a:xfrm>
            <a:off x="7633699" y="1481449"/>
            <a:ext cx="4457658" cy="2971772"/>
          </a:xfrm>
          <a:prstGeom prst="rect">
            <a:avLst/>
          </a:prstGeom>
          <a:noFill/>
          <a:ln>
            <a:noFill/>
          </a:ln>
        </p:spPr>
      </p:pic>
      <p:sp>
        <p:nvSpPr>
          <p:cNvPr id="298" name="Google Shape;298;p7"/>
          <p:cNvSpPr txBox="1"/>
          <p:nvPr/>
        </p:nvSpPr>
        <p:spPr>
          <a:xfrm>
            <a:off x="882268" y="4716952"/>
            <a:ext cx="9659017" cy="1022780"/>
          </a:xfrm>
          <a:prstGeom prst="rect">
            <a:avLst/>
          </a:prstGeom>
          <a:noFill/>
          <a:ln>
            <a:noFill/>
          </a:ln>
        </p:spPr>
        <p:txBody>
          <a:bodyPr spcFirstLastPara="1" wrap="square" lIns="91425" tIns="45700" rIns="91425" bIns="45700" anchor="t" anchorCtr="0">
            <a:spAutoFit/>
          </a:bodyPr>
          <a:lstStyle/>
          <a:p>
            <a:pPr marL="180975" marR="0" lvl="1" indent="-190500" algn="l" rtl="0">
              <a:lnSpc>
                <a:spcPct val="150000"/>
              </a:lnSpc>
              <a:spcBef>
                <a:spcPts val="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Technological changes</a:t>
            </a:r>
            <a:r>
              <a:rPr lang="es-ES" sz="2000" b="0" i="0" u="none" strike="noStrike" cap="none">
                <a:solidFill>
                  <a:srgbClr val="0F1115"/>
                </a:solidFill>
                <a:latin typeface="Arial"/>
                <a:ea typeface="Arial"/>
                <a:cs typeface="Arial"/>
                <a:sym typeface="Arial"/>
              </a:rPr>
              <a:t>: Digitalization, AI, Automation.</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Routine and physical tasks </a:t>
            </a:r>
            <a:r>
              <a:rPr lang="es-ES" sz="2000" b="0" i="0" u="none" strike="noStrike" cap="none">
                <a:solidFill>
                  <a:srgbClr val="0F1115"/>
                </a:solidFill>
                <a:latin typeface="Arial"/>
                <a:ea typeface="Arial"/>
                <a:cs typeface="Arial"/>
                <a:sym typeface="Arial"/>
              </a:rPr>
              <a:t>are the most automatable.</a:t>
            </a:r>
            <a:endParaRPr sz="2000" b="0" i="0" u="none" strike="noStrike" cap="none">
              <a:solidFill>
                <a:srgbClr val="0F1115"/>
              </a:solidFill>
              <a:latin typeface="Arial"/>
              <a:ea typeface="Arial"/>
              <a:cs typeface="Arial"/>
              <a:sym typeface="Arial"/>
            </a:endParaRPr>
          </a:p>
        </p:txBody>
      </p:sp>
      <p:sp>
        <p:nvSpPr>
          <p:cNvPr id="299" name="Google Shape;299;p7"/>
          <p:cNvSpPr/>
          <p:nvPr/>
        </p:nvSpPr>
        <p:spPr>
          <a:xfrm>
            <a:off x="9466973" y="4871460"/>
            <a:ext cx="791110" cy="923877"/>
          </a:xfrm>
          <a:prstGeom prst="downArrow">
            <a:avLst>
              <a:gd name="adj1" fmla="val 50000"/>
              <a:gd name="adj2" fmla="val 50000"/>
            </a:avLst>
          </a:prstGeom>
          <a:solidFill>
            <a:schemeClr val="accent1"/>
          </a:solidFill>
          <a:ln w="12700" cap="flat" cmpd="sng">
            <a:solidFill>
              <a:srgbClr val="6B2E0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00" name="Google Shape;300;p7"/>
          <p:cNvSpPr txBox="1"/>
          <p:nvPr/>
        </p:nvSpPr>
        <p:spPr>
          <a:xfrm>
            <a:off x="7340885" y="6028910"/>
            <a:ext cx="5043285"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b="1">
                <a:solidFill>
                  <a:schemeClr val="accent6"/>
                </a:solidFill>
                <a:latin typeface="Arial"/>
                <a:ea typeface="Arial"/>
                <a:cs typeface="Arial"/>
                <a:sym typeface="Arial"/>
              </a:rPr>
              <a:t>High Risk:</a:t>
            </a:r>
            <a:r>
              <a:rPr lang="es-ES" sz="1800" b="1">
                <a:solidFill>
                  <a:schemeClr val="dk1"/>
                </a:solidFill>
                <a:latin typeface="Arial"/>
                <a:ea typeface="Arial"/>
                <a:cs typeface="Arial"/>
                <a:sym typeface="Arial"/>
              </a:rPr>
              <a:t> </a:t>
            </a:r>
            <a:r>
              <a:rPr lang="es-ES" sz="1800" b="1">
                <a:solidFill>
                  <a:srgbClr val="0F1115"/>
                </a:solidFill>
                <a:latin typeface="Arial"/>
                <a:ea typeface="Arial"/>
                <a:cs typeface="Arial"/>
                <a:sym typeface="Arial"/>
              </a:rPr>
              <a:t>Permanent labor exclusion</a:t>
            </a:r>
            <a:endParaRPr sz="1800" b="1">
              <a:solidFill>
                <a:schemeClr val="dk1"/>
              </a:solidFill>
              <a:latin typeface="Calibri"/>
              <a:ea typeface="Calibri"/>
              <a:cs typeface="Calibri"/>
              <a:sym typeface="Calibri"/>
            </a:endParaRPr>
          </a:p>
        </p:txBody>
      </p:sp>
      <p:sp>
        <p:nvSpPr>
          <p:cNvPr id="301" name="Google Shape;301;p7"/>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SITUATION AND CHALLENGES</a:t>
            </a:r>
            <a:endParaRPr sz="2000" b="1">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p8"/>
          <p:cNvSpPr txBox="1"/>
          <p:nvPr/>
        </p:nvSpPr>
        <p:spPr>
          <a:xfrm>
            <a:off x="737419" y="1004262"/>
            <a:ext cx="10717161" cy="116955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3200" b="1">
                <a:solidFill>
                  <a:schemeClr val="accent6"/>
                </a:solidFill>
                <a:latin typeface="Arial"/>
                <a:ea typeface="Arial"/>
                <a:cs typeface="Arial"/>
                <a:sym typeface="Arial"/>
              </a:rPr>
              <a:t>THE PARADOX</a:t>
            </a:r>
            <a:endParaRPr/>
          </a:p>
          <a:p>
            <a:pPr marL="0" marR="0" lvl="0" indent="0" algn="l" rtl="0">
              <a:spcBef>
                <a:spcPts val="0"/>
              </a:spcBef>
              <a:spcAft>
                <a:spcPts val="0"/>
              </a:spcAft>
              <a:buNone/>
            </a:pPr>
            <a:br>
              <a:rPr lang="es-ES" sz="1800">
                <a:solidFill>
                  <a:schemeClr val="dk1"/>
                </a:solidFill>
                <a:latin typeface="Calibri"/>
                <a:ea typeface="Calibri"/>
                <a:cs typeface="Calibri"/>
                <a:sym typeface="Calibri"/>
              </a:rPr>
            </a:br>
            <a:r>
              <a:rPr lang="es-ES" sz="2000">
                <a:solidFill>
                  <a:srgbClr val="0F1115"/>
                </a:solidFill>
                <a:latin typeface="Arial"/>
                <a:ea typeface="Arial"/>
                <a:cs typeface="Arial"/>
                <a:sym typeface="Arial"/>
              </a:rPr>
              <a:t>The group that most needs to improve its skills is the one that has the </a:t>
            </a:r>
            <a:r>
              <a:rPr lang="es-ES" sz="2000" b="1">
                <a:solidFill>
                  <a:schemeClr val="accent6"/>
                </a:solidFill>
                <a:latin typeface="Arial"/>
                <a:ea typeface="Arial"/>
                <a:cs typeface="Arial"/>
                <a:sym typeface="Arial"/>
              </a:rPr>
              <a:t>least access </a:t>
            </a:r>
            <a:r>
              <a:rPr lang="es-ES" sz="2000">
                <a:solidFill>
                  <a:srgbClr val="0F1115"/>
                </a:solidFill>
                <a:latin typeface="Arial"/>
                <a:ea typeface="Arial"/>
                <a:cs typeface="Arial"/>
                <a:sym typeface="Arial"/>
              </a:rPr>
              <a:t>to it...</a:t>
            </a:r>
            <a:endParaRPr sz="2000">
              <a:solidFill>
                <a:srgbClr val="0F1115"/>
              </a:solidFill>
              <a:latin typeface="Arial"/>
              <a:ea typeface="Arial"/>
              <a:cs typeface="Arial"/>
              <a:sym typeface="Arial"/>
            </a:endParaRPr>
          </a:p>
        </p:txBody>
      </p:sp>
      <p:sp>
        <p:nvSpPr>
          <p:cNvPr id="308" name="Google Shape;308;p8"/>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SITUATION AND CHALLENGES</a:t>
            </a:r>
            <a:endParaRPr sz="2000" b="1">
              <a:solidFill>
                <a:schemeClr val="lt1"/>
              </a:solidFill>
              <a:latin typeface="Arial"/>
              <a:ea typeface="Arial"/>
              <a:cs typeface="Arial"/>
              <a:sym typeface="Arial"/>
            </a:endParaRPr>
          </a:p>
        </p:txBody>
      </p:sp>
      <p:pic>
        <p:nvPicPr>
          <p:cNvPr id="309" name="Google Shape;309;p8"/>
          <p:cNvPicPr preferRelativeResize="0"/>
          <p:nvPr/>
        </p:nvPicPr>
        <p:blipFill rotWithShape="1">
          <a:blip r:embed="rId3">
            <a:alphaModFix/>
          </a:blip>
          <a:srcRect/>
          <a:stretch/>
        </p:blipFill>
        <p:spPr>
          <a:xfrm>
            <a:off x="3227131" y="2655527"/>
            <a:ext cx="5737737" cy="382515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9"/>
          <p:cNvSpPr txBox="1"/>
          <p:nvPr/>
        </p:nvSpPr>
        <p:spPr>
          <a:xfrm>
            <a:off x="941866" y="1991840"/>
            <a:ext cx="10485248" cy="309257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3200" b="1">
                <a:solidFill>
                  <a:schemeClr val="accent6"/>
                </a:solidFill>
                <a:latin typeface="Arial"/>
                <a:ea typeface="Arial"/>
                <a:cs typeface="Arial"/>
                <a:sym typeface="Arial"/>
              </a:rPr>
              <a:t>Why are they not trained?</a:t>
            </a:r>
            <a:endParaRPr/>
          </a:p>
          <a:p>
            <a:pPr marL="0" marR="0" lvl="0" indent="0" algn="l" rtl="0">
              <a:spcBef>
                <a:spcPts val="1200"/>
              </a:spcBef>
              <a:spcAft>
                <a:spcPts val="0"/>
              </a:spcAft>
              <a:buNone/>
            </a:pPr>
            <a:endParaRPr sz="2000" b="0" i="0">
              <a:solidFill>
                <a:srgbClr val="0F1115"/>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Lack of Offer</a:t>
            </a:r>
            <a:r>
              <a:rPr lang="es-ES" sz="2000" b="0" i="0" u="none" strike="noStrike" cap="none">
                <a:solidFill>
                  <a:srgbClr val="0F1115"/>
                </a:solidFill>
                <a:latin typeface="Arial"/>
                <a:ea typeface="Arial"/>
                <a:cs typeface="Arial"/>
                <a:sym typeface="Arial"/>
              </a:rPr>
              <a:t>: Many jobs do not offer in-house training.</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Lack of Time and Energy</a:t>
            </a:r>
            <a:r>
              <a:rPr lang="es-ES" sz="2000" b="0" i="0" u="none" strike="noStrike" cap="none">
                <a:solidFill>
                  <a:srgbClr val="0F1115"/>
                </a:solidFill>
                <a:latin typeface="Arial"/>
                <a:ea typeface="Arial"/>
                <a:cs typeface="Arial"/>
                <a:sym typeface="Arial"/>
              </a:rPr>
              <a:t>: Long hours, physical work, work-life balance.</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Low Motivation</a:t>
            </a:r>
            <a:r>
              <a:rPr lang="es-ES" sz="2000" b="0" i="0" u="none" strike="noStrike" cap="none">
                <a:solidFill>
                  <a:srgbClr val="0F1115"/>
                </a:solidFill>
                <a:latin typeface="Arial"/>
                <a:ea typeface="Arial"/>
                <a:cs typeface="Arial"/>
                <a:sym typeface="Arial"/>
              </a:rPr>
              <a:t>: Mistrust, fear of failure, low skilled workers do not see the return.</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Lack of knowledge</a:t>
            </a:r>
            <a:r>
              <a:rPr lang="es-ES" sz="2000" b="0" i="0" u="none" strike="noStrike" cap="none">
                <a:solidFill>
                  <a:srgbClr val="0F1115"/>
                </a:solidFill>
                <a:latin typeface="Arial"/>
                <a:ea typeface="Arial"/>
                <a:cs typeface="Arial"/>
                <a:sym typeface="Arial"/>
              </a:rPr>
              <a:t>:  They don't know what exists, where or how to access it.</a:t>
            </a:r>
            <a:endParaRPr sz="2000" b="0" i="0" u="none" strike="noStrike" cap="none">
              <a:solidFill>
                <a:srgbClr val="0F1115"/>
              </a:solidFill>
              <a:latin typeface="Arial"/>
              <a:ea typeface="Arial"/>
              <a:cs typeface="Arial"/>
              <a:sym typeface="Arial"/>
            </a:endParaRPr>
          </a:p>
        </p:txBody>
      </p:sp>
      <p:sp>
        <p:nvSpPr>
          <p:cNvPr id="316" name="Google Shape;316;p9"/>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SITUATION AND CHALLENGES</a:t>
            </a:r>
            <a:endParaRPr sz="2000" b="1">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10"/>
          <p:cNvSpPr txBox="1"/>
          <p:nvPr/>
        </p:nvSpPr>
        <p:spPr>
          <a:xfrm>
            <a:off x="545332" y="2817450"/>
            <a:ext cx="6801134" cy="21852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rgbClr val="0F1115"/>
                </a:solidFill>
                <a:latin typeface="Arial"/>
                <a:ea typeface="Arial"/>
                <a:cs typeface="Arial"/>
                <a:sym typeface="Arial"/>
              </a:rPr>
              <a:t>The question is not "why are they not trained?"</a:t>
            </a:r>
            <a:endParaRPr sz="2000" b="1">
              <a:solidFill>
                <a:srgbClr val="0F1115"/>
              </a:solidFill>
              <a:latin typeface="Arial"/>
              <a:ea typeface="Arial"/>
              <a:cs typeface="Arial"/>
              <a:sym typeface="Arial"/>
            </a:endParaRPr>
          </a:p>
          <a:p>
            <a:pPr marL="0" marR="0" lvl="0" indent="0" algn="l" rtl="0">
              <a:spcBef>
                <a:spcPts val="0"/>
              </a:spcBef>
              <a:spcAft>
                <a:spcPts val="0"/>
              </a:spcAft>
              <a:buNone/>
            </a:pPr>
            <a:br>
              <a:rPr lang="es-ES" sz="2000">
                <a:solidFill>
                  <a:schemeClr val="dk1"/>
                </a:solidFill>
                <a:latin typeface="Arial"/>
                <a:ea typeface="Arial"/>
                <a:cs typeface="Arial"/>
                <a:sym typeface="Arial"/>
              </a:rPr>
            </a:br>
            <a:r>
              <a:rPr lang="es-ES" sz="2000" b="1">
                <a:solidFill>
                  <a:srgbClr val="0F1115"/>
                </a:solidFill>
                <a:latin typeface="Arial"/>
                <a:ea typeface="Arial"/>
                <a:cs typeface="Arial"/>
                <a:sym typeface="Arial"/>
              </a:rPr>
              <a:t>The question is</a:t>
            </a:r>
            <a:r>
              <a:rPr lang="es-ES" sz="2000" b="1" i="0">
                <a:solidFill>
                  <a:srgbClr val="0F1115"/>
                </a:solidFill>
                <a:latin typeface="Arial"/>
                <a:ea typeface="Arial"/>
                <a:cs typeface="Arial"/>
                <a:sym typeface="Arial"/>
              </a:rPr>
              <a:t>:</a:t>
            </a:r>
            <a:endParaRPr/>
          </a:p>
          <a:p>
            <a:pPr marL="0" marR="0" lvl="0" indent="0" algn="l" rtl="0">
              <a:spcBef>
                <a:spcPts val="0"/>
              </a:spcBef>
              <a:spcAft>
                <a:spcPts val="0"/>
              </a:spcAft>
              <a:buNone/>
            </a:pPr>
            <a:br>
              <a:rPr lang="es-ES" sz="2000">
                <a:solidFill>
                  <a:schemeClr val="dk1"/>
                </a:solidFill>
                <a:latin typeface="Arial"/>
                <a:ea typeface="Arial"/>
                <a:cs typeface="Arial"/>
                <a:sym typeface="Arial"/>
              </a:rPr>
            </a:br>
            <a:r>
              <a:rPr lang="es-ES" sz="2800" b="1">
                <a:solidFill>
                  <a:srgbClr val="0F1115"/>
                </a:solidFill>
                <a:latin typeface="Arial"/>
                <a:ea typeface="Arial"/>
                <a:cs typeface="Arial"/>
                <a:sym typeface="Arial"/>
              </a:rPr>
              <a:t>What are we doing wrong so that they </a:t>
            </a:r>
            <a:r>
              <a:rPr lang="es-ES" sz="2800" b="1">
                <a:solidFill>
                  <a:schemeClr val="accent6"/>
                </a:solidFill>
                <a:latin typeface="Arial"/>
                <a:ea typeface="Arial"/>
                <a:cs typeface="Arial"/>
                <a:sym typeface="Arial"/>
              </a:rPr>
              <a:t>cannot be </a:t>
            </a:r>
            <a:r>
              <a:rPr lang="es-ES" sz="2800" b="1">
                <a:solidFill>
                  <a:srgbClr val="0F1115"/>
                </a:solidFill>
                <a:latin typeface="Arial"/>
                <a:ea typeface="Arial"/>
                <a:cs typeface="Arial"/>
                <a:sym typeface="Arial"/>
              </a:rPr>
              <a:t>trained?</a:t>
            </a:r>
            <a:endParaRPr sz="2800" b="1">
              <a:solidFill>
                <a:srgbClr val="0F1115"/>
              </a:solidFill>
              <a:latin typeface="Arial"/>
              <a:ea typeface="Arial"/>
              <a:cs typeface="Arial"/>
              <a:sym typeface="Arial"/>
            </a:endParaRPr>
          </a:p>
        </p:txBody>
      </p:sp>
      <p:sp>
        <p:nvSpPr>
          <p:cNvPr id="323" name="Google Shape;323;p10"/>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SITUATION AND CHALLENGES</a:t>
            </a:r>
            <a:endParaRPr sz="2000" b="1">
              <a:solidFill>
                <a:schemeClr val="lt1"/>
              </a:solidFill>
              <a:latin typeface="Arial"/>
              <a:ea typeface="Arial"/>
              <a:cs typeface="Arial"/>
              <a:sym typeface="Arial"/>
            </a:endParaRPr>
          </a:p>
        </p:txBody>
      </p:sp>
      <p:sp>
        <p:nvSpPr>
          <p:cNvPr id="324" name="Google Shape;324;p10"/>
          <p:cNvSpPr txBox="1"/>
          <p:nvPr/>
        </p:nvSpPr>
        <p:spPr>
          <a:xfrm>
            <a:off x="6808838" y="1301330"/>
            <a:ext cx="4857135" cy="400110"/>
          </a:xfrm>
          <a:prstGeom prst="rect">
            <a:avLst/>
          </a:prstGeom>
          <a:noFill/>
          <a:ln w="12700"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chemeClr val="accent6"/>
                </a:solidFill>
                <a:latin typeface="Arial"/>
                <a:ea typeface="Arial"/>
                <a:cs typeface="Arial"/>
                <a:sym typeface="Arial"/>
              </a:rPr>
              <a:t>A Vicious Circle That Feeds Inequality</a:t>
            </a:r>
            <a:endParaRPr sz="2000" b="1">
              <a:solidFill>
                <a:schemeClr val="accent6"/>
              </a:solidFill>
              <a:latin typeface="Arial"/>
              <a:ea typeface="Arial"/>
              <a:cs typeface="Arial"/>
              <a:sym typeface="Arial"/>
            </a:endParaRPr>
          </a:p>
        </p:txBody>
      </p:sp>
      <p:pic>
        <p:nvPicPr>
          <p:cNvPr id="325" name="Google Shape;325;p10"/>
          <p:cNvPicPr preferRelativeResize="0"/>
          <p:nvPr/>
        </p:nvPicPr>
        <p:blipFill rotWithShape="1">
          <a:blip r:embed="rId3">
            <a:alphaModFix/>
          </a:blip>
          <a:srcRect/>
          <a:stretch/>
        </p:blipFill>
        <p:spPr>
          <a:xfrm>
            <a:off x="7313100" y="1743273"/>
            <a:ext cx="4333568" cy="4333568"/>
          </a:xfrm>
          <a:prstGeom prst="rect">
            <a:avLst/>
          </a:prstGeom>
          <a:solidFill>
            <a:srgbClr val="000000"/>
          </a:solidFill>
          <a:ln>
            <a:noFill/>
          </a:ln>
        </p:spPr>
      </p:pic>
      <p:sp>
        <p:nvSpPr>
          <p:cNvPr id="326" name="Google Shape;326;p10"/>
          <p:cNvSpPr txBox="1"/>
          <p:nvPr/>
        </p:nvSpPr>
        <p:spPr>
          <a:xfrm>
            <a:off x="8829676" y="5172075"/>
            <a:ext cx="1181100" cy="276999"/>
          </a:xfrm>
          <a:prstGeom prst="rect">
            <a:avLst/>
          </a:prstGeom>
          <a:solidFill>
            <a:srgbClr val="008EC0"/>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200" b="1">
                <a:solidFill>
                  <a:schemeClr val="lt1"/>
                </a:solidFill>
                <a:latin typeface="Calibri"/>
                <a:ea typeface="Calibri"/>
                <a:cs typeface="Calibri"/>
                <a:sym typeface="Calibri"/>
              </a:rPr>
              <a:t>Outdated  skills</a:t>
            </a:r>
            <a:endParaRPr sz="1200" b="1">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2" name="Google Shape;332;p11"/>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OPPORTUNITIES AND KEYS FOR IMPROVEMENT</a:t>
            </a:r>
            <a:endParaRPr sz="2000" b="1">
              <a:solidFill>
                <a:schemeClr val="lt1"/>
              </a:solidFill>
              <a:latin typeface="Arial"/>
              <a:ea typeface="Arial"/>
              <a:cs typeface="Arial"/>
              <a:sym typeface="Arial"/>
            </a:endParaRPr>
          </a:p>
        </p:txBody>
      </p:sp>
      <p:sp>
        <p:nvSpPr>
          <p:cNvPr id="333" name="Google Shape;333;p11"/>
          <p:cNvSpPr txBox="1"/>
          <p:nvPr/>
        </p:nvSpPr>
        <p:spPr>
          <a:xfrm>
            <a:off x="792220" y="3323304"/>
            <a:ext cx="6298059" cy="1938992"/>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s-ES" sz="2000" b="1">
                <a:solidFill>
                  <a:srgbClr val="0F1115"/>
                </a:solidFill>
                <a:latin typeface="Arial"/>
                <a:ea typeface="Arial"/>
                <a:cs typeface="Arial"/>
                <a:sym typeface="Arial"/>
              </a:rPr>
              <a:t>The Opportunity</a:t>
            </a:r>
            <a:r>
              <a:rPr lang="es-ES" sz="2000" b="1" i="0">
                <a:solidFill>
                  <a:srgbClr val="0F1115"/>
                </a:solidFill>
                <a:latin typeface="Arial"/>
                <a:ea typeface="Arial"/>
                <a:cs typeface="Arial"/>
                <a:sym typeface="Arial"/>
              </a:rPr>
              <a:t>: </a:t>
            </a:r>
            <a:r>
              <a:rPr lang="es-ES" sz="2000" b="1">
                <a:solidFill>
                  <a:schemeClr val="accent6"/>
                </a:solidFill>
                <a:latin typeface="Arial"/>
                <a:ea typeface="Arial"/>
                <a:cs typeface="Arial"/>
                <a:sym typeface="Arial"/>
              </a:rPr>
              <a:t>Connecting Talent with Need</a:t>
            </a:r>
            <a:br>
              <a:rPr lang="es-ES" sz="2000">
                <a:solidFill>
                  <a:schemeClr val="dk1"/>
                </a:solidFill>
                <a:latin typeface="Arial"/>
                <a:ea typeface="Arial"/>
                <a:cs typeface="Arial"/>
                <a:sym typeface="Arial"/>
              </a:rPr>
            </a:br>
            <a:endParaRPr sz="2000">
              <a:solidFill>
                <a:schemeClr val="dk1"/>
              </a:solidFill>
              <a:latin typeface="Arial"/>
              <a:ea typeface="Arial"/>
              <a:cs typeface="Arial"/>
              <a:sym typeface="Arial"/>
            </a:endParaRPr>
          </a:p>
          <a:p>
            <a:pPr marL="0" marR="0" lvl="0" indent="0" algn="just" rtl="0">
              <a:spcBef>
                <a:spcPts val="0"/>
              </a:spcBef>
              <a:spcAft>
                <a:spcPts val="0"/>
              </a:spcAft>
              <a:buNone/>
            </a:pPr>
            <a:r>
              <a:rPr lang="es-ES" sz="2000">
                <a:solidFill>
                  <a:srgbClr val="0F1115"/>
                </a:solidFill>
                <a:latin typeface="Arial"/>
                <a:ea typeface="Arial"/>
                <a:cs typeface="Arial"/>
                <a:sym typeface="Arial"/>
              </a:rPr>
              <a:t>Low-skilled workers can fill today's critical vacancies...</a:t>
            </a:r>
            <a:br>
              <a:rPr lang="es-ES" sz="2000">
                <a:solidFill>
                  <a:schemeClr val="dk1"/>
                </a:solidFill>
                <a:latin typeface="Arial"/>
                <a:ea typeface="Arial"/>
                <a:cs typeface="Arial"/>
                <a:sym typeface="Arial"/>
              </a:rPr>
            </a:br>
            <a:endParaRPr sz="2000">
              <a:solidFill>
                <a:schemeClr val="dk1"/>
              </a:solidFill>
              <a:latin typeface="Arial"/>
              <a:ea typeface="Arial"/>
              <a:cs typeface="Arial"/>
              <a:sym typeface="Arial"/>
            </a:endParaRPr>
          </a:p>
          <a:p>
            <a:pPr marL="0" marR="0" lvl="0" indent="0" algn="just" rtl="0">
              <a:spcBef>
                <a:spcPts val="0"/>
              </a:spcBef>
              <a:spcAft>
                <a:spcPts val="0"/>
              </a:spcAft>
              <a:buNone/>
            </a:pPr>
            <a:r>
              <a:rPr lang="es-ES" sz="2000">
                <a:solidFill>
                  <a:schemeClr val="dk1"/>
                </a:solidFill>
                <a:latin typeface="Arial"/>
                <a:ea typeface="Arial"/>
                <a:cs typeface="Arial"/>
                <a:sym typeface="Arial"/>
              </a:rPr>
              <a:t>...if they receive the </a:t>
            </a:r>
            <a:r>
              <a:rPr lang="es-ES" sz="2000" b="1">
                <a:solidFill>
                  <a:schemeClr val="accent6"/>
                </a:solidFill>
                <a:latin typeface="Arial"/>
                <a:ea typeface="Arial"/>
                <a:cs typeface="Arial"/>
                <a:sym typeface="Arial"/>
              </a:rPr>
              <a:t>appropriate training </a:t>
            </a:r>
            <a:r>
              <a:rPr lang="es-ES" sz="2000">
                <a:solidFill>
                  <a:schemeClr val="dk1"/>
                </a:solidFill>
                <a:latin typeface="Arial"/>
                <a:ea typeface="Arial"/>
                <a:cs typeface="Arial"/>
                <a:sym typeface="Arial"/>
              </a:rPr>
              <a:t>and</a:t>
            </a:r>
            <a:r>
              <a:rPr lang="es-ES" sz="2000" b="1">
                <a:solidFill>
                  <a:schemeClr val="accent6"/>
                </a:solidFill>
                <a:latin typeface="Arial"/>
                <a:ea typeface="Arial"/>
                <a:cs typeface="Arial"/>
                <a:sym typeface="Arial"/>
              </a:rPr>
              <a:t> support </a:t>
            </a:r>
            <a:r>
              <a:rPr lang="es-ES" sz="2000">
                <a:solidFill>
                  <a:schemeClr val="dk1"/>
                </a:solidFill>
                <a:latin typeface="Arial"/>
                <a:ea typeface="Arial"/>
                <a:cs typeface="Arial"/>
                <a:sym typeface="Arial"/>
              </a:rPr>
              <a:t>necessary in their transition.</a:t>
            </a:r>
            <a:endParaRPr sz="2000">
              <a:solidFill>
                <a:schemeClr val="dk1"/>
              </a:solidFill>
              <a:latin typeface="Arial"/>
              <a:ea typeface="Arial"/>
              <a:cs typeface="Arial"/>
              <a:sym typeface="Arial"/>
            </a:endParaRPr>
          </a:p>
        </p:txBody>
      </p:sp>
      <p:sp>
        <p:nvSpPr>
          <p:cNvPr id="334" name="Google Shape;334;p11"/>
          <p:cNvSpPr txBox="1"/>
          <p:nvPr/>
        </p:nvSpPr>
        <p:spPr>
          <a:xfrm>
            <a:off x="792220" y="1595704"/>
            <a:ext cx="9709079" cy="89255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chemeClr val="dk1"/>
                </a:solidFill>
                <a:latin typeface="Arial"/>
                <a:ea typeface="Arial"/>
                <a:cs typeface="Arial"/>
                <a:sym typeface="Arial"/>
              </a:rPr>
              <a:t>It's not a people problem. It is a </a:t>
            </a:r>
            <a:r>
              <a:rPr lang="es-ES" sz="3200" b="1">
                <a:solidFill>
                  <a:schemeClr val="accent6"/>
                </a:solidFill>
                <a:latin typeface="Arial"/>
                <a:ea typeface="Arial"/>
                <a:cs typeface="Arial"/>
                <a:sym typeface="Arial"/>
              </a:rPr>
              <a:t>SYSTEM CHALLENGE</a:t>
            </a:r>
            <a:br>
              <a:rPr lang="es-ES" sz="1800">
                <a:solidFill>
                  <a:schemeClr val="dk1"/>
                </a:solidFill>
                <a:latin typeface="Calibri"/>
                <a:ea typeface="Calibri"/>
                <a:cs typeface="Calibri"/>
                <a:sym typeface="Calibri"/>
              </a:rPr>
            </a:br>
            <a:r>
              <a:rPr lang="es-ES" sz="2000">
                <a:solidFill>
                  <a:schemeClr val="dk1"/>
                </a:solidFill>
                <a:latin typeface="Arial"/>
                <a:ea typeface="Arial"/>
                <a:cs typeface="Arial"/>
                <a:sym typeface="Arial"/>
              </a:rPr>
              <a:t>And the system can be redesigned.</a:t>
            </a:r>
            <a:endParaRPr sz="2000">
              <a:solidFill>
                <a:schemeClr val="dk1"/>
              </a:solidFill>
              <a:latin typeface="Arial"/>
              <a:ea typeface="Arial"/>
              <a:cs typeface="Arial"/>
              <a:sym typeface="Arial"/>
            </a:endParaRPr>
          </a:p>
        </p:txBody>
      </p:sp>
      <p:pic>
        <p:nvPicPr>
          <p:cNvPr id="335" name="Google Shape;335;p11"/>
          <p:cNvPicPr preferRelativeResize="0"/>
          <p:nvPr/>
        </p:nvPicPr>
        <p:blipFill rotWithShape="1">
          <a:blip r:embed="rId3">
            <a:alphaModFix/>
          </a:blip>
          <a:srcRect/>
          <a:stretch/>
        </p:blipFill>
        <p:spPr>
          <a:xfrm>
            <a:off x="7499497" y="2956409"/>
            <a:ext cx="4692503" cy="312833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Google Shape;341;p12"/>
          <p:cNvSpPr txBox="1"/>
          <p:nvPr/>
        </p:nvSpPr>
        <p:spPr>
          <a:xfrm>
            <a:off x="571138" y="2300679"/>
            <a:ext cx="5687597" cy="235134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i="0">
                <a:solidFill>
                  <a:srgbClr val="0F1115"/>
                </a:solidFill>
                <a:latin typeface="Arial"/>
                <a:ea typeface="Arial"/>
                <a:cs typeface="Arial"/>
                <a:sym typeface="Arial"/>
              </a:rPr>
              <a:t>Challenge + Opportunity = </a:t>
            </a:r>
            <a:r>
              <a:rPr lang="es-ES" sz="2000" b="1">
                <a:solidFill>
                  <a:schemeClr val="accent6"/>
                </a:solidFill>
                <a:latin typeface="Arial"/>
                <a:ea typeface="Arial"/>
                <a:cs typeface="Arial"/>
                <a:sym typeface="Arial"/>
              </a:rPr>
              <a:t>Paradigm Change</a:t>
            </a:r>
            <a:endParaRPr/>
          </a:p>
          <a:p>
            <a:pPr marL="0" marR="0" lvl="0" indent="0" algn="l" rtl="0">
              <a:spcBef>
                <a:spcPts val="1200"/>
              </a:spcBef>
              <a:spcAft>
                <a:spcPts val="0"/>
              </a:spcAft>
              <a:buNone/>
            </a:pPr>
            <a:endParaRPr sz="1800" b="1" i="0">
              <a:solidFill>
                <a:srgbClr val="0F1115"/>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Upskilling</a:t>
            </a:r>
            <a:r>
              <a:rPr lang="es-ES" sz="2000" b="0" i="0" u="none" strike="noStrike" cap="none">
                <a:solidFill>
                  <a:schemeClr val="dk1"/>
                </a:solidFill>
                <a:latin typeface="Arial"/>
                <a:ea typeface="Arial"/>
                <a:cs typeface="Arial"/>
                <a:sym typeface="Arial"/>
              </a:rPr>
              <a:t>:  Improve their current skills.</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Reskilling</a:t>
            </a:r>
            <a:r>
              <a:rPr lang="es-ES" sz="2000" b="0" i="0" u="none" strike="noStrike" cap="none">
                <a:solidFill>
                  <a:schemeClr val="dk1"/>
                </a:solidFill>
                <a:latin typeface="Arial"/>
                <a:ea typeface="Arial"/>
                <a:cs typeface="Arial"/>
                <a:sym typeface="Arial"/>
              </a:rPr>
              <a:t>:  Train them for new tasks.</a:t>
            </a:r>
            <a:endParaRPr sz="2000" b="0" i="0" u="none" strike="noStrike" cap="none">
              <a:solidFill>
                <a:schemeClr val="dk1"/>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Productivity</a:t>
            </a:r>
            <a:r>
              <a:rPr lang="es-ES" sz="2000" b="0" i="0" u="none" strike="noStrike" cap="none">
                <a:solidFill>
                  <a:schemeClr val="dk1"/>
                </a:solidFill>
                <a:latin typeface="Arial"/>
                <a:ea typeface="Arial"/>
                <a:cs typeface="Arial"/>
                <a:sym typeface="Arial"/>
              </a:rPr>
              <a:t>:  Gain efficiency and resilience.</a:t>
            </a:r>
            <a:endParaRPr/>
          </a:p>
        </p:txBody>
      </p:sp>
      <p:pic>
        <p:nvPicPr>
          <p:cNvPr id="342" name="Google Shape;342;p12" descr="Una imagen conceptual que transforma la anterior: el laberinto ahora tiene una salida clara, y la cinta transportadora se convierte en un camino con ramificaciones, simbolizando nuevas oportunidades. A lo largo del camino aparecen tres íconos que representan soluciones: una persona escalando para el &quot;upskilling&quot;, una flecha cambiando de dirección para el &quot;reskilling&quot;, y un gráfico ascendente para la productividad. La imagen transmite esperanza y evolución profesional, sin incluir texto visible."/>
          <p:cNvPicPr preferRelativeResize="0"/>
          <p:nvPr/>
        </p:nvPicPr>
        <p:blipFill rotWithShape="1">
          <a:blip r:embed="rId3">
            <a:alphaModFix/>
          </a:blip>
          <a:srcRect/>
          <a:stretch/>
        </p:blipFill>
        <p:spPr>
          <a:xfrm>
            <a:off x="6258735" y="1662952"/>
            <a:ext cx="5440206" cy="3626804"/>
          </a:xfrm>
          <a:prstGeom prst="rect">
            <a:avLst/>
          </a:prstGeom>
          <a:noFill/>
          <a:ln>
            <a:noFill/>
          </a:ln>
        </p:spPr>
      </p:pic>
      <p:sp>
        <p:nvSpPr>
          <p:cNvPr id="343" name="Google Shape;343;p12"/>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OPPORTUNITIES AND KEYS FOR IMPROVEMENT</a:t>
            </a:r>
            <a:endParaRPr sz="2000" b="1">
              <a:solidFill>
                <a:schemeClr val="lt1"/>
              </a:solidFill>
              <a:latin typeface="Arial"/>
              <a:ea typeface="Arial"/>
              <a:cs typeface="Arial"/>
              <a:sym typeface="Arial"/>
            </a:endParaRPr>
          </a:p>
          <a:p>
            <a:pPr marL="0" marR="0" lvl="0" indent="0" algn="r" rtl="0">
              <a:lnSpc>
                <a:spcPct val="90000"/>
              </a:lnSpc>
              <a:spcBef>
                <a:spcPts val="0"/>
              </a:spcBef>
              <a:spcAft>
                <a:spcPts val="0"/>
              </a:spcAft>
              <a:buClr>
                <a:schemeClr val="dk1"/>
              </a:buClr>
              <a:buSzPts val="2000"/>
              <a:buFont typeface="Calibri"/>
              <a:buNone/>
            </a:pPr>
            <a:endParaRPr sz="2000" b="1">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3"/>
          <p:cNvSpPr txBox="1"/>
          <p:nvPr/>
        </p:nvSpPr>
        <p:spPr>
          <a:xfrm>
            <a:off x="979160" y="1981047"/>
            <a:ext cx="6320442" cy="27540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a:solidFill>
                  <a:schemeClr val="dk1"/>
                </a:solidFill>
                <a:latin typeface="Arial"/>
                <a:ea typeface="Arial"/>
                <a:cs typeface="Arial"/>
                <a:sym typeface="Arial"/>
              </a:rPr>
              <a:t>From the Job to the </a:t>
            </a:r>
            <a:r>
              <a:rPr lang="es-ES" sz="2000" b="1">
                <a:solidFill>
                  <a:schemeClr val="accent6"/>
                </a:solidFill>
                <a:latin typeface="Arial"/>
                <a:ea typeface="Arial"/>
                <a:cs typeface="Arial"/>
                <a:sym typeface="Arial"/>
              </a:rPr>
              <a:t>Professional Career</a:t>
            </a:r>
            <a:endParaRPr/>
          </a:p>
          <a:p>
            <a:pPr marL="0" marR="0" lvl="0" indent="0" algn="l" rtl="0">
              <a:spcBef>
                <a:spcPts val="0"/>
              </a:spcBef>
              <a:spcAft>
                <a:spcPts val="0"/>
              </a:spcAft>
              <a:buNone/>
            </a:pPr>
            <a:endParaRPr sz="2000" b="1">
              <a:solidFill>
                <a:schemeClr val="accent6"/>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Specific</a:t>
            </a:r>
            <a:r>
              <a:rPr lang="es-ES" sz="2000" b="0" i="0" u="none" strike="noStrike" cap="none">
                <a:solidFill>
                  <a:schemeClr val="dk1"/>
                </a:solidFill>
                <a:latin typeface="Arial"/>
                <a:ea typeface="Arial"/>
                <a:cs typeface="Arial"/>
                <a:sym typeface="Arial"/>
              </a:rPr>
              <a:t> and </a:t>
            </a:r>
            <a:r>
              <a:rPr lang="es-ES" sz="2000" b="1" i="0" u="none" strike="noStrike" cap="none">
                <a:solidFill>
                  <a:schemeClr val="dk1"/>
                </a:solidFill>
                <a:latin typeface="Arial"/>
                <a:ea typeface="Arial"/>
                <a:cs typeface="Arial"/>
                <a:sym typeface="Arial"/>
              </a:rPr>
              <a:t>accessible</a:t>
            </a:r>
            <a:r>
              <a:rPr lang="es-ES" sz="2000" b="0" i="0" u="none" strike="noStrike" cap="none">
                <a:solidFill>
                  <a:schemeClr val="dk1"/>
                </a:solidFill>
                <a:latin typeface="Arial"/>
                <a:ea typeface="Arial"/>
                <a:cs typeface="Arial"/>
                <a:sym typeface="Arial"/>
              </a:rPr>
              <a:t> training.</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Certification</a:t>
            </a:r>
            <a:r>
              <a:rPr lang="es-ES" sz="2000" b="0" i="0" u="none" strike="noStrike" cap="none">
                <a:solidFill>
                  <a:schemeClr val="dk1"/>
                </a:solidFill>
                <a:latin typeface="Arial"/>
                <a:ea typeface="Arial"/>
                <a:cs typeface="Arial"/>
                <a:sym typeface="Arial"/>
              </a:rPr>
              <a:t> of skills already acquired.</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Career design with </a:t>
            </a:r>
            <a:r>
              <a:rPr lang="es-ES" sz="2000" b="1" i="0" u="none" strike="noStrike" cap="none">
                <a:solidFill>
                  <a:schemeClr val="dk1"/>
                </a:solidFill>
                <a:latin typeface="Arial"/>
                <a:ea typeface="Arial"/>
                <a:cs typeface="Arial"/>
                <a:sym typeface="Arial"/>
              </a:rPr>
              <a:t>progression</a:t>
            </a:r>
            <a:r>
              <a:rPr lang="es-ES" sz="2000" b="0" i="0" u="none" strike="noStrike" cap="none">
                <a:solidFill>
                  <a:schemeClr val="dk1"/>
                </a:solidFill>
                <a:latin typeface="Arial"/>
                <a:ea typeface="Arial"/>
                <a:cs typeface="Arial"/>
                <a:sym typeface="Arial"/>
              </a:rPr>
              <a:t>.</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Greater </a:t>
            </a:r>
            <a:r>
              <a:rPr lang="es-ES" sz="2000" b="1" i="0" u="none" strike="noStrike" cap="none">
                <a:solidFill>
                  <a:schemeClr val="dk1"/>
                </a:solidFill>
                <a:latin typeface="Arial"/>
                <a:ea typeface="Arial"/>
                <a:cs typeface="Arial"/>
                <a:sym typeface="Arial"/>
              </a:rPr>
              <a:t>autonomy</a:t>
            </a:r>
            <a:r>
              <a:rPr lang="es-ES" sz="2000" b="0" i="0" u="none" strike="noStrike" cap="none">
                <a:solidFill>
                  <a:schemeClr val="dk1"/>
                </a:solidFill>
                <a:latin typeface="Arial"/>
                <a:ea typeface="Arial"/>
                <a:cs typeface="Arial"/>
                <a:sym typeface="Arial"/>
              </a:rPr>
              <a:t> and </a:t>
            </a:r>
            <a:r>
              <a:rPr lang="es-ES" sz="2000" b="1" i="0" u="none" strike="noStrike" cap="none">
                <a:solidFill>
                  <a:schemeClr val="dk1"/>
                </a:solidFill>
                <a:latin typeface="Arial"/>
                <a:ea typeface="Arial"/>
                <a:cs typeface="Arial"/>
                <a:sym typeface="Arial"/>
              </a:rPr>
              <a:t>recognition</a:t>
            </a:r>
            <a:r>
              <a:rPr lang="es-ES" sz="2000" b="0" i="0" u="none" strike="noStrike" cap="none">
                <a:solidFill>
                  <a:schemeClr val="dk1"/>
                </a:solidFill>
                <a:latin typeface="Arial"/>
                <a:ea typeface="Arial"/>
                <a:cs typeface="Arial"/>
                <a:sym typeface="Arial"/>
              </a:rPr>
              <a:t>.</a:t>
            </a:r>
            <a:endParaRPr sz="2000" b="0" i="0" u="none" strike="noStrike" cap="none">
              <a:solidFill>
                <a:schemeClr val="dk1"/>
              </a:solidFill>
              <a:latin typeface="Arial"/>
              <a:ea typeface="Arial"/>
              <a:cs typeface="Arial"/>
              <a:sym typeface="Arial"/>
            </a:endParaRPr>
          </a:p>
        </p:txBody>
      </p:sp>
      <p:pic>
        <p:nvPicPr>
          <p:cNvPr id="350" name="Google Shape;350;p13" descr="Un trabajador en un almacén moderno siendo capacitado en el uso de una tableta digital, rodeado de estanterías organizadas y cajas etiquetadas. El trabajador, vestido con uniforme limpio y chaleco reflectante, recibe instrucciones de un supervisor con actitud amable. La escena transmite dignidad, aprendizaje y progreso tecnológico en el entorno laboral."/>
          <p:cNvPicPr preferRelativeResize="0"/>
          <p:nvPr/>
        </p:nvPicPr>
        <p:blipFill rotWithShape="1">
          <a:blip r:embed="rId3">
            <a:alphaModFix/>
          </a:blip>
          <a:srcRect/>
          <a:stretch/>
        </p:blipFill>
        <p:spPr>
          <a:xfrm>
            <a:off x="8052620" y="1088922"/>
            <a:ext cx="3657600" cy="5486400"/>
          </a:xfrm>
          <a:prstGeom prst="rect">
            <a:avLst/>
          </a:prstGeom>
          <a:noFill/>
          <a:ln>
            <a:noFill/>
          </a:ln>
        </p:spPr>
      </p:pic>
      <p:sp>
        <p:nvSpPr>
          <p:cNvPr id="351" name="Google Shape;351;p13"/>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OPPORTUNITIES AND KEYS FOR IMPROVEMENT</a:t>
            </a:r>
            <a:endParaRPr sz="2000" b="1">
              <a:solidFill>
                <a:schemeClr val="lt1"/>
              </a:solidFill>
              <a:latin typeface="Arial"/>
              <a:ea typeface="Arial"/>
              <a:cs typeface="Arial"/>
              <a:sym typeface="Arial"/>
            </a:endParaRPr>
          </a:p>
          <a:p>
            <a:pPr marL="0" marR="0" lvl="0" indent="0" algn="r" rtl="0">
              <a:lnSpc>
                <a:spcPct val="90000"/>
              </a:lnSpc>
              <a:spcBef>
                <a:spcPts val="0"/>
              </a:spcBef>
              <a:spcAft>
                <a:spcPts val="0"/>
              </a:spcAft>
              <a:buClr>
                <a:schemeClr val="dk1"/>
              </a:buClr>
              <a:buSzPts val="2000"/>
              <a:buFont typeface="Calibri"/>
              <a:buNone/>
            </a:pPr>
            <a:endParaRPr sz="2000" b="1">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14"/>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OPPORTUNITIES AND KEYS FOR IMPROVEMENT</a:t>
            </a:r>
            <a:endParaRPr sz="2000" b="1">
              <a:solidFill>
                <a:schemeClr val="lt1"/>
              </a:solidFill>
              <a:latin typeface="Arial"/>
              <a:ea typeface="Arial"/>
              <a:cs typeface="Arial"/>
              <a:sym typeface="Arial"/>
            </a:endParaRPr>
          </a:p>
          <a:p>
            <a:pPr marL="0" marR="0" lvl="0" indent="0" algn="r" rtl="0">
              <a:lnSpc>
                <a:spcPct val="90000"/>
              </a:lnSpc>
              <a:spcBef>
                <a:spcPts val="0"/>
              </a:spcBef>
              <a:spcAft>
                <a:spcPts val="0"/>
              </a:spcAft>
              <a:buClr>
                <a:schemeClr val="dk1"/>
              </a:buClr>
              <a:buSzPts val="2000"/>
              <a:buFont typeface="Calibri"/>
              <a:buNone/>
            </a:pPr>
            <a:endParaRPr sz="2000" b="1">
              <a:solidFill>
                <a:schemeClr val="lt1"/>
              </a:solidFill>
              <a:latin typeface="Arial"/>
              <a:ea typeface="Arial"/>
              <a:cs typeface="Arial"/>
              <a:sym typeface="Arial"/>
            </a:endParaRPr>
          </a:p>
        </p:txBody>
      </p:sp>
      <p:sp>
        <p:nvSpPr>
          <p:cNvPr id="358" name="Google Shape;358;p14"/>
          <p:cNvSpPr txBox="1"/>
          <p:nvPr/>
        </p:nvSpPr>
        <p:spPr>
          <a:xfrm>
            <a:off x="6678201" y="1942770"/>
            <a:ext cx="5247166" cy="3734356"/>
          </a:xfrm>
          <a:prstGeom prst="rect">
            <a:avLst/>
          </a:prstGeom>
          <a:noFill/>
          <a:ln>
            <a:noFill/>
          </a:ln>
        </p:spPr>
        <p:txBody>
          <a:bodyPr spcFirstLastPara="1" wrap="square" lIns="91425" tIns="45700" rIns="91425" bIns="45700" anchor="t" anchorCtr="0">
            <a:spAutoFit/>
          </a:bodyPr>
          <a:lstStyle/>
          <a:p>
            <a:pPr marL="0" marR="0" lvl="0" indent="-127000" algn="l" rtl="0">
              <a:spcBef>
                <a:spcPts val="0"/>
              </a:spcBef>
              <a:spcAft>
                <a:spcPts val="0"/>
              </a:spcAft>
              <a:buClr>
                <a:schemeClr val="accent6"/>
              </a:buClr>
              <a:buSzPts val="2000"/>
              <a:buFont typeface="Calibri"/>
              <a:buAutoNum type="arabicPeriod"/>
            </a:pPr>
            <a:r>
              <a:rPr lang="es-ES" sz="2000" b="1">
                <a:solidFill>
                  <a:schemeClr val="accent6"/>
                </a:solidFill>
                <a:latin typeface="Arial"/>
                <a:ea typeface="Arial"/>
                <a:cs typeface="Arial"/>
                <a:sym typeface="Arial"/>
              </a:rPr>
              <a:t> Inclusive Digitization</a:t>
            </a:r>
            <a:r>
              <a:rPr lang="es-ES" sz="2000">
                <a:solidFill>
                  <a:srgbClr val="0F1115"/>
                </a:solidFill>
                <a:latin typeface="Arial"/>
                <a:ea typeface="Arial"/>
                <a:cs typeface="Arial"/>
                <a:sym typeface="Arial"/>
              </a:rPr>
              <a:t>: Basic programs, focused on the tools they will actually use. Without jargon, from their level.</a:t>
            </a:r>
            <a:endParaRPr/>
          </a:p>
          <a:p>
            <a:pPr marL="0" marR="0" lvl="0" indent="0" algn="l" rtl="0">
              <a:spcBef>
                <a:spcPts val="450"/>
              </a:spcBef>
              <a:spcAft>
                <a:spcPts val="0"/>
              </a:spcAft>
              <a:buClr>
                <a:schemeClr val="dk1"/>
              </a:buClr>
              <a:buSzPts val="2000"/>
              <a:buFont typeface="Calibri"/>
              <a:buNone/>
            </a:pPr>
            <a:endParaRPr sz="2000">
              <a:solidFill>
                <a:srgbClr val="0F1115"/>
              </a:solidFill>
              <a:latin typeface="Arial"/>
              <a:ea typeface="Arial"/>
              <a:cs typeface="Arial"/>
              <a:sym typeface="Arial"/>
            </a:endParaRPr>
          </a:p>
          <a:p>
            <a:pPr marL="0" marR="0" lvl="0" indent="-127000" algn="l" rtl="0">
              <a:spcBef>
                <a:spcPts val="450"/>
              </a:spcBef>
              <a:spcAft>
                <a:spcPts val="0"/>
              </a:spcAft>
              <a:buClr>
                <a:schemeClr val="accent6"/>
              </a:buClr>
              <a:buSzPts val="2000"/>
              <a:buFont typeface="Calibri"/>
              <a:buAutoNum type="arabicPeriod"/>
            </a:pPr>
            <a:r>
              <a:rPr lang="es-ES" sz="2000" b="1">
                <a:solidFill>
                  <a:schemeClr val="accent6"/>
                </a:solidFill>
                <a:latin typeface="Arial"/>
                <a:ea typeface="Arial"/>
                <a:cs typeface="Arial"/>
                <a:sym typeface="Arial"/>
              </a:rPr>
              <a:t>Mentoring and Accompaniment</a:t>
            </a:r>
            <a:r>
              <a:rPr lang="es-ES" sz="2000">
                <a:solidFill>
                  <a:srgbClr val="0F1115"/>
                </a:solidFill>
                <a:latin typeface="Arial"/>
                <a:ea typeface="Arial"/>
                <a:cs typeface="Arial"/>
                <a:sym typeface="Arial"/>
              </a:rPr>
              <a:t>: An internal guide who resolves doubts, motivates and trains in the jobs. Trust is key.</a:t>
            </a:r>
            <a:endParaRPr/>
          </a:p>
          <a:p>
            <a:pPr marL="0" marR="0" lvl="0" indent="0" algn="l" rtl="0">
              <a:spcBef>
                <a:spcPts val="450"/>
              </a:spcBef>
              <a:spcAft>
                <a:spcPts val="0"/>
              </a:spcAft>
              <a:buClr>
                <a:schemeClr val="dk1"/>
              </a:buClr>
              <a:buSzPts val="2000"/>
              <a:buFont typeface="Calibri"/>
              <a:buNone/>
            </a:pPr>
            <a:endParaRPr sz="2000">
              <a:solidFill>
                <a:srgbClr val="0F1115"/>
              </a:solidFill>
              <a:latin typeface="Arial"/>
              <a:ea typeface="Arial"/>
              <a:cs typeface="Arial"/>
              <a:sym typeface="Arial"/>
            </a:endParaRPr>
          </a:p>
          <a:p>
            <a:pPr marL="0" marR="0" lvl="0" indent="-127000" algn="l" rtl="0">
              <a:spcBef>
                <a:spcPts val="450"/>
              </a:spcBef>
              <a:spcAft>
                <a:spcPts val="0"/>
              </a:spcAft>
              <a:buClr>
                <a:schemeClr val="accent6"/>
              </a:buClr>
              <a:buSzPts val="2000"/>
              <a:buFont typeface="Calibri"/>
              <a:buAutoNum type="arabicPeriod"/>
            </a:pPr>
            <a:r>
              <a:rPr lang="es-ES" sz="2000" b="1">
                <a:solidFill>
                  <a:schemeClr val="accent6"/>
                </a:solidFill>
                <a:latin typeface="Arial"/>
                <a:ea typeface="Arial"/>
                <a:cs typeface="Arial"/>
                <a:sym typeface="Arial"/>
              </a:rPr>
              <a:t>Lifelong Learning</a:t>
            </a:r>
            <a:r>
              <a:rPr lang="es-ES" sz="2000">
                <a:solidFill>
                  <a:srgbClr val="0F1115"/>
                </a:solidFill>
                <a:latin typeface="Arial"/>
                <a:ea typeface="Arial"/>
                <a:cs typeface="Arial"/>
                <a:sym typeface="Arial"/>
              </a:rPr>
              <a:t>: Accessible micro-training integrated into their work, not as an extra burden.</a:t>
            </a:r>
            <a:endParaRPr sz="2000">
              <a:solidFill>
                <a:srgbClr val="0F1115"/>
              </a:solidFill>
              <a:latin typeface="Arial"/>
              <a:ea typeface="Arial"/>
              <a:cs typeface="Arial"/>
              <a:sym typeface="Arial"/>
            </a:endParaRPr>
          </a:p>
        </p:txBody>
      </p:sp>
      <p:pic>
        <p:nvPicPr>
          <p:cNvPr id="359" name="Google Shape;359;p14"/>
          <p:cNvPicPr preferRelativeResize="0"/>
          <p:nvPr/>
        </p:nvPicPr>
        <p:blipFill rotWithShape="1">
          <a:blip r:embed="rId3">
            <a:alphaModFix/>
          </a:blip>
          <a:srcRect/>
          <a:stretch/>
        </p:blipFill>
        <p:spPr>
          <a:xfrm>
            <a:off x="796413" y="1750142"/>
            <a:ext cx="5595784" cy="3730523"/>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15"/>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OPPORTUNITIES AND KEYS FOR IMPROVEMENT</a:t>
            </a:r>
            <a:endParaRPr sz="2000" b="1">
              <a:solidFill>
                <a:schemeClr val="lt1"/>
              </a:solidFill>
              <a:latin typeface="Arial"/>
              <a:ea typeface="Arial"/>
              <a:cs typeface="Arial"/>
              <a:sym typeface="Arial"/>
            </a:endParaRPr>
          </a:p>
          <a:p>
            <a:pPr marL="0" marR="0" lvl="0" indent="0" algn="r" rtl="0">
              <a:lnSpc>
                <a:spcPct val="90000"/>
              </a:lnSpc>
              <a:spcBef>
                <a:spcPts val="0"/>
              </a:spcBef>
              <a:spcAft>
                <a:spcPts val="0"/>
              </a:spcAft>
              <a:buClr>
                <a:schemeClr val="dk1"/>
              </a:buClr>
              <a:buSzPts val="2000"/>
              <a:buFont typeface="Calibri"/>
              <a:buNone/>
            </a:pPr>
            <a:endParaRPr sz="2000" b="1">
              <a:solidFill>
                <a:schemeClr val="lt1"/>
              </a:solidFill>
              <a:latin typeface="Arial"/>
              <a:ea typeface="Arial"/>
              <a:cs typeface="Arial"/>
              <a:sym typeface="Arial"/>
            </a:endParaRPr>
          </a:p>
        </p:txBody>
      </p:sp>
      <p:sp>
        <p:nvSpPr>
          <p:cNvPr id="366" name="Google Shape;366;p15"/>
          <p:cNvSpPr txBox="1"/>
          <p:nvPr/>
        </p:nvSpPr>
        <p:spPr>
          <a:xfrm>
            <a:off x="820648" y="1510569"/>
            <a:ext cx="6210728"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chemeClr val="accent6"/>
                </a:solidFill>
                <a:latin typeface="Arial"/>
                <a:ea typeface="Arial"/>
                <a:cs typeface="Arial"/>
                <a:sym typeface="Arial"/>
              </a:rPr>
              <a:t>Paradigm Shift: </a:t>
            </a:r>
            <a:r>
              <a:rPr lang="es-ES" sz="2000" b="1">
                <a:solidFill>
                  <a:schemeClr val="dk1"/>
                </a:solidFill>
                <a:latin typeface="Arial"/>
                <a:ea typeface="Arial"/>
                <a:cs typeface="Arial"/>
                <a:sym typeface="Arial"/>
              </a:rPr>
              <a:t>New Rules of the Game</a:t>
            </a:r>
            <a:endParaRPr sz="2000" b="1">
              <a:solidFill>
                <a:schemeClr val="dk1"/>
              </a:solidFill>
              <a:latin typeface="Arial"/>
              <a:ea typeface="Arial"/>
              <a:cs typeface="Arial"/>
              <a:sym typeface="Arial"/>
            </a:endParaRPr>
          </a:p>
        </p:txBody>
      </p:sp>
      <p:sp>
        <p:nvSpPr>
          <p:cNvPr id="367" name="Google Shape;367;p15"/>
          <p:cNvSpPr txBox="1"/>
          <p:nvPr/>
        </p:nvSpPr>
        <p:spPr>
          <a:xfrm>
            <a:off x="909138" y="2164508"/>
            <a:ext cx="5627670" cy="3182923"/>
          </a:xfrm>
          <a:prstGeom prst="rect">
            <a:avLst/>
          </a:prstGeom>
          <a:noFill/>
          <a:ln>
            <a:noFill/>
          </a:ln>
        </p:spPr>
        <p:txBody>
          <a:bodyPr spcFirstLastPara="1" wrap="square" lIns="91425" tIns="45700" rIns="91425" bIns="45700" anchor="t" anchorCtr="0">
            <a:spAutoFit/>
          </a:bodyPr>
          <a:lstStyle/>
          <a:p>
            <a:pPr marL="457200" marR="0" lvl="0" indent="-330200" algn="l" rtl="0">
              <a:spcBef>
                <a:spcPts val="0"/>
              </a:spcBef>
              <a:spcAft>
                <a:spcPts val="0"/>
              </a:spcAft>
              <a:buClr>
                <a:schemeClr val="dk1"/>
              </a:buClr>
              <a:buSzPts val="2000"/>
              <a:buFont typeface="Calibri"/>
              <a:buNone/>
            </a:pPr>
            <a:endParaRPr sz="2000">
              <a:solidFill>
                <a:srgbClr val="0F1115"/>
              </a:solidFill>
              <a:latin typeface="Arial"/>
              <a:ea typeface="Arial"/>
              <a:cs typeface="Arial"/>
              <a:sym typeface="Arial"/>
            </a:endParaRPr>
          </a:p>
          <a:p>
            <a:pPr marL="457200" marR="0" lvl="0" indent="-457200" algn="l" rtl="0">
              <a:spcBef>
                <a:spcPts val="450"/>
              </a:spcBef>
              <a:spcAft>
                <a:spcPts val="0"/>
              </a:spcAft>
              <a:buClr>
                <a:schemeClr val="accent6"/>
              </a:buClr>
              <a:buSzPts val="2000"/>
              <a:buFont typeface="Calibri"/>
              <a:buAutoNum type="arabicPeriod"/>
            </a:pPr>
            <a:r>
              <a:rPr lang="es-ES" sz="2000" b="1">
                <a:solidFill>
                  <a:schemeClr val="accent6"/>
                </a:solidFill>
                <a:latin typeface="Arial"/>
                <a:ea typeface="Arial"/>
                <a:cs typeface="Arial"/>
                <a:sym typeface="Arial"/>
              </a:rPr>
              <a:t>Value informal skills</a:t>
            </a:r>
            <a:r>
              <a:rPr lang="es-ES" sz="2000">
                <a:solidFill>
                  <a:srgbClr val="0F1115"/>
                </a:solidFill>
                <a:latin typeface="Arial"/>
                <a:ea typeface="Arial"/>
                <a:cs typeface="Arial"/>
                <a:sym typeface="Arial"/>
              </a:rPr>
              <a:t>: Prioritize skills over Certificates.</a:t>
            </a:r>
            <a:endParaRPr/>
          </a:p>
          <a:p>
            <a:pPr marL="457200" marR="0" lvl="0" indent="-330200" algn="l" rtl="0">
              <a:spcBef>
                <a:spcPts val="450"/>
              </a:spcBef>
              <a:spcAft>
                <a:spcPts val="0"/>
              </a:spcAft>
              <a:buClr>
                <a:schemeClr val="dk1"/>
              </a:buClr>
              <a:buSzPts val="2000"/>
              <a:buFont typeface="Calibri"/>
              <a:buNone/>
            </a:pPr>
            <a:endParaRPr sz="2000">
              <a:solidFill>
                <a:srgbClr val="0F1115"/>
              </a:solidFill>
              <a:latin typeface="Arial"/>
              <a:ea typeface="Arial"/>
              <a:cs typeface="Arial"/>
              <a:sym typeface="Arial"/>
            </a:endParaRPr>
          </a:p>
          <a:p>
            <a:pPr marL="457200" marR="0" lvl="0" indent="-457200" algn="l" rtl="0">
              <a:spcBef>
                <a:spcPts val="450"/>
              </a:spcBef>
              <a:spcAft>
                <a:spcPts val="0"/>
              </a:spcAft>
              <a:buClr>
                <a:schemeClr val="accent6"/>
              </a:buClr>
              <a:buSzPts val="2000"/>
              <a:buFont typeface="Calibri"/>
              <a:buAutoNum type="arabicPeriod"/>
            </a:pPr>
            <a:r>
              <a:rPr lang="es-ES" sz="2000" b="1">
                <a:solidFill>
                  <a:schemeClr val="accent6"/>
                </a:solidFill>
                <a:latin typeface="Arial"/>
                <a:ea typeface="Arial"/>
                <a:cs typeface="Arial"/>
                <a:sym typeface="Arial"/>
              </a:rPr>
              <a:t>Recognize hidden talent</a:t>
            </a:r>
            <a:r>
              <a:rPr lang="es-ES" sz="2000">
                <a:solidFill>
                  <a:srgbClr val="0F1115"/>
                </a:solidFill>
                <a:latin typeface="Arial"/>
                <a:ea typeface="Arial"/>
                <a:cs typeface="Arial"/>
                <a:sym typeface="Arial"/>
              </a:rPr>
              <a:t>: Promote internal mobility.</a:t>
            </a:r>
            <a:endParaRPr/>
          </a:p>
          <a:p>
            <a:pPr marL="457200" marR="0" lvl="0" indent="-330200" algn="l" rtl="0">
              <a:spcBef>
                <a:spcPts val="450"/>
              </a:spcBef>
              <a:spcAft>
                <a:spcPts val="0"/>
              </a:spcAft>
              <a:buClr>
                <a:schemeClr val="dk1"/>
              </a:buClr>
              <a:buSzPts val="2000"/>
              <a:buFont typeface="Calibri"/>
              <a:buNone/>
            </a:pPr>
            <a:endParaRPr sz="2000">
              <a:solidFill>
                <a:srgbClr val="0F1115"/>
              </a:solidFill>
              <a:latin typeface="Arial"/>
              <a:ea typeface="Arial"/>
              <a:cs typeface="Arial"/>
              <a:sym typeface="Arial"/>
            </a:endParaRPr>
          </a:p>
          <a:p>
            <a:pPr marL="457200" marR="0" lvl="0" indent="-457200" algn="l" rtl="0">
              <a:spcBef>
                <a:spcPts val="450"/>
              </a:spcBef>
              <a:spcAft>
                <a:spcPts val="0"/>
              </a:spcAft>
              <a:buClr>
                <a:schemeClr val="accent6"/>
              </a:buClr>
              <a:buSzPts val="2000"/>
              <a:buFont typeface="Calibri"/>
              <a:buAutoNum type="arabicPeriod"/>
            </a:pPr>
            <a:r>
              <a:rPr lang="es-ES" sz="2000" b="1">
                <a:solidFill>
                  <a:schemeClr val="accent6"/>
                </a:solidFill>
                <a:latin typeface="Arial"/>
                <a:ea typeface="Arial"/>
                <a:cs typeface="Arial"/>
                <a:sym typeface="Arial"/>
              </a:rPr>
              <a:t>Empower the worker</a:t>
            </a:r>
            <a:r>
              <a:rPr lang="es-ES" sz="2000">
                <a:solidFill>
                  <a:srgbClr val="0F1115"/>
                </a:solidFill>
                <a:latin typeface="Arial"/>
                <a:ea typeface="Arial"/>
                <a:cs typeface="Arial"/>
                <a:sym typeface="Arial"/>
              </a:rPr>
              <a:t>: Passive Receiver → Active Agent.</a:t>
            </a:r>
            <a:endParaRPr sz="2000">
              <a:solidFill>
                <a:srgbClr val="0F1115"/>
              </a:solidFill>
              <a:latin typeface="Arial"/>
              <a:ea typeface="Arial"/>
              <a:cs typeface="Arial"/>
              <a:sym typeface="Arial"/>
            </a:endParaRPr>
          </a:p>
        </p:txBody>
      </p:sp>
      <p:pic>
        <p:nvPicPr>
          <p:cNvPr id="368" name="Google Shape;368;p15"/>
          <p:cNvPicPr preferRelativeResize="0"/>
          <p:nvPr/>
        </p:nvPicPr>
        <p:blipFill rotWithShape="1">
          <a:blip r:embed="rId3">
            <a:alphaModFix/>
          </a:blip>
          <a:srcRect/>
          <a:stretch/>
        </p:blipFill>
        <p:spPr>
          <a:xfrm>
            <a:off x="7315200" y="1510569"/>
            <a:ext cx="4170680" cy="417068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3"/>
        <p:cNvGrpSpPr/>
        <p:nvPr/>
      </p:nvGrpSpPr>
      <p:grpSpPr>
        <a:xfrm>
          <a:off x="0" y="0"/>
          <a:ext cx="0" cy="0"/>
          <a:chOff x="0" y="0"/>
          <a:chExt cx="0" cy="0"/>
        </a:xfrm>
      </p:grpSpPr>
      <p:sp>
        <p:nvSpPr>
          <p:cNvPr id="374" name="Google Shape;374;p16"/>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OPPORTUNITIES AND KEYS FOR IMPROVEMENT</a:t>
            </a:r>
            <a:endParaRPr sz="2000" b="1">
              <a:solidFill>
                <a:schemeClr val="lt1"/>
              </a:solidFill>
              <a:latin typeface="Arial"/>
              <a:ea typeface="Arial"/>
              <a:cs typeface="Arial"/>
              <a:sym typeface="Arial"/>
            </a:endParaRPr>
          </a:p>
          <a:p>
            <a:pPr marL="0" marR="0" lvl="0" indent="0" algn="r" rtl="0">
              <a:lnSpc>
                <a:spcPct val="90000"/>
              </a:lnSpc>
              <a:spcBef>
                <a:spcPts val="0"/>
              </a:spcBef>
              <a:spcAft>
                <a:spcPts val="0"/>
              </a:spcAft>
              <a:buClr>
                <a:schemeClr val="dk1"/>
              </a:buClr>
              <a:buSzPts val="2000"/>
              <a:buFont typeface="Calibri"/>
              <a:buNone/>
            </a:pPr>
            <a:endParaRPr sz="2000" b="1">
              <a:solidFill>
                <a:schemeClr val="lt1"/>
              </a:solidFill>
              <a:latin typeface="Arial"/>
              <a:ea typeface="Arial"/>
              <a:cs typeface="Arial"/>
              <a:sym typeface="Arial"/>
            </a:endParaRPr>
          </a:p>
        </p:txBody>
      </p:sp>
      <p:sp>
        <p:nvSpPr>
          <p:cNvPr id="375" name="Google Shape;375;p16"/>
          <p:cNvSpPr txBox="1"/>
          <p:nvPr/>
        </p:nvSpPr>
        <p:spPr>
          <a:xfrm>
            <a:off x="829775" y="1013003"/>
            <a:ext cx="10766323"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800" b="1">
                <a:solidFill>
                  <a:schemeClr val="accent6"/>
                </a:solidFill>
                <a:latin typeface="Arial"/>
                <a:ea typeface="Arial"/>
                <a:cs typeface="Arial"/>
                <a:sym typeface="Arial"/>
              </a:rPr>
              <a:t>Dynamic 1: Paradigm Change in talent development</a:t>
            </a:r>
            <a:endParaRPr sz="2000" b="1">
              <a:solidFill>
                <a:schemeClr val="accent3"/>
              </a:solidFill>
              <a:latin typeface="Arial"/>
              <a:ea typeface="Arial"/>
              <a:cs typeface="Arial"/>
              <a:sym typeface="Arial"/>
            </a:endParaRPr>
          </a:p>
        </p:txBody>
      </p:sp>
      <p:sp>
        <p:nvSpPr>
          <p:cNvPr id="376" name="Google Shape;376;p16"/>
          <p:cNvSpPr txBox="1"/>
          <p:nvPr/>
        </p:nvSpPr>
        <p:spPr>
          <a:xfrm>
            <a:off x="1253446" y="4157375"/>
            <a:ext cx="4602823" cy="1754326"/>
          </a:xfrm>
          <a:prstGeom prst="rect">
            <a:avLst/>
          </a:prstGeom>
          <a:noFill/>
          <a:ln w="9525" cap="flat" cmpd="sng">
            <a:solidFill>
              <a:srgbClr val="FF6D2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a:solidFill>
                  <a:schemeClr val="dk1"/>
                </a:solidFill>
                <a:latin typeface="Arial"/>
                <a:ea typeface="Arial"/>
                <a:cs typeface="Arial"/>
                <a:sym typeface="Arial"/>
              </a:rPr>
              <a:t>--</a:t>
            </a:r>
            <a:r>
              <a:rPr lang="es-ES" sz="1800" i="1">
                <a:solidFill>
                  <a:srgbClr val="7F7F7F"/>
                </a:solidFill>
                <a:latin typeface="Arial"/>
                <a:ea typeface="Arial"/>
                <a:cs typeface="Arial"/>
                <a:sym typeface="Arial"/>
              </a:rPr>
              <a:t>Low qualification</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p:txBody>
      </p:sp>
      <p:sp>
        <p:nvSpPr>
          <p:cNvPr id="377" name="Google Shape;377;p16"/>
          <p:cNvSpPr txBox="1"/>
          <p:nvPr/>
        </p:nvSpPr>
        <p:spPr>
          <a:xfrm>
            <a:off x="1253447" y="1756592"/>
            <a:ext cx="10158145" cy="163121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i="1">
                <a:solidFill>
                  <a:schemeClr val="dk1"/>
                </a:solidFill>
                <a:latin typeface="Arial"/>
                <a:ea typeface="Arial"/>
                <a:cs typeface="Arial"/>
                <a:sym typeface="Arial"/>
              </a:rPr>
              <a:t>Think of 1 example of low-skilled worker that you know (in your company, environment, sector).</a:t>
            </a:r>
            <a:endParaRPr/>
          </a:p>
          <a:p>
            <a:pPr marL="0" marR="0" lvl="0" indent="0" algn="l" rtl="0">
              <a:spcBef>
                <a:spcPts val="0"/>
              </a:spcBef>
              <a:spcAft>
                <a:spcPts val="0"/>
              </a:spcAft>
              <a:buNone/>
            </a:pPr>
            <a:r>
              <a:rPr lang="es-ES" sz="2000" b="1" i="1">
                <a:solidFill>
                  <a:schemeClr val="dk1"/>
                </a:solidFill>
                <a:latin typeface="Arial"/>
                <a:ea typeface="Arial"/>
                <a:cs typeface="Arial"/>
                <a:sym typeface="Arial"/>
              </a:rPr>
              <a:t>VICIOUS</a:t>
            </a:r>
            <a:r>
              <a:rPr lang="es-ES" sz="2000" i="1">
                <a:solidFill>
                  <a:schemeClr val="dk1"/>
                </a:solidFill>
                <a:latin typeface="Arial"/>
                <a:ea typeface="Arial"/>
                <a:cs typeface="Arial"/>
                <a:sym typeface="Arial"/>
              </a:rPr>
              <a:t> CIRCLE: What type of characteristics would you associate with it?</a:t>
            </a:r>
            <a:endParaRPr/>
          </a:p>
          <a:p>
            <a:pPr marL="0" marR="0" lvl="0" indent="0" algn="l" rtl="0">
              <a:spcBef>
                <a:spcPts val="0"/>
              </a:spcBef>
              <a:spcAft>
                <a:spcPts val="0"/>
              </a:spcAft>
              <a:buNone/>
            </a:pPr>
            <a:r>
              <a:rPr lang="es-ES" sz="2000" b="1" i="1">
                <a:solidFill>
                  <a:schemeClr val="dk1"/>
                </a:solidFill>
                <a:latin typeface="Arial"/>
                <a:ea typeface="Arial"/>
                <a:cs typeface="Arial"/>
                <a:sym typeface="Arial"/>
              </a:rPr>
              <a:t>VIRTUOUS</a:t>
            </a:r>
            <a:r>
              <a:rPr lang="es-ES" sz="2000" i="1">
                <a:solidFill>
                  <a:schemeClr val="dk1"/>
                </a:solidFill>
                <a:latin typeface="Arial"/>
                <a:ea typeface="Arial"/>
                <a:cs typeface="Arial"/>
                <a:sym typeface="Arial"/>
              </a:rPr>
              <a:t> CIRCLE: What kind of support or training could be provided to low-skilled workers to enable them to contribute more value at work?</a:t>
            </a:r>
            <a:endParaRPr sz="2000" i="1">
              <a:solidFill>
                <a:schemeClr val="dk1"/>
              </a:solidFill>
              <a:latin typeface="Arial"/>
              <a:ea typeface="Arial"/>
              <a:cs typeface="Arial"/>
              <a:sym typeface="Arial"/>
            </a:endParaRPr>
          </a:p>
        </p:txBody>
      </p:sp>
      <p:sp>
        <p:nvSpPr>
          <p:cNvPr id="378" name="Google Shape;378;p16"/>
          <p:cNvSpPr txBox="1"/>
          <p:nvPr/>
        </p:nvSpPr>
        <p:spPr>
          <a:xfrm>
            <a:off x="2537715" y="3685739"/>
            <a:ext cx="2034283"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b="1">
                <a:solidFill>
                  <a:schemeClr val="accent1"/>
                </a:solidFill>
                <a:latin typeface="Arial"/>
                <a:ea typeface="Arial"/>
                <a:cs typeface="Arial"/>
                <a:sym typeface="Arial"/>
              </a:rPr>
              <a:t>Vicious circle</a:t>
            </a:r>
            <a:endParaRPr sz="1800" b="1">
              <a:solidFill>
                <a:schemeClr val="accent1"/>
              </a:solidFill>
              <a:latin typeface="Arial"/>
              <a:ea typeface="Arial"/>
              <a:cs typeface="Arial"/>
              <a:sym typeface="Arial"/>
            </a:endParaRPr>
          </a:p>
        </p:txBody>
      </p:sp>
      <p:sp>
        <p:nvSpPr>
          <p:cNvPr id="379" name="Google Shape;379;p16"/>
          <p:cNvSpPr txBox="1"/>
          <p:nvPr/>
        </p:nvSpPr>
        <p:spPr>
          <a:xfrm>
            <a:off x="8298096" y="3683056"/>
            <a:ext cx="236391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b="1">
                <a:solidFill>
                  <a:schemeClr val="accent1"/>
                </a:solidFill>
                <a:latin typeface="Arial"/>
                <a:ea typeface="Arial"/>
                <a:cs typeface="Arial"/>
                <a:sym typeface="Arial"/>
              </a:rPr>
              <a:t>Virtuous circle</a:t>
            </a:r>
            <a:endParaRPr sz="1800" b="1">
              <a:solidFill>
                <a:schemeClr val="accent1"/>
              </a:solidFill>
              <a:latin typeface="Arial"/>
              <a:ea typeface="Arial"/>
              <a:cs typeface="Arial"/>
              <a:sym typeface="Arial"/>
            </a:endParaRPr>
          </a:p>
        </p:txBody>
      </p:sp>
      <p:sp>
        <p:nvSpPr>
          <p:cNvPr id="380" name="Google Shape;380;p16"/>
          <p:cNvSpPr txBox="1"/>
          <p:nvPr/>
        </p:nvSpPr>
        <p:spPr>
          <a:xfrm>
            <a:off x="6626831" y="4157375"/>
            <a:ext cx="4784761" cy="1754326"/>
          </a:xfrm>
          <a:prstGeom prst="rect">
            <a:avLst/>
          </a:prstGeom>
          <a:noFill/>
          <a:ln w="9525" cap="flat" cmpd="sng">
            <a:solidFill>
              <a:srgbClr val="FF6D25"/>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s-ES" sz="1800">
                <a:solidFill>
                  <a:schemeClr val="dk1"/>
                </a:solidFill>
                <a:latin typeface="Arial"/>
                <a:ea typeface="Arial"/>
                <a:cs typeface="Arial"/>
                <a:sym typeface="Arial"/>
              </a:rPr>
              <a:t>--</a:t>
            </a:r>
            <a:r>
              <a:rPr lang="es-ES" sz="1800" i="1">
                <a:solidFill>
                  <a:srgbClr val="7F7F7F"/>
                </a:solidFill>
                <a:latin typeface="Arial"/>
                <a:ea typeface="Arial"/>
                <a:cs typeface="Arial"/>
                <a:sym typeface="Arial"/>
              </a:rPr>
              <a:t>Basic digital skills training</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17"/>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EXPERIENCES AND GOOD PRACTICES</a:t>
            </a:r>
            <a:endParaRPr sz="2000" b="1">
              <a:solidFill>
                <a:schemeClr val="lt1"/>
              </a:solidFill>
              <a:latin typeface="Arial"/>
              <a:ea typeface="Arial"/>
              <a:cs typeface="Arial"/>
              <a:sym typeface="Arial"/>
            </a:endParaRPr>
          </a:p>
        </p:txBody>
      </p:sp>
      <p:sp>
        <p:nvSpPr>
          <p:cNvPr id="387" name="Google Shape;387;p17" descr="Imagen de salida"/>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88" name="Google Shape;388;p17"/>
          <p:cNvSpPr txBox="1"/>
          <p:nvPr/>
        </p:nvSpPr>
        <p:spPr>
          <a:xfrm>
            <a:off x="963202" y="1361040"/>
            <a:ext cx="9960796" cy="293869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a:solidFill>
                  <a:schemeClr val="dk1"/>
                </a:solidFill>
                <a:latin typeface="Arial"/>
                <a:ea typeface="Arial"/>
                <a:cs typeface="Arial"/>
                <a:sym typeface="Arial"/>
              </a:rPr>
              <a:t>A </a:t>
            </a:r>
            <a:r>
              <a:rPr lang="es-ES" sz="3200" b="1">
                <a:solidFill>
                  <a:schemeClr val="accent6"/>
                </a:solidFill>
                <a:latin typeface="Arial"/>
                <a:ea typeface="Arial"/>
                <a:cs typeface="Arial"/>
                <a:sym typeface="Arial"/>
              </a:rPr>
              <a:t>COMMON CHALLENGE </a:t>
            </a:r>
            <a:r>
              <a:rPr lang="es-ES" sz="2000">
                <a:solidFill>
                  <a:schemeClr val="dk1"/>
                </a:solidFill>
                <a:latin typeface="Arial"/>
                <a:ea typeface="Arial"/>
                <a:cs typeface="Arial"/>
                <a:sym typeface="Arial"/>
              </a:rPr>
              <a:t>across Europe:</a:t>
            </a:r>
            <a:endParaRPr/>
          </a:p>
          <a:p>
            <a:pPr marL="0" marR="0" lvl="0" indent="0" algn="l" rtl="0">
              <a:spcBef>
                <a:spcPts val="0"/>
              </a:spcBef>
              <a:spcAft>
                <a:spcPts val="0"/>
              </a:spcAft>
              <a:buClr>
                <a:schemeClr val="dk1"/>
              </a:buClr>
              <a:buSzPts val="2000"/>
              <a:buFont typeface="Calibri"/>
              <a:buNone/>
            </a:pPr>
            <a:endParaRPr sz="2000">
              <a:solidFill>
                <a:schemeClr val="dk1"/>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Many adults have skills learned on the job, but not officially recognized.</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This limits access to better jobs, mobility, and training.</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Need for validation and visibility of informal learning.</a:t>
            </a:r>
            <a:endParaRPr/>
          </a:p>
          <a:p>
            <a:pPr marL="180975" marR="0" lvl="1" indent="0" algn="l" rtl="0">
              <a:lnSpc>
                <a:spcPct val="150000"/>
              </a:lnSpc>
              <a:spcBef>
                <a:spcPts val="450"/>
              </a:spcBef>
              <a:spcAft>
                <a:spcPts val="0"/>
              </a:spcAft>
              <a:buClr>
                <a:schemeClr val="accent6"/>
              </a:buClr>
              <a:buSzPts val="3000"/>
              <a:buFont typeface="Arial"/>
              <a:buNone/>
            </a:pPr>
            <a:endParaRPr sz="2000" b="0" i="0" u="none" strike="noStrike" cap="none">
              <a:solidFill>
                <a:schemeClr val="dk1"/>
              </a:solidFill>
              <a:latin typeface="Arial"/>
              <a:ea typeface="Arial"/>
              <a:cs typeface="Arial"/>
              <a:sym typeface="Arial"/>
            </a:endParaRPr>
          </a:p>
        </p:txBody>
      </p:sp>
      <p:sp>
        <p:nvSpPr>
          <p:cNvPr id="389" name="Google Shape;389;p17"/>
          <p:cNvSpPr txBox="1"/>
          <p:nvPr/>
        </p:nvSpPr>
        <p:spPr>
          <a:xfrm>
            <a:off x="3736009" y="5524167"/>
            <a:ext cx="4415181" cy="400110"/>
          </a:xfrm>
          <a:prstGeom prst="rect">
            <a:avLst/>
          </a:prstGeom>
          <a:solidFill>
            <a:schemeClr val="accent6"/>
          </a:solidFill>
          <a:ln>
            <a:noFill/>
          </a:ln>
        </p:spPr>
        <p:txBody>
          <a:bodyPr spcFirstLastPara="1" wrap="square" lIns="91425" tIns="45700" rIns="91425" bIns="45700" anchor="t" anchorCtr="0">
            <a:spAutoFit/>
          </a:bodyPr>
          <a:lstStyle/>
          <a:p>
            <a:pPr marL="457200" marR="0" lvl="1" indent="0" algn="ctr" rtl="0">
              <a:spcBef>
                <a:spcPts val="0"/>
              </a:spcBef>
              <a:spcAft>
                <a:spcPts val="0"/>
              </a:spcAft>
              <a:buNone/>
            </a:pPr>
            <a:r>
              <a:rPr lang="es-ES" sz="2000" b="0" i="0" u="none" strike="noStrike" cap="none">
                <a:solidFill>
                  <a:schemeClr val="lt1"/>
                </a:solidFill>
                <a:latin typeface="Arial"/>
                <a:ea typeface="Arial"/>
                <a:cs typeface="Arial"/>
                <a:sym typeface="Arial"/>
              </a:rPr>
              <a:t>A huge waste of talent</a:t>
            </a:r>
            <a:endParaRPr sz="2000" b="0" i="0" u="none" strike="noStrike" cap="none">
              <a:solidFill>
                <a:schemeClr val="lt1"/>
              </a:solidFill>
              <a:latin typeface="Arial"/>
              <a:ea typeface="Arial"/>
              <a:cs typeface="Arial"/>
              <a:sym typeface="Arial"/>
            </a:endParaRPr>
          </a:p>
        </p:txBody>
      </p:sp>
      <p:sp>
        <p:nvSpPr>
          <p:cNvPr id="390" name="Google Shape;390;p17"/>
          <p:cNvSpPr/>
          <p:nvPr/>
        </p:nvSpPr>
        <p:spPr>
          <a:xfrm>
            <a:off x="5250094" y="4006921"/>
            <a:ext cx="1387012" cy="1284270"/>
          </a:xfrm>
          <a:prstGeom prst="downArrow">
            <a:avLst>
              <a:gd name="adj1" fmla="val 50000"/>
              <a:gd name="adj2" fmla="val 50000"/>
            </a:avLst>
          </a:prstGeom>
          <a:solidFill>
            <a:schemeClr val="accent1"/>
          </a:solidFill>
          <a:ln w="12700" cap="flat" cmpd="sng">
            <a:solidFill>
              <a:srgbClr val="6B2E0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18"/>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EXPERIENCES AND GOOD PRACTICES</a:t>
            </a:r>
            <a:endParaRPr sz="2000" b="1">
              <a:solidFill>
                <a:schemeClr val="lt1"/>
              </a:solidFill>
              <a:latin typeface="Arial"/>
              <a:ea typeface="Arial"/>
              <a:cs typeface="Arial"/>
              <a:sym typeface="Arial"/>
            </a:endParaRPr>
          </a:p>
        </p:txBody>
      </p:sp>
      <p:sp>
        <p:nvSpPr>
          <p:cNvPr id="397" name="Google Shape;397;p18"/>
          <p:cNvSpPr txBox="1"/>
          <p:nvPr/>
        </p:nvSpPr>
        <p:spPr>
          <a:xfrm>
            <a:off x="598897" y="1462929"/>
            <a:ext cx="6510819" cy="45935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accent6"/>
              </a:buClr>
              <a:buSzPts val="2000"/>
              <a:buFont typeface="Arial"/>
              <a:buNone/>
            </a:pPr>
            <a:r>
              <a:rPr lang="es-ES" sz="2000" b="1">
                <a:solidFill>
                  <a:schemeClr val="accent6"/>
                </a:solidFill>
                <a:latin typeface="Arial"/>
                <a:ea typeface="Arial"/>
                <a:cs typeface="Arial"/>
                <a:sym typeface="Arial"/>
              </a:rPr>
              <a:t>European tools </a:t>
            </a:r>
            <a:r>
              <a:rPr lang="es-ES" sz="2000">
                <a:solidFill>
                  <a:schemeClr val="dk1"/>
                </a:solidFill>
                <a:latin typeface="Arial"/>
                <a:ea typeface="Arial"/>
                <a:cs typeface="Arial"/>
                <a:sym typeface="Arial"/>
              </a:rPr>
              <a:t>to recognize and support skills:</a:t>
            </a:r>
            <a:endParaRPr/>
          </a:p>
          <a:p>
            <a:pPr marL="0" marR="0" lvl="0" indent="0" algn="l" rtl="0">
              <a:spcBef>
                <a:spcPts val="0"/>
              </a:spcBef>
              <a:spcAft>
                <a:spcPts val="0"/>
              </a:spcAft>
              <a:buClr>
                <a:schemeClr val="dk1"/>
              </a:buClr>
              <a:buSzPts val="2000"/>
              <a:buFont typeface="Calibri"/>
              <a:buNone/>
            </a:pPr>
            <a:endParaRPr sz="2000">
              <a:solidFill>
                <a:schemeClr val="dk1"/>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EQF</a:t>
            </a:r>
            <a:r>
              <a:rPr lang="es-ES" sz="2000" b="0" i="0" u="none" strike="noStrike" cap="none">
                <a:solidFill>
                  <a:schemeClr val="dk1"/>
                </a:solidFill>
                <a:latin typeface="Arial"/>
                <a:ea typeface="Arial"/>
                <a:cs typeface="Arial"/>
                <a:sym typeface="Arial"/>
              </a:rPr>
              <a:t> (European Qualifications Framework): makes qualifications comparable across EU countries.</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Europass</a:t>
            </a:r>
            <a:r>
              <a:rPr lang="es-ES" sz="2000" b="0" i="0" u="none" strike="noStrike" cap="none">
                <a:solidFill>
                  <a:schemeClr val="dk1"/>
                </a:solidFill>
                <a:latin typeface="Arial"/>
                <a:ea typeface="Arial"/>
                <a:cs typeface="Arial"/>
                <a:sym typeface="Arial"/>
              </a:rPr>
              <a:t>: It helps people to showcase their skills and competencies, both formal and informal.</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1" i="0" u="none" strike="noStrike" cap="none">
                <a:solidFill>
                  <a:schemeClr val="dk1"/>
                </a:solidFill>
                <a:latin typeface="Arial"/>
                <a:ea typeface="Arial"/>
                <a:cs typeface="Arial"/>
                <a:sym typeface="Arial"/>
              </a:rPr>
              <a:t>Upskilling Pathways </a:t>
            </a:r>
            <a:r>
              <a:rPr lang="es-ES" sz="2000" b="0" i="0" u="none" strike="noStrike" cap="none">
                <a:solidFill>
                  <a:schemeClr val="dk1"/>
                </a:solidFill>
                <a:latin typeface="Arial"/>
                <a:ea typeface="Arial"/>
                <a:cs typeface="Arial"/>
                <a:sym typeface="Arial"/>
              </a:rPr>
              <a:t>(EU initiative): offers adults low in skills an individualized path:</a:t>
            </a:r>
            <a:endParaRPr/>
          </a:p>
          <a:p>
            <a:pPr marL="742950" marR="0" lvl="1" indent="-285750" algn="l" rtl="0">
              <a:spcBef>
                <a:spcPts val="0"/>
              </a:spcBef>
              <a:spcAft>
                <a:spcPts val="0"/>
              </a:spcAft>
              <a:buClr>
                <a:schemeClr val="dk1"/>
              </a:buClr>
              <a:buSzPts val="2000"/>
              <a:buFont typeface="Arial"/>
              <a:buChar char="•"/>
            </a:pPr>
            <a:r>
              <a:rPr lang="es-ES" sz="2000" b="0" i="0" u="none" strike="noStrike" cap="none">
                <a:solidFill>
                  <a:schemeClr val="dk1"/>
                </a:solidFill>
                <a:latin typeface="Arial"/>
                <a:ea typeface="Arial"/>
                <a:cs typeface="Arial"/>
                <a:sym typeface="Arial"/>
              </a:rPr>
              <a:t>Skills assessment</a:t>
            </a:r>
            <a:endParaRPr/>
          </a:p>
          <a:p>
            <a:pPr marL="742950" marR="0" lvl="1" indent="-285750" algn="l" rtl="0">
              <a:spcBef>
                <a:spcPts val="0"/>
              </a:spcBef>
              <a:spcAft>
                <a:spcPts val="0"/>
              </a:spcAft>
              <a:buClr>
                <a:schemeClr val="dk1"/>
              </a:buClr>
              <a:buSzPts val="2000"/>
              <a:buFont typeface="Arial"/>
              <a:buChar char="•"/>
            </a:pPr>
            <a:r>
              <a:rPr lang="es-ES" sz="2000" b="0" i="0" u="none" strike="noStrike" cap="none">
                <a:solidFill>
                  <a:schemeClr val="dk1"/>
                </a:solidFill>
                <a:latin typeface="Arial"/>
                <a:ea typeface="Arial"/>
                <a:cs typeface="Arial"/>
                <a:sym typeface="Arial"/>
              </a:rPr>
              <a:t>Tailored training offer</a:t>
            </a:r>
            <a:endParaRPr/>
          </a:p>
          <a:p>
            <a:pPr marL="742950" marR="0" lvl="1" indent="-285750" algn="l" rtl="0">
              <a:spcBef>
                <a:spcPts val="0"/>
              </a:spcBef>
              <a:spcAft>
                <a:spcPts val="0"/>
              </a:spcAft>
              <a:buClr>
                <a:schemeClr val="dk1"/>
              </a:buClr>
              <a:buSzPts val="2000"/>
              <a:buFont typeface="Arial"/>
              <a:buChar char="•"/>
            </a:pPr>
            <a:r>
              <a:rPr lang="es-ES" sz="2000" b="0" i="0" u="none" strike="noStrike" cap="none">
                <a:solidFill>
                  <a:schemeClr val="dk1"/>
                </a:solidFill>
                <a:latin typeface="Arial"/>
                <a:ea typeface="Arial"/>
                <a:cs typeface="Arial"/>
                <a:sym typeface="Arial"/>
              </a:rPr>
              <a:t>Validation and recognition</a:t>
            </a:r>
            <a:endParaRPr/>
          </a:p>
        </p:txBody>
      </p:sp>
      <p:pic>
        <p:nvPicPr>
          <p:cNvPr id="398" name="Google Shape;398;p18"/>
          <p:cNvPicPr preferRelativeResize="0"/>
          <p:nvPr/>
        </p:nvPicPr>
        <p:blipFill rotWithShape="1">
          <a:blip r:embed="rId3">
            <a:alphaModFix/>
          </a:blip>
          <a:srcRect/>
          <a:stretch/>
        </p:blipFill>
        <p:spPr>
          <a:xfrm>
            <a:off x="6965978" y="1202076"/>
            <a:ext cx="5120056" cy="5120056"/>
          </a:xfrm>
          <a:prstGeom prst="rect">
            <a:avLst/>
          </a:prstGeom>
          <a:noFill/>
          <a:ln>
            <a:noFill/>
          </a:ln>
        </p:spPr>
      </p:pic>
      <p:sp>
        <p:nvSpPr>
          <p:cNvPr id="399" name="Google Shape;399;p18"/>
          <p:cNvSpPr/>
          <p:nvPr/>
        </p:nvSpPr>
        <p:spPr>
          <a:xfrm>
            <a:off x="6945658" y="1006867"/>
            <a:ext cx="4859349" cy="1500027"/>
          </a:xfrm>
          <a:prstGeom prst="wedgeEllipseCallout">
            <a:avLst>
              <a:gd name="adj1" fmla="val -63753"/>
              <a:gd name="adj2" fmla="val 67294"/>
            </a:avLst>
          </a:prstGeom>
          <a:solidFill>
            <a:schemeClr val="accent1"/>
          </a:solidFill>
          <a:ln w="12700" cap="flat" cmpd="sng">
            <a:solidFill>
              <a:srgbClr val="6B2E0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00" name="Google Shape;400;p18"/>
          <p:cNvSpPr txBox="1"/>
          <p:nvPr/>
        </p:nvSpPr>
        <p:spPr>
          <a:xfrm>
            <a:off x="7382705" y="1462929"/>
            <a:ext cx="4149313"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a:solidFill>
                  <a:schemeClr val="lt1"/>
                </a:solidFill>
                <a:latin typeface="Arial"/>
                <a:ea typeface="Arial"/>
                <a:cs typeface="Arial"/>
                <a:sym typeface="Arial"/>
              </a:rPr>
              <a:t>More info: </a:t>
            </a:r>
            <a:r>
              <a:rPr lang="es-ES" sz="1600" b="1"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Microquest</a:t>
            </a:r>
            <a:r>
              <a:rPr lang="es-ES" sz="1600" b="1">
                <a:solidFill>
                  <a:schemeClr val="lt1"/>
                </a:solidFill>
                <a:latin typeface="Arial"/>
                <a:ea typeface="Arial"/>
                <a:cs typeface="Arial"/>
                <a:sym typeface="Arial"/>
              </a:rPr>
              <a:t> project. Guideline for VET providers</a:t>
            </a:r>
            <a:r>
              <a:rPr lang="es-ES" sz="1400" b="1">
                <a:solidFill>
                  <a:schemeClr val="lt1"/>
                </a:solidFill>
                <a:latin typeface="Arial"/>
                <a:ea typeface="Arial"/>
                <a:cs typeface="Arial"/>
                <a:sym typeface="Arial"/>
              </a:rPr>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05"/>
        <p:cNvGrpSpPr/>
        <p:nvPr/>
      </p:nvGrpSpPr>
      <p:grpSpPr>
        <a:xfrm>
          <a:off x="0" y="0"/>
          <a:ext cx="0" cy="0"/>
          <a:chOff x="0" y="0"/>
          <a:chExt cx="0" cy="0"/>
        </a:xfrm>
      </p:grpSpPr>
      <p:sp>
        <p:nvSpPr>
          <p:cNvPr id="406" name="Google Shape;406;p19"/>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EXPERIENCES AND GOOD PRACTICES</a:t>
            </a:r>
            <a:endParaRPr sz="2000" b="1">
              <a:solidFill>
                <a:schemeClr val="lt1"/>
              </a:solidFill>
              <a:latin typeface="Arial"/>
              <a:ea typeface="Arial"/>
              <a:cs typeface="Arial"/>
              <a:sym typeface="Arial"/>
            </a:endParaRPr>
          </a:p>
        </p:txBody>
      </p:sp>
      <p:sp>
        <p:nvSpPr>
          <p:cNvPr id="407" name="Google Shape;407;p19"/>
          <p:cNvSpPr txBox="1"/>
          <p:nvPr/>
        </p:nvSpPr>
        <p:spPr>
          <a:xfrm>
            <a:off x="500128" y="1590323"/>
            <a:ext cx="6629281" cy="367735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dk1"/>
              </a:buClr>
              <a:buSzPts val="2000"/>
              <a:buFont typeface="Arial"/>
              <a:buNone/>
            </a:pPr>
            <a:r>
              <a:rPr lang="es-ES" sz="2000">
                <a:solidFill>
                  <a:schemeClr val="dk1"/>
                </a:solidFill>
                <a:latin typeface="Arial"/>
                <a:ea typeface="Arial"/>
                <a:cs typeface="Arial"/>
                <a:sym typeface="Arial"/>
              </a:rPr>
              <a:t>The European Commission promotes </a:t>
            </a:r>
            <a:r>
              <a:rPr lang="es-ES" sz="2000" b="1">
                <a:solidFill>
                  <a:schemeClr val="accent6"/>
                </a:solidFill>
                <a:latin typeface="Arial"/>
                <a:ea typeface="Arial"/>
                <a:cs typeface="Arial"/>
                <a:sym typeface="Arial"/>
              </a:rPr>
              <a:t>microcredentials</a:t>
            </a:r>
            <a:r>
              <a:rPr lang="es-ES" sz="2000">
                <a:solidFill>
                  <a:schemeClr val="dk1"/>
                </a:solidFill>
                <a:latin typeface="Arial"/>
                <a:ea typeface="Arial"/>
                <a:cs typeface="Arial"/>
                <a:sym typeface="Arial"/>
              </a:rPr>
              <a:t>: </a:t>
            </a:r>
            <a:endParaRPr/>
          </a:p>
          <a:p>
            <a:pPr marL="0" marR="0" lvl="0" indent="0" algn="l" rtl="0">
              <a:spcBef>
                <a:spcPts val="0"/>
              </a:spcBef>
              <a:spcAft>
                <a:spcPts val="0"/>
              </a:spcAft>
              <a:buClr>
                <a:schemeClr val="dk1"/>
              </a:buClr>
              <a:buSzPts val="2000"/>
              <a:buFont typeface="Calibri"/>
              <a:buNone/>
            </a:pPr>
            <a:endParaRPr sz="2000">
              <a:solidFill>
                <a:schemeClr val="dk1"/>
              </a:solidFill>
              <a:latin typeface="Arial"/>
              <a:ea typeface="Arial"/>
              <a:cs typeface="Arial"/>
              <a:sym typeface="Arial"/>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Flexible and modular learning.</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Short, recognized learning units endorsed by the European Commission.</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Ideal for adults combining work and learning.</a:t>
            </a:r>
            <a:endParaRPr/>
          </a:p>
          <a:p>
            <a:pPr marL="180975" marR="0" lvl="1" indent="-190500" algn="l" rtl="0">
              <a:lnSpc>
                <a:spcPct val="150000"/>
              </a:lnSpc>
              <a:spcBef>
                <a:spcPts val="450"/>
              </a:spcBef>
              <a:spcAft>
                <a:spcPts val="0"/>
              </a:spcAft>
              <a:buClr>
                <a:schemeClr val="accent6"/>
              </a:buClr>
              <a:buSzPts val="3000"/>
              <a:buFont typeface="Arial"/>
              <a:buChar char="•"/>
            </a:pPr>
            <a:r>
              <a:rPr lang="es-ES" sz="2000" b="0" i="0" u="none" strike="noStrike" cap="none">
                <a:solidFill>
                  <a:schemeClr val="dk1"/>
                </a:solidFill>
                <a:latin typeface="Arial"/>
                <a:ea typeface="Arial"/>
                <a:cs typeface="Arial"/>
                <a:sym typeface="Arial"/>
              </a:rPr>
              <a:t>Build progressive qualifications and make lifelong learning visible.</a:t>
            </a:r>
            <a:endParaRPr/>
          </a:p>
        </p:txBody>
      </p:sp>
      <p:pic>
        <p:nvPicPr>
          <p:cNvPr id="408" name="Google Shape;408;p19"/>
          <p:cNvPicPr preferRelativeResize="0"/>
          <p:nvPr/>
        </p:nvPicPr>
        <p:blipFill rotWithShape="1">
          <a:blip r:embed="rId3">
            <a:alphaModFix/>
          </a:blip>
          <a:srcRect/>
          <a:stretch/>
        </p:blipFill>
        <p:spPr>
          <a:xfrm>
            <a:off x="7407666" y="1387011"/>
            <a:ext cx="4377647" cy="4377647"/>
          </a:xfrm>
          <a:prstGeom prst="rect">
            <a:avLst/>
          </a:prstGeom>
          <a:noFill/>
          <a:ln>
            <a:noFill/>
          </a:ln>
        </p:spPr>
      </p:pic>
      <p:sp>
        <p:nvSpPr>
          <p:cNvPr id="409" name="Google Shape;409;p19"/>
          <p:cNvSpPr txBox="1"/>
          <p:nvPr/>
        </p:nvSpPr>
        <p:spPr>
          <a:xfrm>
            <a:off x="950552" y="5851132"/>
            <a:ext cx="10766323"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i="1">
                <a:solidFill>
                  <a:schemeClr val="accent6"/>
                </a:solidFill>
                <a:latin typeface="Arial"/>
                <a:ea typeface="Arial"/>
                <a:cs typeface="Arial"/>
                <a:sym typeface="Arial"/>
              </a:rPr>
              <a:t>“Recognition and validation of skills are the bridge between potential and opportunity.”</a:t>
            </a:r>
            <a:endParaRPr sz="2000" b="1" i="1">
              <a:solidFill>
                <a:schemeClr val="accent6"/>
              </a:solidFill>
              <a:latin typeface="Arial"/>
              <a:ea typeface="Arial"/>
              <a:cs typeface="Arial"/>
              <a:sym typeface="Arial"/>
            </a:endParaRPr>
          </a:p>
        </p:txBody>
      </p:sp>
      <p:sp>
        <p:nvSpPr>
          <p:cNvPr id="410" name="Google Shape;410;p19"/>
          <p:cNvSpPr/>
          <p:nvPr/>
        </p:nvSpPr>
        <p:spPr>
          <a:xfrm>
            <a:off x="7297298" y="840309"/>
            <a:ext cx="4859349" cy="1500027"/>
          </a:xfrm>
          <a:prstGeom prst="wedgeEllipseCallout">
            <a:avLst>
              <a:gd name="adj1" fmla="val -63753"/>
              <a:gd name="adj2" fmla="val 67294"/>
            </a:avLst>
          </a:prstGeom>
          <a:solidFill>
            <a:schemeClr val="accent1"/>
          </a:solidFill>
          <a:ln w="12700" cap="flat" cmpd="sng">
            <a:solidFill>
              <a:srgbClr val="6B2E0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411" name="Google Shape;411;p19"/>
          <p:cNvSpPr txBox="1"/>
          <p:nvPr/>
        </p:nvSpPr>
        <p:spPr>
          <a:xfrm>
            <a:off x="7652315" y="1324363"/>
            <a:ext cx="4149313"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a:solidFill>
                  <a:schemeClr val="lt1"/>
                </a:solidFill>
                <a:latin typeface="Arial"/>
                <a:ea typeface="Arial"/>
                <a:cs typeface="Arial"/>
                <a:sym typeface="Arial"/>
              </a:rPr>
              <a:t>More info: </a:t>
            </a:r>
            <a:r>
              <a:rPr lang="es-ES" sz="1600" b="1"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Microquest</a:t>
            </a:r>
            <a:r>
              <a:rPr lang="es-ES" sz="1600" b="1">
                <a:solidFill>
                  <a:schemeClr val="lt1"/>
                </a:solidFill>
                <a:latin typeface="Arial"/>
                <a:ea typeface="Arial"/>
                <a:cs typeface="Arial"/>
                <a:sym typeface="Arial"/>
              </a:rPr>
              <a:t> project. Guideline for VET providers</a:t>
            </a:r>
            <a:r>
              <a:rPr lang="es-ES" sz="1400" b="1">
                <a:solidFill>
                  <a:schemeClr val="lt1"/>
                </a:solidFill>
                <a:latin typeface="Arial"/>
                <a:ea typeface="Arial"/>
                <a:cs typeface="Arial"/>
                <a:sym typeface="Arial"/>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20"/>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EXPERIENCES AND GOOD PRACTICES</a:t>
            </a:r>
            <a:endParaRPr sz="2000" b="1">
              <a:solidFill>
                <a:schemeClr val="lt1"/>
              </a:solidFill>
              <a:latin typeface="Arial"/>
              <a:ea typeface="Arial"/>
              <a:cs typeface="Arial"/>
              <a:sym typeface="Arial"/>
            </a:endParaRPr>
          </a:p>
        </p:txBody>
      </p:sp>
      <p:graphicFrame>
        <p:nvGraphicFramePr>
          <p:cNvPr id="418" name="Google Shape;418;p20"/>
          <p:cNvGraphicFramePr/>
          <p:nvPr/>
        </p:nvGraphicFramePr>
        <p:xfrm>
          <a:off x="850605" y="1010093"/>
          <a:ext cx="3000000" cy="3000000"/>
        </p:xfrm>
        <a:graphic>
          <a:graphicData uri="http://schemas.openxmlformats.org/drawingml/2006/table">
            <a:tbl>
              <a:tblPr firstRow="1" firstCol="1" bandRow="1">
                <a:noFill/>
                <a:tableStyleId>{2B75CF5F-2A66-49C5-AFDD-C9937EFCF512}</a:tableStyleId>
              </a:tblPr>
              <a:tblGrid>
                <a:gridCol w="1233375">
                  <a:extLst>
                    <a:ext uri="{9D8B030D-6E8A-4147-A177-3AD203B41FA5}">
                      <a16:colId xmlns:a16="http://schemas.microsoft.com/office/drawing/2014/main" val="20000"/>
                    </a:ext>
                  </a:extLst>
                </a:gridCol>
                <a:gridCol w="7814925">
                  <a:extLst>
                    <a:ext uri="{9D8B030D-6E8A-4147-A177-3AD203B41FA5}">
                      <a16:colId xmlns:a16="http://schemas.microsoft.com/office/drawing/2014/main" val="20001"/>
                    </a:ext>
                  </a:extLst>
                </a:gridCol>
                <a:gridCol w="1718025">
                  <a:extLst>
                    <a:ext uri="{9D8B030D-6E8A-4147-A177-3AD203B41FA5}">
                      <a16:colId xmlns:a16="http://schemas.microsoft.com/office/drawing/2014/main" val="20002"/>
                    </a:ext>
                  </a:extLst>
                </a:gridCol>
              </a:tblGrid>
              <a:tr h="2458900">
                <a:tc>
                  <a:txBody>
                    <a:bodyPr/>
                    <a:lstStyle/>
                    <a:p>
                      <a:pPr marL="0" marR="0" lvl="0" indent="0" algn="l" rtl="0">
                        <a:lnSpc>
                          <a:spcPct val="115000"/>
                        </a:lnSpc>
                        <a:spcBef>
                          <a:spcPts val="0"/>
                        </a:spcBef>
                        <a:spcAft>
                          <a:spcPts val="0"/>
                        </a:spcAft>
                        <a:buClr>
                          <a:schemeClr val="dk1"/>
                        </a:buClr>
                        <a:buSzPts val="1200"/>
                        <a:buFont typeface="Arial"/>
                        <a:buNone/>
                      </a:pPr>
                      <a:r>
                        <a:rPr lang="es-ES" sz="1200" u="none" strike="noStrike" cap="none">
                          <a:latin typeface="Arial"/>
                          <a:ea typeface="Arial"/>
                          <a:cs typeface="Arial"/>
                          <a:sym typeface="Arial"/>
                        </a:rPr>
                        <a:t> </a:t>
                      </a:r>
                      <a:r>
                        <a:rPr lang="es-ES" sz="1200" b="1" u="none" strike="noStrike" cap="none">
                          <a:solidFill>
                            <a:schemeClr val="lt1"/>
                          </a:solidFill>
                          <a:latin typeface="Arial"/>
                          <a:ea typeface="Arial"/>
                          <a:cs typeface="Arial"/>
                          <a:sym typeface="Arial"/>
                        </a:rPr>
                        <a:t>COCA-COLA and </a:t>
                      </a:r>
                      <a:r>
                        <a:rPr lang="es-ES" sz="1200" b="1" u="sng" strike="noStrike" cap="none">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IBERDROLA</a:t>
                      </a:r>
                      <a:r>
                        <a:rPr lang="es-ES" sz="1200" b="1" u="none" strike="noStrike" cap="none">
                          <a:solidFill>
                            <a:schemeClr val="lt1"/>
                          </a:solidFill>
                          <a:latin typeface="Arial"/>
                          <a:ea typeface="Arial"/>
                          <a:cs typeface="Arial"/>
                          <a:sym typeface="Arial"/>
                        </a:rPr>
                        <a:t> </a:t>
                      </a:r>
                      <a:endParaRPr sz="1200" b="1" u="none" strike="noStrike" cap="none">
                        <a:solidFill>
                          <a:schemeClr val="lt1"/>
                        </a:solidFill>
                        <a:latin typeface="Arial"/>
                        <a:ea typeface="Arial"/>
                        <a:cs typeface="Arial"/>
                        <a:sym typeface="Arial"/>
                      </a:endParaRPr>
                    </a:p>
                  </a:txBody>
                  <a:tcPr marL="43300" marR="43300" marT="0" marB="0"/>
                </a:tc>
                <a:tc>
                  <a:txBody>
                    <a:bodyPr/>
                    <a:lstStyle/>
                    <a:p>
                      <a:pPr marL="0" marR="0" lvl="0" indent="0" algn="l" rtl="0">
                        <a:lnSpc>
                          <a:spcPct val="100000"/>
                        </a:lnSpc>
                        <a:spcBef>
                          <a:spcPts val="0"/>
                        </a:spcBef>
                        <a:spcAft>
                          <a:spcPts val="0"/>
                        </a:spcAft>
                        <a:buClr>
                          <a:schemeClr val="dk1"/>
                        </a:buClr>
                        <a:buSzPts val="1200"/>
                        <a:buFont typeface="Arial"/>
                        <a:buNone/>
                      </a:pPr>
                      <a:r>
                        <a:rPr lang="es-ES" sz="1200" b="1" u="none" strike="noStrike" cap="none">
                          <a:solidFill>
                            <a:schemeClr val="dk1"/>
                          </a:solidFill>
                          <a:latin typeface="Arial"/>
                          <a:ea typeface="Arial"/>
                          <a:cs typeface="Arial"/>
                          <a:sym typeface="Arial"/>
                        </a:rPr>
                        <a:t>Development through Experience (Model 70-20-10)</a:t>
                      </a:r>
                      <a:endParaRPr/>
                    </a:p>
                    <a:p>
                      <a:pPr marL="0" marR="0" lvl="0" indent="0" algn="l" rtl="0">
                        <a:lnSpc>
                          <a:spcPct val="100000"/>
                        </a:lnSpc>
                        <a:spcBef>
                          <a:spcPts val="0"/>
                        </a:spcBef>
                        <a:spcAft>
                          <a:spcPts val="0"/>
                        </a:spcAft>
                        <a:buClr>
                          <a:schemeClr val="dk1"/>
                        </a:buClr>
                        <a:buSzPts val="1200"/>
                        <a:buFont typeface="Calibri"/>
                        <a:buNone/>
                      </a:pPr>
                      <a:endParaRPr sz="1200" b="1"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s-ES" sz="1200" b="0" u="none" strike="noStrike" cap="none">
                          <a:solidFill>
                            <a:schemeClr val="dk1"/>
                          </a:solidFill>
                          <a:latin typeface="Arial"/>
                          <a:ea typeface="Arial"/>
                          <a:cs typeface="Arial"/>
                          <a:sym typeface="Arial"/>
                        </a:rPr>
                        <a:t>Coca-Cola and </a:t>
                      </a:r>
                      <a:r>
                        <a:rPr lang="es-ES" sz="1200" b="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Iberdrola</a:t>
                      </a:r>
                      <a:r>
                        <a:rPr lang="es-ES" sz="1200" b="0" u="none" strike="noStrike" cap="none">
                          <a:solidFill>
                            <a:schemeClr val="dk1"/>
                          </a:solidFill>
                          <a:latin typeface="Arial"/>
                          <a:ea typeface="Arial"/>
                          <a:cs typeface="Arial"/>
                          <a:sym typeface="Arial"/>
                        </a:rPr>
                        <a:t> apply development models that directly benefit workers with less formal qualifications, as they emphasize on-the-job learning:</a:t>
                      </a:r>
                      <a:endParaRPr/>
                    </a:p>
                    <a:p>
                      <a:pPr marL="0" marR="0" lvl="0" indent="0" algn="l" rtl="0">
                        <a:lnSpc>
                          <a:spcPct val="100000"/>
                        </a:lnSpc>
                        <a:spcBef>
                          <a:spcPts val="0"/>
                        </a:spcBef>
                        <a:spcAft>
                          <a:spcPts val="0"/>
                        </a:spcAft>
                        <a:buClr>
                          <a:schemeClr val="dk1"/>
                        </a:buClr>
                        <a:buSzPts val="1200"/>
                        <a:buFont typeface="Calibri"/>
                        <a:buNone/>
                      </a:pPr>
                      <a:endParaRPr sz="1200" b="0" u="none" strike="noStrike" cap="none">
                        <a:solidFill>
                          <a:schemeClr val="dk1"/>
                        </a:solidFill>
                        <a:latin typeface="Arial"/>
                        <a:ea typeface="Arial"/>
                        <a:cs typeface="Arial"/>
                        <a:sym typeface="Arial"/>
                      </a:endParaRPr>
                    </a:p>
                    <a:p>
                      <a:pPr marL="540000" marR="0" lvl="1" indent="-285750" algn="l" rtl="0">
                        <a:lnSpc>
                          <a:spcPct val="100000"/>
                        </a:lnSpc>
                        <a:spcBef>
                          <a:spcPts val="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70% in the Workplace: performing daily tasks, participating in specific projects or taking on challenges. Continuous improvement (</a:t>
                      </a:r>
                      <a:r>
                        <a:rPr lang="es-ES" sz="1200" b="1" u="none" strike="noStrike" cap="none">
                          <a:solidFill>
                            <a:schemeClr val="dk1"/>
                          </a:solidFill>
                          <a:latin typeface="Arial"/>
                          <a:ea typeface="Arial"/>
                          <a:cs typeface="Arial"/>
                          <a:sym typeface="Arial"/>
                        </a:rPr>
                        <a:t>upskilling</a:t>
                      </a:r>
                      <a:r>
                        <a:rPr lang="es-ES" sz="1200" b="0" u="none" strike="noStrike" cap="none">
                          <a:solidFill>
                            <a:schemeClr val="dk1"/>
                          </a:solidFill>
                          <a:latin typeface="Arial"/>
                          <a:ea typeface="Arial"/>
                          <a:cs typeface="Arial"/>
                          <a:sym typeface="Arial"/>
                        </a:rPr>
                        <a:t>) through practice and direct mentoring from the supervisor.</a:t>
                      </a:r>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20% in Interactions and Coaching: Learning is encouraged through interaction with colleagues and coaching from leaders. </a:t>
                      </a:r>
                      <a:r>
                        <a:rPr lang="es-ES" sz="1200" b="1" u="none" strike="noStrike" cap="none">
                          <a:solidFill>
                            <a:schemeClr val="dk1"/>
                          </a:solidFill>
                          <a:latin typeface="Arial"/>
                          <a:ea typeface="Arial"/>
                          <a:cs typeface="Arial"/>
                          <a:sym typeface="Arial"/>
                        </a:rPr>
                        <a:t>Horizontal learning </a:t>
                      </a:r>
                      <a:r>
                        <a:rPr lang="es-ES" sz="1200" b="0" u="none" strike="noStrike" cap="none">
                          <a:solidFill>
                            <a:schemeClr val="dk1"/>
                          </a:solidFill>
                          <a:latin typeface="Arial"/>
                          <a:ea typeface="Arial"/>
                          <a:cs typeface="Arial"/>
                          <a:sym typeface="Arial"/>
                        </a:rPr>
                        <a:t>(Lunch and Learn initiative), where employees share their knowledge.</a:t>
                      </a:r>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10% Formal Training: Reserved for structured courses. </a:t>
                      </a:r>
                      <a:r>
                        <a:rPr lang="es-ES" sz="1200" b="1" u="none" strike="noStrike" cap="none">
                          <a:solidFill>
                            <a:schemeClr val="dk1"/>
                          </a:solidFill>
                          <a:latin typeface="Arial"/>
                          <a:ea typeface="Arial"/>
                          <a:cs typeface="Arial"/>
                          <a:sym typeface="Arial"/>
                        </a:rPr>
                        <a:t>Face-to-face training </a:t>
                      </a:r>
                      <a:r>
                        <a:rPr lang="es-ES" sz="1200" b="0" u="none" strike="noStrike" cap="none">
                          <a:solidFill>
                            <a:schemeClr val="dk1"/>
                          </a:solidFill>
                          <a:latin typeface="Arial"/>
                          <a:ea typeface="Arial"/>
                          <a:cs typeface="Arial"/>
                          <a:sym typeface="Arial"/>
                        </a:rPr>
                        <a:t>or through digital platforms.</a:t>
                      </a:r>
                      <a:endParaRPr/>
                    </a:p>
                    <a:p>
                      <a:pPr marL="457200" marR="0" lvl="1" indent="0" algn="l" rtl="0">
                        <a:lnSpc>
                          <a:spcPct val="100000"/>
                        </a:lnSpc>
                        <a:spcBef>
                          <a:spcPts val="900"/>
                        </a:spcBef>
                        <a:spcAft>
                          <a:spcPts val="0"/>
                        </a:spcAft>
                        <a:buClr>
                          <a:schemeClr val="accent6"/>
                        </a:buClr>
                        <a:buSzPts val="1800"/>
                        <a:buFont typeface="Arial"/>
                        <a:buNone/>
                      </a:pPr>
                      <a:endParaRPr sz="1200" b="0" u="none" strike="noStrike" cap="none">
                        <a:solidFill>
                          <a:schemeClr val="dk1"/>
                        </a:solidFill>
                        <a:latin typeface="Arial"/>
                        <a:ea typeface="Arial"/>
                        <a:cs typeface="Arial"/>
                        <a:sym typeface="Arial"/>
                      </a:endParaRPr>
                    </a:p>
                  </a:txBody>
                  <a:tcPr marL="43300" marR="43300" marT="0" marB="0">
                    <a:solidFill>
                      <a:srgbClr val="FFE1D3"/>
                    </a:solidFill>
                  </a:tcPr>
                </a:tc>
                <a:tc>
                  <a:txBody>
                    <a:bodyPr/>
                    <a:lstStyle/>
                    <a:p>
                      <a:pPr marL="0" marR="0" lvl="0" indent="0" algn="l" rtl="0">
                        <a:lnSpc>
                          <a:spcPct val="115000"/>
                        </a:lnSpc>
                        <a:spcBef>
                          <a:spcPts val="0"/>
                        </a:spcBef>
                        <a:spcAft>
                          <a:spcPts val="0"/>
                        </a:spcAft>
                        <a:buClr>
                          <a:srgbClr val="0F0F0F"/>
                        </a:buClr>
                        <a:buSzPts val="1200"/>
                        <a:buFont typeface="Arial"/>
                        <a:buNone/>
                      </a:pPr>
                      <a:r>
                        <a:rPr lang="es-ES" sz="1200" b="0" u="sng" strike="noStrike" cap="none">
                          <a:solidFill>
                            <a:srgbClr val="0F0F0F"/>
                          </a:solidFill>
                          <a:latin typeface="Arial"/>
                          <a:ea typeface="Arial"/>
                          <a:cs typeface="Arial"/>
                          <a:sym typeface="Arial"/>
                          <a:hlinkClick r:id="rId4">
                            <a:extLst>
                              <a:ext uri="{A12FA001-AC4F-418D-AE19-62706E023703}">
                                <ahyp:hlinkClr xmlns:ahyp="http://schemas.microsoft.com/office/drawing/2018/hyperlinkcolor" val="tx"/>
                              </a:ext>
                            </a:extLst>
                          </a:hlinkClick>
                        </a:rPr>
                        <a:t>Reskilling and Upskilling | Meanings and Main Differences </a:t>
                      </a:r>
                      <a:r>
                        <a:rPr lang="es-ES" sz="1200" b="0" u="sng" strike="noStrike" cap="none">
                          <a:solidFill>
                            <a:srgbClr val="0F0F0F"/>
                          </a:solidFill>
                          <a:latin typeface="Arial"/>
                          <a:ea typeface="Arial"/>
                          <a:cs typeface="Arial"/>
                          <a:sym typeface="Arial"/>
                          <a:hlinkClick r:id="rId5">
                            <a:extLst>
                              <a:ext uri="{A12FA001-AC4F-418D-AE19-62706E023703}">
                                <ahyp:hlinkClr xmlns:ahyp="http://schemas.microsoft.com/office/drawing/2018/hyperlinkcolor" val="tx"/>
                              </a:ext>
                            </a:extLst>
                          </a:hlinkClick>
                        </a:rPr>
                        <a:t>–</a:t>
                      </a:r>
                      <a:r>
                        <a:rPr lang="es-ES" sz="1200" b="0" u="sng" strike="noStrike" cap="none">
                          <a:solidFill>
                            <a:srgbClr val="0F0F0F"/>
                          </a:solidFill>
                          <a:latin typeface="Arial"/>
                          <a:ea typeface="Arial"/>
                          <a:cs typeface="Arial"/>
                          <a:sym typeface="Arial"/>
                          <a:hlinkClick r:id="rId4">
                            <a:extLst>
                              <a:ext uri="{A12FA001-AC4F-418D-AE19-62706E023703}">
                                <ahyp:hlinkClr xmlns:ahyp="http://schemas.microsoft.com/office/drawing/2018/hyperlinkcolor" val="tx"/>
                              </a:ext>
                            </a:extLst>
                          </a:hlinkClick>
                        </a:rPr>
                        <a:t> Iberdrola</a:t>
                      </a:r>
                      <a:endParaRPr sz="1200" b="0" u="none" strike="noStrike" cap="none">
                        <a:solidFill>
                          <a:srgbClr val="0F0F0F"/>
                        </a:solidFill>
                        <a:latin typeface="Arial"/>
                        <a:ea typeface="Arial"/>
                        <a:cs typeface="Arial"/>
                        <a:sym typeface="Arial"/>
                      </a:endParaRPr>
                    </a:p>
                    <a:p>
                      <a:pPr marL="0" marR="0" lvl="0" indent="0" algn="l" rtl="0">
                        <a:lnSpc>
                          <a:spcPct val="115000"/>
                        </a:lnSpc>
                        <a:spcBef>
                          <a:spcPts val="800"/>
                        </a:spcBef>
                        <a:spcAft>
                          <a:spcPts val="0"/>
                        </a:spcAft>
                        <a:buClr>
                          <a:srgbClr val="0F0F0F"/>
                        </a:buClr>
                        <a:buSzPts val="1200"/>
                        <a:buFont typeface="Arial"/>
                        <a:buNone/>
                      </a:pPr>
                      <a:r>
                        <a:rPr lang="es-ES" sz="1200" b="0" u="sng" strike="noStrike" cap="none">
                          <a:solidFill>
                            <a:srgbClr val="0F0F0F"/>
                          </a:solidFill>
                          <a:latin typeface="Arial"/>
                          <a:ea typeface="Arial"/>
                          <a:cs typeface="Arial"/>
                          <a:sym typeface="Arial"/>
                          <a:hlinkClick r:id="rId5">
                            <a:extLst>
                              <a:ext uri="{A12FA001-AC4F-418D-AE19-62706E023703}">
                                <ahyp:hlinkClr xmlns:ahyp="http://schemas.microsoft.com/office/drawing/2018/hyperlinkcolor" val="tx"/>
                              </a:ext>
                            </a:extLst>
                          </a:hlinkClick>
                        </a:rPr>
                        <a:t>Training and talent development - Iberdrola</a:t>
                      </a:r>
                      <a:endParaRPr sz="1200" b="0" u="none" strike="noStrike" cap="none">
                        <a:solidFill>
                          <a:srgbClr val="0F0F0F"/>
                        </a:solidFill>
                        <a:latin typeface="Arial"/>
                        <a:ea typeface="Arial"/>
                        <a:cs typeface="Arial"/>
                        <a:sym typeface="Arial"/>
                      </a:endParaRPr>
                    </a:p>
                  </a:txBody>
                  <a:tcPr marL="43300" marR="43300" marT="0" marB="0">
                    <a:solidFill>
                      <a:srgbClr val="FFE1D3"/>
                    </a:solidFill>
                  </a:tcPr>
                </a:tc>
                <a:extLst>
                  <a:ext uri="{0D108BD9-81ED-4DB2-BD59-A6C34878D82A}">
                    <a16:rowId xmlns:a16="http://schemas.microsoft.com/office/drawing/2014/main" val="10000"/>
                  </a:ext>
                </a:extLst>
              </a:tr>
              <a:tr h="1508050">
                <a:tc>
                  <a:txBody>
                    <a:bodyPr/>
                    <a:lstStyle/>
                    <a:p>
                      <a:pPr marL="0" marR="0" lvl="0" indent="0" algn="l" rtl="0">
                        <a:lnSpc>
                          <a:spcPct val="115000"/>
                        </a:lnSpc>
                        <a:spcBef>
                          <a:spcPts val="0"/>
                        </a:spcBef>
                        <a:spcAft>
                          <a:spcPts val="0"/>
                        </a:spcAft>
                        <a:buClr>
                          <a:schemeClr val="lt1"/>
                        </a:buClr>
                        <a:buSzPts val="1200"/>
                        <a:buFont typeface="Arial"/>
                        <a:buNone/>
                      </a:pPr>
                      <a:r>
                        <a:rPr lang="es-ES" sz="1200" b="1" u="none" strike="noStrike" cap="none">
                          <a:solidFill>
                            <a:schemeClr val="lt1"/>
                          </a:solidFill>
                          <a:latin typeface="Arial"/>
                          <a:ea typeface="Arial"/>
                          <a:cs typeface="Arial"/>
                          <a:sym typeface="Arial"/>
                        </a:rPr>
                        <a:t>MCDONALD’S</a:t>
                      </a:r>
                      <a:endParaRPr/>
                    </a:p>
                    <a:p>
                      <a:pPr marL="0" marR="0" lvl="0" indent="0" algn="l" rtl="0">
                        <a:lnSpc>
                          <a:spcPct val="115000"/>
                        </a:lnSpc>
                        <a:spcBef>
                          <a:spcPts val="800"/>
                        </a:spcBef>
                        <a:spcAft>
                          <a:spcPts val="0"/>
                        </a:spcAft>
                        <a:buClr>
                          <a:schemeClr val="dk1"/>
                        </a:buClr>
                        <a:buSzPts val="1200"/>
                        <a:buFont typeface="Calibri"/>
                        <a:buNone/>
                      </a:pPr>
                      <a:endParaRPr sz="1200" u="none" strike="noStrike" cap="none">
                        <a:latin typeface="Arial"/>
                        <a:ea typeface="Arial"/>
                        <a:cs typeface="Arial"/>
                        <a:sym typeface="Arial"/>
                      </a:endParaRPr>
                    </a:p>
                  </a:txBody>
                  <a:tcPr marL="43300" marR="43300" marT="0" marB="0"/>
                </a:tc>
                <a:tc>
                  <a:txBody>
                    <a:bodyPr/>
                    <a:lstStyle/>
                    <a:p>
                      <a:pPr marL="0" marR="0" lvl="0" indent="0" algn="l" rtl="0">
                        <a:spcBef>
                          <a:spcPts val="0"/>
                        </a:spcBef>
                        <a:spcAft>
                          <a:spcPts val="0"/>
                        </a:spcAft>
                        <a:buClr>
                          <a:schemeClr val="dk1"/>
                        </a:buClr>
                        <a:buSzPts val="1200"/>
                        <a:buFont typeface="Arial"/>
                        <a:buNone/>
                      </a:pPr>
                      <a:r>
                        <a:rPr lang="es-ES" sz="1200" b="1" u="none" strike="noStrike" cap="none">
                          <a:solidFill>
                            <a:schemeClr val="dk1"/>
                          </a:solidFill>
                          <a:latin typeface="Arial"/>
                          <a:ea typeface="Arial"/>
                          <a:cs typeface="Arial"/>
                          <a:sym typeface="Arial"/>
                        </a:rPr>
                        <a:t>Strong internal training + promotion from entry-level positions</a:t>
                      </a:r>
                      <a:endParaRPr/>
                    </a:p>
                    <a:p>
                      <a:pPr marL="0" marR="0" lvl="0" indent="0" algn="l" rtl="0">
                        <a:spcBef>
                          <a:spcPts val="0"/>
                        </a:spcBef>
                        <a:spcAft>
                          <a:spcPts val="0"/>
                        </a:spcAft>
                        <a:buClr>
                          <a:schemeClr val="dk1"/>
                        </a:buClr>
                        <a:buSzPts val="1200"/>
                        <a:buFont typeface="Calibri"/>
                        <a:buNone/>
                      </a:pPr>
                      <a:endParaRPr sz="1200" b="1" u="none" strike="noStrike" cap="none">
                        <a:solidFill>
                          <a:schemeClr val="dk1"/>
                        </a:solidFill>
                        <a:latin typeface="Arial"/>
                        <a:ea typeface="Arial"/>
                        <a:cs typeface="Arial"/>
                        <a:sym typeface="Arial"/>
                      </a:endParaRPr>
                    </a:p>
                    <a:p>
                      <a:pPr marL="540000" marR="0" lvl="1" indent="-285750" algn="l" rtl="0">
                        <a:lnSpc>
                          <a:spcPct val="100000"/>
                        </a:lnSpc>
                        <a:spcBef>
                          <a:spcPts val="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+400,000 employees have participated in the program</a:t>
                      </a:r>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$150 million invested in employee education</a:t>
                      </a:r>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50% of managers started as entry-level employees</a:t>
                      </a:r>
                      <a:endParaRPr sz="1200" b="0" u="none" strike="noStrike" cap="none">
                        <a:solidFill>
                          <a:schemeClr val="dk1"/>
                        </a:solidFill>
                        <a:latin typeface="Arial"/>
                        <a:ea typeface="Arial"/>
                        <a:cs typeface="Arial"/>
                        <a:sym typeface="Arial"/>
                      </a:endParaRPr>
                    </a:p>
                    <a:p>
                      <a:pPr marL="342900" marR="0" lvl="0" indent="-279400" algn="l" rtl="0">
                        <a:lnSpc>
                          <a:spcPct val="115000"/>
                        </a:lnSpc>
                        <a:spcBef>
                          <a:spcPts val="600"/>
                        </a:spcBef>
                        <a:spcAft>
                          <a:spcPts val="0"/>
                        </a:spcAft>
                        <a:buClr>
                          <a:schemeClr val="dk1"/>
                        </a:buClr>
                        <a:buSzPts val="1000"/>
                        <a:buFont typeface="Noto Sans Symbols"/>
                        <a:buNone/>
                      </a:pPr>
                      <a:endParaRPr sz="1200" u="none" strike="noStrike" cap="none">
                        <a:latin typeface="Arial"/>
                        <a:ea typeface="Arial"/>
                        <a:cs typeface="Arial"/>
                        <a:sym typeface="Arial"/>
                      </a:endParaRPr>
                    </a:p>
                  </a:txBody>
                  <a:tcPr marL="43300" marR="43300" marT="0" marB="0"/>
                </a:tc>
                <a:tc>
                  <a:txBody>
                    <a:bodyPr/>
                    <a:lstStyle/>
                    <a:p>
                      <a:pPr marL="0" marR="0" lvl="0" indent="0" algn="just" rtl="0">
                        <a:lnSpc>
                          <a:spcPct val="115000"/>
                        </a:lnSpc>
                        <a:spcBef>
                          <a:spcPts val="0"/>
                        </a:spcBef>
                        <a:spcAft>
                          <a:spcPts val="0"/>
                        </a:spcAft>
                        <a:buClr>
                          <a:schemeClr val="dk1"/>
                        </a:buClr>
                        <a:buSzPts val="1200"/>
                        <a:buFont typeface="Arial"/>
                        <a:buNone/>
                      </a:pPr>
                      <a:r>
                        <a:rPr lang="es-ES" sz="1200" b="0" u="sng" strike="noStrike" cap="none">
                          <a:solidFill>
                            <a:schemeClr val="dk1"/>
                          </a:solidFill>
                          <a:latin typeface="Arial"/>
                          <a:ea typeface="Arial"/>
                          <a:cs typeface="Arial"/>
                          <a:sym typeface="Arial"/>
                          <a:hlinkClick r:id="rId6">
                            <a:extLst>
                              <a:ext uri="{A12FA001-AC4F-418D-AE19-62706E023703}">
                                <ahyp:hlinkClr xmlns:ahyp="http://schemas.microsoft.com/office/drawing/2018/hyperlinkcolor" val="tx"/>
                              </a:ext>
                            </a:extLst>
                          </a:hlinkClick>
                        </a:rPr>
                        <a:t>Train and work with McDonald's Germany </a:t>
                      </a:r>
                      <a:endParaRPr sz="1200" b="0" u="none" strike="noStrike" cap="none">
                        <a:solidFill>
                          <a:schemeClr val="dk1"/>
                        </a:solidFill>
                        <a:latin typeface="Arial"/>
                        <a:ea typeface="Arial"/>
                        <a:cs typeface="Arial"/>
                        <a:sym typeface="Arial"/>
                      </a:endParaRPr>
                    </a:p>
                    <a:p>
                      <a:pPr marL="0" marR="0" lvl="0" indent="0" algn="just" rtl="0">
                        <a:lnSpc>
                          <a:spcPct val="115000"/>
                        </a:lnSpc>
                        <a:spcBef>
                          <a:spcPts val="800"/>
                        </a:spcBef>
                        <a:spcAft>
                          <a:spcPts val="0"/>
                        </a:spcAft>
                        <a:buClr>
                          <a:schemeClr val="dk1"/>
                        </a:buClr>
                        <a:buSzPts val="1200"/>
                        <a:buFont typeface="Calibri"/>
                        <a:buNone/>
                      </a:pPr>
                      <a:endParaRPr sz="1200" u="none" strike="noStrike" cap="none">
                        <a:solidFill>
                          <a:schemeClr val="dk1"/>
                        </a:solidFill>
                        <a:latin typeface="Arial"/>
                        <a:ea typeface="Arial"/>
                        <a:cs typeface="Arial"/>
                        <a:sym typeface="Arial"/>
                      </a:endParaRPr>
                    </a:p>
                  </a:txBody>
                  <a:tcPr marL="43300" marR="43300" marT="0" marB="0"/>
                </a:tc>
                <a:extLst>
                  <a:ext uri="{0D108BD9-81ED-4DB2-BD59-A6C34878D82A}">
                    <a16:rowId xmlns:a16="http://schemas.microsoft.com/office/drawing/2014/main" val="10001"/>
                  </a:ext>
                </a:extLst>
              </a:tr>
              <a:tr h="1751275">
                <a:tc>
                  <a:txBody>
                    <a:bodyPr/>
                    <a:lstStyle/>
                    <a:p>
                      <a:pPr marL="0" marR="0" lvl="0" indent="0" algn="just" rtl="0">
                        <a:lnSpc>
                          <a:spcPct val="115000"/>
                        </a:lnSpc>
                        <a:spcBef>
                          <a:spcPts val="0"/>
                        </a:spcBef>
                        <a:spcAft>
                          <a:spcPts val="0"/>
                        </a:spcAft>
                        <a:buClr>
                          <a:schemeClr val="lt1"/>
                        </a:buClr>
                        <a:buSzPts val="1200"/>
                        <a:buFont typeface="Arial"/>
                        <a:buNone/>
                      </a:pPr>
                      <a:r>
                        <a:rPr lang="es-ES" sz="1200" b="1" u="none" strike="noStrike" cap="none">
                          <a:solidFill>
                            <a:schemeClr val="lt1"/>
                          </a:solidFill>
                          <a:latin typeface="Arial"/>
                          <a:ea typeface="Arial"/>
                          <a:cs typeface="Arial"/>
                          <a:sym typeface="Arial"/>
                        </a:rPr>
                        <a:t>AMAZON</a:t>
                      </a:r>
                      <a:endParaRPr/>
                    </a:p>
                    <a:p>
                      <a:pPr marL="0" marR="0" lvl="0" indent="0" algn="l" rtl="0">
                        <a:lnSpc>
                          <a:spcPct val="115000"/>
                        </a:lnSpc>
                        <a:spcBef>
                          <a:spcPts val="800"/>
                        </a:spcBef>
                        <a:spcAft>
                          <a:spcPts val="0"/>
                        </a:spcAft>
                        <a:buClr>
                          <a:schemeClr val="dk1"/>
                        </a:buClr>
                        <a:buSzPts val="1200"/>
                        <a:buFont typeface="Arial"/>
                        <a:buNone/>
                      </a:pPr>
                      <a:r>
                        <a:rPr lang="es-ES" sz="1200" u="none" strike="noStrike" cap="none">
                          <a:latin typeface="Arial"/>
                          <a:ea typeface="Arial"/>
                          <a:cs typeface="Arial"/>
                          <a:sym typeface="Arial"/>
                        </a:rPr>
                        <a:t> </a:t>
                      </a:r>
                      <a:endParaRPr sz="1200" u="none" strike="noStrike" cap="none">
                        <a:latin typeface="Arial"/>
                        <a:ea typeface="Arial"/>
                        <a:cs typeface="Arial"/>
                        <a:sym typeface="Arial"/>
                      </a:endParaRPr>
                    </a:p>
                  </a:txBody>
                  <a:tcPr marL="43300" marR="43300" marT="0" marB="0"/>
                </a:tc>
                <a:tc>
                  <a:txBody>
                    <a:bodyPr/>
                    <a:lstStyle/>
                    <a:p>
                      <a:pPr marL="0" marR="0" lvl="0" indent="0" algn="l" rtl="0">
                        <a:spcBef>
                          <a:spcPts val="0"/>
                        </a:spcBef>
                        <a:spcAft>
                          <a:spcPts val="0"/>
                        </a:spcAft>
                        <a:buNone/>
                      </a:pPr>
                      <a:r>
                        <a:rPr lang="es-ES" sz="1200" b="1" u="none" strike="noStrike" cap="none">
                          <a:latin typeface="Arial"/>
                          <a:ea typeface="Arial"/>
                          <a:cs typeface="Arial"/>
                          <a:sym typeface="Arial"/>
                        </a:rPr>
                        <a:t>Support for the professional growth of employees</a:t>
                      </a:r>
                      <a:endParaRPr/>
                    </a:p>
                    <a:p>
                      <a:pPr marL="0" marR="0" lvl="0" indent="0" algn="l" rtl="0">
                        <a:spcBef>
                          <a:spcPts val="0"/>
                        </a:spcBef>
                        <a:spcAft>
                          <a:spcPts val="0"/>
                        </a:spcAft>
                        <a:buNone/>
                      </a:pPr>
                      <a:endParaRPr sz="1200">
                        <a:latin typeface="Arial"/>
                        <a:ea typeface="Arial"/>
                        <a:cs typeface="Arial"/>
                        <a:sym typeface="Arial"/>
                      </a:endParaRPr>
                    </a:p>
                    <a:p>
                      <a:pPr marL="540000" marR="0" lvl="1" indent="-285750" algn="l" rtl="0">
                        <a:lnSpc>
                          <a:spcPct val="100000"/>
                        </a:lnSpc>
                        <a:spcBef>
                          <a:spcPts val="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$700 million</a:t>
                      </a:r>
                      <a:endParaRPr sz="1200" b="0" u="none" strike="noStrike" cap="none">
                        <a:solidFill>
                          <a:schemeClr val="dk1"/>
                        </a:solidFill>
                        <a:latin typeface="Arial"/>
                        <a:ea typeface="Arial"/>
                        <a:cs typeface="Arial"/>
                        <a:sym typeface="Arial"/>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100,000 employees (1/3 of the workforce) would have access to training programs</a:t>
                      </a:r>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Different training programs (Amazon Technical Academy, Associate2Tech, Machine Learning University, Career Choice, Amazon Apprenticeship, and AWS Training and Certification) support Amazon employees in acquiring crucial skills to access higher-level and better-paying technical and non-technical positions.</a:t>
                      </a:r>
                      <a:endParaRPr sz="1200" b="0" u="none" strike="noStrike" cap="none">
                        <a:solidFill>
                          <a:schemeClr val="dk1"/>
                        </a:solidFill>
                        <a:latin typeface="Arial"/>
                        <a:ea typeface="Arial"/>
                        <a:cs typeface="Arial"/>
                        <a:sym typeface="Arial"/>
                      </a:endParaRPr>
                    </a:p>
                  </a:txBody>
                  <a:tcPr marL="43300" marR="43300" marT="0" marB="0"/>
                </a:tc>
                <a:tc>
                  <a:txBody>
                    <a:bodyPr/>
                    <a:lstStyle/>
                    <a:p>
                      <a:pPr marL="0" marR="0" lvl="0" indent="0" algn="l" rtl="0">
                        <a:lnSpc>
                          <a:spcPct val="115000"/>
                        </a:lnSpc>
                        <a:spcBef>
                          <a:spcPts val="0"/>
                        </a:spcBef>
                        <a:spcAft>
                          <a:spcPts val="0"/>
                        </a:spcAft>
                        <a:buClr>
                          <a:srgbClr val="0563C1"/>
                        </a:buClr>
                        <a:buSzPts val="1200"/>
                        <a:buFont typeface="Arial"/>
                        <a:buNone/>
                      </a:pPr>
                      <a:r>
                        <a:rPr lang="es-ES" sz="1200" b="0" u="sng">
                          <a:solidFill>
                            <a:srgbClr val="0563C1"/>
                          </a:solidFill>
                          <a:latin typeface="Arial"/>
                          <a:ea typeface="Arial"/>
                          <a:cs typeface="Arial"/>
                          <a:sym typeface="Arial"/>
                          <a:hlinkClick r:id="rId7">
                            <a:extLst>
                              <a:ext uri="{A12FA001-AC4F-418D-AE19-62706E023703}">
                                <ahyp:hlinkClr xmlns:ahyp="http://schemas.microsoft.com/office/drawing/2018/hyperlinkcolor" val="tx"/>
                              </a:ext>
                            </a:extLst>
                          </a:hlinkClick>
                        </a:rPr>
                        <a:t>Amazon success stories from skills training </a:t>
                      </a:r>
                      <a:r>
                        <a:rPr lang="es-ES" sz="1200" b="0" u="sng">
                          <a:solidFill>
                            <a:schemeClr val="dk1"/>
                          </a:solidFill>
                          <a:latin typeface="Arial"/>
                          <a:ea typeface="Arial"/>
                          <a:cs typeface="Arial"/>
                          <a:sym typeface="Arial"/>
                          <a:hlinkClick r:id="rId7">
                            <a:extLst>
                              <a:ext uri="{A12FA001-AC4F-418D-AE19-62706E023703}">
                                <ahyp:hlinkClr xmlns:ahyp="http://schemas.microsoft.com/office/drawing/2018/hyperlinkcolor" val="tx"/>
                              </a:ext>
                            </a:extLst>
                          </a:hlinkClick>
                        </a:rPr>
                        <a:t>programs</a:t>
                      </a:r>
                      <a:endParaRPr sz="1200" b="0">
                        <a:solidFill>
                          <a:schemeClr val="dk1"/>
                        </a:solidFill>
                        <a:latin typeface="Arial"/>
                        <a:ea typeface="Arial"/>
                        <a:cs typeface="Arial"/>
                        <a:sym typeface="Arial"/>
                      </a:endParaRPr>
                    </a:p>
                  </a:txBody>
                  <a:tcPr marL="43300" marR="43300" marT="0" marB="0"/>
                </a:tc>
                <a:extLst>
                  <a:ext uri="{0D108BD9-81ED-4DB2-BD59-A6C34878D82A}">
                    <a16:rowId xmlns:a16="http://schemas.microsoft.com/office/drawing/2014/main" val="10002"/>
                  </a:ext>
                </a:extLst>
              </a:tr>
            </a:tbl>
          </a:graphicData>
        </a:graphic>
      </p:graphicFrame>
      <p:sp>
        <p:nvSpPr>
          <p:cNvPr id="419" name="Google Shape;419;p20"/>
          <p:cNvSpPr txBox="1"/>
          <p:nvPr/>
        </p:nvSpPr>
        <p:spPr>
          <a:xfrm rot="-5400000">
            <a:off x="-2254734" y="3622990"/>
            <a:ext cx="5718236" cy="492443"/>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2000" b="1">
                <a:solidFill>
                  <a:srgbClr val="FF6D25"/>
                </a:solidFill>
                <a:latin typeface="Arial"/>
                <a:ea typeface="Arial"/>
                <a:cs typeface="Arial"/>
                <a:sym typeface="Arial"/>
              </a:rPr>
              <a:t>International company best practices</a:t>
            </a:r>
            <a:endParaRPr sz="2000" b="1">
              <a:solidFill>
                <a:srgbClr val="FF6D25"/>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21"/>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EXPERIENCES AND GOOD PRACTICES</a:t>
            </a:r>
            <a:endParaRPr sz="2000" b="1">
              <a:solidFill>
                <a:schemeClr val="lt1"/>
              </a:solidFill>
              <a:latin typeface="Arial"/>
              <a:ea typeface="Arial"/>
              <a:cs typeface="Arial"/>
              <a:sym typeface="Arial"/>
            </a:endParaRPr>
          </a:p>
        </p:txBody>
      </p:sp>
      <p:graphicFrame>
        <p:nvGraphicFramePr>
          <p:cNvPr id="426" name="Google Shape;426;p21"/>
          <p:cNvGraphicFramePr/>
          <p:nvPr/>
        </p:nvGraphicFramePr>
        <p:xfrm>
          <a:off x="850605" y="1010093"/>
          <a:ext cx="3000000" cy="3000000"/>
        </p:xfrm>
        <a:graphic>
          <a:graphicData uri="http://schemas.openxmlformats.org/drawingml/2006/table">
            <a:tbl>
              <a:tblPr firstRow="1" firstCol="1" bandRow="1">
                <a:noFill/>
                <a:tableStyleId>{2B75CF5F-2A66-49C5-AFDD-C9937EFCF512}</a:tableStyleId>
              </a:tblPr>
              <a:tblGrid>
                <a:gridCol w="1233375">
                  <a:extLst>
                    <a:ext uri="{9D8B030D-6E8A-4147-A177-3AD203B41FA5}">
                      <a16:colId xmlns:a16="http://schemas.microsoft.com/office/drawing/2014/main" val="20000"/>
                    </a:ext>
                  </a:extLst>
                </a:gridCol>
                <a:gridCol w="7602275">
                  <a:extLst>
                    <a:ext uri="{9D8B030D-6E8A-4147-A177-3AD203B41FA5}">
                      <a16:colId xmlns:a16="http://schemas.microsoft.com/office/drawing/2014/main" val="20001"/>
                    </a:ext>
                  </a:extLst>
                </a:gridCol>
                <a:gridCol w="1930675">
                  <a:extLst>
                    <a:ext uri="{9D8B030D-6E8A-4147-A177-3AD203B41FA5}">
                      <a16:colId xmlns:a16="http://schemas.microsoft.com/office/drawing/2014/main" val="20002"/>
                    </a:ext>
                  </a:extLst>
                </a:gridCol>
              </a:tblGrid>
              <a:tr h="988825">
                <a:tc>
                  <a:txBody>
                    <a:bodyPr/>
                    <a:lstStyle/>
                    <a:p>
                      <a:pPr marL="0" marR="0" lvl="0" indent="0" algn="l" rtl="0">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TELEFONICA</a:t>
                      </a:r>
                      <a:endParaRPr/>
                    </a:p>
                    <a:p>
                      <a:pPr marL="0" marR="0" lvl="0" indent="0" algn="l" rtl="0">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L="43300" marR="43300" marT="0" marB="0"/>
                </a:tc>
                <a:tc>
                  <a:txBody>
                    <a:bodyPr/>
                    <a:lstStyle/>
                    <a:p>
                      <a:pPr marL="0" marR="0" lvl="0" indent="0" algn="l" rtl="0">
                        <a:lnSpc>
                          <a:spcPct val="115000"/>
                        </a:lnSpc>
                        <a:spcBef>
                          <a:spcPts val="0"/>
                        </a:spcBef>
                        <a:spcAft>
                          <a:spcPts val="0"/>
                        </a:spcAft>
                        <a:buClr>
                          <a:schemeClr val="dk1"/>
                        </a:buClr>
                        <a:buSzPts val="1200"/>
                        <a:buFont typeface="Arial"/>
                        <a:buNone/>
                      </a:pPr>
                      <a:r>
                        <a:rPr lang="es-ES" sz="1200" b="0">
                          <a:solidFill>
                            <a:schemeClr val="dk1"/>
                          </a:solidFill>
                          <a:latin typeface="Arial"/>
                          <a:ea typeface="Arial"/>
                          <a:cs typeface="Arial"/>
                          <a:sym typeface="Arial"/>
                        </a:rPr>
                        <a:t>Telefónica's </a:t>
                      </a:r>
                      <a:r>
                        <a:rPr lang="es-ES" sz="1200" b="1">
                          <a:solidFill>
                            <a:schemeClr val="dk1"/>
                          </a:solidFill>
                          <a:latin typeface="Arial"/>
                          <a:ea typeface="Arial"/>
                          <a:cs typeface="Arial"/>
                          <a:sym typeface="Arial"/>
                        </a:rPr>
                        <a:t>'reskilling</a:t>
                      </a:r>
                      <a:r>
                        <a:rPr lang="es-ES" sz="1200" b="0">
                          <a:solidFill>
                            <a:schemeClr val="dk1"/>
                          </a:solidFill>
                          <a:latin typeface="Arial"/>
                          <a:ea typeface="Arial"/>
                          <a:cs typeface="Arial"/>
                          <a:sym typeface="Arial"/>
                        </a:rPr>
                        <a:t>' program trains more than 16,000 workers in Spain</a:t>
                      </a:r>
                      <a:endParaRPr/>
                    </a:p>
                    <a:p>
                      <a:pPr marL="540000" marR="0" lvl="1" indent="-285750" algn="l" rtl="0">
                        <a:lnSpc>
                          <a:spcPct val="100000"/>
                        </a:lnSpc>
                        <a:spcBef>
                          <a:spcPts val="8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The firm runs one of the largest reskilling programs in Europe.</a:t>
                      </a:r>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The 2022 reskilling program enabled 40% of its employees to advance to management positions to women.</a:t>
                      </a:r>
                      <a:endParaRPr sz="1200" b="0" u="none" strike="noStrike" cap="none">
                        <a:solidFill>
                          <a:schemeClr val="dk1"/>
                        </a:solidFill>
                        <a:latin typeface="Arial"/>
                        <a:ea typeface="Arial"/>
                        <a:cs typeface="Arial"/>
                        <a:sym typeface="Arial"/>
                      </a:endParaRPr>
                    </a:p>
                  </a:txBody>
                  <a:tcPr marL="43300" marR="43300" marT="0" marB="0">
                    <a:solidFill>
                      <a:srgbClr val="FFE1D3"/>
                    </a:solidFill>
                  </a:tcPr>
                </a:tc>
                <a:tc>
                  <a:txBody>
                    <a:bodyPr/>
                    <a:lstStyle/>
                    <a:p>
                      <a:pPr marL="0" marR="0" lvl="0" indent="0" algn="l" rtl="0">
                        <a:lnSpc>
                          <a:spcPct val="115000"/>
                        </a:lnSpc>
                        <a:spcBef>
                          <a:spcPts val="0"/>
                        </a:spcBef>
                        <a:spcAft>
                          <a:spcPts val="0"/>
                        </a:spcAft>
                        <a:buClr>
                          <a:schemeClr val="dk1"/>
                        </a:buClr>
                        <a:buSzPts val="1200"/>
                        <a:buFont typeface="Arial"/>
                        <a:buNone/>
                      </a:pPr>
                      <a:r>
                        <a:rPr lang="es-ES" sz="1200" b="0" u="sng">
                          <a:solidFill>
                            <a:schemeClr val="hlink"/>
                          </a:solidFill>
                          <a:latin typeface="Arial"/>
                          <a:ea typeface="Arial"/>
                          <a:cs typeface="Arial"/>
                          <a:sym typeface="Arial"/>
                          <a:hlinkClick r:id="rId3"/>
                        </a:rPr>
                        <a:t>El 'reskilling' de Telefónica forma a más de 16.000 trabajadores en España</a:t>
                      </a:r>
                      <a:endParaRPr sz="1200" b="0" u="none">
                        <a:latin typeface="Arial"/>
                        <a:ea typeface="Arial"/>
                        <a:cs typeface="Arial"/>
                        <a:sym typeface="Arial"/>
                      </a:endParaRPr>
                    </a:p>
                  </a:txBody>
                  <a:tcPr marL="43300" marR="43300" marT="0" marB="0">
                    <a:solidFill>
                      <a:srgbClr val="FFE1D3"/>
                    </a:solidFill>
                  </a:tcPr>
                </a:tc>
                <a:extLst>
                  <a:ext uri="{0D108BD9-81ED-4DB2-BD59-A6C34878D82A}">
                    <a16:rowId xmlns:a16="http://schemas.microsoft.com/office/drawing/2014/main" val="10000"/>
                  </a:ext>
                </a:extLst>
              </a:tr>
              <a:tr h="1988300">
                <a:tc>
                  <a:txBody>
                    <a:bodyPr/>
                    <a:lstStyle/>
                    <a:p>
                      <a:pPr marL="0" marR="0" lvl="0" indent="0" algn="l" rtl="0">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MONDRAGON CORPORATION</a:t>
                      </a:r>
                      <a:endParaRPr sz="1200">
                        <a:latin typeface="Arial"/>
                        <a:ea typeface="Arial"/>
                        <a:cs typeface="Arial"/>
                        <a:sym typeface="Arial"/>
                      </a:endParaRPr>
                    </a:p>
                  </a:txBody>
                  <a:tcPr marL="43300" marR="43300" marT="0" marB="0"/>
                </a:tc>
                <a:tc>
                  <a:txBody>
                    <a:bodyPr/>
                    <a:lstStyle/>
                    <a:p>
                      <a:pPr marL="0" marR="0" lvl="0" indent="0" algn="l" rtl="0">
                        <a:lnSpc>
                          <a:spcPct val="115000"/>
                        </a:lnSpc>
                        <a:spcBef>
                          <a:spcPts val="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A corporation and federation of worker cooperatives based in the Basque Country that places talent development at the center of its model, combining strategic people planning with continuous, accelerated and action-based learning processes.</a:t>
                      </a:r>
                      <a:endParaRPr/>
                    </a:p>
                    <a:p>
                      <a:pPr marL="540000" marR="0" lvl="1" indent="-285750" algn="l" rtl="0">
                        <a:lnSpc>
                          <a:spcPct val="100000"/>
                        </a:lnSpc>
                        <a:spcBef>
                          <a:spcPts val="8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A pioneer in dual training and work-study programs, with a recognized university-business collaboration model that integrates internships, final projects, and other learning experiences applied to real-world challenges faced by cooperatives.</a:t>
                      </a:r>
                      <a:endParaRPr/>
                    </a:p>
                    <a:p>
                      <a:pPr marL="540000" marR="0" lvl="1" indent="-285750" algn="l" rtl="0">
                        <a:lnSpc>
                          <a:spcPct val="100000"/>
                        </a:lnSpc>
                        <a:spcBef>
                          <a:spcPts val="600"/>
                        </a:spcBef>
                        <a:spcAft>
                          <a:spcPts val="0"/>
                        </a:spcAft>
                        <a:buClr>
                          <a:schemeClr val="accent6"/>
                        </a:buClr>
                        <a:buSzPts val="1800"/>
                        <a:buFont typeface="Arial"/>
                        <a:buChar char="•"/>
                      </a:pPr>
                      <a:r>
                        <a:rPr lang="es-ES" sz="1200" b="0" u="none" strike="noStrike" cap="none">
                          <a:solidFill>
                            <a:schemeClr val="dk1"/>
                          </a:solidFill>
                          <a:latin typeface="Arial"/>
                          <a:ea typeface="Arial"/>
                          <a:cs typeface="Arial"/>
                          <a:sym typeface="Arial"/>
                        </a:rPr>
                        <a:t>It promotes continuous retraining through innovative training platforms and solutions developed in collaboration with Mondragon University and other organizations.</a:t>
                      </a:r>
                      <a:endParaRPr sz="1200" b="0" u="none" strike="noStrike" cap="none">
                        <a:solidFill>
                          <a:schemeClr val="dk1"/>
                        </a:solidFill>
                        <a:latin typeface="Arial"/>
                        <a:ea typeface="Arial"/>
                        <a:cs typeface="Arial"/>
                        <a:sym typeface="Arial"/>
                      </a:endParaRPr>
                    </a:p>
                  </a:txBody>
                  <a:tcPr marL="43300" marR="43300" marT="0" marB="0"/>
                </a:tc>
                <a:tc>
                  <a:txBody>
                    <a:bodyPr/>
                    <a:lstStyle/>
                    <a:p>
                      <a:pPr marL="0" marR="0" lvl="0" indent="0" algn="just" rtl="0">
                        <a:lnSpc>
                          <a:spcPct val="115000"/>
                        </a:lnSpc>
                        <a:spcBef>
                          <a:spcPts val="0"/>
                        </a:spcBef>
                        <a:spcAft>
                          <a:spcPts val="0"/>
                        </a:spcAft>
                        <a:buClr>
                          <a:schemeClr val="dk1"/>
                        </a:buClr>
                        <a:buSzPts val="1200"/>
                        <a:buFont typeface="Arial"/>
                        <a:buNone/>
                      </a:pPr>
                      <a:r>
                        <a:rPr lang="es-ES" sz="1200" u="sng">
                          <a:solidFill>
                            <a:schemeClr val="hlink"/>
                          </a:solidFill>
                          <a:latin typeface="Arial"/>
                          <a:ea typeface="Arial"/>
                          <a:cs typeface="Arial"/>
                          <a:sym typeface="Arial"/>
                          <a:hlinkClick r:id="rId4"/>
                        </a:rPr>
                        <a:t>https://www.mondragon-corporation.com/people/site/assets/files/103207/informe-anual-2021-ext.pdf</a:t>
                      </a:r>
                      <a:endParaRPr sz="1200">
                        <a:latin typeface="Arial"/>
                        <a:ea typeface="Arial"/>
                        <a:cs typeface="Arial"/>
                        <a:sym typeface="Arial"/>
                      </a:endParaRPr>
                    </a:p>
                    <a:p>
                      <a:pPr marL="0" marR="0" lvl="0" indent="0" algn="l" rtl="0">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L="43300" marR="43300" marT="0" marB="0"/>
                </a:tc>
                <a:extLst>
                  <a:ext uri="{0D108BD9-81ED-4DB2-BD59-A6C34878D82A}">
                    <a16:rowId xmlns:a16="http://schemas.microsoft.com/office/drawing/2014/main" val="10001"/>
                  </a:ext>
                </a:extLst>
              </a:tr>
              <a:tr h="1591600">
                <a:tc>
                  <a:txBody>
                    <a:bodyPr/>
                    <a:lstStyle/>
                    <a:p>
                      <a:pPr marL="0" marR="0" lvl="0" indent="0" algn="just" rtl="0">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BIOLAN</a:t>
                      </a:r>
                      <a:endParaRPr/>
                    </a:p>
                    <a:p>
                      <a:pPr marL="0" marR="0" lvl="0" indent="0" algn="l" rtl="0">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L="43300" marR="43300" marT="0" marB="0"/>
                </a:tc>
                <a:tc>
                  <a:txBody>
                    <a:bodyPr/>
                    <a:lstStyle/>
                    <a:p>
                      <a:pPr marL="0" marR="0" lvl="0" indent="0" algn="l" rtl="0">
                        <a:lnSpc>
                          <a:spcPct val="115000"/>
                        </a:lnSpc>
                        <a:spcBef>
                          <a:spcPts val="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It promotes access to education as a key tool for social transformation.</a:t>
                      </a:r>
                      <a:endParaRPr/>
                    </a:p>
                    <a:p>
                      <a:pPr marL="0" marR="0" lvl="0" indent="0" algn="l" rtl="0">
                        <a:lnSpc>
                          <a:spcPct val="115000"/>
                        </a:lnSpc>
                        <a:spcBef>
                          <a:spcPts val="110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It fosters collaboration with universities and educational institutions, currently working with the University of Deusto by integrating students into the company, with the aim of promoting the acquisition of knowledge, skills, and motivation.</a:t>
                      </a:r>
                      <a:endParaRPr/>
                    </a:p>
                    <a:p>
                      <a:pPr marL="0" marR="0" lvl="0" indent="0" algn="l" rtl="0">
                        <a:lnSpc>
                          <a:spcPct val="115000"/>
                        </a:lnSpc>
                        <a:spcBef>
                          <a:spcPts val="1100"/>
                        </a:spcBef>
                        <a:spcAft>
                          <a:spcPts val="0"/>
                        </a:spcAft>
                        <a:buClr>
                          <a:schemeClr val="accent6"/>
                        </a:buClr>
                        <a:buSzPts val="1000"/>
                        <a:buFont typeface="Noto Sans Symbols"/>
                        <a:buNone/>
                      </a:pPr>
                      <a:r>
                        <a:rPr lang="es-ES" sz="1200">
                          <a:solidFill>
                            <a:schemeClr val="dk1"/>
                          </a:solidFill>
                          <a:latin typeface="Arial"/>
                          <a:ea typeface="Arial"/>
                          <a:cs typeface="Arial"/>
                          <a:sym typeface="Arial"/>
                        </a:rPr>
                        <a:t>It supports the inclusion of people with disabilities in the labor market, collaborating with Lantegi Batuak through its Supported Employment (Lanerako) program.</a:t>
                      </a:r>
                      <a:endParaRPr sz="1200">
                        <a:solidFill>
                          <a:schemeClr val="dk1"/>
                        </a:solidFill>
                        <a:latin typeface="Arial"/>
                        <a:ea typeface="Arial"/>
                        <a:cs typeface="Arial"/>
                        <a:sym typeface="Arial"/>
                      </a:endParaRPr>
                    </a:p>
                  </a:txBody>
                  <a:tcPr marL="43300" marR="43300" marT="0" marB="0"/>
                </a:tc>
                <a:tc>
                  <a:txBody>
                    <a:bodyPr/>
                    <a:lstStyle/>
                    <a:p>
                      <a:pPr marL="0" marR="0" lvl="0" indent="0" algn="l" rtl="0">
                        <a:lnSpc>
                          <a:spcPct val="115000"/>
                        </a:lnSpc>
                        <a:spcBef>
                          <a:spcPts val="0"/>
                        </a:spcBef>
                        <a:spcAft>
                          <a:spcPts val="0"/>
                        </a:spcAft>
                        <a:buClr>
                          <a:schemeClr val="dk1"/>
                        </a:buClr>
                        <a:buSzPts val="1200"/>
                        <a:buFont typeface="Arial"/>
                        <a:buNone/>
                      </a:pPr>
                      <a:r>
                        <a:rPr lang="es-ES" sz="1200" u="sng">
                          <a:solidFill>
                            <a:schemeClr val="hlink"/>
                          </a:solidFill>
                          <a:latin typeface="Arial"/>
                          <a:ea typeface="Arial"/>
                          <a:cs typeface="Arial"/>
                          <a:sym typeface="Arial"/>
                          <a:hlinkClick r:id="rId5"/>
                        </a:rPr>
                        <a:t>https://biolanmb.com/en/sustainability/</a:t>
                      </a:r>
                      <a:endParaRPr sz="1200">
                        <a:latin typeface="Arial"/>
                        <a:ea typeface="Arial"/>
                        <a:cs typeface="Arial"/>
                        <a:sym typeface="Arial"/>
                      </a:endParaRPr>
                    </a:p>
                  </a:txBody>
                  <a:tcPr marL="43300" marR="43300" marT="0" marB="0"/>
                </a:tc>
                <a:extLst>
                  <a:ext uri="{0D108BD9-81ED-4DB2-BD59-A6C34878D82A}">
                    <a16:rowId xmlns:a16="http://schemas.microsoft.com/office/drawing/2014/main" val="10002"/>
                  </a:ext>
                </a:extLst>
              </a:tr>
              <a:tr h="1149525">
                <a:tc>
                  <a:txBody>
                    <a:bodyPr/>
                    <a:lstStyle/>
                    <a:p>
                      <a:pPr marL="0" marR="0" lvl="0" indent="0" algn="just" rtl="0">
                        <a:lnSpc>
                          <a:spcPct val="115000"/>
                        </a:lnSpc>
                        <a:spcBef>
                          <a:spcPts val="0"/>
                        </a:spcBef>
                        <a:spcAft>
                          <a:spcPts val="0"/>
                        </a:spcAft>
                        <a:buClr>
                          <a:schemeClr val="dk1"/>
                        </a:buClr>
                        <a:buSzPts val="1200"/>
                        <a:buFont typeface="Arial"/>
                        <a:buNone/>
                      </a:pPr>
                      <a:r>
                        <a:rPr lang="es-ES" sz="1200">
                          <a:latin typeface="Arial"/>
                          <a:ea typeface="Arial"/>
                          <a:cs typeface="Arial"/>
                          <a:sym typeface="Arial"/>
                        </a:rPr>
                        <a:t>SUTARGI </a:t>
                      </a:r>
                      <a:endParaRPr/>
                    </a:p>
                    <a:p>
                      <a:pPr marL="0" marR="0" lvl="0" indent="0" algn="l" rtl="0">
                        <a:lnSpc>
                          <a:spcPct val="115000"/>
                        </a:lnSpc>
                        <a:spcBef>
                          <a:spcPts val="800"/>
                        </a:spcBef>
                        <a:spcAft>
                          <a:spcPts val="0"/>
                        </a:spcAft>
                        <a:buClr>
                          <a:schemeClr val="dk1"/>
                        </a:buClr>
                        <a:buSzPts val="1200"/>
                        <a:buFont typeface="Arial"/>
                        <a:buNone/>
                      </a:pPr>
                      <a:r>
                        <a:rPr lang="es-ES" sz="1200">
                          <a:latin typeface="Arial"/>
                          <a:ea typeface="Arial"/>
                          <a:cs typeface="Arial"/>
                          <a:sym typeface="Arial"/>
                        </a:rPr>
                        <a:t> </a:t>
                      </a:r>
                      <a:endParaRPr sz="1200">
                        <a:latin typeface="Arial"/>
                        <a:ea typeface="Arial"/>
                        <a:cs typeface="Arial"/>
                        <a:sym typeface="Arial"/>
                      </a:endParaRPr>
                    </a:p>
                  </a:txBody>
                  <a:tcPr marL="43300" marR="43300" marT="0" marB="0"/>
                </a:tc>
                <a:tc>
                  <a:txBody>
                    <a:bodyPr/>
                    <a:lstStyle/>
                    <a:p>
                      <a:pPr marL="0" marR="0" lvl="0" indent="0" algn="l" rtl="0">
                        <a:lnSpc>
                          <a:spcPct val="115000"/>
                        </a:lnSpc>
                        <a:spcBef>
                          <a:spcPts val="0"/>
                        </a:spcBef>
                        <a:spcAft>
                          <a:spcPts val="0"/>
                        </a:spcAft>
                        <a:buClr>
                          <a:schemeClr val="dk1"/>
                        </a:buClr>
                        <a:buSzPts val="1000"/>
                        <a:buFont typeface="Noto Sans Symbols"/>
                        <a:buNone/>
                      </a:pPr>
                      <a:r>
                        <a:rPr lang="es-ES" sz="1200">
                          <a:latin typeface="Arial"/>
                          <a:ea typeface="Arial"/>
                          <a:cs typeface="Arial"/>
                          <a:sym typeface="Arial"/>
                        </a:rPr>
                        <a:t>A community-based social enterprise that places people at the heart of its organizational model and understands learning as a strategic axis for generating social and business impact.</a:t>
                      </a:r>
                      <a:endParaRPr/>
                    </a:p>
                    <a:p>
                      <a:pPr marL="0" marR="0" lvl="0" indent="0" algn="l" rtl="0">
                        <a:lnSpc>
                          <a:spcPct val="115000"/>
                        </a:lnSpc>
                        <a:spcBef>
                          <a:spcPts val="800"/>
                        </a:spcBef>
                        <a:spcAft>
                          <a:spcPts val="0"/>
                        </a:spcAft>
                        <a:buClr>
                          <a:schemeClr val="dk1"/>
                        </a:buClr>
                        <a:buSzPts val="1000"/>
                        <a:buFont typeface="Noto Sans Symbols"/>
                        <a:buNone/>
                      </a:pPr>
                      <a:r>
                        <a:rPr lang="es-ES" sz="1200">
                          <a:latin typeface="Arial"/>
                          <a:ea typeface="Arial"/>
                          <a:cs typeface="Arial"/>
                          <a:sym typeface="Arial"/>
                        </a:rPr>
                        <a:t>Its approach is based on the </a:t>
                      </a:r>
                      <a:r>
                        <a:rPr lang="es-ES" sz="1200" b="1">
                          <a:latin typeface="Arial"/>
                          <a:ea typeface="Arial"/>
                          <a:cs typeface="Arial"/>
                          <a:sym typeface="Arial"/>
                        </a:rPr>
                        <a:t>70-20-10 model</a:t>
                      </a:r>
                      <a:r>
                        <a:rPr lang="es-ES" sz="1200">
                          <a:latin typeface="Arial"/>
                          <a:ea typeface="Arial"/>
                          <a:cs typeface="Arial"/>
                          <a:sym typeface="Arial"/>
                        </a:rPr>
                        <a:t>, the use of play as a pedagogical tool, and the creation of personalized learning pathways tailored to the needs, abilities, and interests of its employees.</a:t>
                      </a:r>
                      <a:endParaRPr sz="1200">
                        <a:latin typeface="Arial"/>
                        <a:ea typeface="Arial"/>
                        <a:cs typeface="Arial"/>
                        <a:sym typeface="Arial"/>
                      </a:endParaRPr>
                    </a:p>
                  </a:txBody>
                  <a:tcPr marL="43300" marR="43300" marT="0" marB="0"/>
                </a:tc>
                <a:tc>
                  <a:txBody>
                    <a:bodyPr/>
                    <a:lstStyle/>
                    <a:p>
                      <a:pPr marL="0" marR="0" lvl="0" indent="0" algn="l" rtl="0">
                        <a:lnSpc>
                          <a:spcPct val="115000"/>
                        </a:lnSpc>
                        <a:spcBef>
                          <a:spcPts val="0"/>
                        </a:spcBef>
                        <a:spcAft>
                          <a:spcPts val="0"/>
                        </a:spcAft>
                        <a:buClr>
                          <a:schemeClr val="dk1"/>
                        </a:buClr>
                        <a:buSzPts val="1200"/>
                        <a:buFont typeface="Arial"/>
                        <a:buNone/>
                      </a:pPr>
                      <a:r>
                        <a:rPr lang="es-ES" sz="1200" u="sng">
                          <a:solidFill>
                            <a:schemeClr val="hlink"/>
                          </a:solidFill>
                          <a:latin typeface="Arial"/>
                          <a:ea typeface="Arial"/>
                          <a:cs typeface="Arial"/>
                          <a:sym typeface="Arial"/>
                          <a:hlinkClick r:id="rId6"/>
                        </a:rPr>
                        <a:t>https://sutargi.org/personas/</a:t>
                      </a:r>
                      <a:endParaRPr sz="1200">
                        <a:latin typeface="Arial"/>
                        <a:ea typeface="Arial"/>
                        <a:cs typeface="Arial"/>
                        <a:sym typeface="Arial"/>
                      </a:endParaRPr>
                    </a:p>
                  </a:txBody>
                  <a:tcPr marL="43300" marR="43300" marT="0" marB="0"/>
                </a:tc>
                <a:extLst>
                  <a:ext uri="{0D108BD9-81ED-4DB2-BD59-A6C34878D82A}">
                    <a16:rowId xmlns:a16="http://schemas.microsoft.com/office/drawing/2014/main" val="10003"/>
                  </a:ext>
                </a:extLst>
              </a:tr>
            </a:tbl>
          </a:graphicData>
        </a:graphic>
      </p:graphicFrame>
      <p:sp>
        <p:nvSpPr>
          <p:cNvPr id="427" name="Google Shape;427;p21"/>
          <p:cNvSpPr txBox="1"/>
          <p:nvPr/>
        </p:nvSpPr>
        <p:spPr>
          <a:xfrm rot="-5400000">
            <a:off x="-2384587" y="3469102"/>
            <a:ext cx="5718236" cy="800219"/>
          </a:xfrm>
          <a:prstGeom prst="rect">
            <a:avLst/>
          </a:prstGeom>
          <a:solidFill>
            <a:schemeClr val="lt1"/>
          </a:solid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b="1">
                <a:solidFill>
                  <a:srgbClr val="FF6D25"/>
                </a:solidFill>
                <a:latin typeface="Arial"/>
                <a:ea typeface="Arial"/>
                <a:cs typeface="Arial"/>
                <a:sym typeface="Arial"/>
              </a:rPr>
              <a:t>More Spanish and Basque Country company practices</a:t>
            </a:r>
            <a:endParaRPr sz="2000" b="1">
              <a:solidFill>
                <a:srgbClr val="FF6D25"/>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32"/>
        <p:cNvGrpSpPr/>
        <p:nvPr/>
      </p:nvGrpSpPr>
      <p:grpSpPr>
        <a:xfrm>
          <a:off x="0" y="0"/>
          <a:ext cx="0" cy="0"/>
          <a:chOff x="0" y="0"/>
          <a:chExt cx="0" cy="0"/>
        </a:xfrm>
      </p:grpSpPr>
      <p:sp>
        <p:nvSpPr>
          <p:cNvPr id="433" name="Google Shape;433;p22"/>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EXPERIENCES AND GOOD PRACTICES</a:t>
            </a:r>
            <a:endParaRPr sz="2000" b="1">
              <a:solidFill>
                <a:schemeClr val="lt1"/>
              </a:solidFill>
              <a:latin typeface="Arial"/>
              <a:ea typeface="Arial"/>
              <a:cs typeface="Arial"/>
              <a:sym typeface="Arial"/>
            </a:endParaRPr>
          </a:p>
        </p:txBody>
      </p:sp>
      <p:pic>
        <p:nvPicPr>
          <p:cNvPr id="434" name="Google Shape;434;p22"/>
          <p:cNvPicPr preferRelativeResize="0"/>
          <p:nvPr/>
        </p:nvPicPr>
        <p:blipFill rotWithShape="1">
          <a:blip r:embed="rId3">
            <a:alphaModFix/>
          </a:blip>
          <a:srcRect/>
          <a:stretch/>
        </p:blipFill>
        <p:spPr>
          <a:xfrm>
            <a:off x="1579483" y="717755"/>
            <a:ext cx="9033033" cy="6005532"/>
          </a:xfrm>
          <a:prstGeom prst="rect">
            <a:avLst/>
          </a:prstGeom>
          <a:noFill/>
          <a:ln>
            <a:noFill/>
          </a:ln>
        </p:spPr>
      </p:pic>
      <p:sp>
        <p:nvSpPr>
          <p:cNvPr id="435" name="Google Shape;435;p22"/>
          <p:cNvSpPr txBox="1"/>
          <p:nvPr/>
        </p:nvSpPr>
        <p:spPr>
          <a:xfrm>
            <a:off x="9048307" y="1088951"/>
            <a:ext cx="3062177" cy="646331"/>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s-ES" sz="1200" i="1">
                <a:solidFill>
                  <a:schemeClr val="dk1"/>
                </a:solidFill>
                <a:latin typeface="Arial"/>
                <a:ea typeface="Arial"/>
                <a:cs typeface="Arial"/>
                <a:sym typeface="Arial"/>
              </a:rPr>
              <a:t>Source: EY “</a:t>
            </a:r>
            <a:r>
              <a:rPr lang="es-ES" sz="1200" b="1" i="1">
                <a:solidFill>
                  <a:schemeClr val="dk1"/>
                </a:solidFill>
                <a:latin typeface="Calibri"/>
                <a:ea typeface="Calibri"/>
                <a:cs typeface="Calibri"/>
                <a:sym typeface="Calibri"/>
              </a:rPr>
              <a:t>Las empresas españolas frente a la revolución del reskilling</a:t>
            </a:r>
            <a:r>
              <a:rPr lang="es-ES" sz="1200" i="1">
                <a:solidFill>
                  <a:schemeClr val="dk1"/>
                </a:solidFill>
                <a:latin typeface="Calibri"/>
                <a:ea typeface="Calibri"/>
                <a:cs typeface="Calibri"/>
                <a:sym typeface="Calibri"/>
              </a:rPr>
              <a:t>” report. </a:t>
            </a:r>
            <a:endParaRPr/>
          </a:p>
          <a:p>
            <a:pPr marL="0" marR="0" lvl="0" indent="0" algn="l" rtl="0">
              <a:spcBef>
                <a:spcPts val="0"/>
              </a:spcBef>
              <a:spcAft>
                <a:spcPts val="0"/>
              </a:spcAft>
              <a:buNone/>
            </a:pPr>
            <a:r>
              <a:rPr lang="es-ES" sz="1200" i="1">
                <a:solidFill>
                  <a:schemeClr val="dk1"/>
                </a:solidFill>
                <a:latin typeface="Calibri"/>
                <a:ea typeface="Calibri"/>
                <a:cs typeface="Calibri"/>
                <a:sym typeface="Calibri"/>
              </a:rPr>
              <a:t>September 2020</a:t>
            </a:r>
            <a:endParaRPr sz="1200" i="1">
              <a:solidFill>
                <a:schemeClr val="dk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3"/>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STRATEGIC RECOMMENDATIONS</a:t>
            </a:r>
            <a:endParaRPr sz="2000" b="1">
              <a:solidFill>
                <a:schemeClr val="lt1"/>
              </a:solidFill>
              <a:latin typeface="Arial"/>
              <a:ea typeface="Arial"/>
              <a:cs typeface="Arial"/>
              <a:sym typeface="Arial"/>
            </a:endParaRPr>
          </a:p>
        </p:txBody>
      </p:sp>
      <p:sp>
        <p:nvSpPr>
          <p:cNvPr id="442" name="Google Shape;442;p23"/>
          <p:cNvSpPr txBox="1"/>
          <p:nvPr/>
        </p:nvSpPr>
        <p:spPr>
          <a:xfrm>
            <a:off x="747583" y="1001740"/>
            <a:ext cx="9095060" cy="110799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Clr>
                <a:schemeClr val="accent6"/>
              </a:buClr>
              <a:buSzPts val="2800"/>
              <a:buFont typeface="Arial"/>
              <a:buNone/>
            </a:pPr>
            <a:r>
              <a:rPr lang="es-ES" sz="2800" b="1">
                <a:solidFill>
                  <a:schemeClr val="accent6"/>
                </a:solidFill>
                <a:latin typeface="Arial"/>
                <a:ea typeface="Arial"/>
                <a:cs typeface="Arial"/>
                <a:sym typeface="Arial"/>
              </a:rPr>
              <a:t>Dynamic 2: Hidden talent map</a:t>
            </a:r>
            <a:endParaRPr sz="2800" b="1">
              <a:solidFill>
                <a:schemeClr val="accent6"/>
              </a:solidFill>
              <a:latin typeface="Arial"/>
              <a:ea typeface="Arial"/>
              <a:cs typeface="Arial"/>
              <a:sym typeface="Arial"/>
            </a:endParaRPr>
          </a:p>
          <a:p>
            <a:pPr marL="0" marR="0" lvl="0" indent="0" algn="l" rtl="0">
              <a:spcBef>
                <a:spcPts val="0"/>
              </a:spcBef>
              <a:spcAft>
                <a:spcPts val="0"/>
              </a:spcAft>
              <a:buClr>
                <a:schemeClr val="dk1"/>
              </a:buClr>
              <a:buSzPts val="1800"/>
              <a:buFont typeface="Calibri"/>
              <a:buNone/>
            </a:pPr>
            <a:br>
              <a:rPr lang="es-ES" sz="1800">
                <a:solidFill>
                  <a:schemeClr val="dk1"/>
                </a:solidFill>
                <a:latin typeface="Calibri"/>
                <a:ea typeface="Calibri"/>
                <a:cs typeface="Calibri"/>
                <a:sym typeface="Calibri"/>
              </a:rPr>
            </a:br>
            <a:r>
              <a:rPr lang="es-ES" sz="2000" b="1">
                <a:solidFill>
                  <a:schemeClr val="dk1"/>
                </a:solidFill>
                <a:latin typeface="Arial"/>
                <a:ea typeface="Arial"/>
                <a:cs typeface="Arial"/>
                <a:sym typeface="Arial"/>
              </a:rPr>
              <a:t>Aim:</a:t>
            </a:r>
            <a:r>
              <a:rPr lang="es-ES" sz="2000">
                <a:solidFill>
                  <a:schemeClr val="dk1"/>
                </a:solidFill>
                <a:latin typeface="Arial"/>
                <a:ea typeface="Arial"/>
                <a:cs typeface="Arial"/>
                <a:sym typeface="Arial"/>
              </a:rPr>
              <a:t> View internal training opportunities within the company.</a:t>
            </a:r>
            <a:endParaRPr/>
          </a:p>
        </p:txBody>
      </p:sp>
      <p:sp>
        <p:nvSpPr>
          <p:cNvPr id="443" name="Google Shape;443;p23"/>
          <p:cNvSpPr txBox="1"/>
          <p:nvPr/>
        </p:nvSpPr>
        <p:spPr>
          <a:xfrm>
            <a:off x="2774024" y="2420769"/>
            <a:ext cx="7483370" cy="400110"/>
          </a:xfrm>
          <a:prstGeom prst="rect">
            <a:avLst/>
          </a:prstGeom>
          <a:noFill/>
          <a:ln w="9525" cap="flat" cmpd="sng">
            <a:solidFill>
              <a:schemeClr val="accent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a:solidFill>
                  <a:schemeClr val="dk1"/>
                </a:solidFill>
                <a:latin typeface="Arial"/>
                <a:ea typeface="Arial"/>
                <a:cs typeface="Arial"/>
                <a:sym typeface="Arial"/>
              </a:rPr>
              <a:t>Think about a </a:t>
            </a:r>
            <a:r>
              <a:rPr lang="es-ES" sz="2000" b="1">
                <a:solidFill>
                  <a:schemeClr val="dk1"/>
                </a:solidFill>
                <a:latin typeface="Arial"/>
                <a:ea typeface="Arial"/>
                <a:cs typeface="Arial"/>
                <a:sym typeface="Arial"/>
              </a:rPr>
              <a:t>low-skilled worker </a:t>
            </a:r>
            <a:r>
              <a:rPr lang="es-ES" sz="2000">
                <a:solidFill>
                  <a:schemeClr val="dk1"/>
                </a:solidFill>
                <a:latin typeface="Arial"/>
                <a:ea typeface="Arial"/>
                <a:cs typeface="Arial"/>
                <a:sym typeface="Arial"/>
              </a:rPr>
              <a:t>in your company ……</a:t>
            </a:r>
            <a:endParaRPr sz="2000">
              <a:solidFill>
                <a:schemeClr val="dk1"/>
              </a:solidFill>
              <a:latin typeface="Calibri"/>
              <a:ea typeface="Calibri"/>
              <a:cs typeface="Calibri"/>
              <a:sym typeface="Calibri"/>
            </a:endParaRPr>
          </a:p>
        </p:txBody>
      </p:sp>
      <p:sp>
        <p:nvSpPr>
          <p:cNvPr id="444" name="Google Shape;444;p23"/>
          <p:cNvSpPr txBox="1"/>
          <p:nvPr/>
        </p:nvSpPr>
        <p:spPr>
          <a:xfrm>
            <a:off x="565079" y="3111949"/>
            <a:ext cx="3585681" cy="2308324"/>
          </a:xfrm>
          <a:prstGeom prst="rect">
            <a:avLst/>
          </a:prstGeom>
          <a:noFill/>
          <a:ln w="9525" cap="flat" cmpd="sng">
            <a:solidFill>
              <a:srgbClr val="FF6D2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800" b="1">
                <a:solidFill>
                  <a:schemeClr val="dk1"/>
                </a:solidFill>
                <a:latin typeface="Arial"/>
                <a:ea typeface="Arial"/>
                <a:cs typeface="Arial"/>
                <a:sym typeface="Arial"/>
              </a:rPr>
              <a:t>Strengths or informal competencies</a:t>
            </a:r>
            <a:endParaRPr sz="1800" b="1">
              <a:solidFill>
                <a:schemeClr val="dk1"/>
              </a:solidFill>
              <a:latin typeface="Arial"/>
              <a:ea typeface="Arial"/>
              <a:cs typeface="Arial"/>
              <a:sym typeface="Arial"/>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445" name="Google Shape;445;p23"/>
          <p:cNvSpPr txBox="1"/>
          <p:nvPr/>
        </p:nvSpPr>
        <p:spPr>
          <a:xfrm>
            <a:off x="4477824" y="3111949"/>
            <a:ext cx="3453826" cy="2308324"/>
          </a:xfrm>
          <a:prstGeom prst="rect">
            <a:avLst/>
          </a:prstGeom>
          <a:noFill/>
          <a:ln w="9525" cap="flat" cmpd="sng">
            <a:solidFill>
              <a:srgbClr val="FF6D2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800" b="1">
                <a:solidFill>
                  <a:schemeClr val="dk1"/>
                </a:solidFill>
                <a:latin typeface="Arial"/>
                <a:ea typeface="Arial"/>
                <a:cs typeface="Arial"/>
                <a:sym typeface="Arial"/>
              </a:rPr>
              <a:t>What would he/she need to learn? </a:t>
            </a:r>
            <a:endParaRPr sz="1800" b="1">
              <a:solidFill>
                <a:schemeClr val="dk1"/>
              </a:solidFill>
              <a:latin typeface="Arial"/>
              <a:ea typeface="Arial"/>
              <a:cs typeface="Arial"/>
              <a:sym typeface="Arial"/>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446" name="Google Shape;446;p23"/>
          <p:cNvSpPr txBox="1"/>
          <p:nvPr/>
        </p:nvSpPr>
        <p:spPr>
          <a:xfrm>
            <a:off x="8258712" y="3111948"/>
            <a:ext cx="3585681" cy="2308324"/>
          </a:xfrm>
          <a:prstGeom prst="rect">
            <a:avLst/>
          </a:prstGeom>
          <a:noFill/>
          <a:ln w="9525" cap="flat" cmpd="sng">
            <a:solidFill>
              <a:srgbClr val="FF6D2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1800" b="1">
                <a:solidFill>
                  <a:schemeClr val="dk1"/>
                </a:solidFill>
                <a:latin typeface="Arial"/>
                <a:ea typeface="Arial"/>
                <a:cs typeface="Arial"/>
                <a:sym typeface="Arial"/>
              </a:rPr>
              <a:t>How to support that development</a:t>
            </a: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a:p>
          <a:p>
            <a:pPr marL="0" marR="0" lvl="0" indent="0" algn="l" rtl="0">
              <a:spcBef>
                <a:spcPts val="0"/>
              </a:spcBef>
              <a:spcAft>
                <a:spcPts val="0"/>
              </a:spcAft>
              <a:buNone/>
            </a:pPr>
            <a:r>
              <a:rPr lang="es-ES" sz="1800">
                <a:solidFill>
                  <a:schemeClr val="dk1"/>
                </a:solidFill>
                <a:latin typeface="Arial"/>
                <a:ea typeface="Arial"/>
                <a:cs typeface="Arial"/>
                <a:sym typeface="Arial"/>
              </a:rPr>
              <a:t>-</a:t>
            </a:r>
            <a:endParaRPr sz="1800">
              <a:solidFill>
                <a:schemeClr val="dk1"/>
              </a:solidFill>
              <a:latin typeface="Calibri"/>
              <a:ea typeface="Calibri"/>
              <a:cs typeface="Calibri"/>
              <a:sym typeface="Calibri"/>
            </a:endParaRPr>
          </a:p>
        </p:txBody>
      </p:sp>
      <p:sp>
        <p:nvSpPr>
          <p:cNvPr id="447" name="Google Shape;447;p23"/>
          <p:cNvSpPr txBox="1"/>
          <p:nvPr/>
        </p:nvSpPr>
        <p:spPr>
          <a:xfrm>
            <a:off x="2054942" y="5856260"/>
            <a:ext cx="7905135" cy="400110"/>
          </a:xfrm>
          <a:prstGeom prst="rect">
            <a:avLst/>
          </a:prstGeom>
          <a:solidFill>
            <a:schemeClr val="accent6"/>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000">
                <a:solidFill>
                  <a:schemeClr val="lt1"/>
                </a:solidFill>
                <a:latin typeface="Arial"/>
                <a:ea typeface="Arial"/>
                <a:cs typeface="Arial"/>
                <a:sym typeface="Arial"/>
              </a:rPr>
              <a:t>“The challenge is not to find talent outside, but to activate it inside”</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24"/>
          <p:cNvSpPr txBox="1"/>
          <p:nvPr/>
        </p:nvSpPr>
        <p:spPr>
          <a:xfrm>
            <a:off x="1425677" y="67951"/>
            <a:ext cx="10766323" cy="649804"/>
          </a:xfrm>
          <a:prstGeom prst="rect">
            <a:avLst/>
          </a:prstGeom>
          <a:solidFill>
            <a:schemeClr val="accent6"/>
          </a:solidFill>
          <a:ln>
            <a:noFill/>
          </a:ln>
        </p:spPr>
        <p:txBody>
          <a:bodyPr spcFirstLastPara="1" wrap="square" lIns="91425" tIns="45700" rIns="91425" bIns="45700" anchor="t" anchorCtr="0">
            <a:noAutofit/>
          </a:bodyPr>
          <a:lstStyle/>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THE INVISIBLE POTENTIAL: REINVENTING TALENT </a:t>
            </a:r>
            <a:endParaRPr/>
          </a:p>
          <a:p>
            <a:pPr marL="0" marR="0" lvl="0" indent="0" algn="r" rtl="0">
              <a:lnSpc>
                <a:spcPct val="90000"/>
              </a:lnSpc>
              <a:spcBef>
                <a:spcPts val="0"/>
              </a:spcBef>
              <a:spcAft>
                <a:spcPts val="0"/>
              </a:spcAft>
              <a:buClr>
                <a:schemeClr val="lt1"/>
              </a:buClr>
              <a:buSzPts val="2000"/>
              <a:buFont typeface="Arial"/>
              <a:buNone/>
            </a:pPr>
            <a:r>
              <a:rPr lang="es-ES" sz="2000" b="1">
                <a:solidFill>
                  <a:schemeClr val="lt1"/>
                </a:solidFill>
                <a:latin typeface="Arial"/>
                <a:ea typeface="Arial"/>
                <a:cs typeface="Arial"/>
                <a:sym typeface="Arial"/>
              </a:rPr>
              <a:t>CONCLUSION</a:t>
            </a:r>
            <a:endParaRPr sz="2000" b="1">
              <a:solidFill>
                <a:schemeClr val="lt1"/>
              </a:solidFill>
              <a:latin typeface="Arial"/>
              <a:ea typeface="Arial"/>
              <a:cs typeface="Arial"/>
              <a:sym typeface="Arial"/>
            </a:endParaRPr>
          </a:p>
        </p:txBody>
      </p:sp>
      <p:sp>
        <p:nvSpPr>
          <p:cNvPr id="454" name="Google Shape;454;p24"/>
          <p:cNvSpPr txBox="1"/>
          <p:nvPr/>
        </p:nvSpPr>
        <p:spPr>
          <a:xfrm>
            <a:off x="1546259" y="1408131"/>
            <a:ext cx="8610463" cy="2747612"/>
          </a:xfrm>
          <a:prstGeom prst="rect">
            <a:avLst/>
          </a:prstGeom>
          <a:noFill/>
          <a:ln>
            <a:noFill/>
          </a:ln>
        </p:spPr>
        <p:txBody>
          <a:bodyPr spcFirstLastPara="1" wrap="square" lIns="91425" tIns="45700" rIns="91425" bIns="45700" anchor="t" anchorCtr="0">
            <a:spAutoFit/>
          </a:bodyPr>
          <a:lstStyle/>
          <a:p>
            <a:pPr marL="0" marR="0" lvl="0" indent="0" algn="l" rtl="0">
              <a:lnSpc>
                <a:spcPct val="125000"/>
              </a:lnSpc>
              <a:spcBef>
                <a:spcPts val="0"/>
              </a:spcBef>
              <a:spcAft>
                <a:spcPts val="0"/>
              </a:spcAft>
              <a:buNone/>
            </a:pPr>
            <a:r>
              <a:rPr lang="es-ES" sz="2000">
                <a:solidFill>
                  <a:schemeClr val="dk1"/>
                </a:solidFill>
                <a:latin typeface="Arial"/>
                <a:ea typeface="Arial"/>
                <a:cs typeface="Arial"/>
                <a:sym typeface="Arial"/>
              </a:rPr>
              <a:t>The </a:t>
            </a:r>
            <a:r>
              <a:rPr lang="es-ES" sz="2000" b="1">
                <a:solidFill>
                  <a:schemeClr val="accent6"/>
                </a:solidFill>
                <a:latin typeface="Arial"/>
                <a:ea typeface="Arial"/>
                <a:cs typeface="Arial"/>
                <a:sym typeface="Arial"/>
              </a:rPr>
              <a:t>KEY</a:t>
            </a:r>
            <a:r>
              <a:rPr lang="es-ES" sz="2000">
                <a:solidFill>
                  <a:schemeClr val="dk1"/>
                </a:solidFill>
                <a:latin typeface="Arial"/>
                <a:ea typeface="Arial"/>
                <a:cs typeface="Arial"/>
                <a:sym typeface="Arial"/>
              </a:rPr>
              <a:t> is in :</a:t>
            </a:r>
            <a:endParaRPr/>
          </a:p>
          <a:p>
            <a:pPr marL="0" marR="0" lvl="0" indent="0" algn="l" rtl="0">
              <a:lnSpc>
                <a:spcPct val="125000"/>
              </a:lnSpc>
              <a:spcBef>
                <a:spcPts val="600"/>
              </a:spcBef>
              <a:spcAft>
                <a:spcPts val="0"/>
              </a:spcAft>
              <a:buNone/>
            </a:pPr>
            <a:endParaRPr sz="2000">
              <a:solidFill>
                <a:schemeClr val="dk1"/>
              </a:solidFill>
              <a:latin typeface="Arial"/>
              <a:ea typeface="Arial"/>
              <a:cs typeface="Arial"/>
              <a:sym typeface="Arial"/>
            </a:endParaRPr>
          </a:p>
          <a:p>
            <a:pPr marL="742950" marR="0" lvl="1" indent="-285750" algn="l" rtl="0">
              <a:lnSpc>
                <a:spcPct val="125000"/>
              </a:lnSpc>
              <a:spcBef>
                <a:spcPts val="600"/>
              </a:spcBef>
              <a:spcAft>
                <a:spcPts val="0"/>
              </a:spcAft>
              <a:buClr>
                <a:srgbClr val="FF6D25"/>
              </a:buClr>
              <a:buSzPts val="2000"/>
              <a:buFont typeface="Calibri"/>
              <a:buAutoNum type="arabicPeriod"/>
            </a:pPr>
            <a:r>
              <a:rPr lang="es-ES" sz="2000" b="0" i="0" u="none" strike="noStrike" cap="none">
                <a:solidFill>
                  <a:schemeClr val="dk1"/>
                </a:solidFill>
                <a:latin typeface="Arial"/>
                <a:ea typeface="Arial"/>
                <a:cs typeface="Arial"/>
                <a:sym typeface="Arial"/>
              </a:rPr>
              <a:t>Recognize previous competencies.</a:t>
            </a:r>
            <a:endParaRPr/>
          </a:p>
          <a:p>
            <a:pPr marL="742950" marR="0" lvl="1" indent="-285750" algn="l" rtl="0">
              <a:lnSpc>
                <a:spcPct val="125000"/>
              </a:lnSpc>
              <a:spcBef>
                <a:spcPts val="600"/>
              </a:spcBef>
              <a:spcAft>
                <a:spcPts val="0"/>
              </a:spcAft>
              <a:buClr>
                <a:srgbClr val="FF6D25"/>
              </a:buClr>
              <a:buSzPts val="2000"/>
              <a:buFont typeface="Calibri"/>
              <a:buAutoNum type="arabicPeriod"/>
            </a:pPr>
            <a:r>
              <a:rPr lang="es-ES" sz="2000" b="0" i="0" u="none" strike="noStrike" cap="none">
                <a:solidFill>
                  <a:schemeClr val="dk1"/>
                </a:solidFill>
                <a:latin typeface="Arial"/>
                <a:ea typeface="Arial"/>
                <a:cs typeface="Arial"/>
                <a:sym typeface="Arial"/>
              </a:rPr>
              <a:t>Provide access to flexible and adapted training.</a:t>
            </a:r>
            <a:endParaRPr/>
          </a:p>
          <a:p>
            <a:pPr marL="742950" marR="0" lvl="1" indent="-285750" algn="l" rtl="0">
              <a:lnSpc>
                <a:spcPct val="125000"/>
              </a:lnSpc>
              <a:spcBef>
                <a:spcPts val="600"/>
              </a:spcBef>
              <a:spcAft>
                <a:spcPts val="0"/>
              </a:spcAft>
              <a:buClr>
                <a:srgbClr val="FF6D25"/>
              </a:buClr>
              <a:buSzPts val="2000"/>
              <a:buFont typeface="Calibri"/>
              <a:buAutoNum type="arabicPeriod"/>
            </a:pPr>
            <a:r>
              <a:rPr lang="es-ES" sz="2000" b="0" i="0" u="none" strike="noStrike" cap="none">
                <a:solidFill>
                  <a:schemeClr val="dk1"/>
                </a:solidFill>
                <a:latin typeface="Arial"/>
                <a:ea typeface="Arial"/>
                <a:cs typeface="Arial"/>
                <a:sym typeface="Arial"/>
              </a:rPr>
              <a:t>Motivate with real internal promotion itineraries.</a:t>
            </a:r>
            <a:endParaRPr/>
          </a:p>
          <a:p>
            <a:pPr marL="742950" marR="0" lvl="1" indent="-285750" algn="l" rtl="0">
              <a:lnSpc>
                <a:spcPct val="125000"/>
              </a:lnSpc>
              <a:spcBef>
                <a:spcPts val="600"/>
              </a:spcBef>
              <a:spcAft>
                <a:spcPts val="0"/>
              </a:spcAft>
              <a:buClr>
                <a:srgbClr val="FF6D25"/>
              </a:buClr>
              <a:buSzPts val="2000"/>
              <a:buFont typeface="Calibri"/>
              <a:buAutoNum type="arabicPeriod"/>
            </a:pPr>
            <a:r>
              <a:rPr lang="es-ES" sz="2000" b="0" i="0" u="none" strike="noStrike" cap="none">
                <a:solidFill>
                  <a:schemeClr val="dk1"/>
                </a:solidFill>
                <a:latin typeface="Arial"/>
                <a:ea typeface="Arial"/>
                <a:cs typeface="Arial"/>
                <a:sym typeface="Arial"/>
              </a:rPr>
              <a:t>Promote a culture of lifelong learning in SMEs.</a:t>
            </a:r>
            <a:endParaRPr sz="2000" b="0" i="0" u="none" strike="noStrike" cap="none">
              <a:solidFill>
                <a:schemeClr val="dk1"/>
              </a:solidFill>
              <a:latin typeface="Arial"/>
              <a:ea typeface="Arial"/>
              <a:cs typeface="Arial"/>
              <a:sym typeface="Arial"/>
            </a:endParaRPr>
          </a:p>
        </p:txBody>
      </p:sp>
      <p:sp>
        <p:nvSpPr>
          <p:cNvPr id="455" name="Google Shape;455;p24"/>
          <p:cNvSpPr txBox="1"/>
          <p:nvPr/>
        </p:nvSpPr>
        <p:spPr>
          <a:xfrm>
            <a:off x="1068511" y="4867309"/>
            <a:ext cx="9904287" cy="727059"/>
          </a:xfrm>
          <a:prstGeom prst="rect">
            <a:avLst/>
          </a:prstGeom>
          <a:noFill/>
          <a:ln>
            <a:noFill/>
          </a:ln>
        </p:spPr>
        <p:txBody>
          <a:bodyPr spcFirstLastPara="1" wrap="square" lIns="91425" tIns="45700" rIns="91425" bIns="45700" anchor="t" anchorCtr="0">
            <a:spAutoFit/>
          </a:bodyPr>
          <a:lstStyle/>
          <a:p>
            <a:pPr marL="228600" marR="0" lvl="0" indent="0" algn="l" rtl="0">
              <a:lnSpc>
                <a:spcPct val="107000"/>
              </a:lnSpc>
              <a:spcBef>
                <a:spcPts val="0"/>
              </a:spcBef>
              <a:spcAft>
                <a:spcPts val="0"/>
              </a:spcAft>
              <a:buClr>
                <a:schemeClr val="accent6"/>
              </a:buClr>
              <a:buSzPts val="2000"/>
              <a:buFont typeface="Arial"/>
              <a:buNone/>
            </a:pPr>
            <a:r>
              <a:rPr lang="es-ES" sz="2000" b="1" i="1">
                <a:solidFill>
                  <a:schemeClr val="accent6"/>
                </a:solidFill>
                <a:latin typeface="Arial"/>
                <a:ea typeface="Arial"/>
                <a:cs typeface="Arial"/>
                <a:sym typeface="Arial"/>
              </a:rPr>
              <a:t>“Investing in the training of the least qualified is not an expense, it is the best strategy against the talent shortage in Europe.”</a:t>
            </a:r>
            <a:endParaRPr sz="2000" b="1">
              <a:solidFill>
                <a:schemeClr val="accent6"/>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59"/>
        <p:cNvGrpSpPr/>
        <p:nvPr/>
      </p:nvGrpSpPr>
      <p:grpSpPr>
        <a:xfrm>
          <a:off x="0" y="0"/>
          <a:ext cx="0" cy="0"/>
          <a:chOff x="0" y="0"/>
          <a:chExt cx="0" cy="0"/>
        </a:xfrm>
      </p:grpSpPr>
      <p:sp>
        <p:nvSpPr>
          <p:cNvPr id="460" name="Google Shape;460;p25"/>
          <p:cNvSpPr txBox="1"/>
          <p:nvPr/>
        </p:nvSpPr>
        <p:spPr>
          <a:xfrm>
            <a:off x="3016714" y="376381"/>
            <a:ext cx="6097772" cy="110799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s-ES" sz="6600" b="1">
                <a:solidFill>
                  <a:schemeClr val="lt1"/>
                </a:solidFill>
                <a:latin typeface="Arial"/>
                <a:ea typeface="Arial"/>
                <a:cs typeface="Arial"/>
                <a:sym typeface="Arial"/>
              </a:rPr>
              <a:t>THANK YOU</a:t>
            </a:r>
            <a:endParaRPr sz="6600">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Elevate">
      <a:dk1>
        <a:srgbClr val="000000"/>
      </a:dk1>
      <a:lt1>
        <a:srgbClr val="FFFFFF"/>
      </a:lt1>
      <a:dk2>
        <a:srgbClr val="4B4B4B"/>
      </a:dk2>
      <a:lt2>
        <a:srgbClr val="E7E6E6"/>
      </a:lt2>
      <a:accent1>
        <a:srgbClr val="FF6D25"/>
      </a:accent1>
      <a:accent2>
        <a:srgbClr val="FFCF01"/>
      </a:accent2>
      <a:accent3>
        <a:srgbClr val="BC0808"/>
      </a:accent3>
      <a:accent4>
        <a:srgbClr val="0039AC"/>
      </a:accent4>
      <a:accent5>
        <a:srgbClr val="00C8BE"/>
      </a:accent5>
      <a:accent6>
        <a:srgbClr val="FF9525"/>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Tema de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2025</Words>
  <Application>Microsoft Office PowerPoint</Application>
  <PresentationFormat>Panorámica</PresentationFormat>
  <Paragraphs>280</Paragraphs>
  <Slides>25</Slides>
  <Notes>25</Notes>
  <HiddenSlides>0</HiddenSlides>
  <MMClips>0</MMClips>
  <ScaleCrop>false</ScaleCrop>
  <HeadingPairs>
    <vt:vector size="6" baseType="variant">
      <vt:variant>
        <vt:lpstr>Fuentes usadas</vt:lpstr>
      </vt:variant>
      <vt:variant>
        <vt:i4>3</vt:i4>
      </vt:variant>
      <vt:variant>
        <vt:lpstr>Tema</vt:lpstr>
      </vt:variant>
      <vt:variant>
        <vt:i4>3</vt:i4>
      </vt:variant>
      <vt:variant>
        <vt:lpstr>Títulos de diapositiva</vt:lpstr>
      </vt:variant>
      <vt:variant>
        <vt:i4>25</vt:i4>
      </vt:variant>
    </vt:vector>
  </HeadingPairs>
  <TitlesOfParts>
    <vt:vector size="31" baseType="lpstr">
      <vt:lpstr>Arial</vt:lpstr>
      <vt:lpstr>Calibri</vt:lpstr>
      <vt:lpstr>Noto Sans Symbols</vt:lpstr>
      <vt:lpstr>Office Theme</vt:lpstr>
      <vt:lpstr>1_Office Theme</vt:lpstr>
      <vt:lpstr>2_Office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Carina Posch</dc:creator>
  <cp:lastModifiedBy>Marta Palacio</cp:lastModifiedBy>
  <cp:revision>1</cp:revision>
  <dcterms:created xsi:type="dcterms:W3CDTF">2023-12-14T11:07:21Z</dcterms:created>
  <dcterms:modified xsi:type="dcterms:W3CDTF">2026-04-07T06:59:27Z</dcterms:modified>
</cp:coreProperties>
</file>