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11" Type="http://schemas.openxmlformats.org/officeDocument/2006/relationships/image" Target="../media/image8.jpg"/><Relationship Id="rId10" Type="http://schemas.openxmlformats.org/officeDocument/2006/relationships/image" Target="../media/image9.png"/><Relationship Id="rId9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4.jp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2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Relationship Id="rId5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Relationship Id="rId5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11" Type="http://schemas.openxmlformats.org/officeDocument/2006/relationships/image" Target="../media/image9.png"/><Relationship Id="rId10" Type="http://schemas.openxmlformats.org/officeDocument/2006/relationships/image" Target="../media/image7.png"/><Relationship Id="rId9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11" Type="http://schemas.openxmlformats.org/officeDocument/2006/relationships/image" Target="../media/image9.png"/><Relationship Id="rId10" Type="http://schemas.openxmlformats.org/officeDocument/2006/relationships/image" Target="../media/image7.png"/><Relationship Id="rId12" Type="http://schemas.openxmlformats.org/officeDocument/2006/relationships/image" Target="../media/image8.jpg"/><Relationship Id="rId9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-2067" y="5784666"/>
            <a:ext cx="18288000" cy="3770853"/>
          </a:xfrm>
          <a:custGeom>
            <a:rect b="b" l="l" r="r" t="t"/>
            <a:pathLst>
              <a:path extrusionOk="0" h="5027803" w="24384000">
                <a:moveTo>
                  <a:pt x="0" y="0"/>
                </a:moveTo>
                <a:lnTo>
                  <a:pt x="24384000" y="0"/>
                </a:lnTo>
                <a:lnTo>
                  <a:pt x="24384000" y="5027803"/>
                </a:lnTo>
                <a:lnTo>
                  <a:pt x="0" y="5027803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3841013" y="1085840"/>
            <a:ext cx="10605992" cy="4907280"/>
          </a:xfrm>
          <a:custGeom>
            <a:rect b="b" l="l" r="r" t="t"/>
            <a:pathLst>
              <a:path extrusionOk="0" h="6543040" w="14141323">
                <a:moveTo>
                  <a:pt x="0" y="0"/>
                </a:moveTo>
                <a:lnTo>
                  <a:pt x="14141323" y="0"/>
                </a:lnTo>
                <a:lnTo>
                  <a:pt x="14141323" y="6543040"/>
                </a:lnTo>
                <a:lnTo>
                  <a:pt x="0" y="65430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8698" l="0" r="0" t="-869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einem Stern, Schriftart, Grafik, Symbol. Automatisch generierte Beschreibung." id="86" name="Google Shape;86;p13"/>
          <p:cNvSpPr/>
          <p:nvPr/>
        </p:nvSpPr>
        <p:spPr>
          <a:xfrm>
            <a:off x="5014208" y="121558"/>
            <a:ext cx="673036" cy="484251"/>
          </a:xfrm>
          <a:custGeom>
            <a:rect b="b" l="l" r="r" t="t"/>
            <a:pathLst>
              <a:path extrusionOk="0" h="645668" w="897382">
                <a:moveTo>
                  <a:pt x="0" y="0"/>
                </a:moveTo>
                <a:lnTo>
                  <a:pt x="897382" y="0"/>
                </a:lnTo>
                <a:lnTo>
                  <a:pt x="897382" y="645668"/>
                </a:lnTo>
                <a:lnTo>
                  <a:pt x="0" y="6456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9" l="0" r="-4" t="-3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Schriftart, Grafiken, Text und Grafikdesign. Automatisch generierte Beschreibung." id="87" name="Google Shape;87;p13"/>
          <p:cNvSpPr/>
          <p:nvPr/>
        </p:nvSpPr>
        <p:spPr>
          <a:xfrm>
            <a:off x="7349261" y="169612"/>
            <a:ext cx="1110901" cy="388144"/>
          </a:xfrm>
          <a:custGeom>
            <a:rect b="b" l="l" r="r" t="t"/>
            <a:pathLst>
              <a:path extrusionOk="0" h="517525" w="1481201">
                <a:moveTo>
                  <a:pt x="0" y="0"/>
                </a:moveTo>
                <a:lnTo>
                  <a:pt x="1481201" y="0"/>
                </a:lnTo>
                <a:lnTo>
                  <a:pt x="1481201" y="517525"/>
                </a:lnTo>
                <a:lnTo>
                  <a:pt x="0" y="5175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03" l="0" r="1" t="-196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Text, Schriftart, Symbol und Screenshot. Beschreibung wird automatisch generiert." id="88" name="Google Shape;88;p13"/>
          <p:cNvSpPr/>
          <p:nvPr/>
        </p:nvSpPr>
        <p:spPr>
          <a:xfrm>
            <a:off x="12699197" y="151914"/>
            <a:ext cx="574548" cy="423576"/>
          </a:xfrm>
          <a:custGeom>
            <a:rect b="b" l="l" r="r" t="t"/>
            <a:pathLst>
              <a:path extrusionOk="0" h="564769" w="766064">
                <a:moveTo>
                  <a:pt x="0" y="0"/>
                </a:moveTo>
                <a:lnTo>
                  <a:pt x="766064" y="0"/>
                </a:lnTo>
                <a:lnTo>
                  <a:pt x="766064" y="564769"/>
                </a:lnTo>
                <a:lnTo>
                  <a:pt x="0" y="564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70" l="0" r="-8" t="-16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Text, Schriftart, Logo und Grafiken. Automatisch generierte Beschreibung." id="89" name="Google Shape;89;p13"/>
          <p:cNvSpPr/>
          <p:nvPr/>
        </p:nvSpPr>
        <p:spPr>
          <a:xfrm>
            <a:off x="8830808" y="226304"/>
            <a:ext cx="827151" cy="274796"/>
          </a:xfrm>
          <a:custGeom>
            <a:rect b="b" l="l" r="r" t="t"/>
            <a:pathLst>
              <a:path extrusionOk="0" h="366395" w="1102868">
                <a:moveTo>
                  <a:pt x="0" y="0"/>
                </a:moveTo>
                <a:lnTo>
                  <a:pt x="1102868" y="0"/>
                </a:lnTo>
                <a:lnTo>
                  <a:pt x="1102868" y="366395"/>
                </a:lnTo>
                <a:lnTo>
                  <a:pt x="0" y="3663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66" l="0" r="-1" t="-16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Schriftart, Grafiken, Screenshot und Text. Automatisch generierte Beschreibung." id="90" name="Google Shape;90;p13"/>
          <p:cNvSpPr/>
          <p:nvPr/>
        </p:nvSpPr>
        <p:spPr>
          <a:xfrm>
            <a:off x="11601126" y="0"/>
            <a:ext cx="727424" cy="727424"/>
          </a:xfrm>
          <a:custGeom>
            <a:rect b="b" l="l" r="r" t="t"/>
            <a:pathLst>
              <a:path extrusionOk="0" h="969899" w="969899">
                <a:moveTo>
                  <a:pt x="0" y="0"/>
                </a:moveTo>
                <a:lnTo>
                  <a:pt x="969899" y="0"/>
                </a:lnTo>
                <a:lnTo>
                  <a:pt x="969899" y="969899"/>
                </a:lnTo>
                <a:lnTo>
                  <a:pt x="0" y="9698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2" l="0" r="2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Text, Schriftart, Logo und Grafiken. Automatisch generierte Beschreibung." id="91" name="Google Shape;91;p13"/>
          <p:cNvSpPr/>
          <p:nvPr/>
        </p:nvSpPr>
        <p:spPr>
          <a:xfrm>
            <a:off x="6057948" y="182451"/>
            <a:ext cx="920686" cy="362521"/>
          </a:xfrm>
          <a:custGeom>
            <a:rect b="b" l="l" r="r" t="t"/>
            <a:pathLst>
              <a:path extrusionOk="0" h="483362" w="1227582">
                <a:moveTo>
                  <a:pt x="0" y="0"/>
                </a:moveTo>
                <a:lnTo>
                  <a:pt x="1227582" y="0"/>
                </a:lnTo>
                <a:lnTo>
                  <a:pt x="1227582" y="483362"/>
                </a:lnTo>
                <a:lnTo>
                  <a:pt x="0" y="4833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260" l="0" r="4" t="-26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10028634" y="184366"/>
            <a:ext cx="1201826" cy="358664"/>
          </a:xfrm>
          <a:custGeom>
            <a:rect b="b" l="l" r="r" t="t"/>
            <a:pathLst>
              <a:path extrusionOk="0" h="358664" w="1201826">
                <a:moveTo>
                  <a:pt x="0" y="0"/>
                </a:moveTo>
                <a:lnTo>
                  <a:pt x="1201827" y="0"/>
                </a:lnTo>
                <a:lnTo>
                  <a:pt x="1201827" y="358664"/>
                </a:lnTo>
                <a:lnTo>
                  <a:pt x="0" y="3586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130" l="0" r="0" t="-13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3503762" y="5935932"/>
            <a:ext cx="11280467" cy="1846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Geschlechtergleichstellung in der Beschäftigung</a:t>
            </a:r>
            <a:endParaRPr b="1" sz="6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1254938" y="1123940"/>
            <a:ext cx="359203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Ihr Absatztext</a:t>
            </a:r>
            <a:endParaRPr/>
          </a:p>
        </p:txBody>
      </p:sp>
      <p:pic>
        <p:nvPicPr>
          <p:cNvPr id="95" name="Google Shape;95;p13" title="DE-DE (1)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3" y="9555528"/>
            <a:ext cx="18288000" cy="750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in Bild mit Text, Schriftart, Screenshot, Grafik, automatisch generierter Beschreibung" id="100" name="Google Shape;100;p14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4" l="0" r="1" t="-4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4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82" l="0" r="1" t="-18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Schriftart, Grafiken, Logo und Screenshot. Beschreibung wird automatisch generiert." id="102" name="Google Shape;102;p14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1" t="-5737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4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284404" y="1572777"/>
            <a:ext cx="12212396" cy="76158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99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Gleichstellung der Geschlechter im Berufsleben: Agenda</a:t>
            </a:r>
            <a:endParaRPr/>
          </a:p>
          <a:p>
            <a:pPr indent="0" lvl="0" marL="0" marR="0" rtl="0" algn="l">
              <a:lnSpc>
                <a:spcPct val="18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9:45 Uhr: Einführung</a:t>
            </a:r>
            <a:endParaRPr sz="2799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8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10:00 Uhr: Gleichberechtigung im Beruf </a:t>
            </a:r>
            <a:endParaRPr/>
          </a:p>
          <a:p>
            <a:pPr indent="0" lvl="0" marL="0" marR="0" rtl="0" algn="l">
              <a:lnSpc>
                <a:spcPct val="18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10:30 Uhr: Frauen auf dem Arbeitsmarkt</a:t>
            </a:r>
            <a:endParaRPr sz="2799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8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11:00 Uhr: Pause</a:t>
            </a:r>
            <a:endParaRPr/>
          </a:p>
          <a:p>
            <a:pPr indent="0" lvl="0" marL="0" marR="0" rtl="0" algn="l">
              <a:lnSpc>
                <a:spcPct val="18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11:15 Uhr: Workshop: Identifizierung von Hindernissen und Chancen</a:t>
            </a:r>
            <a:endParaRPr sz="2799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8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12:15 Uhr: Verständnis der ELEVATE Potenzial Scanner-Ergebnisse</a:t>
            </a:r>
            <a:endParaRPr sz="2799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8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13:15 Uhr: Mittagessen</a:t>
            </a:r>
            <a:endParaRPr sz="2799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8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14:00 Uhr: Strategiepräsentation und Peer-Feedback</a:t>
            </a:r>
            <a:endParaRPr/>
          </a:p>
          <a:p>
            <a:pPr indent="0" lvl="0" marL="0" marR="0" rtl="0" algn="l">
              <a:lnSpc>
                <a:spcPct val="18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15:00 Uhr: Monitoring: Indikatoren und Instrumente</a:t>
            </a:r>
            <a:endParaRPr sz="2799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8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15:30 Uhr: Schlusswort und Ausblick</a:t>
            </a:r>
            <a:endParaRPr sz="2799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8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16:00 Uhr: Schließen</a:t>
            </a:r>
            <a:endParaRPr sz="2799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4"/>
          <p:cNvSpPr/>
          <p:nvPr/>
        </p:nvSpPr>
        <p:spPr>
          <a:xfrm>
            <a:off x="12496800" y="1361323"/>
            <a:ext cx="5486400" cy="8229600"/>
          </a:xfrm>
          <a:custGeom>
            <a:rect b="b" l="l" r="r" t="t"/>
            <a:pathLst>
              <a:path extrusionOk="0" h="10972800" w="7315200">
                <a:moveTo>
                  <a:pt x="0" y="0"/>
                </a:moveTo>
                <a:lnTo>
                  <a:pt x="7315200" y="0"/>
                </a:lnTo>
                <a:lnTo>
                  <a:pt x="7315200" y="10972800"/>
                </a:lnTo>
                <a:lnTo>
                  <a:pt x="0" y="10972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20" r="-2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in Bild mit Text, Schriftart, Screenshot, Grafik, automatisch generierter Beschreibung" id="110" name="Google Shape;110;p15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4" l="0" r="1" t="-4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5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82" l="0" r="1" t="-18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Schriftart, Grafiken, Logo und Screenshot. Beschreibung wird automatisch generiert." id="112" name="Google Shape;112;p15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1" t="-5737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5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5"/>
          <p:cNvSpPr txBox="1"/>
          <p:nvPr/>
        </p:nvSpPr>
        <p:spPr>
          <a:xfrm>
            <a:off x="762000" y="2202028"/>
            <a:ext cx="16992600" cy="6071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2" marL="862251" marR="0" rtl="0" algn="l">
              <a:lnSpc>
                <a:spcPct val="199333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Identifizierung der wichtigsten EU- und nationalen Strategien und Rechtsrahmen zur Gleichstellung der Geschlechter </a:t>
            </a:r>
            <a:endParaRPr/>
          </a:p>
          <a:p>
            <a:pPr indent="-457200" lvl="2" marL="862251" marR="0" rtl="0" algn="l">
              <a:lnSpc>
                <a:spcPct val="199333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Reflexion über eigene Erfahrungen am Arbeitsplatz und Herausforderungen/Chancen für Frauen</a:t>
            </a:r>
            <a:endParaRPr/>
          </a:p>
          <a:p>
            <a:pPr indent="-457200" lvl="2" marL="862251" marR="0" rtl="0" algn="l">
              <a:lnSpc>
                <a:spcPct val="199333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Wirtschaftliche und soziale Bedeutung der Beschäftigung von Frauen verstehen</a:t>
            </a:r>
            <a:endParaRPr/>
          </a:p>
          <a:p>
            <a:pPr indent="-457200" lvl="2" marL="862251" marR="0" rtl="0" algn="l">
              <a:lnSpc>
                <a:spcPct val="199333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Gängige Formen der Diskriminierung und geschlechtsspezifische Stereotypen am Arbeitsplatz erkennen</a:t>
            </a:r>
            <a:endParaRPr b="0" i="0" sz="2400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2" marL="862251" marR="0" rtl="0" algn="l">
              <a:lnSpc>
                <a:spcPct val="199333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Verschiedene Führungs- und Managementansätze verstehen, die Vielfalt und Inklusion fördern</a:t>
            </a:r>
            <a:endParaRPr b="0" i="0" sz="2400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2" marL="862251" marR="0" rtl="0" algn="l">
              <a:lnSpc>
                <a:spcPct val="199333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Identifikation von Schlüsselelementen für die erfolgreiche Umsetzung von Diversitätsstrategien</a:t>
            </a:r>
            <a:endParaRPr b="0" i="0" sz="2400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2" marL="862251" marR="0" rtl="0" algn="l">
              <a:lnSpc>
                <a:spcPct val="199333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Reflexion über Beispiele bewährter Verfahren und Bewertung der Übertragbarkeit auf die eigene Organisation</a:t>
            </a:r>
            <a:endParaRPr b="0" i="0" sz="2400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2" marL="862251" marR="0" rtl="0" algn="l">
              <a:lnSpc>
                <a:spcPct val="199333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Beteiligung an Diskussionen über inklusive Führung und ihre praktischen Herausforderungen</a:t>
            </a:r>
            <a:endParaRPr b="0" i="0" sz="2400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2" marL="862251" marR="0" rtl="0" algn="l">
              <a:lnSpc>
                <a:spcPct val="199333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Nutzen von Kenntnissen über innovative Ansätze und Pilotprojekte, um neue Möglichkeiten zu identifizieren und anzuwenden</a:t>
            </a:r>
            <a:endParaRPr b="0" i="0" sz="2400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5"/>
          <p:cNvSpPr txBox="1"/>
          <p:nvPr/>
        </p:nvSpPr>
        <p:spPr>
          <a:xfrm>
            <a:off x="762000" y="1593319"/>
            <a:ext cx="11037703" cy="3975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68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Lernziele: Geschlechtergleichstellung in der Beschäftigung 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in Bild mit Text, Schriftart, Screenshot, Grafik, automatisch generierter Beschreibung" id="120" name="Google Shape;120;p16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4" l="0" r="1" t="-4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6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82" l="0" r="1" t="-18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Schriftart, Grafiken, Logo und Screenshot. Beschreibung wird automatisch generiert." id="122" name="Google Shape;122;p16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1" t="-5737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6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6"/>
          <p:cNvSpPr txBox="1"/>
          <p:nvPr/>
        </p:nvSpPr>
        <p:spPr>
          <a:xfrm>
            <a:off x="1079430" y="1813653"/>
            <a:ext cx="15362539" cy="68218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42900" lvl="2" marL="800019" marR="0" rtl="0" algn="l">
              <a:lnSpc>
                <a:spcPct val="224958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Stärken und Schwächen ihres Unternehmens in Bezug auf die vier Zielgruppen verstehen und interpretieren</a:t>
            </a:r>
            <a:endParaRPr b="0" i="0" sz="2400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800019" marR="0" rtl="0" algn="l">
              <a:lnSpc>
                <a:spcPct val="224958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Reflektieren Sie die Unterschiede zwischen wahrgenommener und tatsächlicher Inklusion/Bereitschaft</a:t>
            </a:r>
            <a:endParaRPr b="0" i="0" sz="2400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799948" marR="0" rtl="0" algn="l">
              <a:lnSpc>
                <a:spcPct val="224958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Erkennen Sie, wo Lücken bestehen, und identifizieren Sie Entwicklungspotenziale für die jeweilige Zielgruppe</a:t>
            </a:r>
            <a:endParaRPr b="0" i="0" sz="2400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800019" marR="0" rtl="0" algn="l">
              <a:lnSpc>
                <a:spcPct val="224958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Diagnostische Ergebnisse in strategische Handlungsfelder übersetzen</a:t>
            </a:r>
            <a:endParaRPr b="0" i="0" sz="2400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800019" marR="0" rtl="0" algn="l">
              <a:lnSpc>
                <a:spcPct val="224958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Priorisieren Sie die wichtigsten Verbesserungsbereiche im Kontext Ihrer Organisation</a:t>
            </a:r>
            <a:endParaRPr b="0" i="0" sz="2400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800019" marR="0" rtl="0" algn="l">
              <a:lnSpc>
                <a:spcPct val="224958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Präsentieren Sie ein individuelles Canvas-Geschäftsmodell </a:t>
            </a:r>
            <a:endParaRPr/>
          </a:p>
          <a:p>
            <a:pPr indent="-342900" lvl="2" marL="800019" marR="0" rtl="0" algn="l">
              <a:lnSpc>
                <a:spcPct val="224958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Geben und erhalten Sie konstruktives Feedback von Kolleg:innen</a:t>
            </a:r>
            <a:endParaRPr b="0" i="0" sz="2400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800019" marR="0" rtl="0" algn="l">
              <a:lnSpc>
                <a:spcPct val="224958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Stärken und Verbesserungspotenziale hinsichtlich der Strategien für die vier Zielgruppen identifizieren</a:t>
            </a:r>
            <a:endParaRPr b="0" i="0" sz="2400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6"/>
          <p:cNvSpPr txBox="1"/>
          <p:nvPr/>
        </p:nvSpPr>
        <p:spPr>
          <a:xfrm>
            <a:off x="1676400" y="1336346"/>
            <a:ext cx="6172200" cy="3975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68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Lernziele: Strategieworkshop 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in Bild mit Text, Schriftart, Screenshot, Grafik, automatisch generierter Beschreibung" id="130" name="Google Shape;130;p17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4" l="0" r="1" t="-4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7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82" l="0" r="1" t="-18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Schriftart, Grafiken, Logo und Screenshot. Beschreibung wird automatisch generiert." id="132" name="Google Shape;132;p17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1" t="-5737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7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7"/>
          <p:cNvSpPr txBox="1"/>
          <p:nvPr/>
        </p:nvSpPr>
        <p:spPr>
          <a:xfrm>
            <a:off x="1272460" y="2193693"/>
            <a:ext cx="15143274" cy="51387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03508" lvl="1" marL="607016" marR="0" rtl="0" algn="l">
              <a:lnSpc>
                <a:spcPct val="210875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Die Bedeutung der Überwachung ausgearbeiteter Strategien zur Verbesserung der Vollzeitbeschäftigung von Frauen, der Arbeitsbedingungen älterer Arbeitnehmer:innen, der Migration und der Diversität sowie der Weiterbildung gering qualifizierter Arbeitnehmer:innen im eigenen Unternehmen verstehen.</a:t>
            </a:r>
            <a:endParaRPr/>
          </a:p>
          <a:p>
            <a:pPr indent="-303508" lvl="1" marL="607016" marR="0" rtl="0" algn="l">
              <a:lnSpc>
                <a:spcPct val="210875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Relevante Indikatoren zur Erfolgs- und Leistungsmessung der ermittelten Strategien identifizieren, um die Möglichkeiten für die definierten Handlungsebenen zu verbessern.</a:t>
            </a:r>
            <a:endParaRPr/>
          </a:p>
          <a:p>
            <a:pPr indent="-303508" lvl="1" marL="607016" marR="0" rtl="0" algn="l">
              <a:lnSpc>
                <a:spcPct val="210875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Entdecken Sie einfache Tools zur Überwachung des Erfolgs von Strategien und Aktivitäten.</a:t>
            </a:r>
            <a:endParaRPr/>
          </a:p>
          <a:p>
            <a:pPr indent="-303508" lvl="1" marL="607016" marR="0" rtl="0" algn="l">
              <a:lnSpc>
                <a:spcPct val="210875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Nutzen Sie einfache Werkzeuge und Methoden zur Erfolgs- und Leistungsüberwachung sowie zur Abweichungsanalyse und zur Überprüfung der Zielerreichung von Indikatoren ein.</a:t>
            </a:r>
            <a:endParaRPr/>
          </a:p>
        </p:txBody>
      </p:sp>
      <p:sp>
        <p:nvSpPr>
          <p:cNvPr id="135" name="Google Shape;135;p17"/>
          <p:cNvSpPr txBox="1"/>
          <p:nvPr/>
        </p:nvSpPr>
        <p:spPr>
          <a:xfrm>
            <a:off x="1752600" y="1173952"/>
            <a:ext cx="12725400" cy="3975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68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Lernziele: Überwachungsindikatoren und -instrumente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in Bild mit Text, Schriftart, Screenshot, Grafik, automatisch generierter Beschreibung" id="140" name="Google Shape;140;p18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4" l="0" r="1" t="-4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Text, Schriftart, Screenshot, Grafik, automatisch generierter Beschreibung" id="141" name="Google Shape;141;p18"/>
          <p:cNvSpPr/>
          <p:nvPr/>
        </p:nvSpPr>
        <p:spPr>
          <a:xfrm>
            <a:off x="264824" y="9563776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4" l="0" r="1" t="-4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8"/>
          <p:cNvSpPr/>
          <p:nvPr/>
        </p:nvSpPr>
        <p:spPr>
          <a:xfrm>
            <a:off x="5626741" y="5844569"/>
            <a:ext cx="6614351" cy="3060382"/>
          </a:xfrm>
          <a:custGeom>
            <a:rect b="b" l="l" r="r" t="t"/>
            <a:pathLst>
              <a:path extrusionOk="0" h="4080510" w="8819134">
                <a:moveTo>
                  <a:pt x="0" y="0"/>
                </a:moveTo>
                <a:lnTo>
                  <a:pt x="8819134" y="0"/>
                </a:lnTo>
                <a:lnTo>
                  <a:pt x="8819134" y="4080510"/>
                </a:lnTo>
                <a:lnTo>
                  <a:pt x="0" y="40805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8698" l="0" r="0" t="-869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einem Stern, Schriftart, Grafik, Symbol. Automatisch generierte Beschreibung." id="143" name="Google Shape;143;p18"/>
          <p:cNvSpPr/>
          <p:nvPr/>
        </p:nvSpPr>
        <p:spPr>
          <a:xfrm>
            <a:off x="6199937" y="4004777"/>
            <a:ext cx="860679" cy="619316"/>
          </a:xfrm>
          <a:custGeom>
            <a:rect b="b" l="l" r="r" t="t"/>
            <a:pathLst>
              <a:path extrusionOk="0" h="825754" w="1147572">
                <a:moveTo>
                  <a:pt x="0" y="0"/>
                </a:moveTo>
                <a:lnTo>
                  <a:pt x="1147572" y="0"/>
                </a:lnTo>
                <a:lnTo>
                  <a:pt x="1147572" y="825754"/>
                </a:lnTo>
                <a:lnTo>
                  <a:pt x="0" y="8257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32" l="0" r="-5" t="-3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Schriftart, Grafiken, Text und Grafikdesign. Automatisch generierte Beschreibung." id="144" name="Google Shape;144;p18"/>
          <p:cNvSpPr/>
          <p:nvPr/>
        </p:nvSpPr>
        <p:spPr>
          <a:xfrm>
            <a:off x="9086240" y="4066232"/>
            <a:ext cx="1420654" cy="496443"/>
          </a:xfrm>
          <a:custGeom>
            <a:rect b="b" l="l" r="r" t="t"/>
            <a:pathLst>
              <a:path extrusionOk="0" h="661924" w="1894205">
                <a:moveTo>
                  <a:pt x="0" y="0"/>
                </a:moveTo>
                <a:lnTo>
                  <a:pt x="1894205" y="0"/>
                </a:lnTo>
                <a:lnTo>
                  <a:pt x="1894205" y="661924"/>
                </a:lnTo>
                <a:lnTo>
                  <a:pt x="0" y="6619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88" l="0" r="2" t="-19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Text, Schriftart, Symbol und Screenshot. Beschreibung wird automatisch generiert." id="145" name="Google Shape;145;p18"/>
          <p:cNvSpPr/>
          <p:nvPr/>
        </p:nvSpPr>
        <p:spPr>
          <a:xfrm>
            <a:off x="10285876" y="4942227"/>
            <a:ext cx="734759" cy="541687"/>
          </a:xfrm>
          <a:custGeom>
            <a:rect b="b" l="l" r="r" t="t"/>
            <a:pathLst>
              <a:path extrusionOk="0" h="722249" w="979678">
                <a:moveTo>
                  <a:pt x="0" y="0"/>
                </a:moveTo>
                <a:lnTo>
                  <a:pt x="979678" y="0"/>
                </a:lnTo>
                <a:lnTo>
                  <a:pt x="979678" y="722249"/>
                </a:lnTo>
                <a:lnTo>
                  <a:pt x="0" y="7222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67" l="0" r="-5" t="-16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Text, Schriftart, Logo und Grafiken. Automatisch generierte Beschreibung." id="146" name="Google Shape;146;p18"/>
          <p:cNvSpPr/>
          <p:nvPr/>
        </p:nvSpPr>
        <p:spPr>
          <a:xfrm>
            <a:off x="10930976" y="4138727"/>
            <a:ext cx="1057751" cy="351377"/>
          </a:xfrm>
          <a:custGeom>
            <a:rect b="b" l="l" r="r" t="t"/>
            <a:pathLst>
              <a:path extrusionOk="0" h="468503" w="1410335">
                <a:moveTo>
                  <a:pt x="0" y="0"/>
                </a:moveTo>
                <a:lnTo>
                  <a:pt x="1410335" y="0"/>
                </a:lnTo>
                <a:lnTo>
                  <a:pt x="1410335" y="468503"/>
                </a:lnTo>
                <a:lnTo>
                  <a:pt x="0" y="4685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78" l="0" r="-2" t="-16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Schriftart, Grafiken, Screenshot und Text. Automatisch generierte Beschreibung." id="147" name="Google Shape;147;p18"/>
          <p:cNvSpPr/>
          <p:nvPr/>
        </p:nvSpPr>
        <p:spPr>
          <a:xfrm>
            <a:off x="8942013" y="4767024"/>
            <a:ext cx="930211" cy="930211"/>
          </a:xfrm>
          <a:custGeom>
            <a:rect b="b" l="l" r="r" t="t"/>
            <a:pathLst>
              <a:path extrusionOk="0" h="1240282" w="1240282">
                <a:moveTo>
                  <a:pt x="0" y="0"/>
                </a:moveTo>
                <a:lnTo>
                  <a:pt x="1240282" y="0"/>
                </a:lnTo>
                <a:lnTo>
                  <a:pt x="1240282" y="1240282"/>
                </a:lnTo>
                <a:lnTo>
                  <a:pt x="0" y="1240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1" l="0" r="-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Text, Schriftart, Logo und Grafiken. Automatisch generierte Beschreibung." id="148" name="Google Shape;148;p18"/>
          <p:cNvSpPr/>
          <p:nvPr/>
        </p:nvSpPr>
        <p:spPr>
          <a:xfrm>
            <a:off x="7484783" y="4082644"/>
            <a:ext cx="1177385" cy="463582"/>
          </a:xfrm>
          <a:custGeom>
            <a:rect b="b" l="l" r="r" t="t"/>
            <a:pathLst>
              <a:path extrusionOk="0" h="618109" w="1569847">
                <a:moveTo>
                  <a:pt x="0" y="0"/>
                </a:moveTo>
                <a:lnTo>
                  <a:pt x="1569847" y="0"/>
                </a:lnTo>
                <a:lnTo>
                  <a:pt x="1569847" y="618109"/>
                </a:lnTo>
                <a:lnTo>
                  <a:pt x="0" y="6181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265" l="0" r="4" t="-26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8"/>
          <p:cNvSpPr/>
          <p:nvPr/>
        </p:nvSpPr>
        <p:spPr>
          <a:xfrm>
            <a:off x="6991445" y="4992900"/>
            <a:ext cx="1536916" cy="458667"/>
          </a:xfrm>
          <a:custGeom>
            <a:rect b="b" l="l" r="r" t="t"/>
            <a:pathLst>
              <a:path extrusionOk="0" h="458667" w="1536916">
                <a:moveTo>
                  <a:pt x="0" y="0"/>
                </a:moveTo>
                <a:lnTo>
                  <a:pt x="1536916" y="0"/>
                </a:lnTo>
                <a:lnTo>
                  <a:pt x="1536916" y="458667"/>
                </a:lnTo>
                <a:lnTo>
                  <a:pt x="0" y="4586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674" l="0" r="0" t="-676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8"/>
          <p:cNvSpPr/>
          <p:nvPr/>
        </p:nvSpPr>
        <p:spPr>
          <a:xfrm>
            <a:off x="-21803" y="-35071"/>
            <a:ext cx="18296096" cy="2630710"/>
          </a:xfrm>
          <a:custGeom>
            <a:rect b="b" l="l" r="r" t="t"/>
            <a:pathLst>
              <a:path extrusionOk="0" h="3507613" w="24394795">
                <a:moveTo>
                  <a:pt x="0" y="0"/>
                </a:moveTo>
                <a:lnTo>
                  <a:pt x="24394795" y="0"/>
                </a:lnTo>
                <a:lnTo>
                  <a:pt x="24394795" y="3507613"/>
                </a:lnTo>
                <a:lnTo>
                  <a:pt x="0" y="3507613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8"/>
          <p:cNvSpPr txBox="1"/>
          <p:nvPr/>
        </p:nvSpPr>
        <p:spPr>
          <a:xfrm>
            <a:off x="4616510" y="515045"/>
            <a:ext cx="8963777" cy="14335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Vielen Dank!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in Bild mit Text, Schriftart, Screenshot, Grafik, automatisch generierter Beschreibung" id="156" name="Google Shape;156;p19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4" l="0" r="1" t="-4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Text, Schriftart, Screenshot, Grafik, automatisch generierter Beschreibung" id="157" name="Google Shape;157;p19"/>
          <p:cNvSpPr/>
          <p:nvPr/>
        </p:nvSpPr>
        <p:spPr>
          <a:xfrm>
            <a:off x="264824" y="9563776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4" l="0" r="1" t="-4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9"/>
          <p:cNvSpPr/>
          <p:nvPr/>
        </p:nvSpPr>
        <p:spPr>
          <a:xfrm>
            <a:off x="5626741" y="5844569"/>
            <a:ext cx="6614351" cy="3060382"/>
          </a:xfrm>
          <a:custGeom>
            <a:rect b="b" l="l" r="r" t="t"/>
            <a:pathLst>
              <a:path extrusionOk="0" h="4080510" w="8819134">
                <a:moveTo>
                  <a:pt x="0" y="0"/>
                </a:moveTo>
                <a:lnTo>
                  <a:pt x="8819134" y="0"/>
                </a:lnTo>
                <a:lnTo>
                  <a:pt x="8819134" y="4080510"/>
                </a:lnTo>
                <a:lnTo>
                  <a:pt x="0" y="40805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8698" l="0" r="0" t="-869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einem Stern, Schriftart, Grafik, Symbol. Automatisch generierte Beschreibung." id="159" name="Google Shape;159;p19"/>
          <p:cNvSpPr/>
          <p:nvPr/>
        </p:nvSpPr>
        <p:spPr>
          <a:xfrm>
            <a:off x="6199937" y="4004777"/>
            <a:ext cx="860679" cy="619316"/>
          </a:xfrm>
          <a:custGeom>
            <a:rect b="b" l="l" r="r" t="t"/>
            <a:pathLst>
              <a:path extrusionOk="0" h="825754" w="1147572">
                <a:moveTo>
                  <a:pt x="0" y="0"/>
                </a:moveTo>
                <a:lnTo>
                  <a:pt x="1147572" y="0"/>
                </a:lnTo>
                <a:lnTo>
                  <a:pt x="1147572" y="825754"/>
                </a:lnTo>
                <a:lnTo>
                  <a:pt x="0" y="8257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32" l="0" r="-5" t="-3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Schriftart, Grafiken, Text und Grafikdesign. Automatisch generierte Beschreibung." id="160" name="Google Shape;160;p19"/>
          <p:cNvSpPr/>
          <p:nvPr/>
        </p:nvSpPr>
        <p:spPr>
          <a:xfrm>
            <a:off x="9086240" y="4066232"/>
            <a:ext cx="1420654" cy="496443"/>
          </a:xfrm>
          <a:custGeom>
            <a:rect b="b" l="l" r="r" t="t"/>
            <a:pathLst>
              <a:path extrusionOk="0" h="661924" w="1894205">
                <a:moveTo>
                  <a:pt x="0" y="0"/>
                </a:moveTo>
                <a:lnTo>
                  <a:pt x="1894205" y="0"/>
                </a:lnTo>
                <a:lnTo>
                  <a:pt x="1894205" y="661924"/>
                </a:lnTo>
                <a:lnTo>
                  <a:pt x="0" y="6619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88" l="0" r="2" t="-19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Text, Schriftart, Symbol und Screenshot. Beschreibung wird automatisch generiert." id="161" name="Google Shape;161;p19"/>
          <p:cNvSpPr/>
          <p:nvPr/>
        </p:nvSpPr>
        <p:spPr>
          <a:xfrm>
            <a:off x="10285876" y="4942227"/>
            <a:ext cx="734759" cy="541687"/>
          </a:xfrm>
          <a:custGeom>
            <a:rect b="b" l="l" r="r" t="t"/>
            <a:pathLst>
              <a:path extrusionOk="0" h="722249" w="979678">
                <a:moveTo>
                  <a:pt x="0" y="0"/>
                </a:moveTo>
                <a:lnTo>
                  <a:pt x="979678" y="0"/>
                </a:lnTo>
                <a:lnTo>
                  <a:pt x="979678" y="722249"/>
                </a:lnTo>
                <a:lnTo>
                  <a:pt x="0" y="7222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67" l="0" r="-5" t="-16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Text, Schriftart, Logo und Grafiken. Automatisch generierte Beschreibung." id="162" name="Google Shape;162;p19"/>
          <p:cNvSpPr/>
          <p:nvPr/>
        </p:nvSpPr>
        <p:spPr>
          <a:xfrm>
            <a:off x="10930976" y="4138727"/>
            <a:ext cx="1057751" cy="351377"/>
          </a:xfrm>
          <a:custGeom>
            <a:rect b="b" l="l" r="r" t="t"/>
            <a:pathLst>
              <a:path extrusionOk="0" h="468503" w="1410335">
                <a:moveTo>
                  <a:pt x="0" y="0"/>
                </a:moveTo>
                <a:lnTo>
                  <a:pt x="1410335" y="0"/>
                </a:lnTo>
                <a:lnTo>
                  <a:pt x="1410335" y="468503"/>
                </a:lnTo>
                <a:lnTo>
                  <a:pt x="0" y="4685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78" l="0" r="-2" t="-16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Schriftart, Grafiken, Screenshot und Text. Automatisch generierte Beschreibung." id="163" name="Google Shape;163;p19"/>
          <p:cNvSpPr/>
          <p:nvPr/>
        </p:nvSpPr>
        <p:spPr>
          <a:xfrm>
            <a:off x="8942013" y="4767024"/>
            <a:ext cx="930211" cy="930211"/>
          </a:xfrm>
          <a:custGeom>
            <a:rect b="b" l="l" r="r" t="t"/>
            <a:pathLst>
              <a:path extrusionOk="0" h="1240282" w="1240282">
                <a:moveTo>
                  <a:pt x="0" y="0"/>
                </a:moveTo>
                <a:lnTo>
                  <a:pt x="1240282" y="0"/>
                </a:lnTo>
                <a:lnTo>
                  <a:pt x="1240282" y="1240282"/>
                </a:lnTo>
                <a:lnTo>
                  <a:pt x="0" y="1240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1" l="0" r="-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Text, Schriftart, Logo und Grafiken. Automatisch generierte Beschreibung." id="164" name="Google Shape;164;p19"/>
          <p:cNvSpPr/>
          <p:nvPr/>
        </p:nvSpPr>
        <p:spPr>
          <a:xfrm>
            <a:off x="7484783" y="4082644"/>
            <a:ext cx="1177385" cy="463582"/>
          </a:xfrm>
          <a:custGeom>
            <a:rect b="b" l="l" r="r" t="t"/>
            <a:pathLst>
              <a:path extrusionOk="0" h="618109" w="1569847">
                <a:moveTo>
                  <a:pt x="0" y="0"/>
                </a:moveTo>
                <a:lnTo>
                  <a:pt x="1569847" y="0"/>
                </a:lnTo>
                <a:lnTo>
                  <a:pt x="1569847" y="618109"/>
                </a:lnTo>
                <a:lnTo>
                  <a:pt x="0" y="6181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265" l="0" r="4" t="-26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9"/>
          <p:cNvSpPr/>
          <p:nvPr/>
        </p:nvSpPr>
        <p:spPr>
          <a:xfrm>
            <a:off x="6991445" y="4992900"/>
            <a:ext cx="1536916" cy="458667"/>
          </a:xfrm>
          <a:custGeom>
            <a:rect b="b" l="l" r="r" t="t"/>
            <a:pathLst>
              <a:path extrusionOk="0" h="458667" w="1536916">
                <a:moveTo>
                  <a:pt x="0" y="0"/>
                </a:moveTo>
                <a:lnTo>
                  <a:pt x="1536916" y="0"/>
                </a:lnTo>
                <a:lnTo>
                  <a:pt x="1536916" y="458667"/>
                </a:lnTo>
                <a:lnTo>
                  <a:pt x="0" y="4586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674" l="0" r="0" t="-676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-21803" y="-35071"/>
            <a:ext cx="18296096" cy="2630710"/>
          </a:xfrm>
          <a:custGeom>
            <a:rect b="b" l="l" r="r" t="t"/>
            <a:pathLst>
              <a:path extrusionOk="0" h="3507613" w="24394795">
                <a:moveTo>
                  <a:pt x="0" y="0"/>
                </a:moveTo>
                <a:lnTo>
                  <a:pt x="24394795" y="0"/>
                </a:lnTo>
                <a:lnTo>
                  <a:pt x="24394795" y="3507613"/>
                </a:lnTo>
                <a:lnTo>
                  <a:pt x="0" y="3507613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7" name="Google Shape;167;p19" title="DE-DE (1).jp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3575" y="9549414"/>
            <a:ext cx="17983201" cy="737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