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4" roundtripDataSignature="AMtx7mhYxY8XBRMDwJxp/QXV9C5ce7o1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EE9B609-A6DB-4FCC-AB88-80C797FADEA8}">
  <a:tblStyle styleId="{4EE9B609-A6DB-4FCC-AB88-80C797FADEA8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22" Type="http://schemas.openxmlformats.org/officeDocument/2006/relationships/slide" Target="slides/slide16.xml"/><Relationship Id="rId10" Type="http://schemas.openxmlformats.org/officeDocument/2006/relationships/slide" Target="slides/slide4.xml"/><Relationship Id="rId21" Type="http://schemas.openxmlformats.org/officeDocument/2006/relationships/slide" Target="slides/slide15.xml"/><Relationship Id="rId13" Type="http://schemas.openxmlformats.org/officeDocument/2006/relationships/slide" Target="slides/slide7.xml"/><Relationship Id="rId24" Type="http://customschemas.google.com/relationships/presentationmetadata" Target="metadata"/><Relationship Id="rId12" Type="http://schemas.openxmlformats.org/officeDocument/2006/relationships/slide" Target="slides/slide6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1.7.2013</a:t>
            </a:r>
            <a:endParaRPr/>
          </a:p>
        </p:txBody>
      </p:sp>
      <p:sp>
        <p:nvSpPr>
          <p:cNvPr id="87" name="Google Shape;87;p1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2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1.7.2013</a:t>
            </a:r>
            <a:endParaRPr/>
          </a:p>
        </p:txBody>
      </p:sp>
      <p:sp>
        <p:nvSpPr>
          <p:cNvPr id="106" name="Google Shape;106;p2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2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3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1.7.2013</a:t>
            </a:r>
            <a:endParaRPr/>
          </a:p>
        </p:txBody>
      </p:sp>
      <p:sp>
        <p:nvSpPr>
          <p:cNvPr id="140" name="Google Shape;140;p3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1" name="Google Shape;141;p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3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3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4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4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1.7.2013</a:t>
            </a:r>
            <a:endParaRPr/>
          </a:p>
        </p:txBody>
      </p:sp>
      <p:sp>
        <p:nvSpPr>
          <p:cNvPr id="179" name="Google Shape;179;p4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4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5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5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1.7.2013</a:t>
            </a:r>
            <a:endParaRPr/>
          </a:p>
        </p:txBody>
      </p:sp>
      <p:sp>
        <p:nvSpPr>
          <p:cNvPr id="200" name="Google Shape;200;p5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1" name="Google Shape;201;p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5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5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6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6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1.7.2013</a:t>
            </a:r>
            <a:endParaRPr/>
          </a:p>
        </p:txBody>
      </p:sp>
      <p:sp>
        <p:nvSpPr>
          <p:cNvPr id="238" name="Google Shape;238;p6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9" name="Google Shape;239;p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6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6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7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7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1.7.2013</a:t>
            </a:r>
            <a:endParaRPr/>
          </a:p>
        </p:txBody>
      </p:sp>
      <p:sp>
        <p:nvSpPr>
          <p:cNvPr id="272" name="Google Shape;272;p7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3" name="Google Shape;273;p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7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7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8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8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1.7.2013</a:t>
            </a:r>
            <a:endParaRPr/>
          </a:p>
        </p:txBody>
      </p:sp>
      <p:sp>
        <p:nvSpPr>
          <p:cNvPr id="292" name="Google Shape;292;p8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3" name="Google Shape;293;p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8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8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9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9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1.7.2013</a:t>
            </a:r>
            <a:endParaRPr/>
          </a:p>
        </p:txBody>
      </p:sp>
      <p:sp>
        <p:nvSpPr>
          <p:cNvPr id="312" name="Google Shape;312;p9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3" name="Google Shape;313;p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9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9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0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10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1.7.2013</a:t>
            </a:r>
            <a:endParaRPr/>
          </a:p>
        </p:txBody>
      </p:sp>
      <p:sp>
        <p:nvSpPr>
          <p:cNvPr id="331" name="Google Shape;331;p10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2" name="Google Shape;332;p1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10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10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1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11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1.7.2013</a:t>
            </a:r>
            <a:endParaRPr/>
          </a:p>
        </p:txBody>
      </p:sp>
      <p:sp>
        <p:nvSpPr>
          <p:cNvPr id="350" name="Google Shape;350;p11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1" name="Google Shape;351;p1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11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11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12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12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1.7.2013</a:t>
            </a:r>
            <a:endParaRPr/>
          </a:p>
        </p:txBody>
      </p:sp>
      <p:sp>
        <p:nvSpPr>
          <p:cNvPr id="369" name="Google Shape;369;p12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0" name="Google Shape;370;p1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12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p12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13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8" name="Google Shape;408;p13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1.7.2013</a:t>
            </a:r>
            <a:endParaRPr/>
          </a:p>
        </p:txBody>
      </p:sp>
      <p:sp>
        <p:nvSpPr>
          <p:cNvPr id="409" name="Google Shape;409;p13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0" name="Google Shape;410;p1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13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p13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14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7" name="Google Shape;427;p14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1.7.2013</a:t>
            </a:r>
            <a:endParaRPr/>
          </a:p>
        </p:txBody>
      </p:sp>
      <p:sp>
        <p:nvSpPr>
          <p:cNvPr id="428" name="Google Shape;428;p14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9" name="Google Shape;429;p1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14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p14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15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15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1.7.2013</a:t>
            </a:r>
            <a:endParaRPr/>
          </a:p>
        </p:txBody>
      </p:sp>
      <p:sp>
        <p:nvSpPr>
          <p:cNvPr id="445" name="Google Shape;445;p15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6" name="Google Shape;446;p1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15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" name="Google Shape;448;p15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16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3" name="Google Shape;463;p16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1.7.2013</a:t>
            </a:r>
            <a:endParaRPr/>
          </a:p>
        </p:txBody>
      </p:sp>
      <p:sp>
        <p:nvSpPr>
          <p:cNvPr id="464" name="Google Shape;464;p16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5" name="Google Shape;465;p1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16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7" name="Google Shape;467;p16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17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2" name="Google Shape;482;p17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1.7.2013</a:t>
            </a:r>
            <a:endParaRPr/>
          </a:p>
        </p:txBody>
      </p:sp>
      <p:sp>
        <p:nvSpPr>
          <p:cNvPr id="483" name="Google Shape;483;p17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4" name="Google Shape;484;p1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17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6" name="Google Shape;486;p17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0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0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3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23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4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24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24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24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6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6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6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8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9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9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11" Type="http://schemas.openxmlformats.org/officeDocument/2006/relationships/image" Target="../media/image6.jpg"/><Relationship Id="rId10" Type="http://schemas.openxmlformats.org/officeDocument/2006/relationships/image" Target="../media/image19.png"/><Relationship Id="rId9" Type="http://schemas.openxmlformats.org/officeDocument/2006/relationships/image" Target="../media/image13.png"/><Relationship Id="rId5" Type="http://schemas.openxmlformats.org/officeDocument/2006/relationships/image" Target="../media/image16.png"/><Relationship Id="rId6" Type="http://schemas.openxmlformats.org/officeDocument/2006/relationships/image" Target="../media/image8.png"/><Relationship Id="rId7" Type="http://schemas.openxmlformats.org/officeDocument/2006/relationships/image" Target="../media/image12.jpg"/><Relationship Id="rId8" Type="http://schemas.openxmlformats.org/officeDocument/2006/relationships/image" Target="../media/image1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18.png"/><Relationship Id="rId10" Type="http://schemas.openxmlformats.org/officeDocument/2006/relationships/image" Target="../media/image15.png"/><Relationship Id="rId9" Type="http://schemas.openxmlformats.org/officeDocument/2006/relationships/image" Target="../media/image7.png"/><Relationship Id="rId5" Type="http://schemas.openxmlformats.org/officeDocument/2006/relationships/image" Target="../media/image4.png"/><Relationship Id="rId6" Type="http://schemas.openxmlformats.org/officeDocument/2006/relationships/image" Target="../media/image10.png"/><Relationship Id="rId7" Type="http://schemas.openxmlformats.org/officeDocument/2006/relationships/image" Target="../media/image9.jpg"/><Relationship Id="rId8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18.png"/><Relationship Id="rId5" Type="http://schemas.openxmlformats.org/officeDocument/2006/relationships/image" Target="../media/image4.png"/><Relationship Id="rId6" Type="http://schemas.openxmlformats.org/officeDocument/2006/relationships/image" Target="../media/image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18.png"/><Relationship Id="rId5" Type="http://schemas.openxmlformats.org/officeDocument/2006/relationships/image" Target="../media/image4.png"/><Relationship Id="rId6" Type="http://schemas.openxmlformats.org/officeDocument/2006/relationships/image" Target="../media/image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18.png"/><Relationship Id="rId5" Type="http://schemas.openxmlformats.org/officeDocument/2006/relationships/image" Target="../media/image4.png"/><Relationship Id="rId6" Type="http://schemas.openxmlformats.org/officeDocument/2006/relationships/image" Target="../media/image9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18.png"/><Relationship Id="rId5" Type="http://schemas.openxmlformats.org/officeDocument/2006/relationships/image" Target="../media/image4.png"/><Relationship Id="rId6" Type="http://schemas.openxmlformats.org/officeDocument/2006/relationships/image" Target="../media/image9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18.png"/><Relationship Id="rId5" Type="http://schemas.openxmlformats.org/officeDocument/2006/relationships/image" Target="../media/image4.png"/><Relationship Id="rId6" Type="http://schemas.openxmlformats.org/officeDocument/2006/relationships/image" Target="../media/image9.jpg"/><Relationship Id="rId7" Type="http://schemas.openxmlformats.org/officeDocument/2006/relationships/image" Target="../media/image20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18.png"/><Relationship Id="rId5" Type="http://schemas.openxmlformats.org/officeDocument/2006/relationships/image" Target="../media/image4.png"/><Relationship Id="rId6" Type="http://schemas.openxmlformats.org/officeDocument/2006/relationships/image" Target="../media/image9.jpg"/><Relationship Id="rId7" Type="http://schemas.openxmlformats.org/officeDocument/2006/relationships/image" Target="../media/image2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18.png"/><Relationship Id="rId5" Type="http://schemas.openxmlformats.org/officeDocument/2006/relationships/image" Target="../media/image4.png"/><Relationship Id="rId6" Type="http://schemas.openxmlformats.org/officeDocument/2006/relationships/image" Target="../media/image9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18.png"/><Relationship Id="rId5" Type="http://schemas.openxmlformats.org/officeDocument/2006/relationships/image" Target="../media/image4.png"/><Relationship Id="rId6" Type="http://schemas.openxmlformats.org/officeDocument/2006/relationships/image" Target="../media/image9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Relationship Id="rId4" Type="http://schemas.openxmlformats.org/officeDocument/2006/relationships/image" Target="../media/image18.png"/><Relationship Id="rId5" Type="http://schemas.openxmlformats.org/officeDocument/2006/relationships/image" Target="../media/image4.png"/><Relationship Id="rId6" Type="http://schemas.openxmlformats.org/officeDocument/2006/relationships/image" Target="../media/image9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Relationship Id="rId4" Type="http://schemas.openxmlformats.org/officeDocument/2006/relationships/image" Target="../media/image18.png"/><Relationship Id="rId5" Type="http://schemas.openxmlformats.org/officeDocument/2006/relationships/image" Target="../media/image4.png"/><Relationship Id="rId6" Type="http://schemas.openxmlformats.org/officeDocument/2006/relationships/image" Target="../media/image9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Relationship Id="rId4" Type="http://schemas.openxmlformats.org/officeDocument/2006/relationships/image" Target="../media/image18.png"/><Relationship Id="rId5" Type="http://schemas.openxmlformats.org/officeDocument/2006/relationships/image" Target="../media/image4.png"/><Relationship Id="rId6" Type="http://schemas.openxmlformats.org/officeDocument/2006/relationships/image" Target="../media/image9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Relationship Id="rId4" Type="http://schemas.openxmlformats.org/officeDocument/2006/relationships/image" Target="../media/image18.png"/><Relationship Id="rId5" Type="http://schemas.openxmlformats.org/officeDocument/2006/relationships/image" Target="../media/image4.png"/><Relationship Id="rId6" Type="http://schemas.openxmlformats.org/officeDocument/2006/relationships/image" Target="../media/image9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Relationship Id="rId4" Type="http://schemas.openxmlformats.org/officeDocument/2006/relationships/image" Target="../media/image18.png"/><Relationship Id="rId5" Type="http://schemas.openxmlformats.org/officeDocument/2006/relationships/image" Target="../media/image4.png"/><Relationship Id="rId6" Type="http://schemas.openxmlformats.org/officeDocument/2006/relationships/image" Target="../media/image9.jpg"/></Relationships>
</file>

<file path=ppt/slides/_rels/slide16.xml.rels><?xml version="1.0" encoding="UTF-8" standalone="yes"?><Relationships xmlns="http://schemas.openxmlformats.org/package/2006/relationships"><Relationship Id="rId11" Type="http://schemas.openxmlformats.org/officeDocument/2006/relationships/hyperlink" Target="https://economy-finance.ec.europa.eu/migration-mobility-and-eu-labour-market_en" TargetMode="External"/><Relationship Id="rId10" Type="http://schemas.openxmlformats.org/officeDocument/2006/relationships/hyperlink" Target="https://economy-finance.ec.europa.eu/migration-mobility-and-eu-labour-market_en" TargetMode="External"/><Relationship Id="rId13" Type="http://schemas.openxmlformats.org/officeDocument/2006/relationships/hyperlink" Target="https://economy-finance.ec.europa.eu/migration-mobility-and-eu-labour-market_en" TargetMode="External"/><Relationship Id="rId12" Type="http://schemas.openxmlformats.org/officeDocument/2006/relationships/hyperlink" Target="https://economy-finance.ec.europa.eu/migration-mobility-and-eu-labour-market_en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Relationship Id="rId4" Type="http://schemas.openxmlformats.org/officeDocument/2006/relationships/image" Target="../media/image18.png"/><Relationship Id="rId9" Type="http://schemas.openxmlformats.org/officeDocument/2006/relationships/hyperlink" Target="https://www.rfberlin.com/wp-content/uploads/2025/07/RFBerlin_CReAM_Report072025_Employment-of-Migrants.pdf" TargetMode="External"/><Relationship Id="rId15" Type="http://schemas.openxmlformats.org/officeDocument/2006/relationships/hyperlink" Target="https://www.oecd.org/en/publications/international-migration-outlook-2025_ae26c893-en/full-report/recent-developments-in-migrant-integration-policy_3b9ac272.html" TargetMode="External"/><Relationship Id="rId14" Type="http://schemas.openxmlformats.org/officeDocument/2006/relationships/hyperlink" Target="https://economy-finance.ec.europa.eu/migration-mobility-and-eu-labour-market_en" TargetMode="External"/><Relationship Id="rId17" Type="http://schemas.openxmlformats.org/officeDocument/2006/relationships/hyperlink" Target="https://www.migpolgroup.com/wp-content/uploads/2025/09/MIPEX-results-2025.pdf" TargetMode="External"/><Relationship Id="rId16" Type="http://schemas.openxmlformats.org/officeDocument/2006/relationships/hyperlink" Target="https://www.icmpd.org/file/download/63373/file/ICMPD%2520Migration%2520Outlook%25202025.pdf" TargetMode="External"/><Relationship Id="rId5" Type="http://schemas.openxmlformats.org/officeDocument/2006/relationships/image" Target="../media/image4.png"/><Relationship Id="rId6" Type="http://schemas.openxmlformats.org/officeDocument/2006/relationships/image" Target="../media/image9.jpg"/><Relationship Id="rId18" Type="http://schemas.openxmlformats.org/officeDocument/2006/relationships/hyperlink" Target="https://news.industriall-europe.eu/documents/upload/2025/9/638948255037511238_ESDE_report_EU_Commission.pdf" TargetMode="External"/><Relationship Id="rId7" Type="http://schemas.openxmlformats.org/officeDocument/2006/relationships/hyperlink" Target="https://employment-social-affairs.ec.europa.eu/annual-report-intra-eu-labour-mobility-2024_en" TargetMode="External"/><Relationship Id="rId8" Type="http://schemas.openxmlformats.org/officeDocument/2006/relationships/hyperlink" Target="https://ec.europa.eu/eurostat/statistics-explained/index.php?title=Migrant_integration_statistics_%E2%80%93_labour_market_indicators" TargetMode="External"/></Relationships>
</file>

<file path=ppt/slides/_rels/slide17.xml.rels><?xml version="1.0" encoding="UTF-8" standalone="yes"?><Relationships xmlns="http://schemas.openxmlformats.org/package/2006/relationships"><Relationship Id="rId11" Type="http://schemas.openxmlformats.org/officeDocument/2006/relationships/image" Target="../media/image19.png"/><Relationship Id="rId10" Type="http://schemas.openxmlformats.org/officeDocument/2006/relationships/image" Target="../media/image13.png"/><Relationship Id="rId1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openxmlformats.org/officeDocument/2006/relationships/image" Target="../media/image14.png"/><Relationship Id="rId5" Type="http://schemas.openxmlformats.org/officeDocument/2006/relationships/image" Target="../media/image2.png"/><Relationship Id="rId6" Type="http://schemas.openxmlformats.org/officeDocument/2006/relationships/image" Target="../media/image16.png"/><Relationship Id="rId7" Type="http://schemas.openxmlformats.org/officeDocument/2006/relationships/image" Target="../media/image8.png"/><Relationship Id="rId8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"/>
          <p:cNvSpPr/>
          <p:nvPr/>
        </p:nvSpPr>
        <p:spPr>
          <a:xfrm>
            <a:off x="-2067" y="5784666"/>
            <a:ext cx="18288000" cy="4578953"/>
          </a:xfrm>
          <a:custGeom>
            <a:rect b="b" l="l" r="r" t="t"/>
            <a:pathLst>
              <a:path extrusionOk="0" h="6105271" w="24384000">
                <a:moveTo>
                  <a:pt x="0" y="0"/>
                </a:moveTo>
                <a:lnTo>
                  <a:pt x="24384000" y="0"/>
                </a:lnTo>
                <a:lnTo>
                  <a:pt x="24384000" y="6105271"/>
                </a:lnTo>
                <a:lnTo>
                  <a:pt x="0" y="6105271"/>
                </a:lnTo>
                <a:close/>
              </a:path>
            </a:pathLst>
          </a:custGeom>
          <a:solidFill>
            <a:srgbClr val="FF6D25"/>
          </a:solidFill>
          <a:ln>
            <a:noFill/>
          </a:ln>
        </p:spPr>
      </p:sp>
      <p:sp>
        <p:nvSpPr>
          <p:cNvPr id="93" name="Google Shape;93;p1"/>
          <p:cNvSpPr/>
          <p:nvPr/>
        </p:nvSpPr>
        <p:spPr>
          <a:xfrm>
            <a:off x="3841013" y="1085840"/>
            <a:ext cx="10605992" cy="4907280"/>
          </a:xfrm>
          <a:custGeom>
            <a:rect b="b" l="l" r="r" t="t"/>
            <a:pathLst>
              <a:path extrusionOk="0" h="6543040" w="14141323">
                <a:moveTo>
                  <a:pt x="0" y="0"/>
                </a:moveTo>
                <a:lnTo>
                  <a:pt x="14141323" y="0"/>
                </a:lnTo>
                <a:lnTo>
                  <a:pt x="14141323" y="6543040"/>
                </a:lnTo>
                <a:lnTo>
                  <a:pt x="0" y="65430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937" l="-16344" r="-16971" t="-39572"/>
            </a:stretch>
          </a:blipFill>
          <a:ln>
            <a:noFill/>
          </a:ln>
        </p:spPr>
      </p:sp>
      <p:sp>
        <p:nvSpPr>
          <p:cNvPr descr="Imagen con una estrella, tipo de fuente, gráficos, símbolo  Descripción generada automáticamente" id="94" name="Google Shape;94;p1"/>
          <p:cNvSpPr/>
          <p:nvPr/>
        </p:nvSpPr>
        <p:spPr>
          <a:xfrm>
            <a:off x="5014208" y="121558"/>
            <a:ext cx="673036" cy="484251"/>
          </a:xfrm>
          <a:custGeom>
            <a:rect b="b" l="l" r="r" t="t"/>
            <a:pathLst>
              <a:path extrusionOk="0" h="645668" w="897382">
                <a:moveTo>
                  <a:pt x="0" y="0"/>
                </a:moveTo>
                <a:lnTo>
                  <a:pt x="897382" y="0"/>
                </a:lnTo>
                <a:lnTo>
                  <a:pt x="897382" y="645668"/>
                </a:lnTo>
                <a:lnTo>
                  <a:pt x="0" y="6456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5" l="0" r="-4" t="0"/>
            </a:stretch>
          </a:blipFill>
          <a:ln>
            <a:noFill/>
          </a:ln>
        </p:spPr>
      </p:sp>
      <p:sp>
        <p:nvSpPr>
          <p:cNvPr descr="Una imagen con fuente, gráficos, texto y diseño gráfico.  Descripción generada automáticamente." id="95" name="Google Shape;95;p1"/>
          <p:cNvSpPr/>
          <p:nvPr/>
        </p:nvSpPr>
        <p:spPr>
          <a:xfrm>
            <a:off x="7349261" y="169612"/>
            <a:ext cx="1110901" cy="388144"/>
          </a:xfrm>
          <a:custGeom>
            <a:rect b="b" l="l" r="r" t="t"/>
            <a:pathLst>
              <a:path extrusionOk="0" h="517525" w="1481201">
                <a:moveTo>
                  <a:pt x="0" y="0"/>
                </a:moveTo>
                <a:lnTo>
                  <a:pt x="1481201" y="0"/>
                </a:lnTo>
                <a:lnTo>
                  <a:pt x="1481201" y="517525"/>
                </a:lnTo>
                <a:lnTo>
                  <a:pt x="0" y="5175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7" l="0" r="1" t="0"/>
            </a:stretch>
          </a:blipFill>
          <a:ln>
            <a:noFill/>
          </a:ln>
        </p:spPr>
      </p:sp>
      <p:sp>
        <p:nvSpPr>
          <p:cNvPr descr="Una imagen con texto, tipo de fuente, símbolo y captura de pantalla.  Descripción generada automáticamente." id="96" name="Google Shape;96;p1"/>
          <p:cNvSpPr/>
          <p:nvPr/>
        </p:nvSpPr>
        <p:spPr>
          <a:xfrm>
            <a:off x="12699197" y="151914"/>
            <a:ext cx="574548" cy="423576"/>
          </a:xfrm>
          <a:custGeom>
            <a:rect b="b" l="l" r="r" t="t"/>
            <a:pathLst>
              <a:path extrusionOk="0" h="564769" w="766064">
                <a:moveTo>
                  <a:pt x="0" y="0"/>
                </a:moveTo>
                <a:lnTo>
                  <a:pt x="766064" y="0"/>
                </a:lnTo>
                <a:lnTo>
                  <a:pt x="766064" y="564769"/>
                </a:lnTo>
                <a:lnTo>
                  <a:pt x="0" y="5647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2" l="0" r="-8" t="0"/>
            </a:stretch>
          </a:blipFill>
          <a:ln>
            <a:noFill/>
          </a:ln>
        </p:spPr>
      </p:sp>
      <p:sp>
        <p:nvSpPr>
          <p:cNvPr descr="Una imagen con texto, fuente, logotipo y gráficos.  Descripción generada automáticamente." id="97" name="Google Shape;97;p1"/>
          <p:cNvSpPr/>
          <p:nvPr/>
        </p:nvSpPr>
        <p:spPr>
          <a:xfrm>
            <a:off x="8830808" y="226304"/>
            <a:ext cx="827151" cy="274796"/>
          </a:xfrm>
          <a:custGeom>
            <a:rect b="b" l="l" r="r" t="t"/>
            <a:pathLst>
              <a:path extrusionOk="0" h="366395" w="1102868">
                <a:moveTo>
                  <a:pt x="0" y="0"/>
                </a:moveTo>
                <a:lnTo>
                  <a:pt x="1102868" y="0"/>
                </a:lnTo>
                <a:lnTo>
                  <a:pt x="1102868" y="366395"/>
                </a:lnTo>
                <a:lnTo>
                  <a:pt x="0" y="3663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-1" t="0"/>
            </a:stretch>
          </a:blipFill>
          <a:ln>
            <a:noFill/>
          </a:ln>
        </p:spPr>
      </p:sp>
      <p:sp>
        <p:nvSpPr>
          <p:cNvPr descr="Una imagen con fuente, gráficos, captura de pantalla y texto.  Descripción generada automáticamente." id="98" name="Google Shape;98;p1"/>
          <p:cNvSpPr/>
          <p:nvPr/>
        </p:nvSpPr>
        <p:spPr>
          <a:xfrm>
            <a:off x="11601126" y="0"/>
            <a:ext cx="727424" cy="727424"/>
          </a:xfrm>
          <a:custGeom>
            <a:rect b="b" l="l" r="r" t="t"/>
            <a:pathLst>
              <a:path extrusionOk="0" h="969899" w="969899">
                <a:moveTo>
                  <a:pt x="0" y="0"/>
                </a:moveTo>
                <a:lnTo>
                  <a:pt x="969899" y="0"/>
                </a:lnTo>
                <a:lnTo>
                  <a:pt x="969899" y="969899"/>
                </a:lnTo>
                <a:lnTo>
                  <a:pt x="0" y="9698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2" l="0" r="2" t="0"/>
            </a:stretch>
          </a:blipFill>
          <a:ln>
            <a:noFill/>
          </a:ln>
        </p:spPr>
      </p:sp>
      <p:sp>
        <p:nvSpPr>
          <p:cNvPr descr="Una imagen con texto, fuente, logotipo y gráficos.  Descripción generada automáticamente." id="99" name="Google Shape;99;p1"/>
          <p:cNvSpPr/>
          <p:nvPr/>
        </p:nvSpPr>
        <p:spPr>
          <a:xfrm>
            <a:off x="6057948" y="182451"/>
            <a:ext cx="920686" cy="362521"/>
          </a:xfrm>
          <a:custGeom>
            <a:rect b="b" l="l" r="r" t="t"/>
            <a:pathLst>
              <a:path extrusionOk="0" h="483362" w="1227582">
                <a:moveTo>
                  <a:pt x="0" y="0"/>
                </a:moveTo>
                <a:lnTo>
                  <a:pt x="1227582" y="0"/>
                </a:lnTo>
                <a:lnTo>
                  <a:pt x="1227582" y="483362"/>
                </a:lnTo>
                <a:lnTo>
                  <a:pt x="0" y="4833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5" l="0" r="4" t="0"/>
            </a:stretch>
          </a:blipFill>
          <a:ln>
            <a:noFill/>
          </a:ln>
        </p:spPr>
      </p:sp>
      <p:sp>
        <p:nvSpPr>
          <p:cNvPr id="100" name="Google Shape;100;p1"/>
          <p:cNvSpPr/>
          <p:nvPr/>
        </p:nvSpPr>
        <p:spPr>
          <a:xfrm>
            <a:off x="10028634" y="184366"/>
            <a:ext cx="1201864" cy="358712"/>
          </a:xfrm>
          <a:custGeom>
            <a:rect b="b" l="l" r="r" t="t"/>
            <a:pathLst>
              <a:path extrusionOk="0" h="478282" w="1602486">
                <a:moveTo>
                  <a:pt x="0" y="0"/>
                </a:moveTo>
                <a:lnTo>
                  <a:pt x="1602486" y="0"/>
                </a:lnTo>
                <a:lnTo>
                  <a:pt x="1602486" y="478282"/>
                </a:lnTo>
                <a:lnTo>
                  <a:pt x="0" y="4782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13" l="0" r="-8" t="0"/>
            </a:stretch>
          </a:blipFill>
          <a:ln>
            <a:noFill/>
          </a:ln>
        </p:spPr>
      </p:sp>
      <p:sp>
        <p:nvSpPr>
          <p:cNvPr id="101" name="Google Shape;101;p1"/>
          <p:cNvSpPr txBox="1"/>
          <p:nvPr/>
        </p:nvSpPr>
        <p:spPr>
          <a:xfrm>
            <a:off x="323440" y="6318123"/>
            <a:ext cx="17545593" cy="21391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62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Información general sobre trabajadores migrantes, mejores prácticas, enfoques de gestión y liderazgo</a:t>
            </a:r>
            <a:endParaRPr b="1" i="0" sz="56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41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56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" name="Google Shape;102;p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-2075" y="9613528"/>
            <a:ext cx="18288000" cy="7500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 y gráficos.  Descripción generada automáticamente." id="111" name="Google Shape;111;p2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</p:sp>
      <p:sp>
        <p:nvSpPr>
          <p:cNvPr id="112" name="Google Shape;112;p2"/>
          <p:cNvSpPr/>
          <p:nvPr/>
        </p:nvSpPr>
        <p:spPr>
          <a:xfrm>
            <a:off x="42758" y="9682944"/>
            <a:ext cx="2393441" cy="502157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</p:sp>
      <p:sp>
        <p:nvSpPr>
          <p:cNvPr descr="Una imagen con fuente, gráficos, logotipo y captura de pantalla.  Descripción generada automáticamente." id="113" name="Google Shape;113;p2"/>
          <p:cNvSpPr/>
          <p:nvPr/>
        </p:nvSpPr>
        <p:spPr>
          <a:xfrm>
            <a:off x="-134350" y="181680"/>
            <a:ext cx="2393441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1" t="-49538"/>
            </a:stretch>
          </a:blipFill>
          <a:ln>
            <a:noFill/>
          </a:ln>
        </p:spPr>
      </p:sp>
      <p:sp>
        <p:nvSpPr>
          <p:cNvPr id="114" name="Google Shape;114;p2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15" name="Google Shape;115;p2"/>
          <p:cNvSpPr txBox="1"/>
          <p:nvPr/>
        </p:nvSpPr>
        <p:spPr>
          <a:xfrm>
            <a:off x="1970380" y="1146915"/>
            <a:ext cx="14777866" cy="27946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INFORMACIÓN GENERAL SOBRE TRABAJADORES/AS MIGRANTES, MEJORES PRÁCTICAS, ENFOQUES DE LIDERAZGO DE GESTIÓN</a:t>
            </a:r>
            <a:endParaRPr/>
          </a:p>
        </p:txBody>
      </p:sp>
      <p:sp>
        <p:nvSpPr>
          <p:cNvPr id="116" name="Google Shape;116;p2"/>
          <p:cNvSpPr txBox="1"/>
          <p:nvPr/>
        </p:nvSpPr>
        <p:spPr>
          <a:xfrm>
            <a:off x="9450734" y="166678"/>
            <a:ext cx="8315220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Unidad 19</a:t>
            </a:r>
            <a:endParaRPr/>
          </a:p>
        </p:txBody>
      </p:sp>
      <p:sp>
        <p:nvSpPr>
          <p:cNvPr id="117" name="Google Shape;117;p2"/>
          <p:cNvSpPr/>
          <p:nvPr/>
        </p:nvSpPr>
        <p:spPr>
          <a:xfrm>
            <a:off x="3127258" y="5056365"/>
            <a:ext cx="1620202" cy="1620202"/>
          </a:xfrm>
          <a:custGeom>
            <a:rect b="b" l="l" r="r" t="t"/>
            <a:pathLst>
              <a:path extrusionOk="0" h="2160270" w="2160270">
                <a:moveTo>
                  <a:pt x="0" y="1080135"/>
                </a:moveTo>
                <a:cubicBezTo>
                  <a:pt x="0" y="483616"/>
                  <a:pt x="483616" y="0"/>
                  <a:pt x="1080135" y="0"/>
                </a:cubicBezTo>
                <a:cubicBezTo>
                  <a:pt x="1676654" y="0"/>
                  <a:pt x="2160270" y="483616"/>
                  <a:pt x="2160270" y="1080135"/>
                </a:cubicBezTo>
                <a:cubicBezTo>
                  <a:pt x="2160270" y="1676654"/>
                  <a:pt x="1676654" y="2160270"/>
                  <a:pt x="1080135" y="2160270"/>
                </a:cubicBezTo>
                <a:cubicBezTo>
                  <a:pt x="483616" y="2160270"/>
                  <a:pt x="0" y="1676654"/>
                  <a:pt x="0" y="1080135"/>
                </a:cubicBezTo>
                <a:close/>
              </a:path>
            </a:pathLst>
          </a:custGeom>
          <a:solidFill>
            <a:srgbClr val="FECE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descr="Grupo" id="118" name="Google Shape;118;p2"/>
          <p:cNvSpPr/>
          <p:nvPr/>
        </p:nvSpPr>
        <p:spPr>
          <a:xfrm>
            <a:off x="3467500" y="5396608"/>
            <a:ext cx="939736" cy="939736"/>
          </a:xfrm>
          <a:custGeom>
            <a:rect b="b" l="l" r="r" t="t"/>
            <a:pathLst>
              <a:path extrusionOk="0" h="1252982" w="1252982">
                <a:moveTo>
                  <a:pt x="0" y="0"/>
                </a:moveTo>
                <a:lnTo>
                  <a:pt x="1252982" y="0"/>
                </a:lnTo>
                <a:lnTo>
                  <a:pt x="1252982" y="1252982"/>
                </a:lnTo>
                <a:lnTo>
                  <a:pt x="0" y="1252982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3" l="0" r="3" t="0"/>
            </a:stretch>
          </a:blipFill>
          <a:ln>
            <a:noFill/>
          </a:ln>
        </p:spPr>
      </p:sp>
      <p:grpSp>
        <p:nvGrpSpPr>
          <p:cNvPr id="119" name="Google Shape;119;p2"/>
          <p:cNvGrpSpPr/>
          <p:nvPr/>
        </p:nvGrpSpPr>
        <p:grpSpPr>
          <a:xfrm>
            <a:off x="5094627" y="5042078"/>
            <a:ext cx="3819013" cy="1927878"/>
            <a:chOff x="0" y="-19050"/>
            <a:chExt cx="5092016" cy="2570504"/>
          </a:xfrm>
        </p:grpSpPr>
        <p:sp>
          <p:nvSpPr>
            <p:cNvPr id="120" name="Google Shape;120;p2"/>
            <p:cNvSpPr/>
            <p:nvPr/>
          </p:nvSpPr>
          <p:spPr>
            <a:xfrm>
              <a:off x="0" y="0"/>
              <a:ext cx="5092016" cy="2551454"/>
            </a:xfrm>
            <a:custGeom>
              <a:rect b="b" l="l" r="r" t="t"/>
              <a:pathLst>
                <a:path extrusionOk="0" h="2551454" w="5092016">
                  <a:moveTo>
                    <a:pt x="0" y="0"/>
                  </a:moveTo>
                  <a:lnTo>
                    <a:pt x="5092016" y="0"/>
                  </a:lnTo>
                  <a:lnTo>
                    <a:pt x="5092016" y="2551454"/>
                  </a:lnTo>
                  <a:lnTo>
                    <a:pt x="0" y="2551454"/>
                  </a:lnTo>
                  <a:close/>
                </a:path>
              </a:pathLst>
            </a:custGeom>
            <a:blipFill rotWithShape="1">
              <a:blip r:embed="rId7">
                <a:alphaModFix amt="0"/>
              </a:blip>
              <a:stretch>
                <a:fillRect b="15332" l="-4431" r="-4431" t="0"/>
              </a:stretch>
            </a:blipFill>
            <a:ln>
              <a:noFill/>
            </a:ln>
          </p:spPr>
        </p:sp>
        <p:sp>
          <p:nvSpPr>
            <p:cNvPr id="121" name="Google Shape;121;p2"/>
            <p:cNvSpPr txBox="1"/>
            <p:nvPr/>
          </p:nvSpPr>
          <p:spPr>
            <a:xfrm>
              <a:off x="0" y="-19050"/>
              <a:ext cx="5092014" cy="25705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1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933" u="none" cap="none" strike="noStrike">
                  <a:solidFill>
                    <a:srgbClr val="FECE00"/>
                  </a:solidFill>
                  <a:latin typeface="Arial"/>
                  <a:ea typeface="Arial"/>
                  <a:cs typeface="Arial"/>
                  <a:sym typeface="Arial"/>
                </a:rPr>
                <a:t>Reconocer las principales características de la fuerza laboral migrante</a:t>
              </a:r>
              <a:endParaRPr/>
            </a:p>
          </p:txBody>
        </p:sp>
      </p:grpSp>
      <p:sp>
        <p:nvSpPr>
          <p:cNvPr id="122" name="Google Shape;122;p2"/>
          <p:cNvSpPr/>
          <p:nvPr/>
        </p:nvSpPr>
        <p:spPr>
          <a:xfrm>
            <a:off x="9579073" y="5056365"/>
            <a:ext cx="1620202" cy="1620202"/>
          </a:xfrm>
          <a:custGeom>
            <a:rect b="b" l="l" r="r" t="t"/>
            <a:pathLst>
              <a:path extrusionOk="0" h="2160270" w="2160270">
                <a:moveTo>
                  <a:pt x="0" y="1080135"/>
                </a:moveTo>
                <a:cubicBezTo>
                  <a:pt x="0" y="483616"/>
                  <a:pt x="483616" y="0"/>
                  <a:pt x="1080135" y="0"/>
                </a:cubicBezTo>
                <a:cubicBezTo>
                  <a:pt x="1676654" y="0"/>
                  <a:pt x="2160270" y="483616"/>
                  <a:pt x="2160270" y="1080135"/>
                </a:cubicBezTo>
                <a:cubicBezTo>
                  <a:pt x="2160270" y="1676654"/>
                  <a:pt x="1676654" y="2160270"/>
                  <a:pt x="1080135" y="2160270"/>
                </a:cubicBezTo>
                <a:cubicBezTo>
                  <a:pt x="483616" y="2160270"/>
                  <a:pt x="0" y="1676654"/>
                  <a:pt x="0" y="1080135"/>
                </a:cubicBezTo>
                <a:close/>
              </a:path>
            </a:pathLst>
          </a:custGeom>
          <a:solidFill>
            <a:srgbClr val="BC050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descr="Apretón de manos" id="123" name="Google Shape;123;p2"/>
          <p:cNvSpPr/>
          <p:nvPr/>
        </p:nvSpPr>
        <p:spPr>
          <a:xfrm>
            <a:off x="9919316" y="5396608"/>
            <a:ext cx="939737" cy="939736"/>
          </a:xfrm>
          <a:custGeom>
            <a:rect b="b" l="l" r="r" t="t"/>
            <a:pathLst>
              <a:path extrusionOk="0" h="1252982" w="1252982">
                <a:moveTo>
                  <a:pt x="0" y="0"/>
                </a:moveTo>
                <a:lnTo>
                  <a:pt x="1252982" y="0"/>
                </a:lnTo>
                <a:lnTo>
                  <a:pt x="1252982" y="1252982"/>
                </a:lnTo>
                <a:lnTo>
                  <a:pt x="0" y="1252982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3" l="0" r="3" t="0"/>
            </a:stretch>
          </a:blipFill>
          <a:ln>
            <a:noFill/>
          </a:ln>
        </p:spPr>
      </p:sp>
      <p:grpSp>
        <p:nvGrpSpPr>
          <p:cNvPr id="124" name="Google Shape;124;p2"/>
          <p:cNvGrpSpPr/>
          <p:nvPr/>
        </p:nvGrpSpPr>
        <p:grpSpPr>
          <a:xfrm>
            <a:off x="11546443" y="5042077"/>
            <a:ext cx="3819013" cy="1634476"/>
            <a:chOff x="0" y="-19050"/>
            <a:chExt cx="5092016" cy="2179301"/>
          </a:xfrm>
        </p:grpSpPr>
        <p:sp>
          <p:nvSpPr>
            <p:cNvPr id="125" name="Google Shape;125;p2"/>
            <p:cNvSpPr/>
            <p:nvPr/>
          </p:nvSpPr>
          <p:spPr>
            <a:xfrm>
              <a:off x="0" y="0"/>
              <a:ext cx="5092016" cy="2160251"/>
            </a:xfrm>
            <a:custGeom>
              <a:rect b="b" l="l" r="r" t="t"/>
              <a:pathLst>
                <a:path extrusionOk="0" h="2160251" w="5092016">
                  <a:moveTo>
                    <a:pt x="0" y="0"/>
                  </a:moveTo>
                  <a:lnTo>
                    <a:pt x="5092016" y="0"/>
                  </a:lnTo>
                  <a:lnTo>
                    <a:pt x="5092016" y="2160251"/>
                  </a:lnTo>
                  <a:lnTo>
                    <a:pt x="0" y="2160251"/>
                  </a:lnTo>
                  <a:close/>
                </a:path>
              </a:pathLst>
            </a:custGeom>
            <a:blipFill rotWithShape="1">
              <a:blip r:embed="rId7">
                <a:alphaModFix amt="0"/>
              </a:blip>
              <a:stretch>
                <a:fillRect b="0" l="-4431" r="-4431" t="0"/>
              </a:stretch>
            </a:blipFill>
            <a:ln>
              <a:noFill/>
            </a:ln>
          </p:spPr>
        </p:sp>
        <p:sp>
          <p:nvSpPr>
            <p:cNvPr id="126" name="Google Shape;126;p2"/>
            <p:cNvSpPr txBox="1"/>
            <p:nvPr/>
          </p:nvSpPr>
          <p:spPr>
            <a:xfrm>
              <a:off x="0" y="-19050"/>
              <a:ext cx="5092014" cy="21792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1996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150" u="none" cap="none" strike="noStrike">
                  <a:solidFill>
                    <a:srgbClr val="BC0508"/>
                  </a:solidFill>
                  <a:latin typeface="Arial"/>
                  <a:ea typeface="Arial"/>
                  <a:cs typeface="Arial"/>
                  <a:sym typeface="Arial"/>
                </a:rPr>
                <a:t>Identificar barreras y oportunidades para la integración</a:t>
              </a:r>
              <a:endParaRPr/>
            </a:p>
          </p:txBody>
        </p:sp>
      </p:grpSp>
      <p:sp>
        <p:nvSpPr>
          <p:cNvPr id="127" name="Google Shape;127;p2"/>
          <p:cNvSpPr/>
          <p:nvPr/>
        </p:nvSpPr>
        <p:spPr>
          <a:xfrm>
            <a:off x="3127258" y="7745720"/>
            <a:ext cx="1620202" cy="1620202"/>
          </a:xfrm>
          <a:custGeom>
            <a:rect b="b" l="l" r="r" t="t"/>
            <a:pathLst>
              <a:path extrusionOk="0" h="2160270" w="2160270">
                <a:moveTo>
                  <a:pt x="0" y="1080135"/>
                </a:moveTo>
                <a:cubicBezTo>
                  <a:pt x="0" y="483616"/>
                  <a:pt x="483616" y="0"/>
                  <a:pt x="1080135" y="0"/>
                </a:cubicBezTo>
                <a:cubicBezTo>
                  <a:pt x="1676654" y="0"/>
                  <a:pt x="2160270" y="483616"/>
                  <a:pt x="2160270" y="1080135"/>
                </a:cubicBezTo>
                <a:cubicBezTo>
                  <a:pt x="2160270" y="1676654"/>
                  <a:pt x="1676654" y="2160270"/>
                  <a:pt x="1080135" y="2160270"/>
                </a:cubicBezTo>
                <a:cubicBezTo>
                  <a:pt x="483616" y="2160270"/>
                  <a:pt x="0" y="1676654"/>
                  <a:pt x="0" y="1080135"/>
                </a:cubicBezTo>
                <a:close/>
              </a:path>
            </a:pathLst>
          </a:custGeom>
          <a:solidFill>
            <a:srgbClr val="0039A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descr="Marca de verificación" id="128" name="Google Shape;128;p2"/>
          <p:cNvSpPr/>
          <p:nvPr/>
        </p:nvSpPr>
        <p:spPr>
          <a:xfrm>
            <a:off x="3467500" y="8085963"/>
            <a:ext cx="939736" cy="939737"/>
          </a:xfrm>
          <a:custGeom>
            <a:rect b="b" l="l" r="r" t="t"/>
            <a:pathLst>
              <a:path extrusionOk="0" h="1252982" w="1252982">
                <a:moveTo>
                  <a:pt x="0" y="0"/>
                </a:moveTo>
                <a:lnTo>
                  <a:pt x="1252982" y="0"/>
                </a:lnTo>
                <a:lnTo>
                  <a:pt x="1252982" y="1252982"/>
                </a:lnTo>
                <a:lnTo>
                  <a:pt x="0" y="1252982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3" l="0" r="3" t="0"/>
            </a:stretch>
          </a:blipFill>
          <a:ln>
            <a:noFill/>
          </a:ln>
        </p:spPr>
      </p:sp>
      <p:grpSp>
        <p:nvGrpSpPr>
          <p:cNvPr id="129" name="Google Shape;129;p2"/>
          <p:cNvGrpSpPr/>
          <p:nvPr/>
        </p:nvGrpSpPr>
        <p:grpSpPr>
          <a:xfrm>
            <a:off x="5094627" y="7731433"/>
            <a:ext cx="3819013" cy="1634476"/>
            <a:chOff x="0" y="-19050"/>
            <a:chExt cx="5092016" cy="2179301"/>
          </a:xfrm>
        </p:grpSpPr>
        <p:sp>
          <p:nvSpPr>
            <p:cNvPr id="130" name="Google Shape;130;p2"/>
            <p:cNvSpPr/>
            <p:nvPr/>
          </p:nvSpPr>
          <p:spPr>
            <a:xfrm>
              <a:off x="0" y="0"/>
              <a:ext cx="5092016" cy="2160251"/>
            </a:xfrm>
            <a:custGeom>
              <a:rect b="b" l="l" r="r" t="t"/>
              <a:pathLst>
                <a:path extrusionOk="0" h="2160251" w="5092016">
                  <a:moveTo>
                    <a:pt x="0" y="0"/>
                  </a:moveTo>
                  <a:lnTo>
                    <a:pt x="5092016" y="0"/>
                  </a:lnTo>
                  <a:lnTo>
                    <a:pt x="5092016" y="2160251"/>
                  </a:lnTo>
                  <a:lnTo>
                    <a:pt x="0" y="2160251"/>
                  </a:lnTo>
                  <a:close/>
                </a:path>
              </a:pathLst>
            </a:custGeom>
            <a:blipFill rotWithShape="1">
              <a:blip r:embed="rId7">
                <a:alphaModFix amt="0"/>
              </a:blip>
              <a:stretch>
                <a:fillRect b="0" l="-4431" r="-4431" t="0"/>
              </a:stretch>
            </a:blipFill>
            <a:ln>
              <a:noFill/>
            </a:ln>
          </p:spPr>
        </p:sp>
        <p:sp>
          <p:nvSpPr>
            <p:cNvPr id="131" name="Google Shape;131;p2"/>
            <p:cNvSpPr txBox="1"/>
            <p:nvPr/>
          </p:nvSpPr>
          <p:spPr>
            <a:xfrm>
              <a:off x="0" y="-19050"/>
              <a:ext cx="5092014" cy="21792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1996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150" u="none" cap="none" strike="noStrike">
                  <a:solidFill>
                    <a:srgbClr val="0039AC"/>
                  </a:solidFill>
                  <a:latin typeface="Arial"/>
                  <a:ea typeface="Arial"/>
                  <a:cs typeface="Arial"/>
                  <a:sym typeface="Arial"/>
                </a:rPr>
                <a:t>Evaluar ejemplos de mejores prácticas</a:t>
              </a:r>
              <a:endParaRPr/>
            </a:p>
          </p:txBody>
        </p:sp>
      </p:grpSp>
      <p:sp>
        <p:nvSpPr>
          <p:cNvPr id="132" name="Google Shape;132;p2"/>
          <p:cNvSpPr/>
          <p:nvPr/>
        </p:nvSpPr>
        <p:spPr>
          <a:xfrm>
            <a:off x="9579073" y="7745720"/>
            <a:ext cx="1620202" cy="1620202"/>
          </a:xfrm>
          <a:custGeom>
            <a:rect b="b" l="l" r="r" t="t"/>
            <a:pathLst>
              <a:path extrusionOk="0" h="2160270" w="2160270">
                <a:moveTo>
                  <a:pt x="0" y="1080135"/>
                </a:moveTo>
                <a:cubicBezTo>
                  <a:pt x="0" y="483616"/>
                  <a:pt x="483616" y="0"/>
                  <a:pt x="1080135" y="0"/>
                </a:cubicBezTo>
                <a:cubicBezTo>
                  <a:pt x="1676654" y="0"/>
                  <a:pt x="2160270" y="483616"/>
                  <a:pt x="2160270" y="1080135"/>
                </a:cubicBezTo>
                <a:cubicBezTo>
                  <a:pt x="2160270" y="1676654"/>
                  <a:pt x="1676654" y="2160270"/>
                  <a:pt x="1080135" y="2160270"/>
                </a:cubicBezTo>
                <a:cubicBezTo>
                  <a:pt x="483616" y="2160270"/>
                  <a:pt x="0" y="1676654"/>
                  <a:pt x="0" y="1080135"/>
                </a:cubicBezTo>
                <a:close/>
              </a:path>
            </a:pathLst>
          </a:custGeom>
          <a:solidFill>
            <a:srgbClr val="00C8B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descr="Cabeza con engranajes" id="133" name="Google Shape;133;p2"/>
          <p:cNvSpPr/>
          <p:nvPr/>
        </p:nvSpPr>
        <p:spPr>
          <a:xfrm>
            <a:off x="9919316" y="8085963"/>
            <a:ext cx="939737" cy="939737"/>
          </a:xfrm>
          <a:custGeom>
            <a:rect b="b" l="l" r="r" t="t"/>
            <a:pathLst>
              <a:path extrusionOk="0" h="1252982" w="1252982">
                <a:moveTo>
                  <a:pt x="0" y="0"/>
                </a:moveTo>
                <a:lnTo>
                  <a:pt x="1252982" y="0"/>
                </a:lnTo>
                <a:lnTo>
                  <a:pt x="1252982" y="1252982"/>
                </a:lnTo>
                <a:lnTo>
                  <a:pt x="0" y="1252982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3" l="0" r="3" t="0"/>
            </a:stretch>
          </a:blipFill>
          <a:ln>
            <a:noFill/>
          </a:ln>
        </p:spPr>
      </p:sp>
      <p:grpSp>
        <p:nvGrpSpPr>
          <p:cNvPr id="134" name="Google Shape;134;p2"/>
          <p:cNvGrpSpPr/>
          <p:nvPr/>
        </p:nvGrpSpPr>
        <p:grpSpPr>
          <a:xfrm>
            <a:off x="11546443" y="7731433"/>
            <a:ext cx="4523794" cy="1634476"/>
            <a:chOff x="0" y="-19050"/>
            <a:chExt cx="6031725" cy="2179301"/>
          </a:xfrm>
        </p:grpSpPr>
        <p:sp>
          <p:nvSpPr>
            <p:cNvPr id="135" name="Google Shape;135;p2"/>
            <p:cNvSpPr/>
            <p:nvPr/>
          </p:nvSpPr>
          <p:spPr>
            <a:xfrm>
              <a:off x="0" y="0"/>
              <a:ext cx="6031724" cy="2160251"/>
            </a:xfrm>
            <a:custGeom>
              <a:rect b="b" l="l" r="r" t="t"/>
              <a:pathLst>
                <a:path extrusionOk="0" h="2160251" w="6031724">
                  <a:moveTo>
                    <a:pt x="0" y="0"/>
                  </a:moveTo>
                  <a:lnTo>
                    <a:pt x="6031724" y="0"/>
                  </a:lnTo>
                  <a:lnTo>
                    <a:pt x="6031724" y="2160251"/>
                  </a:lnTo>
                  <a:lnTo>
                    <a:pt x="0" y="2160251"/>
                  </a:lnTo>
                  <a:close/>
                </a:path>
              </a:pathLst>
            </a:custGeom>
            <a:blipFill rotWithShape="1">
              <a:blip r:embed="rId7">
                <a:alphaModFix amt="0"/>
              </a:blip>
              <a:stretch>
                <a:fillRect b="-4403" l="0" r="0" t="-4405"/>
              </a:stretch>
            </a:blipFill>
            <a:ln>
              <a:noFill/>
            </a:ln>
          </p:spPr>
        </p:sp>
        <p:sp>
          <p:nvSpPr>
            <p:cNvPr id="136" name="Google Shape;136;p2"/>
            <p:cNvSpPr txBox="1"/>
            <p:nvPr/>
          </p:nvSpPr>
          <p:spPr>
            <a:xfrm>
              <a:off x="0" y="-19050"/>
              <a:ext cx="6031725" cy="21792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1996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150" u="none" cap="none" strike="noStrike">
                  <a:solidFill>
                    <a:srgbClr val="00C8BE"/>
                  </a:solidFill>
                  <a:latin typeface="Arial"/>
                  <a:ea typeface="Arial"/>
                  <a:cs typeface="Arial"/>
                  <a:sym typeface="Arial"/>
                </a:rPr>
                <a:t>Comprender los desafíos del liderazgo y la gestión</a:t>
              </a: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 y gráficos.  Descripción generada automáticamente." id="145" name="Google Shape;145;p3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</p:sp>
      <p:sp>
        <p:nvSpPr>
          <p:cNvPr id="146" name="Google Shape;146;p3"/>
          <p:cNvSpPr/>
          <p:nvPr/>
        </p:nvSpPr>
        <p:spPr>
          <a:xfrm>
            <a:off x="42758" y="9682944"/>
            <a:ext cx="2393441" cy="502157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</p:sp>
      <p:sp>
        <p:nvSpPr>
          <p:cNvPr descr="Una imagen con fuente, gráficos, logotipo y captura de pantalla.  Descripción generada automáticamente." id="147" name="Google Shape;147;p3"/>
          <p:cNvSpPr/>
          <p:nvPr/>
        </p:nvSpPr>
        <p:spPr>
          <a:xfrm>
            <a:off x="-134350" y="181680"/>
            <a:ext cx="2393441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1" t="-49538"/>
            </a:stretch>
          </a:blipFill>
          <a:ln>
            <a:noFill/>
          </a:ln>
        </p:spPr>
      </p:sp>
      <p:sp>
        <p:nvSpPr>
          <p:cNvPr id="148" name="Google Shape;148;p3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49" name="Google Shape;149;p3"/>
          <p:cNvSpPr txBox="1"/>
          <p:nvPr/>
        </p:nvSpPr>
        <p:spPr>
          <a:xfrm>
            <a:off x="1970380" y="1156440"/>
            <a:ext cx="14777866" cy="8560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16" u="none" cap="none" strike="noStrike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ESTADÍSTICAS CLAVE Y DATOS DEMOGRÁFICOS DE LA UE</a:t>
            </a:r>
            <a:endParaRPr/>
          </a:p>
        </p:txBody>
      </p:sp>
      <p:sp>
        <p:nvSpPr>
          <p:cNvPr id="150" name="Google Shape;150;p3"/>
          <p:cNvSpPr txBox="1"/>
          <p:nvPr/>
        </p:nvSpPr>
        <p:spPr>
          <a:xfrm>
            <a:off x="9450734" y="166678"/>
            <a:ext cx="8315220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Unidad 19</a:t>
            </a:r>
            <a:endParaRPr/>
          </a:p>
        </p:txBody>
      </p:sp>
      <p:grpSp>
        <p:nvGrpSpPr>
          <p:cNvPr id="151" name="Google Shape;151;p3"/>
          <p:cNvGrpSpPr/>
          <p:nvPr/>
        </p:nvGrpSpPr>
        <p:grpSpPr>
          <a:xfrm>
            <a:off x="4266362" y="2744010"/>
            <a:ext cx="4870418" cy="2937510"/>
            <a:chOff x="0" y="0"/>
            <a:chExt cx="6493891" cy="3916680"/>
          </a:xfrm>
        </p:grpSpPr>
        <p:sp>
          <p:nvSpPr>
            <p:cNvPr id="152" name="Google Shape;152;p3"/>
            <p:cNvSpPr/>
            <p:nvPr/>
          </p:nvSpPr>
          <p:spPr>
            <a:xfrm>
              <a:off x="25400" y="25400"/>
              <a:ext cx="6443091" cy="3865880"/>
            </a:xfrm>
            <a:custGeom>
              <a:rect b="b" l="l" r="r" t="t"/>
              <a:pathLst>
                <a:path extrusionOk="0" h="3865880" w="6443091">
                  <a:moveTo>
                    <a:pt x="0" y="0"/>
                  </a:moveTo>
                  <a:lnTo>
                    <a:pt x="6443091" y="0"/>
                  </a:lnTo>
                  <a:lnTo>
                    <a:pt x="6443091" y="3865880"/>
                  </a:lnTo>
                  <a:lnTo>
                    <a:pt x="0" y="3865880"/>
                  </a:lnTo>
                  <a:close/>
                </a:path>
              </a:pathLst>
            </a:custGeom>
            <a:solidFill>
              <a:srgbClr val="FECE00"/>
            </a:solidFill>
            <a:ln>
              <a:noFill/>
            </a:ln>
          </p:spPr>
        </p:sp>
        <p:sp>
          <p:nvSpPr>
            <p:cNvPr id="153" name="Google Shape;153;p3"/>
            <p:cNvSpPr/>
            <p:nvPr/>
          </p:nvSpPr>
          <p:spPr>
            <a:xfrm>
              <a:off x="0" y="0"/>
              <a:ext cx="6493891" cy="3916680"/>
            </a:xfrm>
            <a:custGeom>
              <a:rect b="b" l="l" r="r" t="t"/>
              <a:pathLst>
                <a:path extrusionOk="0" h="3916680" w="6493891">
                  <a:moveTo>
                    <a:pt x="25400" y="0"/>
                  </a:moveTo>
                  <a:lnTo>
                    <a:pt x="6468491" y="0"/>
                  </a:lnTo>
                  <a:cubicBezTo>
                    <a:pt x="6482461" y="0"/>
                    <a:pt x="6493891" y="11430"/>
                    <a:pt x="6493891" y="25400"/>
                  </a:cubicBezTo>
                  <a:lnTo>
                    <a:pt x="6493891" y="3891280"/>
                  </a:lnTo>
                  <a:cubicBezTo>
                    <a:pt x="6493891" y="3905250"/>
                    <a:pt x="6482461" y="3916680"/>
                    <a:pt x="6468491" y="3916680"/>
                  </a:cubicBezTo>
                  <a:lnTo>
                    <a:pt x="25400" y="3916680"/>
                  </a:lnTo>
                  <a:cubicBezTo>
                    <a:pt x="11430" y="3916680"/>
                    <a:pt x="0" y="3905250"/>
                    <a:pt x="0" y="3891280"/>
                  </a:cubicBezTo>
                  <a:lnTo>
                    <a:pt x="0" y="25400"/>
                  </a:lnTo>
                  <a:cubicBezTo>
                    <a:pt x="0" y="11430"/>
                    <a:pt x="11430" y="0"/>
                    <a:pt x="25400" y="0"/>
                  </a:cubicBezTo>
                  <a:moveTo>
                    <a:pt x="25400" y="50800"/>
                  </a:moveTo>
                  <a:lnTo>
                    <a:pt x="25400" y="25400"/>
                  </a:lnTo>
                  <a:lnTo>
                    <a:pt x="50800" y="25400"/>
                  </a:lnTo>
                  <a:lnTo>
                    <a:pt x="50800" y="3891280"/>
                  </a:lnTo>
                  <a:lnTo>
                    <a:pt x="25400" y="3891280"/>
                  </a:lnTo>
                  <a:lnTo>
                    <a:pt x="25400" y="3865880"/>
                  </a:lnTo>
                  <a:lnTo>
                    <a:pt x="6468491" y="3865880"/>
                  </a:lnTo>
                  <a:lnTo>
                    <a:pt x="6468491" y="3891280"/>
                  </a:lnTo>
                  <a:lnTo>
                    <a:pt x="6443091" y="3891280"/>
                  </a:lnTo>
                  <a:lnTo>
                    <a:pt x="6443091" y="25400"/>
                  </a:lnTo>
                  <a:lnTo>
                    <a:pt x="6468491" y="25400"/>
                  </a:lnTo>
                  <a:lnTo>
                    <a:pt x="6468491" y="50800"/>
                  </a:lnTo>
                  <a:lnTo>
                    <a:pt x="25400" y="508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4" name="Google Shape;154;p3"/>
          <p:cNvGrpSpPr/>
          <p:nvPr/>
        </p:nvGrpSpPr>
        <p:grpSpPr>
          <a:xfrm>
            <a:off x="4285412" y="2763060"/>
            <a:ext cx="4832281" cy="3042265"/>
            <a:chOff x="0" y="0"/>
            <a:chExt cx="6443042" cy="4056354"/>
          </a:xfrm>
        </p:grpSpPr>
        <p:sp>
          <p:nvSpPr>
            <p:cNvPr id="155" name="Google Shape;155;p3"/>
            <p:cNvSpPr/>
            <p:nvPr/>
          </p:nvSpPr>
          <p:spPr>
            <a:xfrm>
              <a:off x="0" y="0"/>
              <a:ext cx="6443042" cy="4056349"/>
            </a:xfrm>
            <a:custGeom>
              <a:rect b="b" l="l" r="r" t="t"/>
              <a:pathLst>
                <a:path extrusionOk="0" h="4056349" w="6443042">
                  <a:moveTo>
                    <a:pt x="0" y="0"/>
                  </a:moveTo>
                  <a:lnTo>
                    <a:pt x="6443042" y="0"/>
                  </a:lnTo>
                  <a:lnTo>
                    <a:pt x="6443042" y="4056349"/>
                  </a:lnTo>
                  <a:lnTo>
                    <a:pt x="0" y="4056349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4696" l="-26982" r="-26982" t="0"/>
              </a:stretch>
            </a:blipFill>
            <a:ln>
              <a:noFill/>
            </a:ln>
          </p:spPr>
        </p:sp>
        <p:sp>
          <p:nvSpPr>
            <p:cNvPr id="156" name="Google Shape;156;p3"/>
            <p:cNvSpPr txBox="1"/>
            <p:nvPr/>
          </p:nvSpPr>
          <p:spPr>
            <a:xfrm>
              <a:off x="0" y="19050"/>
              <a:ext cx="6443040" cy="40373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45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Tasa de empleo de los migrantes de la UE: 74,9%. </a:t>
              </a:r>
              <a:endParaRPr/>
            </a:p>
            <a:p>
              <a:pPr indent="0" lvl="0" marL="0" marR="0" rtl="0" algn="ctr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45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Tasa de empleo de los migrantes no comunitarios: 65,3%.</a:t>
              </a:r>
              <a:endParaRPr/>
            </a:p>
          </p:txBody>
        </p:sp>
      </p:grpSp>
      <p:grpSp>
        <p:nvGrpSpPr>
          <p:cNvPr id="157" name="Google Shape;157;p3"/>
          <p:cNvGrpSpPr/>
          <p:nvPr/>
        </p:nvGrpSpPr>
        <p:grpSpPr>
          <a:xfrm>
            <a:off x="9581874" y="2744010"/>
            <a:ext cx="4870418" cy="2937510"/>
            <a:chOff x="0" y="0"/>
            <a:chExt cx="6493891" cy="3916680"/>
          </a:xfrm>
        </p:grpSpPr>
        <p:sp>
          <p:nvSpPr>
            <p:cNvPr id="158" name="Google Shape;158;p3"/>
            <p:cNvSpPr/>
            <p:nvPr/>
          </p:nvSpPr>
          <p:spPr>
            <a:xfrm>
              <a:off x="25400" y="25400"/>
              <a:ext cx="6443091" cy="3865880"/>
            </a:xfrm>
            <a:custGeom>
              <a:rect b="b" l="l" r="r" t="t"/>
              <a:pathLst>
                <a:path extrusionOk="0" h="3865880" w="6443091">
                  <a:moveTo>
                    <a:pt x="0" y="0"/>
                  </a:moveTo>
                  <a:lnTo>
                    <a:pt x="6443091" y="0"/>
                  </a:lnTo>
                  <a:lnTo>
                    <a:pt x="6443091" y="3865880"/>
                  </a:lnTo>
                  <a:lnTo>
                    <a:pt x="0" y="3865880"/>
                  </a:lnTo>
                  <a:close/>
                </a:path>
              </a:pathLst>
            </a:custGeom>
            <a:solidFill>
              <a:srgbClr val="E67E03"/>
            </a:solidFill>
            <a:ln>
              <a:noFill/>
            </a:ln>
          </p:spPr>
        </p:sp>
        <p:sp>
          <p:nvSpPr>
            <p:cNvPr id="159" name="Google Shape;159;p3"/>
            <p:cNvSpPr/>
            <p:nvPr/>
          </p:nvSpPr>
          <p:spPr>
            <a:xfrm>
              <a:off x="0" y="0"/>
              <a:ext cx="6493891" cy="3916680"/>
            </a:xfrm>
            <a:custGeom>
              <a:rect b="b" l="l" r="r" t="t"/>
              <a:pathLst>
                <a:path extrusionOk="0" h="3916680" w="6493891">
                  <a:moveTo>
                    <a:pt x="25400" y="0"/>
                  </a:moveTo>
                  <a:lnTo>
                    <a:pt x="6468491" y="0"/>
                  </a:lnTo>
                  <a:cubicBezTo>
                    <a:pt x="6482461" y="0"/>
                    <a:pt x="6493891" y="11430"/>
                    <a:pt x="6493891" y="25400"/>
                  </a:cubicBezTo>
                  <a:lnTo>
                    <a:pt x="6493891" y="3891280"/>
                  </a:lnTo>
                  <a:cubicBezTo>
                    <a:pt x="6493891" y="3905250"/>
                    <a:pt x="6482461" y="3916680"/>
                    <a:pt x="6468491" y="3916680"/>
                  </a:cubicBezTo>
                  <a:lnTo>
                    <a:pt x="25400" y="3916680"/>
                  </a:lnTo>
                  <a:cubicBezTo>
                    <a:pt x="11430" y="3916680"/>
                    <a:pt x="0" y="3905250"/>
                    <a:pt x="0" y="3891280"/>
                  </a:cubicBezTo>
                  <a:lnTo>
                    <a:pt x="0" y="25400"/>
                  </a:lnTo>
                  <a:cubicBezTo>
                    <a:pt x="0" y="11430"/>
                    <a:pt x="11430" y="0"/>
                    <a:pt x="25400" y="0"/>
                  </a:cubicBezTo>
                  <a:moveTo>
                    <a:pt x="25400" y="50800"/>
                  </a:moveTo>
                  <a:lnTo>
                    <a:pt x="25400" y="25400"/>
                  </a:lnTo>
                  <a:lnTo>
                    <a:pt x="50800" y="25400"/>
                  </a:lnTo>
                  <a:lnTo>
                    <a:pt x="50800" y="3891280"/>
                  </a:lnTo>
                  <a:lnTo>
                    <a:pt x="25400" y="3891280"/>
                  </a:lnTo>
                  <a:lnTo>
                    <a:pt x="25400" y="3865880"/>
                  </a:lnTo>
                  <a:lnTo>
                    <a:pt x="6468491" y="3865880"/>
                  </a:lnTo>
                  <a:lnTo>
                    <a:pt x="6468491" y="3891280"/>
                  </a:lnTo>
                  <a:lnTo>
                    <a:pt x="6443091" y="3891280"/>
                  </a:lnTo>
                  <a:lnTo>
                    <a:pt x="6443091" y="25400"/>
                  </a:lnTo>
                  <a:lnTo>
                    <a:pt x="6468491" y="25400"/>
                  </a:lnTo>
                  <a:lnTo>
                    <a:pt x="6468491" y="50800"/>
                  </a:lnTo>
                  <a:lnTo>
                    <a:pt x="25400" y="508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0" name="Google Shape;160;p3"/>
          <p:cNvGrpSpPr/>
          <p:nvPr/>
        </p:nvGrpSpPr>
        <p:grpSpPr>
          <a:xfrm>
            <a:off x="9600924" y="2763060"/>
            <a:ext cx="4832281" cy="3042265"/>
            <a:chOff x="0" y="0"/>
            <a:chExt cx="6443042" cy="4056354"/>
          </a:xfrm>
        </p:grpSpPr>
        <p:sp>
          <p:nvSpPr>
            <p:cNvPr id="161" name="Google Shape;161;p3"/>
            <p:cNvSpPr/>
            <p:nvPr/>
          </p:nvSpPr>
          <p:spPr>
            <a:xfrm>
              <a:off x="0" y="0"/>
              <a:ext cx="6443042" cy="4056349"/>
            </a:xfrm>
            <a:custGeom>
              <a:rect b="b" l="l" r="r" t="t"/>
              <a:pathLst>
                <a:path extrusionOk="0" h="4056349" w="6443042">
                  <a:moveTo>
                    <a:pt x="0" y="0"/>
                  </a:moveTo>
                  <a:lnTo>
                    <a:pt x="6443042" y="0"/>
                  </a:lnTo>
                  <a:lnTo>
                    <a:pt x="6443042" y="4056349"/>
                  </a:lnTo>
                  <a:lnTo>
                    <a:pt x="0" y="4056349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4696" l="-26982" r="-26982" t="0"/>
              </a:stretch>
            </a:blipFill>
            <a:ln>
              <a:noFill/>
            </a:ln>
          </p:spPr>
        </p:sp>
        <p:sp>
          <p:nvSpPr>
            <p:cNvPr id="162" name="Google Shape;162;p3"/>
            <p:cNvSpPr txBox="1"/>
            <p:nvPr/>
          </p:nvSpPr>
          <p:spPr>
            <a:xfrm>
              <a:off x="0" y="19050"/>
              <a:ext cx="6443040" cy="40373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45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Tasa de empleo de las mujeres migrantes de la UE: 65% Tasa de empleo de las mujeres migrantes de fuera de la UE: 55%. </a:t>
              </a:r>
              <a:endParaRPr/>
            </a:p>
          </p:txBody>
        </p:sp>
      </p:grpSp>
      <p:grpSp>
        <p:nvGrpSpPr>
          <p:cNvPr id="163" name="Google Shape;163;p3"/>
          <p:cNvGrpSpPr/>
          <p:nvPr/>
        </p:nvGrpSpPr>
        <p:grpSpPr>
          <a:xfrm>
            <a:off x="4266362" y="6126604"/>
            <a:ext cx="4870418" cy="2937510"/>
            <a:chOff x="0" y="0"/>
            <a:chExt cx="6493891" cy="3916680"/>
          </a:xfrm>
        </p:grpSpPr>
        <p:sp>
          <p:nvSpPr>
            <p:cNvPr id="164" name="Google Shape;164;p3"/>
            <p:cNvSpPr/>
            <p:nvPr/>
          </p:nvSpPr>
          <p:spPr>
            <a:xfrm>
              <a:off x="25400" y="25400"/>
              <a:ext cx="6443091" cy="3865880"/>
            </a:xfrm>
            <a:custGeom>
              <a:rect b="b" l="l" r="r" t="t"/>
              <a:pathLst>
                <a:path extrusionOk="0" h="3865880" w="6443091">
                  <a:moveTo>
                    <a:pt x="0" y="0"/>
                  </a:moveTo>
                  <a:lnTo>
                    <a:pt x="6443091" y="0"/>
                  </a:lnTo>
                  <a:lnTo>
                    <a:pt x="6443091" y="3865880"/>
                  </a:lnTo>
                  <a:lnTo>
                    <a:pt x="0" y="3865880"/>
                  </a:lnTo>
                  <a:close/>
                </a:path>
              </a:pathLst>
            </a:custGeom>
            <a:solidFill>
              <a:srgbClr val="D03C05"/>
            </a:solidFill>
            <a:ln>
              <a:noFill/>
            </a:ln>
          </p:spPr>
        </p:sp>
        <p:sp>
          <p:nvSpPr>
            <p:cNvPr id="165" name="Google Shape;165;p3"/>
            <p:cNvSpPr/>
            <p:nvPr/>
          </p:nvSpPr>
          <p:spPr>
            <a:xfrm>
              <a:off x="0" y="0"/>
              <a:ext cx="6493891" cy="3916680"/>
            </a:xfrm>
            <a:custGeom>
              <a:rect b="b" l="l" r="r" t="t"/>
              <a:pathLst>
                <a:path extrusionOk="0" h="3916680" w="6493891">
                  <a:moveTo>
                    <a:pt x="25400" y="0"/>
                  </a:moveTo>
                  <a:lnTo>
                    <a:pt x="6468491" y="0"/>
                  </a:lnTo>
                  <a:cubicBezTo>
                    <a:pt x="6482461" y="0"/>
                    <a:pt x="6493891" y="11430"/>
                    <a:pt x="6493891" y="25400"/>
                  </a:cubicBezTo>
                  <a:lnTo>
                    <a:pt x="6493891" y="3891280"/>
                  </a:lnTo>
                  <a:cubicBezTo>
                    <a:pt x="6493891" y="3905250"/>
                    <a:pt x="6482461" y="3916680"/>
                    <a:pt x="6468491" y="3916680"/>
                  </a:cubicBezTo>
                  <a:lnTo>
                    <a:pt x="25400" y="3916680"/>
                  </a:lnTo>
                  <a:cubicBezTo>
                    <a:pt x="11430" y="3916680"/>
                    <a:pt x="0" y="3905250"/>
                    <a:pt x="0" y="3891280"/>
                  </a:cubicBezTo>
                  <a:lnTo>
                    <a:pt x="0" y="25400"/>
                  </a:lnTo>
                  <a:cubicBezTo>
                    <a:pt x="0" y="11430"/>
                    <a:pt x="11430" y="0"/>
                    <a:pt x="25400" y="0"/>
                  </a:cubicBezTo>
                  <a:moveTo>
                    <a:pt x="25400" y="50800"/>
                  </a:moveTo>
                  <a:lnTo>
                    <a:pt x="25400" y="25400"/>
                  </a:lnTo>
                  <a:lnTo>
                    <a:pt x="50800" y="25400"/>
                  </a:lnTo>
                  <a:lnTo>
                    <a:pt x="50800" y="3891280"/>
                  </a:lnTo>
                  <a:lnTo>
                    <a:pt x="25400" y="3891280"/>
                  </a:lnTo>
                  <a:lnTo>
                    <a:pt x="25400" y="3865880"/>
                  </a:lnTo>
                  <a:lnTo>
                    <a:pt x="6468491" y="3865880"/>
                  </a:lnTo>
                  <a:lnTo>
                    <a:pt x="6468491" y="3891280"/>
                  </a:lnTo>
                  <a:lnTo>
                    <a:pt x="6443091" y="3891280"/>
                  </a:lnTo>
                  <a:lnTo>
                    <a:pt x="6443091" y="25400"/>
                  </a:lnTo>
                  <a:lnTo>
                    <a:pt x="6468491" y="25400"/>
                  </a:lnTo>
                  <a:lnTo>
                    <a:pt x="6468491" y="50800"/>
                  </a:lnTo>
                  <a:lnTo>
                    <a:pt x="25400" y="508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6" name="Google Shape;166;p3"/>
          <p:cNvGrpSpPr/>
          <p:nvPr/>
        </p:nvGrpSpPr>
        <p:grpSpPr>
          <a:xfrm>
            <a:off x="4285412" y="6145654"/>
            <a:ext cx="4832281" cy="2980579"/>
            <a:chOff x="0" y="0"/>
            <a:chExt cx="6443042" cy="3974106"/>
          </a:xfrm>
        </p:grpSpPr>
        <p:sp>
          <p:nvSpPr>
            <p:cNvPr id="167" name="Google Shape;167;p3"/>
            <p:cNvSpPr/>
            <p:nvPr/>
          </p:nvSpPr>
          <p:spPr>
            <a:xfrm>
              <a:off x="0" y="0"/>
              <a:ext cx="6443042" cy="3974100"/>
            </a:xfrm>
            <a:custGeom>
              <a:rect b="b" l="l" r="r" t="t"/>
              <a:pathLst>
                <a:path extrusionOk="0" h="3974100" w="6443042">
                  <a:moveTo>
                    <a:pt x="0" y="0"/>
                  </a:moveTo>
                  <a:lnTo>
                    <a:pt x="6443042" y="0"/>
                  </a:lnTo>
                  <a:lnTo>
                    <a:pt x="6443042" y="3974100"/>
                  </a:lnTo>
                  <a:lnTo>
                    <a:pt x="0" y="3974100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2724" l="-26982" r="-26982" t="0"/>
              </a:stretch>
            </a:blipFill>
            <a:ln>
              <a:noFill/>
            </a:ln>
          </p:spPr>
        </p:sp>
        <p:sp>
          <p:nvSpPr>
            <p:cNvPr id="168" name="Google Shape;168;p3"/>
            <p:cNvSpPr txBox="1"/>
            <p:nvPr/>
          </p:nvSpPr>
          <p:spPr>
            <a:xfrm>
              <a:off x="0" y="19050"/>
              <a:ext cx="6443040" cy="39550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803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385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El 46,9% de los migrantes de la UE y el 67,1% de los migrantes de fuera de la UE están sobrecualificados para sus puestos de trabajo.</a:t>
              </a:r>
              <a:endParaRPr/>
            </a:p>
          </p:txBody>
        </p:sp>
      </p:grpSp>
      <p:grpSp>
        <p:nvGrpSpPr>
          <p:cNvPr id="169" name="Google Shape;169;p3"/>
          <p:cNvGrpSpPr/>
          <p:nvPr/>
        </p:nvGrpSpPr>
        <p:grpSpPr>
          <a:xfrm>
            <a:off x="9581874" y="6126604"/>
            <a:ext cx="4870418" cy="2937510"/>
            <a:chOff x="0" y="0"/>
            <a:chExt cx="6493891" cy="3916680"/>
          </a:xfrm>
        </p:grpSpPr>
        <p:sp>
          <p:nvSpPr>
            <p:cNvPr id="170" name="Google Shape;170;p3"/>
            <p:cNvSpPr/>
            <p:nvPr/>
          </p:nvSpPr>
          <p:spPr>
            <a:xfrm>
              <a:off x="25400" y="25400"/>
              <a:ext cx="6443091" cy="3865880"/>
            </a:xfrm>
            <a:custGeom>
              <a:rect b="b" l="l" r="r" t="t"/>
              <a:pathLst>
                <a:path extrusionOk="0" h="3865880" w="6443091">
                  <a:moveTo>
                    <a:pt x="0" y="0"/>
                  </a:moveTo>
                  <a:lnTo>
                    <a:pt x="6443091" y="0"/>
                  </a:lnTo>
                  <a:lnTo>
                    <a:pt x="6443091" y="3865880"/>
                  </a:lnTo>
                  <a:lnTo>
                    <a:pt x="0" y="3865880"/>
                  </a:lnTo>
                  <a:close/>
                </a:path>
              </a:pathLst>
            </a:custGeom>
            <a:solidFill>
              <a:srgbClr val="B90808"/>
            </a:solidFill>
            <a:ln>
              <a:noFill/>
            </a:ln>
          </p:spPr>
        </p:sp>
        <p:sp>
          <p:nvSpPr>
            <p:cNvPr id="171" name="Google Shape;171;p3"/>
            <p:cNvSpPr/>
            <p:nvPr/>
          </p:nvSpPr>
          <p:spPr>
            <a:xfrm>
              <a:off x="0" y="0"/>
              <a:ext cx="6493891" cy="3916680"/>
            </a:xfrm>
            <a:custGeom>
              <a:rect b="b" l="l" r="r" t="t"/>
              <a:pathLst>
                <a:path extrusionOk="0" h="3916680" w="6493891">
                  <a:moveTo>
                    <a:pt x="25400" y="0"/>
                  </a:moveTo>
                  <a:lnTo>
                    <a:pt x="6468491" y="0"/>
                  </a:lnTo>
                  <a:cubicBezTo>
                    <a:pt x="6482461" y="0"/>
                    <a:pt x="6493891" y="11430"/>
                    <a:pt x="6493891" y="25400"/>
                  </a:cubicBezTo>
                  <a:lnTo>
                    <a:pt x="6493891" y="3891280"/>
                  </a:lnTo>
                  <a:cubicBezTo>
                    <a:pt x="6493891" y="3905250"/>
                    <a:pt x="6482461" y="3916680"/>
                    <a:pt x="6468491" y="3916680"/>
                  </a:cubicBezTo>
                  <a:lnTo>
                    <a:pt x="25400" y="3916680"/>
                  </a:lnTo>
                  <a:cubicBezTo>
                    <a:pt x="11430" y="3916680"/>
                    <a:pt x="0" y="3905250"/>
                    <a:pt x="0" y="3891280"/>
                  </a:cubicBezTo>
                  <a:lnTo>
                    <a:pt x="0" y="25400"/>
                  </a:lnTo>
                  <a:cubicBezTo>
                    <a:pt x="0" y="11430"/>
                    <a:pt x="11430" y="0"/>
                    <a:pt x="25400" y="0"/>
                  </a:cubicBezTo>
                  <a:moveTo>
                    <a:pt x="25400" y="50800"/>
                  </a:moveTo>
                  <a:lnTo>
                    <a:pt x="25400" y="25400"/>
                  </a:lnTo>
                  <a:lnTo>
                    <a:pt x="50800" y="25400"/>
                  </a:lnTo>
                  <a:lnTo>
                    <a:pt x="50800" y="3891280"/>
                  </a:lnTo>
                  <a:lnTo>
                    <a:pt x="25400" y="3891280"/>
                  </a:lnTo>
                  <a:lnTo>
                    <a:pt x="25400" y="3865880"/>
                  </a:lnTo>
                  <a:lnTo>
                    <a:pt x="6468491" y="3865880"/>
                  </a:lnTo>
                  <a:lnTo>
                    <a:pt x="6468491" y="3891280"/>
                  </a:lnTo>
                  <a:lnTo>
                    <a:pt x="6443091" y="3891280"/>
                  </a:lnTo>
                  <a:lnTo>
                    <a:pt x="6443091" y="25400"/>
                  </a:lnTo>
                  <a:lnTo>
                    <a:pt x="6468491" y="25400"/>
                  </a:lnTo>
                  <a:lnTo>
                    <a:pt x="6468491" y="50800"/>
                  </a:lnTo>
                  <a:lnTo>
                    <a:pt x="25400" y="508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2" name="Google Shape;172;p3"/>
          <p:cNvGrpSpPr/>
          <p:nvPr/>
        </p:nvGrpSpPr>
        <p:grpSpPr>
          <a:xfrm>
            <a:off x="9600924" y="6145654"/>
            <a:ext cx="4832281" cy="3042265"/>
            <a:chOff x="0" y="0"/>
            <a:chExt cx="6443042" cy="4056354"/>
          </a:xfrm>
        </p:grpSpPr>
        <p:sp>
          <p:nvSpPr>
            <p:cNvPr id="173" name="Google Shape;173;p3"/>
            <p:cNvSpPr/>
            <p:nvPr/>
          </p:nvSpPr>
          <p:spPr>
            <a:xfrm>
              <a:off x="0" y="0"/>
              <a:ext cx="6443042" cy="4056349"/>
            </a:xfrm>
            <a:custGeom>
              <a:rect b="b" l="l" r="r" t="t"/>
              <a:pathLst>
                <a:path extrusionOk="0" h="4056349" w="6443042">
                  <a:moveTo>
                    <a:pt x="0" y="0"/>
                  </a:moveTo>
                  <a:lnTo>
                    <a:pt x="6443042" y="0"/>
                  </a:lnTo>
                  <a:lnTo>
                    <a:pt x="6443042" y="4056349"/>
                  </a:lnTo>
                  <a:lnTo>
                    <a:pt x="0" y="4056349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4696" l="-26982" r="-26982" t="0"/>
              </a:stretch>
            </a:blipFill>
            <a:ln>
              <a:noFill/>
            </a:ln>
          </p:spPr>
        </p:sp>
        <p:sp>
          <p:nvSpPr>
            <p:cNvPr id="174" name="Google Shape;174;p3"/>
            <p:cNvSpPr txBox="1"/>
            <p:nvPr/>
          </p:nvSpPr>
          <p:spPr>
            <a:xfrm>
              <a:off x="0" y="19050"/>
              <a:ext cx="6443040" cy="40373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45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La migración ayuda a contrarrestar el envejecimiento de la población en los mercados laborales europeos.</a:t>
              </a:r>
              <a:endParaRPr/>
            </a:p>
          </p:txBody>
        </p:sp>
      </p:grpSp>
      <p:sp>
        <p:nvSpPr>
          <p:cNvPr id="175" name="Google Shape;175;p3"/>
          <p:cNvSpPr txBox="1"/>
          <p:nvPr/>
        </p:nvSpPr>
        <p:spPr>
          <a:xfrm>
            <a:off x="12637903" y="9602362"/>
            <a:ext cx="5372633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4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21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Más información en el sitio web de EUROSTAT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 y gráficos.  Descripción generada automáticamente." id="184" name="Google Shape;184;p4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</p:sp>
      <p:sp>
        <p:nvSpPr>
          <p:cNvPr id="185" name="Google Shape;185;p4"/>
          <p:cNvSpPr/>
          <p:nvPr/>
        </p:nvSpPr>
        <p:spPr>
          <a:xfrm>
            <a:off x="42758" y="9682944"/>
            <a:ext cx="2393441" cy="502157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</p:sp>
      <p:sp>
        <p:nvSpPr>
          <p:cNvPr descr="Una imagen con fuente, gráficos, logotipo y captura de pantalla.  Descripción generada automáticamente." id="186" name="Google Shape;186;p4"/>
          <p:cNvSpPr/>
          <p:nvPr/>
        </p:nvSpPr>
        <p:spPr>
          <a:xfrm>
            <a:off x="-134350" y="181680"/>
            <a:ext cx="2393441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1" t="-49538"/>
            </a:stretch>
          </a:blipFill>
          <a:ln>
            <a:noFill/>
          </a:ln>
        </p:spPr>
      </p:sp>
      <p:sp>
        <p:nvSpPr>
          <p:cNvPr id="187" name="Google Shape;187;p4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88" name="Google Shape;188;p4"/>
          <p:cNvSpPr txBox="1"/>
          <p:nvPr/>
        </p:nvSpPr>
        <p:spPr>
          <a:xfrm>
            <a:off x="1970380" y="1146915"/>
            <a:ext cx="14777866" cy="18421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ESTADÍSTICAS CLAVE Y DATOS DEMOGRÁFICOS DEL PAÍS SOCIO</a:t>
            </a:r>
            <a:endParaRPr/>
          </a:p>
        </p:txBody>
      </p:sp>
      <p:sp>
        <p:nvSpPr>
          <p:cNvPr id="189" name="Google Shape;189;p4"/>
          <p:cNvSpPr txBox="1"/>
          <p:nvPr/>
        </p:nvSpPr>
        <p:spPr>
          <a:xfrm>
            <a:off x="9450734" y="166678"/>
            <a:ext cx="8315220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Unidad 19</a:t>
            </a:r>
            <a:endParaRPr/>
          </a:p>
        </p:txBody>
      </p:sp>
      <p:sp>
        <p:nvSpPr>
          <p:cNvPr id="190" name="Google Shape;190;p4"/>
          <p:cNvSpPr txBox="1"/>
          <p:nvPr/>
        </p:nvSpPr>
        <p:spPr>
          <a:xfrm>
            <a:off x="12637903" y="9602362"/>
            <a:ext cx="5372633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4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21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Más información en el sitio web de EUROSTAT</a:t>
            </a:r>
            <a:endParaRPr/>
          </a:p>
        </p:txBody>
      </p:sp>
      <p:grpSp>
        <p:nvGrpSpPr>
          <p:cNvPr id="191" name="Google Shape;191;p4"/>
          <p:cNvGrpSpPr/>
          <p:nvPr/>
        </p:nvGrpSpPr>
        <p:grpSpPr>
          <a:xfrm>
            <a:off x="570567" y="4072591"/>
            <a:ext cx="7693872" cy="3892270"/>
            <a:chOff x="0" y="-19043"/>
            <a:chExt cx="12763591" cy="5189695"/>
          </a:xfrm>
        </p:grpSpPr>
        <p:sp>
          <p:nvSpPr>
            <p:cNvPr id="192" name="Google Shape;192;p4"/>
            <p:cNvSpPr/>
            <p:nvPr/>
          </p:nvSpPr>
          <p:spPr>
            <a:xfrm>
              <a:off x="0" y="0"/>
              <a:ext cx="10430410" cy="5170652"/>
            </a:xfrm>
            <a:custGeom>
              <a:rect b="b" l="l" r="r" t="t"/>
              <a:pathLst>
                <a:path extrusionOk="0" h="5170652" w="10430410">
                  <a:moveTo>
                    <a:pt x="0" y="0"/>
                  </a:moveTo>
                  <a:lnTo>
                    <a:pt x="10430410" y="0"/>
                  </a:lnTo>
                  <a:lnTo>
                    <a:pt x="10430410" y="5170652"/>
                  </a:lnTo>
                  <a:lnTo>
                    <a:pt x="0" y="5170652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0" l="-13604" r="-13604" t="0"/>
              </a:stretch>
            </a:blipFill>
            <a:ln>
              <a:noFill/>
            </a:ln>
          </p:spPr>
        </p:sp>
        <p:sp>
          <p:nvSpPr>
            <p:cNvPr id="193" name="Google Shape;193;p4"/>
            <p:cNvSpPr txBox="1"/>
            <p:nvPr/>
          </p:nvSpPr>
          <p:spPr>
            <a:xfrm>
              <a:off x="2333183" y="-19043"/>
              <a:ext cx="10430408" cy="51896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Tasa de empleo de migrantes no pertenecientes a la UE frente a migrantes de la UE: </a:t>
              </a:r>
              <a:endParaRPr/>
            </a:p>
            <a:p>
              <a:pPr indent="0" lvl="0" marL="0" marR="0" rtl="0" algn="l">
                <a:lnSpc>
                  <a:spcPct val="9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Austria: 63% - 78% </a:t>
              </a:r>
              <a:endParaRPr/>
            </a:p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Italia: 65,2% - 73% </a:t>
              </a:r>
              <a:endParaRPr/>
            </a:p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España: 63,3% - 75% </a:t>
              </a:r>
              <a:endParaRPr/>
            </a:p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Eslovenia: 78% - 75% </a:t>
              </a:r>
              <a:endParaRPr/>
            </a:p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Alemania: 62,7% - 78% </a:t>
              </a:r>
              <a:endParaRPr/>
            </a:p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Irlanda: 77,4% - 77% </a:t>
              </a:r>
              <a:endParaRPr/>
            </a:p>
          </p:txBody>
        </p:sp>
      </p:grpSp>
      <p:grpSp>
        <p:nvGrpSpPr>
          <p:cNvPr id="194" name="Google Shape;194;p4"/>
          <p:cNvGrpSpPr/>
          <p:nvPr/>
        </p:nvGrpSpPr>
        <p:grpSpPr>
          <a:xfrm>
            <a:off x="9618679" y="4236675"/>
            <a:ext cx="7129567" cy="3061276"/>
            <a:chOff x="0" y="-19050"/>
            <a:chExt cx="11206696" cy="4081700"/>
          </a:xfrm>
        </p:grpSpPr>
        <p:sp>
          <p:nvSpPr>
            <p:cNvPr id="195" name="Google Shape;195;p4"/>
            <p:cNvSpPr/>
            <p:nvPr/>
          </p:nvSpPr>
          <p:spPr>
            <a:xfrm>
              <a:off x="0" y="0"/>
              <a:ext cx="11206692" cy="4062646"/>
            </a:xfrm>
            <a:custGeom>
              <a:rect b="b" l="l" r="r" t="t"/>
              <a:pathLst>
                <a:path extrusionOk="0" h="4062646" w="11206692">
                  <a:moveTo>
                    <a:pt x="0" y="0"/>
                  </a:moveTo>
                  <a:lnTo>
                    <a:pt x="11206692" y="0"/>
                  </a:lnTo>
                  <a:lnTo>
                    <a:pt x="11206692" y="4062646"/>
                  </a:lnTo>
                  <a:lnTo>
                    <a:pt x="0" y="4062646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3750" l="0" r="0" t="-3748"/>
              </a:stretch>
            </a:blipFill>
            <a:ln>
              <a:noFill/>
            </a:ln>
          </p:spPr>
        </p:sp>
        <p:sp>
          <p:nvSpPr>
            <p:cNvPr id="196" name="Google Shape;196;p4"/>
            <p:cNvSpPr txBox="1"/>
            <p:nvPr/>
          </p:nvSpPr>
          <p:spPr>
            <a:xfrm>
              <a:off x="0" y="-19050"/>
              <a:ext cx="11206696" cy="408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Tasa de empleo de mujeres migrantes no pertenecientes a la UE frente a las de la UE: </a:t>
              </a:r>
              <a:endParaRPr/>
            </a:p>
            <a:p>
              <a:pPr indent="0" lvl="0" marL="0" marR="0" rtl="0" algn="l">
                <a:lnSpc>
                  <a:spcPct val="9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Austria: 50% - 70% </a:t>
              </a:r>
              <a:endParaRPr/>
            </a:p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Italia: 56,8% - 52% </a:t>
              </a:r>
              <a:endParaRPr/>
            </a:p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España: 52,1% - 62,5% </a:t>
              </a:r>
              <a:endParaRPr/>
            </a:p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Eslovenia: 65% - 72% </a:t>
              </a:r>
              <a:endParaRPr/>
            </a:p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Irlanda: 67,5% - 78%</a:t>
              </a: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 y gráficos.  Descripción generada automáticamente." id="205" name="Google Shape;205;p5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</p:sp>
      <p:sp>
        <p:nvSpPr>
          <p:cNvPr id="206" name="Google Shape;206;p5"/>
          <p:cNvSpPr/>
          <p:nvPr/>
        </p:nvSpPr>
        <p:spPr>
          <a:xfrm>
            <a:off x="42758" y="9682944"/>
            <a:ext cx="2393441" cy="502157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</p:sp>
      <p:sp>
        <p:nvSpPr>
          <p:cNvPr descr="Una imagen con fuente, gráficos, logotipo y captura de pantalla.  Descripción generada automáticamente." id="207" name="Google Shape;207;p5"/>
          <p:cNvSpPr/>
          <p:nvPr/>
        </p:nvSpPr>
        <p:spPr>
          <a:xfrm>
            <a:off x="-134350" y="181680"/>
            <a:ext cx="2393441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1" t="-49538"/>
            </a:stretch>
          </a:blipFill>
          <a:ln>
            <a:noFill/>
          </a:ln>
        </p:spPr>
      </p:sp>
      <p:sp>
        <p:nvSpPr>
          <p:cNvPr id="208" name="Google Shape;208;p5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209" name="Google Shape;209;p5"/>
          <p:cNvSpPr txBox="1"/>
          <p:nvPr/>
        </p:nvSpPr>
        <p:spPr>
          <a:xfrm>
            <a:off x="1970380" y="1146915"/>
            <a:ext cx="15625648" cy="8896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PRINCIPALES BARRERAS A LA INTEGRACIÓN</a:t>
            </a:r>
            <a:endParaRPr/>
          </a:p>
        </p:txBody>
      </p:sp>
      <p:sp>
        <p:nvSpPr>
          <p:cNvPr id="210" name="Google Shape;210;p5"/>
          <p:cNvSpPr txBox="1"/>
          <p:nvPr/>
        </p:nvSpPr>
        <p:spPr>
          <a:xfrm>
            <a:off x="9450734" y="166678"/>
            <a:ext cx="8315220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Unidad 19</a:t>
            </a:r>
            <a:endParaRPr/>
          </a:p>
        </p:txBody>
      </p:sp>
      <p:grpSp>
        <p:nvGrpSpPr>
          <p:cNvPr id="211" name="Google Shape;211;p5"/>
          <p:cNvGrpSpPr/>
          <p:nvPr/>
        </p:nvGrpSpPr>
        <p:grpSpPr>
          <a:xfrm>
            <a:off x="1606010" y="2671953"/>
            <a:ext cx="15506605" cy="1521047"/>
            <a:chOff x="0" y="0"/>
            <a:chExt cx="20675473" cy="2028063"/>
          </a:xfrm>
        </p:grpSpPr>
        <p:sp>
          <p:nvSpPr>
            <p:cNvPr id="212" name="Google Shape;212;p5"/>
            <p:cNvSpPr/>
            <p:nvPr/>
          </p:nvSpPr>
          <p:spPr>
            <a:xfrm>
              <a:off x="25400" y="25400"/>
              <a:ext cx="20624673" cy="1977263"/>
            </a:xfrm>
            <a:custGeom>
              <a:rect b="b" l="l" r="r" t="t"/>
              <a:pathLst>
                <a:path extrusionOk="0" h="1977263" w="20624673">
                  <a:moveTo>
                    <a:pt x="0" y="329565"/>
                  </a:moveTo>
                  <a:cubicBezTo>
                    <a:pt x="0" y="147574"/>
                    <a:pt x="151003" y="0"/>
                    <a:pt x="337185" y="0"/>
                  </a:cubicBezTo>
                  <a:lnTo>
                    <a:pt x="20287487" y="0"/>
                  </a:lnTo>
                  <a:cubicBezTo>
                    <a:pt x="20473670" y="0"/>
                    <a:pt x="20624673" y="147574"/>
                    <a:pt x="20624673" y="329565"/>
                  </a:cubicBezTo>
                  <a:lnTo>
                    <a:pt x="20624673" y="1647698"/>
                  </a:lnTo>
                  <a:cubicBezTo>
                    <a:pt x="20624673" y="1829689"/>
                    <a:pt x="20473670" y="1977263"/>
                    <a:pt x="20287487" y="1977263"/>
                  </a:cubicBezTo>
                  <a:lnTo>
                    <a:pt x="337185" y="1977263"/>
                  </a:lnTo>
                  <a:cubicBezTo>
                    <a:pt x="151003" y="1977263"/>
                    <a:pt x="0" y="1829689"/>
                    <a:pt x="0" y="1647698"/>
                  </a:cubicBezTo>
                  <a:close/>
                </a:path>
              </a:pathLst>
            </a:custGeom>
            <a:solidFill>
              <a:srgbClr val="FEC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5"/>
            <p:cNvSpPr/>
            <p:nvPr/>
          </p:nvSpPr>
          <p:spPr>
            <a:xfrm>
              <a:off x="0" y="0"/>
              <a:ext cx="20675473" cy="2028063"/>
            </a:xfrm>
            <a:custGeom>
              <a:rect b="b" l="l" r="r" t="t"/>
              <a:pathLst>
                <a:path extrusionOk="0" h="2028063" w="20675473">
                  <a:moveTo>
                    <a:pt x="0" y="354965"/>
                  </a:moveTo>
                  <a:cubicBezTo>
                    <a:pt x="0" y="158369"/>
                    <a:pt x="162941" y="0"/>
                    <a:pt x="362585" y="0"/>
                  </a:cubicBezTo>
                  <a:lnTo>
                    <a:pt x="20312887" y="0"/>
                  </a:lnTo>
                  <a:lnTo>
                    <a:pt x="20312887" y="25400"/>
                  </a:lnTo>
                  <a:lnTo>
                    <a:pt x="20312887" y="0"/>
                  </a:lnTo>
                  <a:cubicBezTo>
                    <a:pt x="20512531" y="0"/>
                    <a:pt x="20675473" y="158369"/>
                    <a:pt x="20675473" y="354965"/>
                  </a:cubicBezTo>
                  <a:lnTo>
                    <a:pt x="20650073" y="354965"/>
                  </a:lnTo>
                  <a:lnTo>
                    <a:pt x="20675473" y="354965"/>
                  </a:lnTo>
                  <a:lnTo>
                    <a:pt x="20675473" y="1673098"/>
                  </a:lnTo>
                  <a:lnTo>
                    <a:pt x="20650073" y="1673098"/>
                  </a:lnTo>
                  <a:lnTo>
                    <a:pt x="20675473" y="1673098"/>
                  </a:lnTo>
                  <a:cubicBezTo>
                    <a:pt x="20675473" y="1869694"/>
                    <a:pt x="20512531" y="2028063"/>
                    <a:pt x="20312887" y="2028063"/>
                  </a:cubicBezTo>
                  <a:lnTo>
                    <a:pt x="20312887" y="2002663"/>
                  </a:lnTo>
                  <a:lnTo>
                    <a:pt x="20312887" y="2028063"/>
                  </a:lnTo>
                  <a:lnTo>
                    <a:pt x="362585" y="2028063"/>
                  </a:lnTo>
                  <a:lnTo>
                    <a:pt x="362585" y="2002663"/>
                  </a:lnTo>
                  <a:lnTo>
                    <a:pt x="362585" y="2028063"/>
                  </a:lnTo>
                  <a:cubicBezTo>
                    <a:pt x="162941" y="2028063"/>
                    <a:pt x="0" y="1869694"/>
                    <a:pt x="0" y="1673098"/>
                  </a:cubicBezTo>
                  <a:lnTo>
                    <a:pt x="0" y="354965"/>
                  </a:lnTo>
                  <a:lnTo>
                    <a:pt x="25400" y="354965"/>
                  </a:lnTo>
                  <a:lnTo>
                    <a:pt x="0" y="354965"/>
                  </a:lnTo>
                  <a:moveTo>
                    <a:pt x="50800" y="354965"/>
                  </a:moveTo>
                  <a:lnTo>
                    <a:pt x="50800" y="1673098"/>
                  </a:lnTo>
                  <a:lnTo>
                    <a:pt x="25400" y="1673098"/>
                  </a:lnTo>
                  <a:lnTo>
                    <a:pt x="50800" y="1673098"/>
                  </a:lnTo>
                  <a:cubicBezTo>
                    <a:pt x="50800" y="1840484"/>
                    <a:pt x="189865" y="1977263"/>
                    <a:pt x="362585" y="1977263"/>
                  </a:cubicBezTo>
                  <a:lnTo>
                    <a:pt x="20312887" y="1977263"/>
                  </a:lnTo>
                  <a:cubicBezTo>
                    <a:pt x="20485607" y="1977263"/>
                    <a:pt x="20624673" y="1840484"/>
                    <a:pt x="20624673" y="1673098"/>
                  </a:cubicBezTo>
                  <a:lnTo>
                    <a:pt x="20624673" y="354965"/>
                  </a:lnTo>
                  <a:cubicBezTo>
                    <a:pt x="20624673" y="187579"/>
                    <a:pt x="20485607" y="50800"/>
                    <a:pt x="20312887" y="50800"/>
                  </a:cubicBezTo>
                  <a:lnTo>
                    <a:pt x="362585" y="50800"/>
                  </a:lnTo>
                  <a:lnTo>
                    <a:pt x="362585" y="25400"/>
                  </a:lnTo>
                  <a:lnTo>
                    <a:pt x="362585" y="50800"/>
                  </a:lnTo>
                  <a:cubicBezTo>
                    <a:pt x="189865" y="50800"/>
                    <a:pt x="50800" y="187579"/>
                    <a:pt x="50800" y="3549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4" name="Google Shape;214;p5"/>
          <p:cNvGrpSpPr/>
          <p:nvPr/>
        </p:nvGrpSpPr>
        <p:grpSpPr>
          <a:xfrm>
            <a:off x="1697450" y="2763403"/>
            <a:ext cx="15323719" cy="1338192"/>
            <a:chOff x="0" y="0"/>
            <a:chExt cx="20431626" cy="1784256"/>
          </a:xfrm>
        </p:grpSpPr>
        <p:sp>
          <p:nvSpPr>
            <p:cNvPr id="215" name="Google Shape;215;p5"/>
            <p:cNvSpPr/>
            <p:nvPr/>
          </p:nvSpPr>
          <p:spPr>
            <a:xfrm>
              <a:off x="0" y="0"/>
              <a:ext cx="20431626" cy="1784256"/>
            </a:xfrm>
            <a:custGeom>
              <a:rect b="b" l="l" r="r" t="t"/>
              <a:pathLst>
                <a:path extrusionOk="0" h="1784256" w="20431626">
                  <a:moveTo>
                    <a:pt x="0" y="0"/>
                  </a:moveTo>
                  <a:lnTo>
                    <a:pt x="20431626" y="0"/>
                  </a:lnTo>
                  <a:lnTo>
                    <a:pt x="20431626" y="1784256"/>
                  </a:lnTo>
                  <a:lnTo>
                    <a:pt x="0" y="1784256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173115" l="0" r="0" t="-173115"/>
              </a:stretch>
            </a:blipFill>
            <a:ln>
              <a:noFill/>
            </a:ln>
          </p:spPr>
        </p:sp>
        <p:sp>
          <p:nvSpPr>
            <p:cNvPr id="216" name="Google Shape;216;p5"/>
            <p:cNvSpPr txBox="1"/>
            <p:nvPr/>
          </p:nvSpPr>
          <p:spPr>
            <a:xfrm>
              <a:off x="0" y="19050"/>
              <a:ext cx="20431620" cy="17652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9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Barreras lingüísticas: comunicación limitada y progresión profesional</a:t>
              </a:r>
              <a:endParaRPr b="0" i="0" sz="3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7" name="Google Shape;217;p5"/>
          <p:cNvGrpSpPr/>
          <p:nvPr/>
        </p:nvGrpSpPr>
        <p:grpSpPr>
          <a:xfrm>
            <a:off x="1606010" y="4267248"/>
            <a:ext cx="15506605" cy="1521047"/>
            <a:chOff x="0" y="0"/>
            <a:chExt cx="20675473" cy="2028063"/>
          </a:xfrm>
        </p:grpSpPr>
        <p:sp>
          <p:nvSpPr>
            <p:cNvPr id="218" name="Google Shape;218;p5"/>
            <p:cNvSpPr/>
            <p:nvPr/>
          </p:nvSpPr>
          <p:spPr>
            <a:xfrm>
              <a:off x="25400" y="25400"/>
              <a:ext cx="20624673" cy="1977263"/>
            </a:xfrm>
            <a:custGeom>
              <a:rect b="b" l="l" r="r" t="t"/>
              <a:pathLst>
                <a:path extrusionOk="0" h="1977263" w="20624673">
                  <a:moveTo>
                    <a:pt x="0" y="329565"/>
                  </a:moveTo>
                  <a:cubicBezTo>
                    <a:pt x="0" y="147574"/>
                    <a:pt x="151003" y="0"/>
                    <a:pt x="337185" y="0"/>
                  </a:cubicBezTo>
                  <a:lnTo>
                    <a:pt x="20287487" y="0"/>
                  </a:lnTo>
                  <a:cubicBezTo>
                    <a:pt x="20473670" y="0"/>
                    <a:pt x="20624673" y="147574"/>
                    <a:pt x="20624673" y="329565"/>
                  </a:cubicBezTo>
                  <a:lnTo>
                    <a:pt x="20624673" y="1647698"/>
                  </a:lnTo>
                  <a:cubicBezTo>
                    <a:pt x="20624673" y="1829689"/>
                    <a:pt x="20473670" y="1977263"/>
                    <a:pt x="20287487" y="1977263"/>
                  </a:cubicBezTo>
                  <a:lnTo>
                    <a:pt x="337185" y="1977263"/>
                  </a:lnTo>
                  <a:cubicBezTo>
                    <a:pt x="151003" y="1977263"/>
                    <a:pt x="0" y="1829689"/>
                    <a:pt x="0" y="1647698"/>
                  </a:cubicBezTo>
                  <a:close/>
                </a:path>
              </a:pathLst>
            </a:custGeom>
            <a:solidFill>
              <a:srgbClr val="E67E0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5"/>
            <p:cNvSpPr/>
            <p:nvPr/>
          </p:nvSpPr>
          <p:spPr>
            <a:xfrm>
              <a:off x="0" y="0"/>
              <a:ext cx="20675473" cy="2028063"/>
            </a:xfrm>
            <a:custGeom>
              <a:rect b="b" l="l" r="r" t="t"/>
              <a:pathLst>
                <a:path extrusionOk="0" h="2028063" w="20675473">
                  <a:moveTo>
                    <a:pt x="0" y="354965"/>
                  </a:moveTo>
                  <a:cubicBezTo>
                    <a:pt x="0" y="158369"/>
                    <a:pt x="162941" y="0"/>
                    <a:pt x="362585" y="0"/>
                  </a:cubicBezTo>
                  <a:lnTo>
                    <a:pt x="20312887" y="0"/>
                  </a:lnTo>
                  <a:lnTo>
                    <a:pt x="20312887" y="25400"/>
                  </a:lnTo>
                  <a:lnTo>
                    <a:pt x="20312887" y="0"/>
                  </a:lnTo>
                  <a:cubicBezTo>
                    <a:pt x="20512531" y="0"/>
                    <a:pt x="20675473" y="158369"/>
                    <a:pt x="20675473" y="354965"/>
                  </a:cubicBezTo>
                  <a:lnTo>
                    <a:pt x="20650073" y="354965"/>
                  </a:lnTo>
                  <a:lnTo>
                    <a:pt x="20675473" y="354965"/>
                  </a:lnTo>
                  <a:lnTo>
                    <a:pt x="20675473" y="1673098"/>
                  </a:lnTo>
                  <a:lnTo>
                    <a:pt x="20650073" y="1673098"/>
                  </a:lnTo>
                  <a:lnTo>
                    <a:pt x="20675473" y="1673098"/>
                  </a:lnTo>
                  <a:cubicBezTo>
                    <a:pt x="20675473" y="1869694"/>
                    <a:pt x="20512531" y="2028063"/>
                    <a:pt x="20312887" y="2028063"/>
                  </a:cubicBezTo>
                  <a:lnTo>
                    <a:pt x="20312887" y="2002663"/>
                  </a:lnTo>
                  <a:lnTo>
                    <a:pt x="20312887" y="2028063"/>
                  </a:lnTo>
                  <a:lnTo>
                    <a:pt x="362585" y="2028063"/>
                  </a:lnTo>
                  <a:lnTo>
                    <a:pt x="362585" y="2002663"/>
                  </a:lnTo>
                  <a:lnTo>
                    <a:pt x="362585" y="2028063"/>
                  </a:lnTo>
                  <a:cubicBezTo>
                    <a:pt x="162941" y="2028063"/>
                    <a:pt x="0" y="1869694"/>
                    <a:pt x="0" y="1673098"/>
                  </a:cubicBezTo>
                  <a:lnTo>
                    <a:pt x="0" y="354965"/>
                  </a:lnTo>
                  <a:lnTo>
                    <a:pt x="25400" y="354965"/>
                  </a:lnTo>
                  <a:lnTo>
                    <a:pt x="0" y="354965"/>
                  </a:lnTo>
                  <a:moveTo>
                    <a:pt x="50800" y="354965"/>
                  </a:moveTo>
                  <a:lnTo>
                    <a:pt x="50800" y="1673098"/>
                  </a:lnTo>
                  <a:lnTo>
                    <a:pt x="25400" y="1673098"/>
                  </a:lnTo>
                  <a:lnTo>
                    <a:pt x="50800" y="1673098"/>
                  </a:lnTo>
                  <a:cubicBezTo>
                    <a:pt x="50800" y="1840484"/>
                    <a:pt x="189865" y="1977263"/>
                    <a:pt x="362585" y="1977263"/>
                  </a:cubicBezTo>
                  <a:lnTo>
                    <a:pt x="20312887" y="1977263"/>
                  </a:lnTo>
                  <a:cubicBezTo>
                    <a:pt x="20485607" y="1977263"/>
                    <a:pt x="20624673" y="1840484"/>
                    <a:pt x="20624673" y="1673098"/>
                  </a:cubicBezTo>
                  <a:lnTo>
                    <a:pt x="20624673" y="354965"/>
                  </a:lnTo>
                  <a:cubicBezTo>
                    <a:pt x="20624673" y="187579"/>
                    <a:pt x="20485607" y="50800"/>
                    <a:pt x="20312887" y="50800"/>
                  </a:cubicBezTo>
                  <a:lnTo>
                    <a:pt x="362585" y="50800"/>
                  </a:lnTo>
                  <a:lnTo>
                    <a:pt x="362585" y="25400"/>
                  </a:lnTo>
                  <a:lnTo>
                    <a:pt x="362585" y="50800"/>
                  </a:lnTo>
                  <a:cubicBezTo>
                    <a:pt x="189865" y="50800"/>
                    <a:pt x="50800" y="187579"/>
                    <a:pt x="50800" y="3549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0" name="Google Shape;220;p5"/>
          <p:cNvGrpSpPr/>
          <p:nvPr/>
        </p:nvGrpSpPr>
        <p:grpSpPr>
          <a:xfrm>
            <a:off x="1697450" y="4358697"/>
            <a:ext cx="15323719" cy="1338192"/>
            <a:chOff x="0" y="0"/>
            <a:chExt cx="20431626" cy="1784256"/>
          </a:xfrm>
        </p:grpSpPr>
        <p:sp>
          <p:nvSpPr>
            <p:cNvPr id="221" name="Google Shape;221;p5"/>
            <p:cNvSpPr/>
            <p:nvPr/>
          </p:nvSpPr>
          <p:spPr>
            <a:xfrm>
              <a:off x="0" y="0"/>
              <a:ext cx="20431626" cy="1784256"/>
            </a:xfrm>
            <a:custGeom>
              <a:rect b="b" l="l" r="r" t="t"/>
              <a:pathLst>
                <a:path extrusionOk="0" h="1784256" w="20431626">
                  <a:moveTo>
                    <a:pt x="0" y="0"/>
                  </a:moveTo>
                  <a:lnTo>
                    <a:pt x="20431626" y="0"/>
                  </a:lnTo>
                  <a:lnTo>
                    <a:pt x="20431626" y="1784256"/>
                  </a:lnTo>
                  <a:lnTo>
                    <a:pt x="0" y="1784256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173115" l="0" r="0" t="-173115"/>
              </a:stretch>
            </a:blipFill>
            <a:ln>
              <a:noFill/>
            </a:ln>
          </p:spPr>
        </p:sp>
        <p:sp>
          <p:nvSpPr>
            <p:cNvPr id="222" name="Google Shape;222;p5"/>
            <p:cNvSpPr txBox="1"/>
            <p:nvPr/>
          </p:nvSpPr>
          <p:spPr>
            <a:xfrm>
              <a:off x="0" y="19050"/>
              <a:ext cx="20431620" cy="17652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9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Diferencias culturales: expectativas y valores divergentes</a:t>
              </a:r>
              <a:endParaRPr/>
            </a:p>
          </p:txBody>
        </p:sp>
      </p:grpSp>
      <p:grpSp>
        <p:nvGrpSpPr>
          <p:cNvPr id="223" name="Google Shape;223;p5"/>
          <p:cNvGrpSpPr/>
          <p:nvPr/>
        </p:nvGrpSpPr>
        <p:grpSpPr>
          <a:xfrm>
            <a:off x="1606010" y="5862542"/>
            <a:ext cx="15506605" cy="1521047"/>
            <a:chOff x="0" y="0"/>
            <a:chExt cx="20675473" cy="2028063"/>
          </a:xfrm>
        </p:grpSpPr>
        <p:sp>
          <p:nvSpPr>
            <p:cNvPr id="224" name="Google Shape;224;p5"/>
            <p:cNvSpPr/>
            <p:nvPr/>
          </p:nvSpPr>
          <p:spPr>
            <a:xfrm>
              <a:off x="25400" y="25400"/>
              <a:ext cx="20624673" cy="1977263"/>
            </a:xfrm>
            <a:custGeom>
              <a:rect b="b" l="l" r="r" t="t"/>
              <a:pathLst>
                <a:path extrusionOk="0" h="1977263" w="20624673">
                  <a:moveTo>
                    <a:pt x="0" y="329565"/>
                  </a:moveTo>
                  <a:cubicBezTo>
                    <a:pt x="0" y="147574"/>
                    <a:pt x="151003" y="0"/>
                    <a:pt x="337185" y="0"/>
                  </a:cubicBezTo>
                  <a:lnTo>
                    <a:pt x="20287487" y="0"/>
                  </a:lnTo>
                  <a:cubicBezTo>
                    <a:pt x="20473670" y="0"/>
                    <a:pt x="20624673" y="147574"/>
                    <a:pt x="20624673" y="329565"/>
                  </a:cubicBezTo>
                  <a:lnTo>
                    <a:pt x="20624673" y="1647698"/>
                  </a:lnTo>
                  <a:cubicBezTo>
                    <a:pt x="20624673" y="1829689"/>
                    <a:pt x="20473670" y="1977263"/>
                    <a:pt x="20287487" y="1977263"/>
                  </a:cubicBezTo>
                  <a:lnTo>
                    <a:pt x="337185" y="1977263"/>
                  </a:lnTo>
                  <a:cubicBezTo>
                    <a:pt x="151003" y="1977263"/>
                    <a:pt x="0" y="1829689"/>
                    <a:pt x="0" y="1647698"/>
                  </a:cubicBezTo>
                  <a:close/>
                </a:path>
              </a:pathLst>
            </a:custGeom>
            <a:solidFill>
              <a:srgbClr val="D03C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5"/>
            <p:cNvSpPr/>
            <p:nvPr/>
          </p:nvSpPr>
          <p:spPr>
            <a:xfrm>
              <a:off x="0" y="0"/>
              <a:ext cx="20675473" cy="2028063"/>
            </a:xfrm>
            <a:custGeom>
              <a:rect b="b" l="l" r="r" t="t"/>
              <a:pathLst>
                <a:path extrusionOk="0" h="2028063" w="20675473">
                  <a:moveTo>
                    <a:pt x="0" y="354965"/>
                  </a:moveTo>
                  <a:cubicBezTo>
                    <a:pt x="0" y="158369"/>
                    <a:pt x="162941" y="0"/>
                    <a:pt x="362585" y="0"/>
                  </a:cubicBezTo>
                  <a:lnTo>
                    <a:pt x="20312887" y="0"/>
                  </a:lnTo>
                  <a:lnTo>
                    <a:pt x="20312887" y="25400"/>
                  </a:lnTo>
                  <a:lnTo>
                    <a:pt x="20312887" y="0"/>
                  </a:lnTo>
                  <a:cubicBezTo>
                    <a:pt x="20512531" y="0"/>
                    <a:pt x="20675473" y="158369"/>
                    <a:pt x="20675473" y="354965"/>
                  </a:cubicBezTo>
                  <a:lnTo>
                    <a:pt x="20650073" y="354965"/>
                  </a:lnTo>
                  <a:lnTo>
                    <a:pt x="20675473" y="354965"/>
                  </a:lnTo>
                  <a:lnTo>
                    <a:pt x="20675473" y="1673098"/>
                  </a:lnTo>
                  <a:lnTo>
                    <a:pt x="20650073" y="1673098"/>
                  </a:lnTo>
                  <a:lnTo>
                    <a:pt x="20675473" y="1673098"/>
                  </a:lnTo>
                  <a:cubicBezTo>
                    <a:pt x="20675473" y="1869694"/>
                    <a:pt x="20512531" y="2028063"/>
                    <a:pt x="20312887" y="2028063"/>
                  </a:cubicBezTo>
                  <a:lnTo>
                    <a:pt x="20312887" y="2002663"/>
                  </a:lnTo>
                  <a:lnTo>
                    <a:pt x="20312887" y="2028063"/>
                  </a:lnTo>
                  <a:lnTo>
                    <a:pt x="362585" y="2028063"/>
                  </a:lnTo>
                  <a:lnTo>
                    <a:pt x="362585" y="2002663"/>
                  </a:lnTo>
                  <a:lnTo>
                    <a:pt x="362585" y="2028063"/>
                  </a:lnTo>
                  <a:cubicBezTo>
                    <a:pt x="162941" y="2028063"/>
                    <a:pt x="0" y="1869694"/>
                    <a:pt x="0" y="1673098"/>
                  </a:cubicBezTo>
                  <a:lnTo>
                    <a:pt x="0" y="354965"/>
                  </a:lnTo>
                  <a:lnTo>
                    <a:pt x="25400" y="354965"/>
                  </a:lnTo>
                  <a:lnTo>
                    <a:pt x="0" y="354965"/>
                  </a:lnTo>
                  <a:moveTo>
                    <a:pt x="50800" y="354965"/>
                  </a:moveTo>
                  <a:lnTo>
                    <a:pt x="50800" y="1673098"/>
                  </a:lnTo>
                  <a:lnTo>
                    <a:pt x="25400" y="1673098"/>
                  </a:lnTo>
                  <a:lnTo>
                    <a:pt x="50800" y="1673098"/>
                  </a:lnTo>
                  <a:cubicBezTo>
                    <a:pt x="50800" y="1840484"/>
                    <a:pt x="189865" y="1977263"/>
                    <a:pt x="362585" y="1977263"/>
                  </a:cubicBezTo>
                  <a:lnTo>
                    <a:pt x="20312887" y="1977263"/>
                  </a:lnTo>
                  <a:cubicBezTo>
                    <a:pt x="20485607" y="1977263"/>
                    <a:pt x="20624673" y="1840484"/>
                    <a:pt x="20624673" y="1673098"/>
                  </a:cubicBezTo>
                  <a:lnTo>
                    <a:pt x="20624673" y="354965"/>
                  </a:lnTo>
                  <a:cubicBezTo>
                    <a:pt x="20624673" y="187579"/>
                    <a:pt x="20485607" y="50800"/>
                    <a:pt x="20312887" y="50800"/>
                  </a:cubicBezTo>
                  <a:lnTo>
                    <a:pt x="362585" y="50800"/>
                  </a:lnTo>
                  <a:lnTo>
                    <a:pt x="362585" y="25400"/>
                  </a:lnTo>
                  <a:lnTo>
                    <a:pt x="362585" y="50800"/>
                  </a:lnTo>
                  <a:cubicBezTo>
                    <a:pt x="189865" y="50800"/>
                    <a:pt x="50800" y="187579"/>
                    <a:pt x="50800" y="3549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6" name="Google Shape;226;p5"/>
          <p:cNvGrpSpPr/>
          <p:nvPr/>
        </p:nvGrpSpPr>
        <p:grpSpPr>
          <a:xfrm>
            <a:off x="1697450" y="5953992"/>
            <a:ext cx="15323719" cy="1340271"/>
            <a:chOff x="0" y="0"/>
            <a:chExt cx="20431626" cy="1787029"/>
          </a:xfrm>
        </p:grpSpPr>
        <p:sp>
          <p:nvSpPr>
            <p:cNvPr id="227" name="Google Shape;227;p5"/>
            <p:cNvSpPr/>
            <p:nvPr/>
          </p:nvSpPr>
          <p:spPr>
            <a:xfrm>
              <a:off x="0" y="0"/>
              <a:ext cx="20431626" cy="1787029"/>
            </a:xfrm>
            <a:custGeom>
              <a:rect b="b" l="l" r="r" t="t"/>
              <a:pathLst>
                <a:path extrusionOk="0" h="1787029" w="20431626">
                  <a:moveTo>
                    <a:pt x="0" y="0"/>
                  </a:moveTo>
                  <a:lnTo>
                    <a:pt x="20431626" y="0"/>
                  </a:lnTo>
                  <a:lnTo>
                    <a:pt x="20431626" y="1787029"/>
                  </a:lnTo>
                  <a:lnTo>
                    <a:pt x="0" y="1787029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172701" l="0" r="0" t="-172852"/>
              </a:stretch>
            </a:blipFill>
            <a:ln>
              <a:noFill/>
            </a:ln>
          </p:spPr>
        </p:sp>
        <p:sp>
          <p:nvSpPr>
            <p:cNvPr id="228" name="Google Shape;228;p5"/>
            <p:cNvSpPr txBox="1"/>
            <p:nvPr/>
          </p:nvSpPr>
          <p:spPr>
            <a:xfrm>
              <a:off x="0" y="19050"/>
              <a:ext cx="20431620" cy="17679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9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Obstáculos regulatorios: reconocimiento de cualificaciones, contratos temporales</a:t>
              </a:r>
              <a:endParaRPr/>
            </a:p>
          </p:txBody>
        </p:sp>
      </p:grpSp>
      <p:grpSp>
        <p:nvGrpSpPr>
          <p:cNvPr id="229" name="Google Shape;229;p5"/>
          <p:cNvGrpSpPr/>
          <p:nvPr/>
        </p:nvGrpSpPr>
        <p:grpSpPr>
          <a:xfrm>
            <a:off x="1606010" y="7457837"/>
            <a:ext cx="15506605" cy="1521047"/>
            <a:chOff x="0" y="0"/>
            <a:chExt cx="20675473" cy="2028063"/>
          </a:xfrm>
        </p:grpSpPr>
        <p:sp>
          <p:nvSpPr>
            <p:cNvPr id="230" name="Google Shape;230;p5"/>
            <p:cNvSpPr/>
            <p:nvPr/>
          </p:nvSpPr>
          <p:spPr>
            <a:xfrm>
              <a:off x="25400" y="25400"/>
              <a:ext cx="20624673" cy="1977263"/>
            </a:xfrm>
            <a:custGeom>
              <a:rect b="b" l="l" r="r" t="t"/>
              <a:pathLst>
                <a:path extrusionOk="0" h="1977263" w="20624673">
                  <a:moveTo>
                    <a:pt x="0" y="329565"/>
                  </a:moveTo>
                  <a:cubicBezTo>
                    <a:pt x="0" y="147574"/>
                    <a:pt x="151003" y="0"/>
                    <a:pt x="337185" y="0"/>
                  </a:cubicBezTo>
                  <a:lnTo>
                    <a:pt x="20287487" y="0"/>
                  </a:lnTo>
                  <a:cubicBezTo>
                    <a:pt x="20473670" y="0"/>
                    <a:pt x="20624673" y="147574"/>
                    <a:pt x="20624673" y="329565"/>
                  </a:cubicBezTo>
                  <a:lnTo>
                    <a:pt x="20624673" y="1647698"/>
                  </a:lnTo>
                  <a:cubicBezTo>
                    <a:pt x="20624673" y="1829689"/>
                    <a:pt x="20473670" y="1977263"/>
                    <a:pt x="20287487" y="1977263"/>
                  </a:cubicBezTo>
                  <a:lnTo>
                    <a:pt x="337185" y="1977263"/>
                  </a:lnTo>
                  <a:cubicBezTo>
                    <a:pt x="151003" y="1977263"/>
                    <a:pt x="0" y="1829689"/>
                    <a:pt x="0" y="1647698"/>
                  </a:cubicBezTo>
                  <a:close/>
                </a:path>
              </a:pathLst>
            </a:custGeom>
            <a:solidFill>
              <a:srgbClr val="B9080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5"/>
            <p:cNvSpPr/>
            <p:nvPr/>
          </p:nvSpPr>
          <p:spPr>
            <a:xfrm>
              <a:off x="0" y="0"/>
              <a:ext cx="20675473" cy="2028063"/>
            </a:xfrm>
            <a:custGeom>
              <a:rect b="b" l="l" r="r" t="t"/>
              <a:pathLst>
                <a:path extrusionOk="0" h="2028063" w="20675473">
                  <a:moveTo>
                    <a:pt x="0" y="354965"/>
                  </a:moveTo>
                  <a:cubicBezTo>
                    <a:pt x="0" y="158369"/>
                    <a:pt x="162941" y="0"/>
                    <a:pt x="362585" y="0"/>
                  </a:cubicBezTo>
                  <a:lnTo>
                    <a:pt x="20312887" y="0"/>
                  </a:lnTo>
                  <a:lnTo>
                    <a:pt x="20312887" y="25400"/>
                  </a:lnTo>
                  <a:lnTo>
                    <a:pt x="20312887" y="0"/>
                  </a:lnTo>
                  <a:cubicBezTo>
                    <a:pt x="20512531" y="0"/>
                    <a:pt x="20675473" y="158369"/>
                    <a:pt x="20675473" y="354965"/>
                  </a:cubicBezTo>
                  <a:lnTo>
                    <a:pt x="20650073" y="354965"/>
                  </a:lnTo>
                  <a:lnTo>
                    <a:pt x="20675473" y="354965"/>
                  </a:lnTo>
                  <a:lnTo>
                    <a:pt x="20675473" y="1673098"/>
                  </a:lnTo>
                  <a:lnTo>
                    <a:pt x="20650073" y="1673098"/>
                  </a:lnTo>
                  <a:lnTo>
                    <a:pt x="20675473" y="1673098"/>
                  </a:lnTo>
                  <a:cubicBezTo>
                    <a:pt x="20675473" y="1869694"/>
                    <a:pt x="20512531" y="2028063"/>
                    <a:pt x="20312887" y="2028063"/>
                  </a:cubicBezTo>
                  <a:lnTo>
                    <a:pt x="20312887" y="2002663"/>
                  </a:lnTo>
                  <a:lnTo>
                    <a:pt x="20312887" y="2028063"/>
                  </a:lnTo>
                  <a:lnTo>
                    <a:pt x="362585" y="2028063"/>
                  </a:lnTo>
                  <a:lnTo>
                    <a:pt x="362585" y="2002663"/>
                  </a:lnTo>
                  <a:lnTo>
                    <a:pt x="362585" y="2028063"/>
                  </a:lnTo>
                  <a:cubicBezTo>
                    <a:pt x="162941" y="2028063"/>
                    <a:pt x="0" y="1869694"/>
                    <a:pt x="0" y="1673098"/>
                  </a:cubicBezTo>
                  <a:lnTo>
                    <a:pt x="0" y="354965"/>
                  </a:lnTo>
                  <a:lnTo>
                    <a:pt x="25400" y="354965"/>
                  </a:lnTo>
                  <a:lnTo>
                    <a:pt x="0" y="354965"/>
                  </a:lnTo>
                  <a:moveTo>
                    <a:pt x="50800" y="354965"/>
                  </a:moveTo>
                  <a:lnTo>
                    <a:pt x="50800" y="1673098"/>
                  </a:lnTo>
                  <a:lnTo>
                    <a:pt x="25400" y="1673098"/>
                  </a:lnTo>
                  <a:lnTo>
                    <a:pt x="50800" y="1673098"/>
                  </a:lnTo>
                  <a:cubicBezTo>
                    <a:pt x="50800" y="1840484"/>
                    <a:pt x="189865" y="1977263"/>
                    <a:pt x="362585" y="1977263"/>
                  </a:cubicBezTo>
                  <a:lnTo>
                    <a:pt x="20312887" y="1977263"/>
                  </a:lnTo>
                  <a:cubicBezTo>
                    <a:pt x="20485607" y="1977263"/>
                    <a:pt x="20624673" y="1840484"/>
                    <a:pt x="20624673" y="1673098"/>
                  </a:cubicBezTo>
                  <a:lnTo>
                    <a:pt x="20624673" y="354965"/>
                  </a:lnTo>
                  <a:cubicBezTo>
                    <a:pt x="20624673" y="187579"/>
                    <a:pt x="20485607" y="50800"/>
                    <a:pt x="20312887" y="50800"/>
                  </a:cubicBezTo>
                  <a:lnTo>
                    <a:pt x="362585" y="50800"/>
                  </a:lnTo>
                  <a:lnTo>
                    <a:pt x="362585" y="25400"/>
                  </a:lnTo>
                  <a:lnTo>
                    <a:pt x="362585" y="50800"/>
                  </a:lnTo>
                  <a:cubicBezTo>
                    <a:pt x="189865" y="50800"/>
                    <a:pt x="50800" y="187579"/>
                    <a:pt x="50800" y="3549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2" name="Google Shape;232;p5"/>
          <p:cNvGrpSpPr/>
          <p:nvPr/>
        </p:nvGrpSpPr>
        <p:grpSpPr>
          <a:xfrm>
            <a:off x="1697450" y="7549286"/>
            <a:ext cx="15323719" cy="1340271"/>
            <a:chOff x="0" y="0"/>
            <a:chExt cx="20431626" cy="1787029"/>
          </a:xfrm>
        </p:grpSpPr>
        <p:sp>
          <p:nvSpPr>
            <p:cNvPr id="233" name="Google Shape;233;p5"/>
            <p:cNvSpPr/>
            <p:nvPr/>
          </p:nvSpPr>
          <p:spPr>
            <a:xfrm>
              <a:off x="0" y="0"/>
              <a:ext cx="20431626" cy="1787029"/>
            </a:xfrm>
            <a:custGeom>
              <a:rect b="b" l="l" r="r" t="t"/>
              <a:pathLst>
                <a:path extrusionOk="0" h="1787029" w="20431626">
                  <a:moveTo>
                    <a:pt x="0" y="0"/>
                  </a:moveTo>
                  <a:lnTo>
                    <a:pt x="20431626" y="0"/>
                  </a:lnTo>
                  <a:lnTo>
                    <a:pt x="20431626" y="1787029"/>
                  </a:lnTo>
                  <a:lnTo>
                    <a:pt x="0" y="1787029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172701" l="0" r="0" t="-172852"/>
              </a:stretch>
            </a:blipFill>
            <a:ln>
              <a:noFill/>
            </a:ln>
          </p:spPr>
        </p:sp>
        <p:sp>
          <p:nvSpPr>
            <p:cNvPr id="234" name="Google Shape;234;p5"/>
            <p:cNvSpPr txBox="1"/>
            <p:nvPr/>
          </p:nvSpPr>
          <p:spPr>
            <a:xfrm>
              <a:off x="0" y="19050"/>
              <a:ext cx="20431620" cy="17679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9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Estereotipos y discriminación: subutilización de habilidades y pérdida de motivación</a:t>
              </a: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 y gráficos.  Descripción generada automáticamente." id="243" name="Google Shape;243;p6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</p:sp>
      <p:sp>
        <p:nvSpPr>
          <p:cNvPr id="244" name="Google Shape;244;p6"/>
          <p:cNvSpPr/>
          <p:nvPr/>
        </p:nvSpPr>
        <p:spPr>
          <a:xfrm>
            <a:off x="42758" y="9682944"/>
            <a:ext cx="2393441" cy="502157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</p:sp>
      <p:sp>
        <p:nvSpPr>
          <p:cNvPr descr="Una imagen con fuente, gráficos, logotipo y captura de pantalla.  Descripción generada automáticamente." id="245" name="Google Shape;245;p6"/>
          <p:cNvSpPr/>
          <p:nvPr/>
        </p:nvSpPr>
        <p:spPr>
          <a:xfrm>
            <a:off x="-134350" y="181680"/>
            <a:ext cx="2393441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1" t="-49538"/>
            </a:stretch>
          </a:blipFill>
          <a:ln>
            <a:noFill/>
          </a:ln>
        </p:spPr>
      </p:sp>
      <p:sp>
        <p:nvSpPr>
          <p:cNvPr id="246" name="Google Shape;246;p6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247" name="Google Shape;247;p6"/>
          <p:cNvSpPr txBox="1"/>
          <p:nvPr/>
        </p:nvSpPr>
        <p:spPr>
          <a:xfrm>
            <a:off x="9450734" y="166678"/>
            <a:ext cx="8315220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Unidad 19</a:t>
            </a:r>
            <a:endParaRPr/>
          </a:p>
        </p:txBody>
      </p:sp>
      <p:grpSp>
        <p:nvGrpSpPr>
          <p:cNvPr id="248" name="Google Shape;248;p6"/>
          <p:cNvGrpSpPr/>
          <p:nvPr/>
        </p:nvGrpSpPr>
        <p:grpSpPr>
          <a:xfrm>
            <a:off x="714375" y="1939690"/>
            <a:ext cx="4178351" cy="6393159"/>
            <a:chOff x="0" y="-257175"/>
            <a:chExt cx="5571134" cy="8524212"/>
          </a:xfrm>
        </p:grpSpPr>
        <p:sp>
          <p:nvSpPr>
            <p:cNvPr id="249" name="Google Shape;249;p6"/>
            <p:cNvSpPr/>
            <p:nvPr/>
          </p:nvSpPr>
          <p:spPr>
            <a:xfrm>
              <a:off x="0" y="0"/>
              <a:ext cx="5571130" cy="8267037"/>
            </a:xfrm>
            <a:custGeom>
              <a:rect b="b" l="l" r="r" t="t"/>
              <a:pathLst>
                <a:path extrusionOk="0" h="8267037" w="5571130">
                  <a:moveTo>
                    <a:pt x="0" y="0"/>
                  </a:moveTo>
                  <a:lnTo>
                    <a:pt x="5571130" y="0"/>
                  </a:lnTo>
                  <a:lnTo>
                    <a:pt x="5571130" y="8267037"/>
                  </a:lnTo>
                  <a:lnTo>
                    <a:pt x="0" y="8267037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0" l="-140389" r="-140389" t="0"/>
              </a:stretch>
            </a:blipFill>
            <a:ln>
              <a:noFill/>
            </a:ln>
          </p:spPr>
        </p:sp>
        <p:sp>
          <p:nvSpPr>
            <p:cNvPr id="250" name="Google Shape;250;p6"/>
            <p:cNvSpPr txBox="1"/>
            <p:nvPr/>
          </p:nvSpPr>
          <p:spPr>
            <a:xfrm>
              <a:off x="0" y="-257175"/>
              <a:ext cx="5571134" cy="85242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4200" u="none" cap="none" strike="noStrike">
                  <a:solidFill>
                    <a:srgbClr val="FF6D25"/>
                  </a:solidFill>
                  <a:latin typeface="Arial"/>
                  <a:ea typeface="Arial"/>
                  <a:cs typeface="Arial"/>
                  <a:sym typeface="Arial"/>
                </a:rPr>
                <a:t>VENTAJAS DE LA INCLUSIÓN DE MIGRANTES</a:t>
              </a:r>
              <a:endParaRPr/>
            </a:p>
          </p:txBody>
        </p:sp>
      </p:grpSp>
      <p:grpSp>
        <p:nvGrpSpPr>
          <p:cNvPr id="251" name="Google Shape;251;p6"/>
          <p:cNvGrpSpPr/>
          <p:nvPr/>
        </p:nvGrpSpPr>
        <p:grpSpPr>
          <a:xfrm>
            <a:off x="5209965" y="2159899"/>
            <a:ext cx="12189523" cy="1949291"/>
            <a:chOff x="0" y="0"/>
            <a:chExt cx="16252698" cy="2599055"/>
          </a:xfrm>
        </p:grpSpPr>
        <p:sp>
          <p:nvSpPr>
            <p:cNvPr id="252" name="Google Shape;252;p6"/>
            <p:cNvSpPr/>
            <p:nvPr/>
          </p:nvSpPr>
          <p:spPr>
            <a:xfrm>
              <a:off x="25400" y="25400"/>
              <a:ext cx="16201898" cy="2548255"/>
            </a:xfrm>
            <a:custGeom>
              <a:rect b="b" l="l" r="r" t="t"/>
              <a:pathLst>
                <a:path extrusionOk="0" h="2548255" w="16201898">
                  <a:moveTo>
                    <a:pt x="0" y="424688"/>
                  </a:moveTo>
                  <a:cubicBezTo>
                    <a:pt x="0" y="190119"/>
                    <a:pt x="193294" y="0"/>
                    <a:pt x="431800" y="0"/>
                  </a:cubicBezTo>
                  <a:lnTo>
                    <a:pt x="15770098" y="0"/>
                  </a:lnTo>
                  <a:cubicBezTo>
                    <a:pt x="16008604" y="0"/>
                    <a:pt x="16201898" y="190119"/>
                    <a:pt x="16201898" y="424688"/>
                  </a:cubicBezTo>
                  <a:lnTo>
                    <a:pt x="16201898" y="2123567"/>
                  </a:lnTo>
                  <a:cubicBezTo>
                    <a:pt x="16201898" y="2358136"/>
                    <a:pt x="16008604" y="2548255"/>
                    <a:pt x="15770098" y="2548255"/>
                  </a:cubicBezTo>
                  <a:lnTo>
                    <a:pt x="431800" y="2548255"/>
                  </a:lnTo>
                  <a:cubicBezTo>
                    <a:pt x="193294" y="2548255"/>
                    <a:pt x="0" y="2358136"/>
                    <a:pt x="0" y="2123567"/>
                  </a:cubicBezTo>
                  <a:close/>
                </a:path>
              </a:pathLst>
            </a:custGeom>
            <a:solidFill>
              <a:srgbClr val="FECE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6"/>
            <p:cNvSpPr/>
            <p:nvPr/>
          </p:nvSpPr>
          <p:spPr>
            <a:xfrm>
              <a:off x="0" y="0"/>
              <a:ext cx="16252698" cy="2599055"/>
            </a:xfrm>
            <a:custGeom>
              <a:rect b="b" l="l" r="r" t="t"/>
              <a:pathLst>
                <a:path extrusionOk="0" h="2599055" w="16252698">
                  <a:moveTo>
                    <a:pt x="0" y="450088"/>
                  </a:moveTo>
                  <a:cubicBezTo>
                    <a:pt x="0" y="201168"/>
                    <a:pt x="205105" y="0"/>
                    <a:pt x="457200" y="0"/>
                  </a:cubicBezTo>
                  <a:lnTo>
                    <a:pt x="15795498" y="0"/>
                  </a:lnTo>
                  <a:lnTo>
                    <a:pt x="15795498" y="25400"/>
                  </a:lnTo>
                  <a:lnTo>
                    <a:pt x="15795498" y="0"/>
                  </a:lnTo>
                  <a:cubicBezTo>
                    <a:pt x="16047593" y="0"/>
                    <a:pt x="16252698" y="201168"/>
                    <a:pt x="16252698" y="450088"/>
                  </a:cubicBezTo>
                  <a:lnTo>
                    <a:pt x="16227298" y="450088"/>
                  </a:lnTo>
                  <a:lnTo>
                    <a:pt x="16252698" y="450088"/>
                  </a:lnTo>
                  <a:lnTo>
                    <a:pt x="16252698" y="2148967"/>
                  </a:lnTo>
                  <a:lnTo>
                    <a:pt x="16227298" y="2148967"/>
                  </a:lnTo>
                  <a:lnTo>
                    <a:pt x="16252698" y="2148967"/>
                  </a:lnTo>
                  <a:cubicBezTo>
                    <a:pt x="16252698" y="2398014"/>
                    <a:pt x="16047593" y="2599055"/>
                    <a:pt x="15795498" y="2599055"/>
                  </a:cubicBezTo>
                  <a:lnTo>
                    <a:pt x="15795498" y="2573655"/>
                  </a:lnTo>
                  <a:lnTo>
                    <a:pt x="15795498" y="2599055"/>
                  </a:lnTo>
                  <a:lnTo>
                    <a:pt x="457200" y="2599055"/>
                  </a:lnTo>
                  <a:lnTo>
                    <a:pt x="457200" y="2573655"/>
                  </a:lnTo>
                  <a:lnTo>
                    <a:pt x="457200" y="2599055"/>
                  </a:lnTo>
                  <a:cubicBezTo>
                    <a:pt x="205105" y="2599055"/>
                    <a:pt x="0" y="2397887"/>
                    <a:pt x="0" y="2148967"/>
                  </a:cubicBezTo>
                  <a:lnTo>
                    <a:pt x="0" y="450088"/>
                  </a:lnTo>
                  <a:lnTo>
                    <a:pt x="25400" y="450088"/>
                  </a:lnTo>
                  <a:lnTo>
                    <a:pt x="0" y="450088"/>
                  </a:lnTo>
                  <a:moveTo>
                    <a:pt x="50800" y="450088"/>
                  </a:moveTo>
                  <a:lnTo>
                    <a:pt x="50800" y="2148967"/>
                  </a:lnTo>
                  <a:lnTo>
                    <a:pt x="25400" y="2148967"/>
                  </a:lnTo>
                  <a:lnTo>
                    <a:pt x="50800" y="2148967"/>
                  </a:lnTo>
                  <a:cubicBezTo>
                    <a:pt x="50800" y="2369058"/>
                    <a:pt x="232410" y="2548255"/>
                    <a:pt x="457200" y="2548255"/>
                  </a:cubicBezTo>
                  <a:lnTo>
                    <a:pt x="15795498" y="2548255"/>
                  </a:lnTo>
                  <a:cubicBezTo>
                    <a:pt x="16020414" y="2548255"/>
                    <a:pt x="16201898" y="2369058"/>
                    <a:pt x="16201898" y="2148967"/>
                  </a:cubicBezTo>
                  <a:lnTo>
                    <a:pt x="16201898" y="450088"/>
                  </a:lnTo>
                  <a:cubicBezTo>
                    <a:pt x="16201898" y="229997"/>
                    <a:pt x="16020287" y="50800"/>
                    <a:pt x="15795498" y="50800"/>
                  </a:cubicBezTo>
                  <a:lnTo>
                    <a:pt x="457200" y="50800"/>
                  </a:lnTo>
                  <a:lnTo>
                    <a:pt x="457200" y="25400"/>
                  </a:lnTo>
                  <a:lnTo>
                    <a:pt x="457200" y="50800"/>
                  </a:lnTo>
                  <a:cubicBezTo>
                    <a:pt x="232410" y="50800"/>
                    <a:pt x="50800" y="229997"/>
                    <a:pt x="50800" y="4500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4" name="Google Shape;254;p6"/>
          <p:cNvGrpSpPr/>
          <p:nvPr/>
        </p:nvGrpSpPr>
        <p:grpSpPr>
          <a:xfrm>
            <a:off x="5322313" y="2272246"/>
            <a:ext cx="11964811" cy="1724606"/>
            <a:chOff x="0" y="0"/>
            <a:chExt cx="15953081" cy="2299474"/>
          </a:xfrm>
        </p:grpSpPr>
        <p:sp>
          <p:nvSpPr>
            <p:cNvPr id="255" name="Google Shape;255;p6"/>
            <p:cNvSpPr/>
            <p:nvPr/>
          </p:nvSpPr>
          <p:spPr>
            <a:xfrm>
              <a:off x="0" y="0"/>
              <a:ext cx="15953081" cy="2299474"/>
            </a:xfrm>
            <a:custGeom>
              <a:rect b="b" l="l" r="r" t="t"/>
              <a:pathLst>
                <a:path extrusionOk="0" h="2299474" w="15953081">
                  <a:moveTo>
                    <a:pt x="0" y="0"/>
                  </a:moveTo>
                  <a:lnTo>
                    <a:pt x="15953081" y="0"/>
                  </a:lnTo>
                  <a:lnTo>
                    <a:pt x="15953081" y="2299474"/>
                  </a:lnTo>
                  <a:lnTo>
                    <a:pt x="0" y="2299474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85179" l="0" r="0" t="-85179"/>
              </a:stretch>
            </a:blipFill>
            <a:ln>
              <a:noFill/>
            </a:ln>
          </p:spPr>
        </p:sp>
        <p:sp>
          <p:nvSpPr>
            <p:cNvPr id="256" name="Google Shape;256;p6"/>
            <p:cNvSpPr txBox="1"/>
            <p:nvPr/>
          </p:nvSpPr>
          <p:spPr>
            <a:xfrm>
              <a:off x="0" y="28575"/>
              <a:ext cx="15953080" cy="227089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495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La diversidad como recurso: creatividad, flexibilidad, resiliencia</a:t>
              </a:r>
              <a:endParaRPr/>
            </a:p>
          </p:txBody>
        </p:sp>
      </p:grpSp>
      <p:grpSp>
        <p:nvGrpSpPr>
          <p:cNvPr id="257" name="Google Shape;257;p6"/>
          <p:cNvGrpSpPr/>
          <p:nvPr/>
        </p:nvGrpSpPr>
        <p:grpSpPr>
          <a:xfrm>
            <a:off x="5209965" y="4213650"/>
            <a:ext cx="12189523" cy="1949291"/>
            <a:chOff x="0" y="0"/>
            <a:chExt cx="16252698" cy="2599055"/>
          </a:xfrm>
        </p:grpSpPr>
        <p:sp>
          <p:nvSpPr>
            <p:cNvPr id="258" name="Google Shape;258;p6"/>
            <p:cNvSpPr/>
            <p:nvPr/>
          </p:nvSpPr>
          <p:spPr>
            <a:xfrm>
              <a:off x="25400" y="25400"/>
              <a:ext cx="16201898" cy="2548255"/>
            </a:xfrm>
            <a:custGeom>
              <a:rect b="b" l="l" r="r" t="t"/>
              <a:pathLst>
                <a:path extrusionOk="0" h="2548255" w="16201898">
                  <a:moveTo>
                    <a:pt x="0" y="424688"/>
                  </a:moveTo>
                  <a:cubicBezTo>
                    <a:pt x="0" y="190119"/>
                    <a:pt x="193294" y="0"/>
                    <a:pt x="431800" y="0"/>
                  </a:cubicBezTo>
                  <a:lnTo>
                    <a:pt x="15770098" y="0"/>
                  </a:lnTo>
                  <a:cubicBezTo>
                    <a:pt x="16008604" y="0"/>
                    <a:pt x="16201898" y="190119"/>
                    <a:pt x="16201898" y="424688"/>
                  </a:cubicBezTo>
                  <a:lnTo>
                    <a:pt x="16201898" y="2123567"/>
                  </a:lnTo>
                  <a:cubicBezTo>
                    <a:pt x="16201898" y="2358136"/>
                    <a:pt x="16008604" y="2548255"/>
                    <a:pt x="15770098" y="2548255"/>
                  </a:cubicBezTo>
                  <a:lnTo>
                    <a:pt x="431800" y="2548255"/>
                  </a:lnTo>
                  <a:cubicBezTo>
                    <a:pt x="193294" y="2548255"/>
                    <a:pt x="0" y="2358136"/>
                    <a:pt x="0" y="2123567"/>
                  </a:cubicBezTo>
                  <a:close/>
                </a:path>
              </a:pathLst>
            </a:custGeom>
            <a:solidFill>
              <a:srgbClr val="DA5B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6"/>
            <p:cNvSpPr/>
            <p:nvPr/>
          </p:nvSpPr>
          <p:spPr>
            <a:xfrm>
              <a:off x="0" y="0"/>
              <a:ext cx="16252698" cy="2599055"/>
            </a:xfrm>
            <a:custGeom>
              <a:rect b="b" l="l" r="r" t="t"/>
              <a:pathLst>
                <a:path extrusionOk="0" h="2599055" w="16252698">
                  <a:moveTo>
                    <a:pt x="0" y="450088"/>
                  </a:moveTo>
                  <a:cubicBezTo>
                    <a:pt x="0" y="201168"/>
                    <a:pt x="205105" y="0"/>
                    <a:pt x="457200" y="0"/>
                  </a:cubicBezTo>
                  <a:lnTo>
                    <a:pt x="15795498" y="0"/>
                  </a:lnTo>
                  <a:lnTo>
                    <a:pt x="15795498" y="25400"/>
                  </a:lnTo>
                  <a:lnTo>
                    <a:pt x="15795498" y="0"/>
                  </a:lnTo>
                  <a:cubicBezTo>
                    <a:pt x="16047593" y="0"/>
                    <a:pt x="16252698" y="201168"/>
                    <a:pt x="16252698" y="450088"/>
                  </a:cubicBezTo>
                  <a:lnTo>
                    <a:pt x="16227298" y="450088"/>
                  </a:lnTo>
                  <a:lnTo>
                    <a:pt x="16252698" y="450088"/>
                  </a:lnTo>
                  <a:lnTo>
                    <a:pt x="16252698" y="2148967"/>
                  </a:lnTo>
                  <a:lnTo>
                    <a:pt x="16227298" y="2148967"/>
                  </a:lnTo>
                  <a:lnTo>
                    <a:pt x="16252698" y="2148967"/>
                  </a:lnTo>
                  <a:cubicBezTo>
                    <a:pt x="16252698" y="2398014"/>
                    <a:pt x="16047593" y="2599055"/>
                    <a:pt x="15795498" y="2599055"/>
                  </a:cubicBezTo>
                  <a:lnTo>
                    <a:pt x="15795498" y="2573655"/>
                  </a:lnTo>
                  <a:lnTo>
                    <a:pt x="15795498" y="2599055"/>
                  </a:lnTo>
                  <a:lnTo>
                    <a:pt x="457200" y="2599055"/>
                  </a:lnTo>
                  <a:lnTo>
                    <a:pt x="457200" y="2573655"/>
                  </a:lnTo>
                  <a:lnTo>
                    <a:pt x="457200" y="2599055"/>
                  </a:lnTo>
                  <a:cubicBezTo>
                    <a:pt x="205105" y="2599055"/>
                    <a:pt x="0" y="2397887"/>
                    <a:pt x="0" y="2148967"/>
                  </a:cubicBezTo>
                  <a:lnTo>
                    <a:pt x="0" y="450088"/>
                  </a:lnTo>
                  <a:lnTo>
                    <a:pt x="25400" y="450088"/>
                  </a:lnTo>
                  <a:lnTo>
                    <a:pt x="0" y="450088"/>
                  </a:lnTo>
                  <a:moveTo>
                    <a:pt x="50800" y="450088"/>
                  </a:moveTo>
                  <a:lnTo>
                    <a:pt x="50800" y="2148967"/>
                  </a:lnTo>
                  <a:lnTo>
                    <a:pt x="25400" y="2148967"/>
                  </a:lnTo>
                  <a:lnTo>
                    <a:pt x="50800" y="2148967"/>
                  </a:lnTo>
                  <a:cubicBezTo>
                    <a:pt x="50800" y="2369058"/>
                    <a:pt x="232410" y="2548255"/>
                    <a:pt x="457200" y="2548255"/>
                  </a:cubicBezTo>
                  <a:lnTo>
                    <a:pt x="15795498" y="2548255"/>
                  </a:lnTo>
                  <a:cubicBezTo>
                    <a:pt x="16020414" y="2548255"/>
                    <a:pt x="16201898" y="2369058"/>
                    <a:pt x="16201898" y="2148967"/>
                  </a:cubicBezTo>
                  <a:lnTo>
                    <a:pt x="16201898" y="450088"/>
                  </a:lnTo>
                  <a:cubicBezTo>
                    <a:pt x="16201898" y="229997"/>
                    <a:pt x="16020287" y="50800"/>
                    <a:pt x="15795498" y="50800"/>
                  </a:cubicBezTo>
                  <a:lnTo>
                    <a:pt x="457200" y="50800"/>
                  </a:lnTo>
                  <a:lnTo>
                    <a:pt x="457200" y="25400"/>
                  </a:lnTo>
                  <a:lnTo>
                    <a:pt x="457200" y="50800"/>
                  </a:lnTo>
                  <a:cubicBezTo>
                    <a:pt x="232410" y="50800"/>
                    <a:pt x="50800" y="229997"/>
                    <a:pt x="50800" y="4500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0" name="Google Shape;260;p6"/>
          <p:cNvGrpSpPr/>
          <p:nvPr/>
        </p:nvGrpSpPr>
        <p:grpSpPr>
          <a:xfrm>
            <a:off x="5322313" y="4325998"/>
            <a:ext cx="11964811" cy="1724606"/>
            <a:chOff x="0" y="0"/>
            <a:chExt cx="15953081" cy="2299474"/>
          </a:xfrm>
        </p:grpSpPr>
        <p:sp>
          <p:nvSpPr>
            <p:cNvPr id="261" name="Google Shape;261;p6"/>
            <p:cNvSpPr/>
            <p:nvPr/>
          </p:nvSpPr>
          <p:spPr>
            <a:xfrm>
              <a:off x="0" y="0"/>
              <a:ext cx="15953081" cy="2299474"/>
            </a:xfrm>
            <a:custGeom>
              <a:rect b="b" l="l" r="r" t="t"/>
              <a:pathLst>
                <a:path extrusionOk="0" h="2299474" w="15953081">
                  <a:moveTo>
                    <a:pt x="0" y="0"/>
                  </a:moveTo>
                  <a:lnTo>
                    <a:pt x="15953081" y="0"/>
                  </a:lnTo>
                  <a:lnTo>
                    <a:pt x="15953081" y="2299474"/>
                  </a:lnTo>
                  <a:lnTo>
                    <a:pt x="0" y="2299474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85179" l="0" r="0" t="-85179"/>
              </a:stretch>
            </a:blipFill>
            <a:ln>
              <a:noFill/>
            </a:ln>
          </p:spPr>
        </p:sp>
        <p:sp>
          <p:nvSpPr>
            <p:cNvPr id="262" name="Google Shape;262;p6"/>
            <p:cNvSpPr txBox="1"/>
            <p:nvPr/>
          </p:nvSpPr>
          <p:spPr>
            <a:xfrm>
              <a:off x="0" y="28575"/>
              <a:ext cx="15953080" cy="227089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495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Habilidades, experiencia y adaptabilidad de los y las trabajadoras migrantes</a:t>
              </a:r>
              <a:endParaRPr b="0" i="0" sz="49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3" name="Google Shape;263;p6"/>
          <p:cNvGrpSpPr/>
          <p:nvPr/>
        </p:nvGrpSpPr>
        <p:grpSpPr>
          <a:xfrm>
            <a:off x="5209965" y="6267402"/>
            <a:ext cx="12189523" cy="1949291"/>
            <a:chOff x="0" y="0"/>
            <a:chExt cx="16252698" cy="2599055"/>
          </a:xfrm>
        </p:grpSpPr>
        <p:sp>
          <p:nvSpPr>
            <p:cNvPr id="264" name="Google Shape;264;p6"/>
            <p:cNvSpPr/>
            <p:nvPr/>
          </p:nvSpPr>
          <p:spPr>
            <a:xfrm>
              <a:off x="25400" y="25400"/>
              <a:ext cx="16201898" cy="2548255"/>
            </a:xfrm>
            <a:custGeom>
              <a:rect b="b" l="l" r="r" t="t"/>
              <a:pathLst>
                <a:path extrusionOk="0" h="2548255" w="16201898">
                  <a:moveTo>
                    <a:pt x="0" y="424688"/>
                  </a:moveTo>
                  <a:cubicBezTo>
                    <a:pt x="0" y="190119"/>
                    <a:pt x="193294" y="0"/>
                    <a:pt x="431800" y="0"/>
                  </a:cubicBezTo>
                  <a:lnTo>
                    <a:pt x="15770098" y="0"/>
                  </a:lnTo>
                  <a:cubicBezTo>
                    <a:pt x="16008604" y="0"/>
                    <a:pt x="16201898" y="190119"/>
                    <a:pt x="16201898" y="424688"/>
                  </a:cubicBezTo>
                  <a:lnTo>
                    <a:pt x="16201898" y="2123567"/>
                  </a:lnTo>
                  <a:cubicBezTo>
                    <a:pt x="16201898" y="2358136"/>
                    <a:pt x="16008604" y="2548255"/>
                    <a:pt x="15770098" y="2548255"/>
                  </a:cubicBezTo>
                  <a:lnTo>
                    <a:pt x="431800" y="2548255"/>
                  </a:lnTo>
                  <a:cubicBezTo>
                    <a:pt x="193294" y="2548255"/>
                    <a:pt x="0" y="2358136"/>
                    <a:pt x="0" y="2123567"/>
                  </a:cubicBezTo>
                  <a:close/>
                </a:path>
              </a:pathLst>
            </a:custGeom>
            <a:solidFill>
              <a:srgbClr val="B9080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6"/>
            <p:cNvSpPr/>
            <p:nvPr/>
          </p:nvSpPr>
          <p:spPr>
            <a:xfrm>
              <a:off x="0" y="0"/>
              <a:ext cx="16252698" cy="2599055"/>
            </a:xfrm>
            <a:custGeom>
              <a:rect b="b" l="l" r="r" t="t"/>
              <a:pathLst>
                <a:path extrusionOk="0" h="2599055" w="16252698">
                  <a:moveTo>
                    <a:pt x="0" y="450088"/>
                  </a:moveTo>
                  <a:cubicBezTo>
                    <a:pt x="0" y="201168"/>
                    <a:pt x="205105" y="0"/>
                    <a:pt x="457200" y="0"/>
                  </a:cubicBezTo>
                  <a:lnTo>
                    <a:pt x="15795498" y="0"/>
                  </a:lnTo>
                  <a:lnTo>
                    <a:pt x="15795498" y="25400"/>
                  </a:lnTo>
                  <a:lnTo>
                    <a:pt x="15795498" y="0"/>
                  </a:lnTo>
                  <a:cubicBezTo>
                    <a:pt x="16047593" y="0"/>
                    <a:pt x="16252698" y="201168"/>
                    <a:pt x="16252698" y="450088"/>
                  </a:cubicBezTo>
                  <a:lnTo>
                    <a:pt x="16227298" y="450088"/>
                  </a:lnTo>
                  <a:lnTo>
                    <a:pt x="16252698" y="450088"/>
                  </a:lnTo>
                  <a:lnTo>
                    <a:pt x="16252698" y="2148967"/>
                  </a:lnTo>
                  <a:lnTo>
                    <a:pt x="16227298" y="2148967"/>
                  </a:lnTo>
                  <a:lnTo>
                    <a:pt x="16252698" y="2148967"/>
                  </a:lnTo>
                  <a:cubicBezTo>
                    <a:pt x="16252698" y="2398014"/>
                    <a:pt x="16047593" y="2599055"/>
                    <a:pt x="15795498" y="2599055"/>
                  </a:cubicBezTo>
                  <a:lnTo>
                    <a:pt x="15795498" y="2573655"/>
                  </a:lnTo>
                  <a:lnTo>
                    <a:pt x="15795498" y="2599055"/>
                  </a:lnTo>
                  <a:lnTo>
                    <a:pt x="457200" y="2599055"/>
                  </a:lnTo>
                  <a:lnTo>
                    <a:pt x="457200" y="2573655"/>
                  </a:lnTo>
                  <a:lnTo>
                    <a:pt x="457200" y="2599055"/>
                  </a:lnTo>
                  <a:cubicBezTo>
                    <a:pt x="205105" y="2599055"/>
                    <a:pt x="0" y="2397887"/>
                    <a:pt x="0" y="2148967"/>
                  </a:cubicBezTo>
                  <a:lnTo>
                    <a:pt x="0" y="450088"/>
                  </a:lnTo>
                  <a:lnTo>
                    <a:pt x="25400" y="450088"/>
                  </a:lnTo>
                  <a:lnTo>
                    <a:pt x="0" y="450088"/>
                  </a:lnTo>
                  <a:moveTo>
                    <a:pt x="50800" y="450088"/>
                  </a:moveTo>
                  <a:lnTo>
                    <a:pt x="50800" y="2148967"/>
                  </a:lnTo>
                  <a:lnTo>
                    <a:pt x="25400" y="2148967"/>
                  </a:lnTo>
                  <a:lnTo>
                    <a:pt x="50800" y="2148967"/>
                  </a:lnTo>
                  <a:cubicBezTo>
                    <a:pt x="50800" y="2369058"/>
                    <a:pt x="232410" y="2548255"/>
                    <a:pt x="457200" y="2548255"/>
                  </a:cubicBezTo>
                  <a:lnTo>
                    <a:pt x="15795498" y="2548255"/>
                  </a:lnTo>
                  <a:cubicBezTo>
                    <a:pt x="16020414" y="2548255"/>
                    <a:pt x="16201898" y="2369058"/>
                    <a:pt x="16201898" y="2148967"/>
                  </a:cubicBezTo>
                  <a:lnTo>
                    <a:pt x="16201898" y="450088"/>
                  </a:lnTo>
                  <a:cubicBezTo>
                    <a:pt x="16201898" y="229997"/>
                    <a:pt x="16020287" y="50800"/>
                    <a:pt x="15795498" y="50800"/>
                  </a:cubicBezTo>
                  <a:lnTo>
                    <a:pt x="457200" y="50800"/>
                  </a:lnTo>
                  <a:lnTo>
                    <a:pt x="457200" y="25400"/>
                  </a:lnTo>
                  <a:lnTo>
                    <a:pt x="457200" y="50800"/>
                  </a:lnTo>
                  <a:cubicBezTo>
                    <a:pt x="232410" y="50800"/>
                    <a:pt x="50800" y="229997"/>
                    <a:pt x="50800" y="4500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6" name="Google Shape;266;p6"/>
          <p:cNvGrpSpPr/>
          <p:nvPr/>
        </p:nvGrpSpPr>
        <p:grpSpPr>
          <a:xfrm>
            <a:off x="5322313" y="6379750"/>
            <a:ext cx="11964811" cy="1724605"/>
            <a:chOff x="0" y="0"/>
            <a:chExt cx="15953081" cy="2299474"/>
          </a:xfrm>
        </p:grpSpPr>
        <p:sp>
          <p:nvSpPr>
            <p:cNvPr id="267" name="Google Shape;267;p6"/>
            <p:cNvSpPr/>
            <p:nvPr/>
          </p:nvSpPr>
          <p:spPr>
            <a:xfrm>
              <a:off x="0" y="0"/>
              <a:ext cx="15953081" cy="2299474"/>
            </a:xfrm>
            <a:custGeom>
              <a:rect b="b" l="l" r="r" t="t"/>
              <a:pathLst>
                <a:path extrusionOk="0" h="2299474" w="15953081">
                  <a:moveTo>
                    <a:pt x="0" y="0"/>
                  </a:moveTo>
                  <a:lnTo>
                    <a:pt x="15953081" y="0"/>
                  </a:lnTo>
                  <a:lnTo>
                    <a:pt x="15953081" y="2299474"/>
                  </a:lnTo>
                  <a:lnTo>
                    <a:pt x="0" y="2299474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85179" l="0" r="0" t="-85179"/>
              </a:stretch>
            </a:blipFill>
            <a:ln>
              <a:noFill/>
            </a:ln>
          </p:spPr>
        </p:sp>
        <p:sp>
          <p:nvSpPr>
            <p:cNvPr id="268" name="Google Shape;268;p6"/>
            <p:cNvSpPr txBox="1"/>
            <p:nvPr/>
          </p:nvSpPr>
          <p:spPr>
            <a:xfrm>
              <a:off x="0" y="28575"/>
              <a:ext cx="15953080" cy="227089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799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4702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La inclusión apoya la sostenibilidad económica en medio del declive demográfico</a:t>
              </a: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 y gráficos.  Descripción generada automáticamente." id="277" name="Google Shape;277;p7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</p:sp>
      <p:sp>
        <p:nvSpPr>
          <p:cNvPr id="278" name="Google Shape;278;p7"/>
          <p:cNvSpPr/>
          <p:nvPr/>
        </p:nvSpPr>
        <p:spPr>
          <a:xfrm>
            <a:off x="42758" y="9682944"/>
            <a:ext cx="2393441" cy="502157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</p:sp>
      <p:sp>
        <p:nvSpPr>
          <p:cNvPr descr="Una imagen con fuente, gráficos, logotipo y captura de pantalla.  Descripción generada automáticamente." id="279" name="Google Shape;279;p7"/>
          <p:cNvSpPr/>
          <p:nvPr/>
        </p:nvSpPr>
        <p:spPr>
          <a:xfrm>
            <a:off x="-134350" y="181680"/>
            <a:ext cx="2393441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1" t="-49538"/>
            </a:stretch>
          </a:blipFill>
          <a:ln>
            <a:noFill/>
          </a:ln>
        </p:spPr>
      </p:sp>
      <p:sp>
        <p:nvSpPr>
          <p:cNvPr id="280" name="Google Shape;280;p7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281" name="Google Shape;281;p7"/>
          <p:cNvSpPr txBox="1"/>
          <p:nvPr/>
        </p:nvSpPr>
        <p:spPr>
          <a:xfrm>
            <a:off x="9450734" y="166678"/>
            <a:ext cx="8315220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Unidad 19</a:t>
            </a:r>
            <a:endParaRPr/>
          </a:p>
        </p:txBody>
      </p:sp>
      <p:grpSp>
        <p:nvGrpSpPr>
          <p:cNvPr id="282" name="Google Shape;282;p7"/>
          <p:cNvGrpSpPr/>
          <p:nvPr/>
        </p:nvGrpSpPr>
        <p:grpSpPr>
          <a:xfrm>
            <a:off x="2085975" y="1264130"/>
            <a:ext cx="8211264" cy="2008339"/>
            <a:chOff x="0" y="-257175"/>
            <a:chExt cx="10948352" cy="2677785"/>
          </a:xfrm>
        </p:grpSpPr>
        <p:sp>
          <p:nvSpPr>
            <p:cNvPr id="283" name="Google Shape;283;p7"/>
            <p:cNvSpPr/>
            <p:nvPr/>
          </p:nvSpPr>
          <p:spPr>
            <a:xfrm>
              <a:off x="0" y="0"/>
              <a:ext cx="10948350" cy="2420609"/>
            </a:xfrm>
            <a:custGeom>
              <a:rect b="b" l="l" r="r" t="t"/>
              <a:pathLst>
                <a:path extrusionOk="0" h="2420609" w="10948350">
                  <a:moveTo>
                    <a:pt x="0" y="0"/>
                  </a:moveTo>
                  <a:lnTo>
                    <a:pt x="10948350" y="0"/>
                  </a:lnTo>
                  <a:lnTo>
                    <a:pt x="10948350" y="2420609"/>
                  </a:lnTo>
                  <a:lnTo>
                    <a:pt x="0" y="2420609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27500" l="0" r="0" t="-48761"/>
              </a:stretch>
            </a:blipFill>
            <a:ln>
              <a:noFill/>
            </a:ln>
          </p:spPr>
        </p:sp>
        <p:sp>
          <p:nvSpPr>
            <p:cNvPr id="284" name="Google Shape;284;p7"/>
            <p:cNvSpPr txBox="1"/>
            <p:nvPr/>
          </p:nvSpPr>
          <p:spPr>
            <a:xfrm>
              <a:off x="0" y="-257175"/>
              <a:ext cx="10948352" cy="26777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4200" u="none" cap="none" strike="noStrike">
                  <a:solidFill>
                    <a:srgbClr val="FF6D25"/>
                  </a:solidFill>
                  <a:latin typeface="Arial"/>
                  <a:ea typeface="Arial"/>
                  <a:cs typeface="Arial"/>
                  <a:sym typeface="Arial"/>
                </a:rPr>
                <a:t>DESAFÍOS DE LIDERAZGO Y GESTIÓN</a:t>
              </a:r>
              <a:endParaRPr/>
            </a:p>
          </p:txBody>
        </p:sp>
      </p:grpSp>
      <p:grpSp>
        <p:nvGrpSpPr>
          <p:cNvPr id="285" name="Google Shape;285;p7"/>
          <p:cNvGrpSpPr/>
          <p:nvPr/>
        </p:nvGrpSpPr>
        <p:grpSpPr>
          <a:xfrm>
            <a:off x="2085975" y="3614738"/>
            <a:ext cx="8702583" cy="5441154"/>
            <a:chOff x="0" y="-28575"/>
            <a:chExt cx="11603444" cy="7254873"/>
          </a:xfrm>
        </p:grpSpPr>
        <p:sp>
          <p:nvSpPr>
            <p:cNvPr id="286" name="Google Shape;286;p7"/>
            <p:cNvSpPr/>
            <p:nvPr/>
          </p:nvSpPr>
          <p:spPr>
            <a:xfrm>
              <a:off x="0" y="0"/>
              <a:ext cx="11603442" cy="7226295"/>
            </a:xfrm>
            <a:custGeom>
              <a:rect b="b" l="l" r="r" t="t"/>
              <a:pathLst>
                <a:path extrusionOk="0" h="7226295" w="11603442">
                  <a:moveTo>
                    <a:pt x="0" y="0"/>
                  </a:moveTo>
                  <a:lnTo>
                    <a:pt x="11603442" y="0"/>
                  </a:lnTo>
                  <a:lnTo>
                    <a:pt x="11603442" y="7226295"/>
                  </a:lnTo>
                  <a:lnTo>
                    <a:pt x="0" y="7226295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0" l="-29903" r="-29903" t="0"/>
              </a:stretch>
            </a:blipFill>
            <a:ln>
              <a:noFill/>
            </a:ln>
          </p:spPr>
        </p:sp>
        <p:sp>
          <p:nvSpPr>
            <p:cNvPr id="287" name="Google Shape;287;p7"/>
            <p:cNvSpPr txBox="1"/>
            <p:nvPr/>
          </p:nvSpPr>
          <p:spPr>
            <a:xfrm>
              <a:off x="0" y="-28575"/>
              <a:ext cx="11603444" cy="725487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-271462" lvl="1" marL="542925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Char char="•"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Liderando equipos multiculturales con empatía y adaptabilidad.</a:t>
              </a:r>
              <a:endParaRPr/>
            </a:p>
            <a:p>
              <a:pPr indent="-271462" lvl="1" marL="542925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Char char="•"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Desarrollar competencias de liderazgo inclusive.</a:t>
              </a:r>
              <a:endParaRPr/>
            </a:p>
            <a:p>
              <a:pPr indent="-271462" lvl="1" marL="542925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Char char="•"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Involucrar y aprovechar eficazmente las habilidades de los migrantes.</a:t>
              </a:r>
              <a:endParaRPr/>
            </a:p>
            <a:p>
              <a:pPr indent="-271462" lvl="1" marL="542925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Char char="•"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Gestión de las diferencias culturales y los posibles conflictos.</a:t>
              </a:r>
              <a:endParaRPr/>
            </a:p>
            <a:p>
              <a:pPr indent="-271462" lvl="1" marL="542925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Char char="•"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Medición del progreso con KPI de diversidad.</a:t>
              </a:r>
              <a:endParaRPr/>
            </a:p>
          </p:txBody>
        </p:sp>
      </p:grpSp>
      <p:sp>
        <p:nvSpPr>
          <p:cNvPr descr="Figuras esculpidas de seres humanos en colores vivos" id="288" name="Google Shape;288;p7"/>
          <p:cNvSpPr/>
          <p:nvPr/>
        </p:nvSpPr>
        <p:spPr>
          <a:xfrm>
            <a:off x="11422323" y="707336"/>
            <a:ext cx="6865715" cy="9579674"/>
          </a:xfrm>
          <a:custGeom>
            <a:rect b="b" l="l" r="r" t="t"/>
            <a:pathLst>
              <a:path extrusionOk="0" h="12772898" w="9154287">
                <a:moveTo>
                  <a:pt x="0" y="0"/>
                </a:moveTo>
                <a:lnTo>
                  <a:pt x="9154287" y="0"/>
                </a:lnTo>
                <a:lnTo>
                  <a:pt x="9154287" y="12772898"/>
                </a:lnTo>
                <a:lnTo>
                  <a:pt x="0" y="127728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7368" l="-55386" r="-54896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 y gráficos.  Descripción generada automáticamente." id="297" name="Google Shape;297;p8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</p:sp>
      <p:sp>
        <p:nvSpPr>
          <p:cNvPr id="298" name="Google Shape;298;p8"/>
          <p:cNvSpPr/>
          <p:nvPr/>
        </p:nvSpPr>
        <p:spPr>
          <a:xfrm>
            <a:off x="42758" y="9682944"/>
            <a:ext cx="2393441" cy="502157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</p:sp>
      <p:sp>
        <p:nvSpPr>
          <p:cNvPr descr="Una imagen con fuente, gráficos, logotipo y captura de pantalla.  Descripción generada automáticamente." id="299" name="Google Shape;299;p8"/>
          <p:cNvSpPr/>
          <p:nvPr/>
        </p:nvSpPr>
        <p:spPr>
          <a:xfrm>
            <a:off x="-134350" y="181680"/>
            <a:ext cx="2393441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1" t="-49538"/>
            </a:stretch>
          </a:blipFill>
          <a:ln>
            <a:noFill/>
          </a:ln>
        </p:spPr>
      </p:sp>
      <p:sp>
        <p:nvSpPr>
          <p:cNvPr id="300" name="Google Shape;300;p8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301" name="Google Shape;301;p8"/>
          <p:cNvSpPr txBox="1"/>
          <p:nvPr/>
        </p:nvSpPr>
        <p:spPr>
          <a:xfrm>
            <a:off x="9450734" y="166678"/>
            <a:ext cx="8315220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Unidad 19</a:t>
            </a:r>
            <a:endParaRPr/>
          </a:p>
        </p:txBody>
      </p:sp>
      <p:grpSp>
        <p:nvGrpSpPr>
          <p:cNvPr id="302" name="Google Shape;302;p8"/>
          <p:cNvGrpSpPr/>
          <p:nvPr/>
        </p:nvGrpSpPr>
        <p:grpSpPr>
          <a:xfrm>
            <a:off x="2085975" y="1264130"/>
            <a:ext cx="8211264" cy="2008339"/>
            <a:chOff x="0" y="-257175"/>
            <a:chExt cx="10948352" cy="2677785"/>
          </a:xfrm>
        </p:grpSpPr>
        <p:sp>
          <p:nvSpPr>
            <p:cNvPr id="303" name="Google Shape;303;p8"/>
            <p:cNvSpPr/>
            <p:nvPr/>
          </p:nvSpPr>
          <p:spPr>
            <a:xfrm>
              <a:off x="0" y="0"/>
              <a:ext cx="10948350" cy="2420609"/>
            </a:xfrm>
            <a:custGeom>
              <a:rect b="b" l="l" r="r" t="t"/>
              <a:pathLst>
                <a:path extrusionOk="0" h="2420609" w="10948350">
                  <a:moveTo>
                    <a:pt x="0" y="0"/>
                  </a:moveTo>
                  <a:lnTo>
                    <a:pt x="10948350" y="0"/>
                  </a:lnTo>
                  <a:lnTo>
                    <a:pt x="10948350" y="2420609"/>
                  </a:lnTo>
                  <a:lnTo>
                    <a:pt x="0" y="2420609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27500" l="0" r="0" t="-48761"/>
              </a:stretch>
            </a:blipFill>
            <a:ln>
              <a:noFill/>
            </a:ln>
          </p:spPr>
        </p:sp>
        <p:sp>
          <p:nvSpPr>
            <p:cNvPr id="304" name="Google Shape;304;p8"/>
            <p:cNvSpPr txBox="1"/>
            <p:nvPr/>
          </p:nvSpPr>
          <p:spPr>
            <a:xfrm>
              <a:off x="0" y="-257175"/>
              <a:ext cx="10948352" cy="26777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4200" u="none" cap="none" strike="noStrike">
                  <a:solidFill>
                    <a:srgbClr val="FF6D25"/>
                  </a:solidFill>
                  <a:latin typeface="Arial"/>
                  <a:ea typeface="Arial"/>
                  <a:cs typeface="Arial"/>
                  <a:sym typeface="Arial"/>
                </a:rPr>
                <a:t>MEJORES PRÁCTICAS - EJEMPLOS</a:t>
              </a:r>
              <a:endParaRPr/>
            </a:p>
          </p:txBody>
        </p:sp>
      </p:grpSp>
      <p:grpSp>
        <p:nvGrpSpPr>
          <p:cNvPr id="305" name="Google Shape;305;p8"/>
          <p:cNvGrpSpPr/>
          <p:nvPr/>
        </p:nvGrpSpPr>
        <p:grpSpPr>
          <a:xfrm>
            <a:off x="1143000" y="3603147"/>
            <a:ext cx="10210800" cy="5419723"/>
            <a:chOff x="-830808" y="0"/>
            <a:chExt cx="13614400" cy="7226298"/>
          </a:xfrm>
        </p:grpSpPr>
        <p:sp>
          <p:nvSpPr>
            <p:cNvPr id="306" name="Google Shape;306;p8"/>
            <p:cNvSpPr/>
            <p:nvPr/>
          </p:nvSpPr>
          <p:spPr>
            <a:xfrm>
              <a:off x="0" y="0"/>
              <a:ext cx="11603442" cy="7226295"/>
            </a:xfrm>
            <a:custGeom>
              <a:rect b="b" l="l" r="r" t="t"/>
              <a:pathLst>
                <a:path extrusionOk="0" h="7226295" w="11603442">
                  <a:moveTo>
                    <a:pt x="0" y="0"/>
                  </a:moveTo>
                  <a:lnTo>
                    <a:pt x="11603442" y="0"/>
                  </a:lnTo>
                  <a:lnTo>
                    <a:pt x="11603442" y="7226295"/>
                  </a:lnTo>
                  <a:lnTo>
                    <a:pt x="0" y="7226295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0" l="-29903" r="-29903" t="0"/>
              </a:stretch>
            </a:blipFill>
            <a:ln>
              <a:noFill/>
            </a:ln>
          </p:spPr>
        </p:sp>
        <p:sp>
          <p:nvSpPr>
            <p:cNvPr id="307" name="Google Shape;307;p8"/>
            <p:cNvSpPr txBox="1"/>
            <p:nvPr/>
          </p:nvSpPr>
          <p:spPr>
            <a:xfrm>
              <a:off x="-830808" y="19049"/>
              <a:ext cx="13614400" cy="72072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6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71462" lvl="1" marL="542925" marR="0" rtl="0" algn="l">
                <a:lnSpc>
                  <a:spcPct val="10125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Char char="•"/>
              </a:pPr>
              <a:r>
                <a:rPr b="1" i="0" lang="en-US" sz="3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Programas de mentoría </a:t>
              </a:r>
              <a:r>
                <a:rPr b="0" i="0" lang="en-US" sz="3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– </a:t>
              </a:r>
              <a:r>
                <a:rPr b="0" i="0" lang="en-US" sz="3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sistemas de compañeros para apoyar a los recién llegados.</a:t>
              </a:r>
              <a:endParaRPr/>
            </a:p>
            <a:p>
              <a:pPr indent="-271462" lvl="1" marL="542925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Char char="•"/>
              </a:pPr>
              <a:r>
                <a:rPr b="1" i="0" lang="en-US" sz="3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Redes de seguridad </a:t>
              </a:r>
              <a:r>
                <a:rPr b="0" i="0" lang="en-US" sz="3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en torno a los recién llegados migrantes.</a:t>
              </a:r>
              <a:endParaRPr/>
            </a:p>
            <a:p>
              <a:pPr indent="-271462" lvl="1" marL="542925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Char char="•"/>
              </a:pPr>
              <a:r>
                <a:rPr b="1" i="0" lang="en-US" sz="3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Pequeñas comunidades de practicas.</a:t>
              </a:r>
              <a:endParaRPr/>
            </a:p>
            <a:p>
              <a:pPr indent="-271462" lvl="1" marL="542925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Char char="•"/>
              </a:pPr>
              <a:r>
                <a:rPr b="1" i="0" lang="en-US" sz="3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Formación intercultural para todos </a:t>
              </a:r>
              <a:r>
                <a:rPr b="0" i="0" lang="en-US" sz="3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los empleados.</a:t>
              </a:r>
              <a:endParaRPr/>
            </a:p>
            <a:p>
              <a:pPr indent="-271462" lvl="1" marL="542925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Char char="•"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Estrategias de comunicación y formación de </a:t>
              </a:r>
              <a:r>
                <a:rPr b="1" i="0" lang="en-US" sz="3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equipos inclusivos.</a:t>
              </a:r>
              <a:endParaRPr/>
            </a:p>
            <a:p>
              <a:pPr indent="-271462" lvl="1" marL="542925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Char char="•"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Alinear las políticas de RRHH con los </a:t>
              </a:r>
              <a:r>
                <a:rPr b="1" i="0" lang="en-US" sz="3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KPI de diversidad e inclusion.</a:t>
              </a:r>
              <a:endParaRPr/>
            </a:p>
            <a:p>
              <a:pPr indent="-271462" lvl="1" marL="542925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Char char="•"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Mecanismos transparentes de seguimiento y retroalimentación.</a:t>
              </a:r>
              <a:endParaRPr/>
            </a:p>
          </p:txBody>
        </p:sp>
      </p:grpSp>
      <p:sp>
        <p:nvSpPr>
          <p:cNvPr descr="Conexiones" id="308" name="Google Shape;308;p8"/>
          <p:cNvSpPr/>
          <p:nvPr/>
        </p:nvSpPr>
        <p:spPr>
          <a:xfrm>
            <a:off x="11770624" y="1837525"/>
            <a:ext cx="6134386" cy="6134386"/>
          </a:xfrm>
          <a:custGeom>
            <a:rect b="b" l="l" r="r" t="t"/>
            <a:pathLst>
              <a:path extrusionOk="0" h="8179181" w="8179181">
                <a:moveTo>
                  <a:pt x="0" y="0"/>
                </a:moveTo>
                <a:lnTo>
                  <a:pt x="8179181" y="0"/>
                </a:lnTo>
                <a:lnTo>
                  <a:pt x="8179181" y="8179181"/>
                </a:lnTo>
                <a:lnTo>
                  <a:pt x="0" y="81791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 y gráficos.  Descripción generada automáticamente." id="317" name="Google Shape;317;p9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</p:sp>
      <p:sp>
        <p:nvSpPr>
          <p:cNvPr id="318" name="Google Shape;318;p9"/>
          <p:cNvSpPr/>
          <p:nvPr/>
        </p:nvSpPr>
        <p:spPr>
          <a:xfrm>
            <a:off x="42758" y="9682944"/>
            <a:ext cx="2393441" cy="502157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</p:sp>
      <p:sp>
        <p:nvSpPr>
          <p:cNvPr descr="Una imagen con fuente, gráficos, logotipo y captura de pantalla.  Descripción generada automáticamente." id="319" name="Google Shape;319;p9"/>
          <p:cNvSpPr/>
          <p:nvPr/>
        </p:nvSpPr>
        <p:spPr>
          <a:xfrm>
            <a:off x="-134350" y="181680"/>
            <a:ext cx="2393441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1" t="-49538"/>
            </a:stretch>
          </a:blipFill>
          <a:ln>
            <a:noFill/>
          </a:ln>
        </p:spPr>
      </p:sp>
      <p:sp>
        <p:nvSpPr>
          <p:cNvPr id="320" name="Google Shape;320;p9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321" name="Google Shape;321;p9"/>
          <p:cNvSpPr txBox="1"/>
          <p:nvPr/>
        </p:nvSpPr>
        <p:spPr>
          <a:xfrm>
            <a:off x="9450734" y="166678"/>
            <a:ext cx="8315220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Unidad 19</a:t>
            </a:r>
            <a:endParaRPr/>
          </a:p>
        </p:txBody>
      </p:sp>
      <p:grpSp>
        <p:nvGrpSpPr>
          <p:cNvPr id="322" name="Google Shape;322;p9"/>
          <p:cNvGrpSpPr/>
          <p:nvPr/>
        </p:nvGrpSpPr>
        <p:grpSpPr>
          <a:xfrm>
            <a:off x="2085975" y="902779"/>
            <a:ext cx="11172825" cy="1874002"/>
            <a:chOff x="0" y="-247651"/>
            <a:chExt cx="14897100" cy="2498669"/>
          </a:xfrm>
        </p:grpSpPr>
        <p:sp>
          <p:nvSpPr>
            <p:cNvPr id="323" name="Google Shape;323;p9"/>
            <p:cNvSpPr/>
            <p:nvPr/>
          </p:nvSpPr>
          <p:spPr>
            <a:xfrm>
              <a:off x="0" y="0"/>
              <a:ext cx="13186583" cy="2251017"/>
            </a:xfrm>
            <a:custGeom>
              <a:rect b="b" l="l" r="r" t="t"/>
              <a:pathLst>
                <a:path extrusionOk="0" h="2251017" w="13186583">
                  <a:moveTo>
                    <a:pt x="0" y="0"/>
                  </a:moveTo>
                  <a:lnTo>
                    <a:pt x="13186583" y="0"/>
                  </a:lnTo>
                  <a:lnTo>
                    <a:pt x="13186583" y="2251017"/>
                  </a:lnTo>
                  <a:lnTo>
                    <a:pt x="0" y="2251017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56481" l="0" r="0" t="-71809"/>
              </a:stretch>
            </a:blipFill>
            <a:ln>
              <a:noFill/>
            </a:ln>
          </p:spPr>
        </p:sp>
        <p:sp>
          <p:nvSpPr>
            <p:cNvPr id="324" name="Google Shape;324;p9"/>
            <p:cNvSpPr txBox="1"/>
            <p:nvPr/>
          </p:nvSpPr>
          <p:spPr>
            <a:xfrm>
              <a:off x="0" y="-247651"/>
              <a:ext cx="14897100" cy="24986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8000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911" u="none" cap="none" strike="noStrike">
                  <a:solidFill>
                    <a:srgbClr val="FF6D25"/>
                  </a:solidFill>
                  <a:latin typeface="Arial"/>
                  <a:ea typeface="Arial"/>
                  <a:cs typeface="Arial"/>
                  <a:sym typeface="Arial"/>
                </a:rPr>
                <a:t>Mejores prácticas en la UE – 1 (Italia)</a:t>
              </a:r>
              <a:endParaRPr/>
            </a:p>
          </p:txBody>
        </p:sp>
      </p:grpSp>
      <p:grpSp>
        <p:nvGrpSpPr>
          <p:cNvPr id="325" name="Google Shape;325;p9"/>
          <p:cNvGrpSpPr/>
          <p:nvPr/>
        </p:nvGrpSpPr>
        <p:grpSpPr>
          <a:xfrm>
            <a:off x="1328518" y="3062002"/>
            <a:ext cx="16528858" cy="5539524"/>
            <a:chOff x="0" y="-28575"/>
            <a:chExt cx="22038478" cy="7386032"/>
          </a:xfrm>
        </p:grpSpPr>
        <p:sp>
          <p:nvSpPr>
            <p:cNvPr id="326" name="Google Shape;326;p9"/>
            <p:cNvSpPr/>
            <p:nvPr/>
          </p:nvSpPr>
          <p:spPr>
            <a:xfrm>
              <a:off x="0" y="0"/>
              <a:ext cx="22038478" cy="7357455"/>
            </a:xfrm>
            <a:custGeom>
              <a:rect b="b" l="l" r="r" t="t"/>
              <a:pathLst>
                <a:path extrusionOk="0" h="7357455" w="22038478">
                  <a:moveTo>
                    <a:pt x="0" y="0"/>
                  </a:moveTo>
                  <a:lnTo>
                    <a:pt x="22038478" y="0"/>
                  </a:lnTo>
                  <a:lnTo>
                    <a:pt x="22038478" y="7357455"/>
                  </a:lnTo>
                  <a:lnTo>
                    <a:pt x="0" y="7357455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7474" l="0" r="0" t="-9255"/>
              </a:stretch>
            </a:blipFill>
            <a:ln>
              <a:noFill/>
            </a:ln>
          </p:spPr>
        </p:sp>
        <p:sp>
          <p:nvSpPr>
            <p:cNvPr id="327" name="Google Shape;327;p9"/>
            <p:cNvSpPr txBox="1"/>
            <p:nvPr/>
          </p:nvSpPr>
          <p:spPr>
            <a:xfrm>
              <a:off x="0" y="-28575"/>
              <a:ext cx="22038475" cy="73860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-271462" lvl="1" marL="542925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Char char="•"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Creando un sistema más allá de la hospitalidad (Italia)</a:t>
              </a:r>
              <a:endParaRPr/>
            </a:p>
            <a:p>
              <a:pPr indent="-271462" lvl="1" marL="542925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Char char="•"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Enfoque: El modelo de «red holística».</a:t>
              </a:r>
              <a:endParaRPr/>
            </a:p>
            <a:p>
              <a:pPr indent="-271462" lvl="1" marL="542925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Char char="•"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Este proyecto no se limita a conectar la oferta y la demanda, sino que construye una red de seguridad entre migrantes y empresas. La innovación reside en la participación de tres actores: la empresa, una familia de acogida (o un tutor local) y un trabajador social.</a:t>
              </a:r>
              <a:endParaRPr/>
            </a:p>
            <a:p>
              <a:pPr indent="-271462" lvl="1" marL="542925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Char char="•"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Problema resuelto: La integración en una PYME muchas veces fracasa por cuestiones no laborales (vivienda, burocracia, soledad).</a:t>
              </a:r>
              <a:endParaRPr/>
            </a:p>
            <a:p>
              <a:pPr indent="-271462" lvl="1" marL="542925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Char char="•"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La solución: Mientras la empresa se encarga de la formación profesional, un familiar o tutor apoya al trabajador en su tiempo libre con las necesidades cotidianas. Esto libera al emprendedor de responsabilidades que no le competen, pero que afectan a su productividad.</a:t>
              </a:r>
              <a:endParaRPr/>
            </a:p>
            <a:p>
              <a:pPr indent="-271462" lvl="1" marL="542925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Char char="•"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Resultado concreto: Más de 400 empresas italianas participan. Las pymes ya no están solas en la gestión de la vulnerabilidad, reduciendo drásticamente la rotación de personal.</a:t>
              </a:r>
              <a:endParaRPr/>
            </a:p>
            <a:p>
              <a:pPr indent="-80962" lvl="1" marL="542925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Arial"/>
                <a:buNone/>
              </a:pPr>
              <a:r>
                <a:t/>
              </a:r>
              <a:endParaRPr b="0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71462" lvl="1" marL="542925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Char char="•"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VER MÁS en: http://faresistemaoltrelaccoglienza.it/ </a:t>
              </a:r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 y gráficos.  Descripción generada automáticamente." id="336" name="Google Shape;336;p10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</p:sp>
      <p:sp>
        <p:nvSpPr>
          <p:cNvPr id="337" name="Google Shape;337;p10"/>
          <p:cNvSpPr/>
          <p:nvPr/>
        </p:nvSpPr>
        <p:spPr>
          <a:xfrm>
            <a:off x="42758" y="9682944"/>
            <a:ext cx="2393441" cy="502157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</p:sp>
      <p:sp>
        <p:nvSpPr>
          <p:cNvPr descr="Una imagen con fuente, gráficos, logotipo y captura de pantalla.  Descripción generada automáticamente." id="338" name="Google Shape;338;p10"/>
          <p:cNvSpPr/>
          <p:nvPr/>
        </p:nvSpPr>
        <p:spPr>
          <a:xfrm>
            <a:off x="-134350" y="181680"/>
            <a:ext cx="2393441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1" t="-49538"/>
            </a:stretch>
          </a:blipFill>
          <a:ln>
            <a:noFill/>
          </a:ln>
        </p:spPr>
      </p:sp>
      <p:sp>
        <p:nvSpPr>
          <p:cNvPr id="339" name="Google Shape;339;p10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340" name="Google Shape;340;p10"/>
          <p:cNvSpPr txBox="1"/>
          <p:nvPr/>
        </p:nvSpPr>
        <p:spPr>
          <a:xfrm>
            <a:off x="9450734" y="166678"/>
            <a:ext cx="8315220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Unidad 19</a:t>
            </a:r>
            <a:endParaRPr/>
          </a:p>
        </p:txBody>
      </p:sp>
      <p:grpSp>
        <p:nvGrpSpPr>
          <p:cNvPr id="341" name="Google Shape;341;p10"/>
          <p:cNvGrpSpPr/>
          <p:nvPr/>
        </p:nvGrpSpPr>
        <p:grpSpPr>
          <a:xfrm>
            <a:off x="2085975" y="895636"/>
            <a:ext cx="11609556" cy="1622373"/>
            <a:chOff x="0" y="-257175"/>
            <a:chExt cx="15479408" cy="2163165"/>
          </a:xfrm>
        </p:grpSpPr>
        <p:sp>
          <p:nvSpPr>
            <p:cNvPr id="342" name="Google Shape;342;p10"/>
            <p:cNvSpPr/>
            <p:nvPr/>
          </p:nvSpPr>
          <p:spPr>
            <a:xfrm>
              <a:off x="0" y="0"/>
              <a:ext cx="15479406" cy="1905989"/>
            </a:xfrm>
            <a:custGeom>
              <a:rect b="b" l="l" r="r" t="t"/>
              <a:pathLst>
                <a:path extrusionOk="0" h="1905989" w="15479406">
                  <a:moveTo>
                    <a:pt x="0" y="0"/>
                  </a:moveTo>
                  <a:lnTo>
                    <a:pt x="15479406" y="0"/>
                  </a:lnTo>
                  <a:lnTo>
                    <a:pt x="15479406" y="1905989"/>
                  </a:lnTo>
                  <a:lnTo>
                    <a:pt x="0" y="1905989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108248" l="0" r="0" t="-108248"/>
              </a:stretch>
            </a:blipFill>
            <a:ln>
              <a:noFill/>
            </a:ln>
          </p:spPr>
        </p:sp>
        <p:sp>
          <p:nvSpPr>
            <p:cNvPr id="343" name="Google Shape;343;p10"/>
            <p:cNvSpPr txBox="1"/>
            <p:nvPr/>
          </p:nvSpPr>
          <p:spPr>
            <a:xfrm>
              <a:off x="0" y="-257175"/>
              <a:ext cx="15479408" cy="21631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4200" u="none" cap="none" strike="noStrike">
                  <a:solidFill>
                    <a:srgbClr val="FF6D25"/>
                  </a:solidFill>
                  <a:latin typeface="Arial"/>
                  <a:ea typeface="Arial"/>
                  <a:cs typeface="Arial"/>
                  <a:sym typeface="Arial"/>
                </a:rPr>
                <a:t>Mejores prácticas en la UE – 2 (Bélgica)</a:t>
              </a:r>
              <a:endParaRPr/>
            </a:p>
          </p:txBody>
        </p:sp>
      </p:grpSp>
      <p:grpSp>
        <p:nvGrpSpPr>
          <p:cNvPr id="344" name="Google Shape;344;p10"/>
          <p:cNvGrpSpPr/>
          <p:nvPr/>
        </p:nvGrpSpPr>
        <p:grpSpPr>
          <a:xfrm>
            <a:off x="1328518" y="3062002"/>
            <a:ext cx="16528858" cy="5441154"/>
            <a:chOff x="0" y="-28575"/>
            <a:chExt cx="22038478" cy="7254873"/>
          </a:xfrm>
        </p:grpSpPr>
        <p:sp>
          <p:nvSpPr>
            <p:cNvPr id="345" name="Google Shape;345;p10"/>
            <p:cNvSpPr/>
            <p:nvPr/>
          </p:nvSpPr>
          <p:spPr>
            <a:xfrm>
              <a:off x="0" y="0"/>
              <a:ext cx="22038478" cy="7226295"/>
            </a:xfrm>
            <a:custGeom>
              <a:rect b="b" l="l" r="r" t="t"/>
              <a:pathLst>
                <a:path extrusionOk="0" h="7226295" w="22038478">
                  <a:moveTo>
                    <a:pt x="0" y="0"/>
                  </a:moveTo>
                  <a:lnTo>
                    <a:pt x="22038478" y="0"/>
                  </a:lnTo>
                  <a:lnTo>
                    <a:pt x="22038478" y="7226295"/>
                  </a:lnTo>
                  <a:lnTo>
                    <a:pt x="0" y="7226295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9423" l="0" r="0" t="-9423"/>
              </a:stretch>
            </a:blipFill>
            <a:ln>
              <a:noFill/>
            </a:ln>
          </p:spPr>
        </p:sp>
        <p:sp>
          <p:nvSpPr>
            <p:cNvPr id="346" name="Google Shape;346;p10"/>
            <p:cNvSpPr txBox="1"/>
            <p:nvPr/>
          </p:nvSpPr>
          <p:spPr>
            <a:xfrm>
              <a:off x="0" y="-28575"/>
              <a:ext cx="22038475" cy="725487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-271462" lvl="1" marL="542925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Char char="•"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DUO para un TRABAJO (Bélgica/Francia)</a:t>
              </a:r>
              <a:endParaRPr/>
            </a:p>
            <a:p>
              <a:pPr indent="-271462" lvl="1" marL="542925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Char char="•"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Enfoque: Mentoría intergeneracional. </a:t>
              </a:r>
              <a:endParaRPr/>
            </a:p>
            <a:p>
              <a:pPr indent="-271462" lvl="1" marL="542925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Char char="•"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Nacido en Bélgica, este modelo utiliza un recurso subestimado: la experiencia de profesionales jubilados o próximos a jubilarse (mayores de 50 años) para colocar a jóvenes inmigrantes en pymes locales.</a:t>
              </a:r>
              <a:endParaRPr/>
            </a:p>
            <a:p>
              <a:pPr indent="-271462" lvl="1" marL="542925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Char char="•"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La innovación: El mentor sénior actúa como puente cultural y profesional. Ayuda al joven a descifrar la cultura corporativa de una pequeña empresa (a menudo basada en relaciones informales y confianza directa).</a:t>
              </a:r>
              <a:endParaRPr/>
            </a:p>
            <a:p>
              <a:pPr indent="-271462" lvl="1" marL="542925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Char char="•"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Resultado concreto: El 70 % de los jóvenes asistidos encuentran empleo o formación en un plazo de 12 meses. El coste para el estado es muy bajo gracias al uso de voluntarios cualificados, lo que hace que el modelo sea altamente sostenible.</a:t>
              </a:r>
              <a:endParaRPr/>
            </a:p>
            <a:p>
              <a:pPr indent="-80962" lvl="1" marL="542925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Arial"/>
                <a:buNone/>
              </a:pPr>
              <a:r>
                <a:t/>
              </a:r>
              <a:endParaRPr b="0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71462" lvl="1" marL="542925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Char char="•"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VER MÁS en: www.duoforajob.org</a:t>
              </a: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 y gráficos.  Descripción generada automáticamente." id="355" name="Google Shape;355;p11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</p:sp>
      <p:sp>
        <p:nvSpPr>
          <p:cNvPr id="356" name="Google Shape;356;p11"/>
          <p:cNvSpPr/>
          <p:nvPr/>
        </p:nvSpPr>
        <p:spPr>
          <a:xfrm>
            <a:off x="42758" y="9682944"/>
            <a:ext cx="2393441" cy="502157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</p:sp>
      <p:sp>
        <p:nvSpPr>
          <p:cNvPr descr="Una imagen con fuente, gráficos, logotipo y captura de pantalla.  Descripción generada automáticamente." id="357" name="Google Shape;357;p11"/>
          <p:cNvSpPr/>
          <p:nvPr/>
        </p:nvSpPr>
        <p:spPr>
          <a:xfrm>
            <a:off x="-134350" y="181680"/>
            <a:ext cx="2393441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1" t="-49538"/>
            </a:stretch>
          </a:blipFill>
          <a:ln>
            <a:noFill/>
          </a:ln>
        </p:spPr>
      </p:sp>
      <p:sp>
        <p:nvSpPr>
          <p:cNvPr id="358" name="Google Shape;358;p11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359" name="Google Shape;359;p11"/>
          <p:cNvSpPr txBox="1"/>
          <p:nvPr/>
        </p:nvSpPr>
        <p:spPr>
          <a:xfrm>
            <a:off x="9450734" y="166678"/>
            <a:ext cx="8315220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Unidad 19</a:t>
            </a:r>
            <a:endParaRPr/>
          </a:p>
        </p:txBody>
      </p:sp>
      <p:grpSp>
        <p:nvGrpSpPr>
          <p:cNvPr id="360" name="Google Shape;360;p11"/>
          <p:cNvGrpSpPr/>
          <p:nvPr/>
        </p:nvGrpSpPr>
        <p:grpSpPr>
          <a:xfrm>
            <a:off x="2085975" y="895636"/>
            <a:ext cx="11609556" cy="1622373"/>
            <a:chOff x="0" y="-257175"/>
            <a:chExt cx="15479408" cy="2163165"/>
          </a:xfrm>
        </p:grpSpPr>
        <p:sp>
          <p:nvSpPr>
            <p:cNvPr id="361" name="Google Shape;361;p11"/>
            <p:cNvSpPr/>
            <p:nvPr/>
          </p:nvSpPr>
          <p:spPr>
            <a:xfrm>
              <a:off x="0" y="0"/>
              <a:ext cx="15479406" cy="1905989"/>
            </a:xfrm>
            <a:custGeom>
              <a:rect b="b" l="l" r="r" t="t"/>
              <a:pathLst>
                <a:path extrusionOk="0" h="1905989" w="15479406">
                  <a:moveTo>
                    <a:pt x="0" y="0"/>
                  </a:moveTo>
                  <a:lnTo>
                    <a:pt x="15479406" y="0"/>
                  </a:lnTo>
                  <a:lnTo>
                    <a:pt x="15479406" y="1905989"/>
                  </a:lnTo>
                  <a:lnTo>
                    <a:pt x="0" y="1905989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108248" l="0" r="0" t="-108248"/>
              </a:stretch>
            </a:blipFill>
            <a:ln>
              <a:noFill/>
            </a:ln>
          </p:spPr>
        </p:sp>
        <p:sp>
          <p:nvSpPr>
            <p:cNvPr id="362" name="Google Shape;362;p11"/>
            <p:cNvSpPr txBox="1"/>
            <p:nvPr/>
          </p:nvSpPr>
          <p:spPr>
            <a:xfrm>
              <a:off x="0" y="-257175"/>
              <a:ext cx="15479408" cy="21631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4200" u="none" cap="none" strike="noStrike">
                  <a:solidFill>
                    <a:srgbClr val="FF6D25"/>
                  </a:solidFill>
                  <a:latin typeface="Arial"/>
                  <a:ea typeface="Arial"/>
                  <a:cs typeface="Arial"/>
                  <a:sym typeface="Arial"/>
                </a:rPr>
                <a:t>Mejores prácticas en la UE – 3 (Francia)</a:t>
              </a:r>
              <a:endParaRPr/>
            </a:p>
          </p:txBody>
        </p:sp>
      </p:grpSp>
      <p:grpSp>
        <p:nvGrpSpPr>
          <p:cNvPr id="363" name="Google Shape;363;p11"/>
          <p:cNvGrpSpPr/>
          <p:nvPr/>
        </p:nvGrpSpPr>
        <p:grpSpPr>
          <a:xfrm>
            <a:off x="1328518" y="3062002"/>
            <a:ext cx="16528858" cy="5986887"/>
            <a:chOff x="0" y="-28575"/>
            <a:chExt cx="22038478" cy="7982517"/>
          </a:xfrm>
        </p:grpSpPr>
        <p:sp>
          <p:nvSpPr>
            <p:cNvPr id="364" name="Google Shape;364;p11"/>
            <p:cNvSpPr/>
            <p:nvPr/>
          </p:nvSpPr>
          <p:spPr>
            <a:xfrm>
              <a:off x="0" y="0"/>
              <a:ext cx="22038478" cy="7953939"/>
            </a:xfrm>
            <a:custGeom>
              <a:rect b="b" l="l" r="r" t="t"/>
              <a:pathLst>
                <a:path extrusionOk="0" h="7953939" w="22038478">
                  <a:moveTo>
                    <a:pt x="0" y="0"/>
                  </a:moveTo>
                  <a:lnTo>
                    <a:pt x="22038478" y="0"/>
                  </a:lnTo>
                  <a:lnTo>
                    <a:pt x="22038478" y="7953939"/>
                  </a:lnTo>
                  <a:lnTo>
                    <a:pt x="0" y="7953939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585" l="0" r="0" t="-8561"/>
              </a:stretch>
            </a:blipFill>
            <a:ln>
              <a:noFill/>
            </a:ln>
          </p:spPr>
        </p:sp>
        <p:sp>
          <p:nvSpPr>
            <p:cNvPr id="365" name="Google Shape;365;p11"/>
            <p:cNvSpPr txBox="1"/>
            <p:nvPr/>
          </p:nvSpPr>
          <p:spPr>
            <a:xfrm>
              <a:off x="0" y="-28575"/>
              <a:ext cx="22038475" cy="798251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-244316" lvl="1" marL="488632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Char char="•"/>
              </a:pPr>
              <a:r>
                <a:rPr b="0" i="0" lang="en-US" sz="27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Enfoque: Co-formación profesional en el lugar de trabajo.</a:t>
              </a:r>
              <a:endParaRPr/>
            </a:p>
            <a:p>
              <a:pPr indent="-244316" lvl="1" marL="488632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Char char="•"/>
              </a:pPr>
              <a:r>
                <a:rPr b="0" i="0" lang="en-US" sz="27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Kodiko es una asociación que ha desarrollado un programa de apoyo basado en el concepto de "parejas". No se trata de una simple pasantía: el migrante recibe el apoyo de dos empleados/as de la misma empresa (a menudo una pyme o una filial local) que actúan como mentores.</a:t>
              </a:r>
              <a:endParaRPr/>
            </a:p>
            <a:p>
              <a:pPr indent="-244316" lvl="1" marL="488632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Char char="•"/>
              </a:pPr>
              <a:r>
                <a:rPr b="0" i="0" lang="en-US" sz="27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Innovación: A diferencia de los programas de mentoría individual, el modelo "tripartito" (2 empleados + 1 migrante) crea una pequeña comunidad de práctica. Esto reduce la carga del empleado/a y permite al migrante experimentar diferentes estilos profesionales. </a:t>
              </a:r>
              <a:endParaRPr/>
            </a:p>
            <a:p>
              <a:pPr indent="-244316" lvl="1" marL="488632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Char char="•"/>
              </a:pPr>
              <a:r>
                <a:rPr b="0" i="0" lang="en-US" sz="27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Beneficios concretos para las pymes: Las pequeñas empresas suelen temer que la integración de un migrante consuma demasiado tiempo de sus directivos. Kodiko estructura el programa a lo largo de seis meses con reuniones periódicas, proporcionando a las pymes las herramientas educativas para formar a su propio personal como mentores.</a:t>
              </a:r>
              <a:endParaRPr/>
            </a:p>
            <a:p>
              <a:pPr indent="-244316" lvl="1" marL="488632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Char char="•"/>
              </a:pPr>
              <a:r>
                <a:rPr b="0" i="0" lang="en-US" sz="27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Resultados concretos: Entre el 60 % y el 74 % de los participantes encuentran empleo o formación cualificada en los seis meses siguientes a la finalización del programa. Para las pymes, el beneficio es doble: captan talento potencial y fomentan el trabajo en equipo y la conciencia social entre sus empleados.</a:t>
              </a:r>
              <a:endParaRPr/>
            </a:p>
            <a:p>
              <a:pPr indent="-72866" lvl="1" marL="488632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Arial"/>
                <a:buNone/>
              </a:pPr>
              <a:r>
                <a:t/>
              </a:r>
              <a:endParaRPr b="0" i="0" sz="2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44316" lvl="1" marL="488632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Char char="•"/>
              </a:pPr>
              <a:r>
                <a:rPr b="0" i="0" lang="en-US" sz="27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VER MÁS en: </a:t>
              </a:r>
              <a:r>
                <a:rPr b="0" i="0" lang="en-US" sz="2700" u="sng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www.kodiko.fr </a:t>
              </a: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 y gráficos.  Descripción generada automáticamente." id="374" name="Google Shape;374;p12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</p:sp>
      <p:sp>
        <p:nvSpPr>
          <p:cNvPr id="375" name="Google Shape;375;p12"/>
          <p:cNvSpPr/>
          <p:nvPr/>
        </p:nvSpPr>
        <p:spPr>
          <a:xfrm>
            <a:off x="42758" y="9682944"/>
            <a:ext cx="2393441" cy="502157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</p:sp>
      <p:sp>
        <p:nvSpPr>
          <p:cNvPr descr="Una imagen con fuente, gráficos, logotipo y captura de pantalla.  Descripción generada automáticamente." id="376" name="Google Shape;376;p12"/>
          <p:cNvSpPr/>
          <p:nvPr/>
        </p:nvSpPr>
        <p:spPr>
          <a:xfrm>
            <a:off x="-134350" y="181680"/>
            <a:ext cx="2393441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1" t="-49538"/>
            </a:stretch>
          </a:blipFill>
          <a:ln>
            <a:noFill/>
          </a:ln>
        </p:spPr>
      </p:sp>
      <p:sp>
        <p:nvSpPr>
          <p:cNvPr id="377" name="Google Shape;377;p12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grpSp>
        <p:nvGrpSpPr>
          <p:cNvPr id="378" name="Google Shape;378;p12"/>
          <p:cNvGrpSpPr/>
          <p:nvPr/>
        </p:nvGrpSpPr>
        <p:grpSpPr>
          <a:xfrm>
            <a:off x="8458149" y="688705"/>
            <a:ext cx="3719069" cy="3719036"/>
            <a:chOff x="-30" y="0"/>
            <a:chExt cx="4958759" cy="4958715"/>
          </a:xfrm>
        </p:grpSpPr>
        <p:sp>
          <p:nvSpPr>
            <p:cNvPr id="379" name="Google Shape;379;p12"/>
            <p:cNvSpPr/>
            <p:nvPr/>
          </p:nvSpPr>
          <p:spPr>
            <a:xfrm>
              <a:off x="25400" y="25400"/>
              <a:ext cx="4907915" cy="4907915"/>
            </a:xfrm>
            <a:custGeom>
              <a:rect b="b" l="l" r="r" t="t"/>
              <a:pathLst>
                <a:path extrusionOk="0" h="4907915" w="4907915">
                  <a:moveTo>
                    <a:pt x="0" y="3190240"/>
                  </a:moveTo>
                  <a:lnTo>
                    <a:pt x="1226947" y="3190240"/>
                  </a:lnTo>
                  <a:lnTo>
                    <a:pt x="1226947" y="0"/>
                  </a:lnTo>
                  <a:lnTo>
                    <a:pt x="3680968" y="0"/>
                  </a:lnTo>
                  <a:lnTo>
                    <a:pt x="3680968" y="3190240"/>
                  </a:lnTo>
                  <a:lnTo>
                    <a:pt x="4907915" y="3190240"/>
                  </a:lnTo>
                  <a:lnTo>
                    <a:pt x="2454021" y="4907915"/>
                  </a:lnTo>
                  <a:close/>
                </a:path>
              </a:pathLst>
            </a:custGeom>
            <a:solidFill>
              <a:srgbClr val="FF6D25"/>
            </a:solidFill>
            <a:ln>
              <a:noFill/>
            </a:ln>
          </p:spPr>
        </p:sp>
        <p:sp>
          <p:nvSpPr>
            <p:cNvPr id="380" name="Google Shape;380;p12"/>
            <p:cNvSpPr/>
            <p:nvPr/>
          </p:nvSpPr>
          <p:spPr>
            <a:xfrm>
              <a:off x="-30" y="0"/>
              <a:ext cx="4958759" cy="4958715"/>
            </a:xfrm>
            <a:custGeom>
              <a:rect b="b" l="l" r="r" t="t"/>
              <a:pathLst>
                <a:path extrusionOk="0" h="4958715" w="4958759">
                  <a:moveTo>
                    <a:pt x="25430" y="3190240"/>
                  </a:moveTo>
                  <a:lnTo>
                    <a:pt x="1252377" y="3190240"/>
                  </a:lnTo>
                  <a:lnTo>
                    <a:pt x="1252377" y="3215640"/>
                  </a:lnTo>
                  <a:lnTo>
                    <a:pt x="1226977" y="3215640"/>
                  </a:lnTo>
                  <a:lnTo>
                    <a:pt x="1226977" y="25400"/>
                  </a:lnTo>
                  <a:cubicBezTo>
                    <a:pt x="1226977" y="11430"/>
                    <a:pt x="1238407" y="0"/>
                    <a:pt x="1252377" y="0"/>
                  </a:cubicBezTo>
                  <a:lnTo>
                    <a:pt x="3706398" y="0"/>
                  </a:lnTo>
                  <a:cubicBezTo>
                    <a:pt x="3720368" y="0"/>
                    <a:pt x="3731798" y="11430"/>
                    <a:pt x="3731798" y="25400"/>
                  </a:cubicBezTo>
                  <a:lnTo>
                    <a:pt x="3731798" y="3215640"/>
                  </a:lnTo>
                  <a:lnTo>
                    <a:pt x="3706398" y="3215640"/>
                  </a:lnTo>
                  <a:lnTo>
                    <a:pt x="3706398" y="3190240"/>
                  </a:lnTo>
                  <a:lnTo>
                    <a:pt x="4933345" y="3190240"/>
                  </a:lnTo>
                  <a:cubicBezTo>
                    <a:pt x="4944394" y="3190240"/>
                    <a:pt x="4954300" y="3197479"/>
                    <a:pt x="4957602" y="3208020"/>
                  </a:cubicBezTo>
                  <a:cubicBezTo>
                    <a:pt x="4960904" y="3218561"/>
                    <a:pt x="4956967" y="3230118"/>
                    <a:pt x="4947950" y="3236468"/>
                  </a:cubicBezTo>
                  <a:lnTo>
                    <a:pt x="2493929" y="4954143"/>
                  </a:lnTo>
                  <a:cubicBezTo>
                    <a:pt x="2485166" y="4960239"/>
                    <a:pt x="2473482" y="4960239"/>
                    <a:pt x="2464846" y="4954143"/>
                  </a:cubicBezTo>
                  <a:lnTo>
                    <a:pt x="10825" y="3236341"/>
                  </a:lnTo>
                  <a:cubicBezTo>
                    <a:pt x="1681" y="3229991"/>
                    <a:pt x="-2129" y="3218434"/>
                    <a:pt x="1173" y="3207893"/>
                  </a:cubicBezTo>
                  <a:cubicBezTo>
                    <a:pt x="4475" y="3197352"/>
                    <a:pt x="14254" y="3190113"/>
                    <a:pt x="25430" y="3190113"/>
                  </a:cubicBezTo>
                  <a:moveTo>
                    <a:pt x="25430" y="3240913"/>
                  </a:moveTo>
                  <a:lnTo>
                    <a:pt x="25430" y="3215513"/>
                  </a:lnTo>
                  <a:lnTo>
                    <a:pt x="40035" y="3194685"/>
                  </a:lnTo>
                  <a:lnTo>
                    <a:pt x="2493929" y="4912614"/>
                  </a:lnTo>
                  <a:lnTo>
                    <a:pt x="2479324" y="4933442"/>
                  </a:lnTo>
                  <a:lnTo>
                    <a:pt x="2464719" y="4912614"/>
                  </a:lnTo>
                  <a:lnTo>
                    <a:pt x="4918867" y="3194812"/>
                  </a:lnTo>
                  <a:lnTo>
                    <a:pt x="4933472" y="3215640"/>
                  </a:lnTo>
                  <a:lnTo>
                    <a:pt x="4933472" y="3241040"/>
                  </a:lnTo>
                  <a:lnTo>
                    <a:pt x="3706398" y="3241040"/>
                  </a:lnTo>
                  <a:cubicBezTo>
                    <a:pt x="3692428" y="3241040"/>
                    <a:pt x="3680998" y="3229610"/>
                    <a:pt x="3680998" y="3215640"/>
                  </a:cubicBezTo>
                  <a:lnTo>
                    <a:pt x="3680998" y="25400"/>
                  </a:lnTo>
                  <a:lnTo>
                    <a:pt x="3706398" y="25400"/>
                  </a:lnTo>
                  <a:lnTo>
                    <a:pt x="3706398" y="50800"/>
                  </a:lnTo>
                  <a:lnTo>
                    <a:pt x="1252377" y="50800"/>
                  </a:lnTo>
                  <a:lnTo>
                    <a:pt x="1252377" y="25400"/>
                  </a:lnTo>
                  <a:lnTo>
                    <a:pt x="1277777" y="25400"/>
                  </a:lnTo>
                  <a:lnTo>
                    <a:pt x="1277777" y="3215640"/>
                  </a:lnTo>
                  <a:cubicBezTo>
                    <a:pt x="1277777" y="3229610"/>
                    <a:pt x="1266347" y="3241040"/>
                    <a:pt x="1252377" y="3241040"/>
                  </a:cubicBezTo>
                  <a:lnTo>
                    <a:pt x="25430" y="32410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1" name="Google Shape;381;p12"/>
          <p:cNvGrpSpPr/>
          <p:nvPr/>
        </p:nvGrpSpPr>
        <p:grpSpPr>
          <a:xfrm>
            <a:off x="9397460" y="707755"/>
            <a:ext cx="1840488" cy="3036806"/>
            <a:chOff x="0" y="0"/>
            <a:chExt cx="2453984" cy="4049074"/>
          </a:xfrm>
        </p:grpSpPr>
        <p:sp>
          <p:nvSpPr>
            <p:cNvPr id="382" name="Google Shape;382;p12"/>
            <p:cNvSpPr/>
            <p:nvPr/>
          </p:nvSpPr>
          <p:spPr>
            <a:xfrm>
              <a:off x="0" y="0"/>
              <a:ext cx="2453984" cy="4049071"/>
            </a:xfrm>
            <a:custGeom>
              <a:rect b="b" l="l" r="r" t="t"/>
              <a:pathLst>
                <a:path extrusionOk="0" h="4049071" w="2453984">
                  <a:moveTo>
                    <a:pt x="0" y="0"/>
                  </a:moveTo>
                  <a:lnTo>
                    <a:pt x="2453984" y="0"/>
                  </a:lnTo>
                  <a:lnTo>
                    <a:pt x="2453984" y="4049071"/>
                  </a:lnTo>
                  <a:lnTo>
                    <a:pt x="0" y="4049071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0" l="-161703" r="-161703" t="0"/>
              </a:stretch>
            </a:blipFill>
            <a:ln>
              <a:noFill/>
            </a:ln>
          </p:spPr>
        </p:sp>
        <p:sp>
          <p:nvSpPr>
            <p:cNvPr id="383" name="Google Shape;383;p12"/>
            <p:cNvSpPr txBox="1"/>
            <p:nvPr/>
          </p:nvSpPr>
          <p:spPr>
            <a:xfrm>
              <a:off x="0" y="19050"/>
              <a:ext cx="2453983" cy="40300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1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Reflexionar y compartir experiencias sobre la inclusión de los migrantes</a:t>
              </a:r>
              <a:endParaRPr/>
            </a:p>
          </p:txBody>
        </p:sp>
      </p:grpSp>
      <p:grpSp>
        <p:nvGrpSpPr>
          <p:cNvPr id="384" name="Google Shape;384;p12"/>
          <p:cNvGrpSpPr/>
          <p:nvPr/>
        </p:nvGrpSpPr>
        <p:grpSpPr>
          <a:xfrm rot="5400000">
            <a:off x="11231483" y="3461989"/>
            <a:ext cx="3719069" cy="3719036"/>
            <a:chOff x="-30" y="0"/>
            <a:chExt cx="4958759" cy="4958715"/>
          </a:xfrm>
        </p:grpSpPr>
        <p:sp>
          <p:nvSpPr>
            <p:cNvPr id="385" name="Google Shape;385;p12"/>
            <p:cNvSpPr/>
            <p:nvPr/>
          </p:nvSpPr>
          <p:spPr>
            <a:xfrm>
              <a:off x="25400" y="25400"/>
              <a:ext cx="4907915" cy="4907915"/>
            </a:xfrm>
            <a:custGeom>
              <a:rect b="b" l="l" r="r" t="t"/>
              <a:pathLst>
                <a:path extrusionOk="0" h="4907915" w="4907915">
                  <a:moveTo>
                    <a:pt x="0" y="3190240"/>
                  </a:moveTo>
                  <a:lnTo>
                    <a:pt x="1226947" y="3190240"/>
                  </a:lnTo>
                  <a:lnTo>
                    <a:pt x="1226947" y="0"/>
                  </a:lnTo>
                  <a:lnTo>
                    <a:pt x="3680968" y="0"/>
                  </a:lnTo>
                  <a:lnTo>
                    <a:pt x="3680968" y="3190240"/>
                  </a:lnTo>
                  <a:lnTo>
                    <a:pt x="4907915" y="3190240"/>
                  </a:lnTo>
                  <a:lnTo>
                    <a:pt x="2454021" y="4907915"/>
                  </a:lnTo>
                  <a:close/>
                </a:path>
              </a:pathLst>
            </a:custGeom>
            <a:solidFill>
              <a:srgbClr val="FF6D25"/>
            </a:solidFill>
            <a:ln>
              <a:noFill/>
            </a:ln>
          </p:spPr>
        </p:sp>
        <p:sp>
          <p:nvSpPr>
            <p:cNvPr id="386" name="Google Shape;386;p12"/>
            <p:cNvSpPr/>
            <p:nvPr/>
          </p:nvSpPr>
          <p:spPr>
            <a:xfrm>
              <a:off x="-30" y="0"/>
              <a:ext cx="4958759" cy="4958715"/>
            </a:xfrm>
            <a:custGeom>
              <a:rect b="b" l="l" r="r" t="t"/>
              <a:pathLst>
                <a:path extrusionOk="0" h="4958715" w="4958759">
                  <a:moveTo>
                    <a:pt x="25430" y="3190240"/>
                  </a:moveTo>
                  <a:lnTo>
                    <a:pt x="1252377" y="3190240"/>
                  </a:lnTo>
                  <a:lnTo>
                    <a:pt x="1252377" y="3215640"/>
                  </a:lnTo>
                  <a:lnTo>
                    <a:pt x="1226977" y="3215640"/>
                  </a:lnTo>
                  <a:lnTo>
                    <a:pt x="1226977" y="25400"/>
                  </a:lnTo>
                  <a:cubicBezTo>
                    <a:pt x="1226977" y="11430"/>
                    <a:pt x="1238407" y="0"/>
                    <a:pt x="1252377" y="0"/>
                  </a:cubicBezTo>
                  <a:lnTo>
                    <a:pt x="3706398" y="0"/>
                  </a:lnTo>
                  <a:cubicBezTo>
                    <a:pt x="3720368" y="0"/>
                    <a:pt x="3731798" y="11430"/>
                    <a:pt x="3731798" y="25400"/>
                  </a:cubicBezTo>
                  <a:lnTo>
                    <a:pt x="3731798" y="3215640"/>
                  </a:lnTo>
                  <a:lnTo>
                    <a:pt x="3706398" y="3215640"/>
                  </a:lnTo>
                  <a:lnTo>
                    <a:pt x="3706398" y="3190240"/>
                  </a:lnTo>
                  <a:lnTo>
                    <a:pt x="4933345" y="3190240"/>
                  </a:lnTo>
                  <a:cubicBezTo>
                    <a:pt x="4944394" y="3190240"/>
                    <a:pt x="4954300" y="3197479"/>
                    <a:pt x="4957602" y="3208020"/>
                  </a:cubicBezTo>
                  <a:cubicBezTo>
                    <a:pt x="4960904" y="3218561"/>
                    <a:pt x="4956967" y="3230118"/>
                    <a:pt x="4947950" y="3236468"/>
                  </a:cubicBezTo>
                  <a:lnTo>
                    <a:pt x="2493929" y="4954143"/>
                  </a:lnTo>
                  <a:cubicBezTo>
                    <a:pt x="2485166" y="4960239"/>
                    <a:pt x="2473482" y="4960239"/>
                    <a:pt x="2464846" y="4954143"/>
                  </a:cubicBezTo>
                  <a:lnTo>
                    <a:pt x="10825" y="3236341"/>
                  </a:lnTo>
                  <a:cubicBezTo>
                    <a:pt x="1681" y="3229991"/>
                    <a:pt x="-2129" y="3218434"/>
                    <a:pt x="1173" y="3207893"/>
                  </a:cubicBezTo>
                  <a:cubicBezTo>
                    <a:pt x="4475" y="3197352"/>
                    <a:pt x="14254" y="3190113"/>
                    <a:pt x="25430" y="3190113"/>
                  </a:cubicBezTo>
                  <a:moveTo>
                    <a:pt x="25430" y="3240913"/>
                  </a:moveTo>
                  <a:lnTo>
                    <a:pt x="25430" y="3215513"/>
                  </a:lnTo>
                  <a:lnTo>
                    <a:pt x="40035" y="3194685"/>
                  </a:lnTo>
                  <a:lnTo>
                    <a:pt x="2493929" y="4912614"/>
                  </a:lnTo>
                  <a:lnTo>
                    <a:pt x="2479324" y="4933442"/>
                  </a:lnTo>
                  <a:lnTo>
                    <a:pt x="2464719" y="4912614"/>
                  </a:lnTo>
                  <a:lnTo>
                    <a:pt x="4918867" y="3194812"/>
                  </a:lnTo>
                  <a:lnTo>
                    <a:pt x="4933472" y="3215640"/>
                  </a:lnTo>
                  <a:lnTo>
                    <a:pt x="4933472" y="3241040"/>
                  </a:lnTo>
                  <a:lnTo>
                    <a:pt x="3706398" y="3241040"/>
                  </a:lnTo>
                  <a:cubicBezTo>
                    <a:pt x="3692428" y="3241040"/>
                    <a:pt x="3680998" y="3229610"/>
                    <a:pt x="3680998" y="3215640"/>
                  </a:cubicBezTo>
                  <a:lnTo>
                    <a:pt x="3680998" y="25400"/>
                  </a:lnTo>
                  <a:lnTo>
                    <a:pt x="3706398" y="25400"/>
                  </a:lnTo>
                  <a:lnTo>
                    <a:pt x="3706398" y="50800"/>
                  </a:lnTo>
                  <a:lnTo>
                    <a:pt x="1252377" y="50800"/>
                  </a:lnTo>
                  <a:lnTo>
                    <a:pt x="1252377" y="25400"/>
                  </a:lnTo>
                  <a:lnTo>
                    <a:pt x="1277777" y="25400"/>
                  </a:lnTo>
                  <a:lnTo>
                    <a:pt x="1277777" y="3215640"/>
                  </a:lnTo>
                  <a:cubicBezTo>
                    <a:pt x="1277777" y="3229610"/>
                    <a:pt x="1266347" y="3241040"/>
                    <a:pt x="1252377" y="3241040"/>
                  </a:cubicBezTo>
                  <a:lnTo>
                    <a:pt x="25430" y="32410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7" name="Google Shape;387;p12"/>
          <p:cNvGrpSpPr/>
          <p:nvPr/>
        </p:nvGrpSpPr>
        <p:grpSpPr>
          <a:xfrm>
            <a:off x="11894687" y="4401293"/>
            <a:ext cx="3036808" cy="1840489"/>
            <a:chOff x="0" y="0"/>
            <a:chExt cx="4049078" cy="2453985"/>
          </a:xfrm>
        </p:grpSpPr>
        <p:sp>
          <p:nvSpPr>
            <p:cNvPr id="388" name="Google Shape;388;p12"/>
            <p:cNvSpPr/>
            <p:nvPr/>
          </p:nvSpPr>
          <p:spPr>
            <a:xfrm>
              <a:off x="0" y="0"/>
              <a:ext cx="4049074" cy="2453985"/>
            </a:xfrm>
            <a:custGeom>
              <a:rect b="b" l="l" r="r" t="t"/>
              <a:pathLst>
                <a:path extrusionOk="0" h="2453985" w="4049074">
                  <a:moveTo>
                    <a:pt x="0" y="0"/>
                  </a:moveTo>
                  <a:lnTo>
                    <a:pt x="4049074" y="0"/>
                  </a:lnTo>
                  <a:lnTo>
                    <a:pt x="4049074" y="2453985"/>
                  </a:lnTo>
                  <a:lnTo>
                    <a:pt x="0" y="2453985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0" l="-27758" r="-27758" t="0"/>
              </a:stretch>
            </a:blipFill>
            <a:ln>
              <a:noFill/>
            </a:ln>
          </p:spPr>
        </p:sp>
        <p:sp>
          <p:nvSpPr>
            <p:cNvPr id="389" name="Google Shape;389;p12"/>
            <p:cNvSpPr txBox="1"/>
            <p:nvPr/>
          </p:nvSpPr>
          <p:spPr>
            <a:xfrm>
              <a:off x="0" y="19050"/>
              <a:ext cx="4049078" cy="24349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1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Identificar barreras y oportunidades en su contexto</a:t>
              </a:r>
              <a:endParaRPr/>
            </a:p>
          </p:txBody>
        </p:sp>
      </p:grpSp>
      <p:grpSp>
        <p:nvGrpSpPr>
          <p:cNvPr id="390" name="Google Shape;390;p12"/>
          <p:cNvGrpSpPr/>
          <p:nvPr/>
        </p:nvGrpSpPr>
        <p:grpSpPr>
          <a:xfrm rot="10800000">
            <a:off x="8458199" y="6235332"/>
            <a:ext cx="3719069" cy="3719036"/>
            <a:chOff x="-30" y="0"/>
            <a:chExt cx="4958759" cy="4958715"/>
          </a:xfrm>
        </p:grpSpPr>
        <p:sp>
          <p:nvSpPr>
            <p:cNvPr id="391" name="Google Shape;391;p12"/>
            <p:cNvSpPr/>
            <p:nvPr/>
          </p:nvSpPr>
          <p:spPr>
            <a:xfrm>
              <a:off x="25400" y="25400"/>
              <a:ext cx="4907915" cy="4907915"/>
            </a:xfrm>
            <a:custGeom>
              <a:rect b="b" l="l" r="r" t="t"/>
              <a:pathLst>
                <a:path extrusionOk="0" h="4907915" w="4907915">
                  <a:moveTo>
                    <a:pt x="0" y="3190240"/>
                  </a:moveTo>
                  <a:lnTo>
                    <a:pt x="1226947" y="3190240"/>
                  </a:lnTo>
                  <a:lnTo>
                    <a:pt x="1226947" y="0"/>
                  </a:lnTo>
                  <a:lnTo>
                    <a:pt x="3680968" y="0"/>
                  </a:lnTo>
                  <a:lnTo>
                    <a:pt x="3680968" y="3190240"/>
                  </a:lnTo>
                  <a:lnTo>
                    <a:pt x="4907915" y="3190240"/>
                  </a:lnTo>
                  <a:lnTo>
                    <a:pt x="2454021" y="4907915"/>
                  </a:lnTo>
                  <a:close/>
                </a:path>
              </a:pathLst>
            </a:custGeom>
            <a:solidFill>
              <a:srgbClr val="FF6D25"/>
            </a:solidFill>
            <a:ln>
              <a:noFill/>
            </a:ln>
          </p:spPr>
        </p:sp>
        <p:sp>
          <p:nvSpPr>
            <p:cNvPr id="392" name="Google Shape;392;p12"/>
            <p:cNvSpPr/>
            <p:nvPr/>
          </p:nvSpPr>
          <p:spPr>
            <a:xfrm>
              <a:off x="-30" y="0"/>
              <a:ext cx="4958759" cy="4958715"/>
            </a:xfrm>
            <a:custGeom>
              <a:rect b="b" l="l" r="r" t="t"/>
              <a:pathLst>
                <a:path extrusionOk="0" h="4958715" w="4958759">
                  <a:moveTo>
                    <a:pt x="25430" y="3190240"/>
                  </a:moveTo>
                  <a:lnTo>
                    <a:pt x="1252377" y="3190240"/>
                  </a:lnTo>
                  <a:lnTo>
                    <a:pt x="1252377" y="3215640"/>
                  </a:lnTo>
                  <a:lnTo>
                    <a:pt x="1226977" y="3215640"/>
                  </a:lnTo>
                  <a:lnTo>
                    <a:pt x="1226977" y="25400"/>
                  </a:lnTo>
                  <a:cubicBezTo>
                    <a:pt x="1226977" y="11430"/>
                    <a:pt x="1238407" y="0"/>
                    <a:pt x="1252377" y="0"/>
                  </a:cubicBezTo>
                  <a:lnTo>
                    <a:pt x="3706398" y="0"/>
                  </a:lnTo>
                  <a:cubicBezTo>
                    <a:pt x="3720368" y="0"/>
                    <a:pt x="3731798" y="11430"/>
                    <a:pt x="3731798" y="25400"/>
                  </a:cubicBezTo>
                  <a:lnTo>
                    <a:pt x="3731798" y="3215640"/>
                  </a:lnTo>
                  <a:lnTo>
                    <a:pt x="3706398" y="3215640"/>
                  </a:lnTo>
                  <a:lnTo>
                    <a:pt x="3706398" y="3190240"/>
                  </a:lnTo>
                  <a:lnTo>
                    <a:pt x="4933345" y="3190240"/>
                  </a:lnTo>
                  <a:cubicBezTo>
                    <a:pt x="4944394" y="3190240"/>
                    <a:pt x="4954300" y="3197479"/>
                    <a:pt x="4957602" y="3208020"/>
                  </a:cubicBezTo>
                  <a:cubicBezTo>
                    <a:pt x="4960904" y="3218561"/>
                    <a:pt x="4956967" y="3230118"/>
                    <a:pt x="4947950" y="3236468"/>
                  </a:cubicBezTo>
                  <a:lnTo>
                    <a:pt x="2493929" y="4954143"/>
                  </a:lnTo>
                  <a:cubicBezTo>
                    <a:pt x="2485166" y="4960239"/>
                    <a:pt x="2473482" y="4960239"/>
                    <a:pt x="2464846" y="4954143"/>
                  </a:cubicBezTo>
                  <a:lnTo>
                    <a:pt x="10825" y="3236341"/>
                  </a:lnTo>
                  <a:cubicBezTo>
                    <a:pt x="1681" y="3229991"/>
                    <a:pt x="-2129" y="3218434"/>
                    <a:pt x="1173" y="3207893"/>
                  </a:cubicBezTo>
                  <a:cubicBezTo>
                    <a:pt x="4475" y="3197352"/>
                    <a:pt x="14254" y="3190113"/>
                    <a:pt x="25430" y="3190113"/>
                  </a:cubicBezTo>
                  <a:moveTo>
                    <a:pt x="25430" y="3240913"/>
                  </a:moveTo>
                  <a:lnTo>
                    <a:pt x="25430" y="3215513"/>
                  </a:lnTo>
                  <a:lnTo>
                    <a:pt x="40035" y="3194685"/>
                  </a:lnTo>
                  <a:lnTo>
                    <a:pt x="2493929" y="4912614"/>
                  </a:lnTo>
                  <a:lnTo>
                    <a:pt x="2479324" y="4933442"/>
                  </a:lnTo>
                  <a:lnTo>
                    <a:pt x="2464719" y="4912614"/>
                  </a:lnTo>
                  <a:lnTo>
                    <a:pt x="4918867" y="3194812"/>
                  </a:lnTo>
                  <a:lnTo>
                    <a:pt x="4933472" y="3215640"/>
                  </a:lnTo>
                  <a:lnTo>
                    <a:pt x="4933472" y="3241040"/>
                  </a:lnTo>
                  <a:lnTo>
                    <a:pt x="3706398" y="3241040"/>
                  </a:lnTo>
                  <a:cubicBezTo>
                    <a:pt x="3692428" y="3241040"/>
                    <a:pt x="3680998" y="3229610"/>
                    <a:pt x="3680998" y="3215640"/>
                  </a:cubicBezTo>
                  <a:lnTo>
                    <a:pt x="3680998" y="25400"/>
                  </a:lnTo>
                  <a:lnTo>
                    <a:pt x="3706398" y="25400"/>
                  </a:lnTo>
                  <a:lnTo>
                    <a:pt x="3706398" y="50800"/>
                  </a:lnTo>
                  <a:lnTo>
                    <a:pt x="1252377" y="50800"/>
                  </a:lnTo>
                  <a:lnTo>
                    <a:pt x="1252377" y="25400"/>
                  </a:lnTo>
                  <a:lnTo>
                    <a:pt x="1277777" y="25400"/>
                  </a:lnTo>
                  <a:lnTo>
                    <a:pt x="1277777" y="3215640"/>
                  </a:lnTo>
                  <a:cubicBezTo>
                    <a:pt x="1277777" y="3229610"/>
                    <a:pt x="1266347" y="3241040"/>
                    <a:pt x="1252377" y="3241040"/>
                  </a:cubicBezTo>
                  <a:lnTo>
                    <a:pt x="25430" y="32410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3" name="Google Shape;393;p12"/>
          <p:cNvGrpSpPr/>
          <p:nvPr/>
        </p:nvGrpSpPr>
        <p:grpSpPr>
          <a:xfrm>
            <a:off x="9397460" y="6898510"/>
            <a:ext cx="1840488" cy="3036805"/>
            <a:chOff x="0" y="0"/>
            <a:chExt cx="2453984" cy="4049074"/>
          </a:xfrm>
        </p:grpSpPr>
        <p:sp>
          <p:nvSpPr>
            <p:cNvPr id="394" name="Google Shape;394;p12"/>
            <p:cNvSpPr/>
            <p:nvPr/>
          </p:nvSpPr>
          <p:spPr>
            <a:xfrm>
              <a:off x="0" y="0"/>
              <a:ext cx="2453984" cy="4049071"/>
            </a:xfrm>
            <a:custGeom>
              <a:rect b="b" l="l" r="r" t="t"/>
              <a:pathLst>
                <a:path extrusionOk="0" h="4049071" w="2453984">
                  <a:moveTo>
                    <a:pt x="0" y="0"/>
                  </a:moveTo>
                  <a:lnTo>
                    <a:pt x="2453984" y="0"/>
                  </a:lnTo>
                  <a:lnTo>
                    <a:pt x="2453984" y="4049071"/>
                  </a:lnTo>
                  <a:lnTo>
                    <a:pt x="0" y="4049071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0" l="-161703" r="-161703" t="0"/>
              </a:stretch>
            </a:blipFill>
            <a:ln>
              <a:noFill/>
            </a:ln>
          </p:spPr>
        </p:sp>
        <p:sp>
          <p:nvSpPr>
            <p:cNvPr id="395" name="Google Shape;395;p12"/>
            <p:cNvSpPr txBox="1"/>
            <p:nvPr/>
          </p:nvSpPr>
          <p:spPr>
            <a:xfrm>
              <a:off x="0" y="19050"/>
              <a:ext cx="2453983" cy="40300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1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Diseñar un plan de acción de tres pasos para mejorar la integración</a:t>
              </a:r>
              <a:endParaRPr/>
            </a:p>
          </p:txBody>
        </p:sp>
      </p:grpSp>
      <p:grpSp>
        <p:nvGrpSpPr>
          <p:cNvPr id="396" name="Google Shape;396;p12"/>
          <p:cNvGrpSpPr/>
          <p:nvPr/>
        </p:nvGrpSpPr>
        <p:grpSpPr>
          <a:xfrm rot="-5400000">
            <a:off x="5684856" y="3462039"/>
            <a:ext cx="3719069" cy="3719036"/>
            <a:chOff x="-30" y="0"/>
            <a:chExt cx="4958759" cy="4958715"/>
          </a:xfrm>
        </p:grpSpPr>
        <p:sp>
          <p:nvSpPr>
            <p:cNvPr id="397" name="Google Shape;397;p12"/>
            <p:cNvSpPr/>
            <p:nvPr/>
          </p:nvSpPr>
          <p:spPr>
            <a:xfrm>
              <a:off x="25400" y="25400"/>
              <a:ext cx="4907915" cy="4907915"/>
            </a:xfrm>
            <a:custGeom>
              <a:rect b="b" l="l" r="r" t="t"/>
              <a:pathLst>
                <a:path extrusionOk="0" h="4907915" w="4907915">
                  <a:moveTo>
                    <a:pt x="0" y="3190240"/>
                  </a:moveTo>
                  <a:lnTo>
                    <a:pt x="1226947" y="3190240"/>
                  </a:lnTo>
                  <a:lnTo>
                    <a:pt x="1226947" y="0"/>
                  </a:lnTo>
                  <a:lnTo>
                    <a:pt x="3680968" y="0"/>
                  </a:lnTo>
                  <a:lnTo>
                    <a:pt x="3680968" y="3190240"/>
                  </a:lnTo>
                  <a:lnTo>
                    <a:pt x="4907915" y="3190240"/>
                  </a:lnTo>
                  <a:lnTo>
                    <a:pt x="2454021" y="4907915"/>
                  </a:lnTo>
                  <a:close/>
                </a:path>
              </a:pathLst>
            </a:custGeom>
            <a:solidFill>
              <a:srgbClr val="FF6D25"/>
            </a:solidFill>
            <a:ln>
              <a:noFill/>
            </a:ln>
          </p:spPr>
        </p:sp>
        <p:sp>
          <p:nvSpPr>
            <p:cNvPr id="398" name="Google Shape;398;p12"/>
            <p:cNvSpPr/>
            <p:nvPr/>
          </p:nvSpPr>
          <p:spPr>
            <a:xfrm>
              <a:off x="-30" y="0"/>
              <a:ext cx="4958759" cy="4958715"/>
            </a:xfrm>
            <a:custGeom>
              <a:rect b="b" l="l" r="r" t="t"/>
              <a:pathLst>
                <a:path extrusionOk="0" h="4958715" w="4958759">
                  <a:moveTo>
                    <a:pt x="25430" y="3190240"/>
                  </a:moveTo>
                  <a:lnTo>
                    <a:pt x="1252377" y="3190240"/>
                  </a:lnTo>
                  <a:lnTo>
                    <a:pt x="1252377" y="3215640"/>
                  </a:lnTo>
                  <a:lnTo>
                    <a:pt x="1226977" y="3215640"/>
                  </a:lnTo>
                  <a:lnTo>
                    <a:pt x="1226977" y="25400"/>
                  </a:lnTo>
                  <a:cubicBezTo>
                    <a:pt x="1226977" y="11430"/>
                    <a:pt x="1238407" y="0"/>
                    <a:pt x="1252377" y="0"/>
                  </a:cubicBezTo>
                  <a:lnTo>
                    <a:pt x="3706398" y="0"/>
                  </a:lnTo>
                  <a:cubicBezTo>
                    <a:pt x="3720368" y="0"/>
                    <a:pt x="3731798" y="11430"/>
                    <a:pt x="3731798" y="25400"/>
                  </a:cubicBezTo>
                  <a:lnTo>
                    <a:pt x="3731798" y="3215640"/>
                  </a:lnTo>
                  <a:lnTo>
                    <a:pt x="3706398" y="3215640"/>
                  </a:lnTo>
                  <a:lnTo>
                    <a:pt x="3706398" y="3190240"/>
                  </a:lnTo>
                  <a:lnTo>
                    <a:pt x="4933345" y="3190240"/>
                  </a:lnTo>
                  <a:cubicBezTo>
                    <a:pt x="4944394" y="3190240"/>
                    <a:pt x="4954300" y="3197479"/>
                    <a:pt x="4957602" y="3208020"/>
                  </a:cubicBezTo>
                  <a:cubicBezTo>
                    <a:pt x="4960904" y="3218561"/>
                    <a:pt x="4956967" y="3230118"/>
                    <a:pt x="4947950" y="3236468"/>
                  </a:cubicBezTo>
                  <a:lnTo>
                    <a:pt x="2493929" y="4954143"/>
                  </a:lnTo>
                  <a:cubicBezTo>
                    <a:pt x="2485166" y="4960239"/>
                    <a:pt x="2473482" y="4960239"/>
                    <a:pt x="2464846" y="4954143"/>
                  </a:cubicBezTo>
                  <a:lnTo>
                    <a:pt x="10825" y="3236341"/>
                  </a:lnTo>
                  <a:cubicBezTo>
                    <a:pt x="1681" y="3229991"/>
                    <a:pt x="-2129" y="3218434"/>
                    <a:pt x="1173" y="3207893"/>
                  </a:cubicBezTo>
                  <a:cubicBezTo>
                    <a:pt x="4475" y="3197352"/>
                    <a:pt x="14254" y="3190113"/>
                    <a:pt x="25430" y="3190113"/>
                  </a:cubicBezTo>
                  <a:moveTo>
                    <a:pt x="25430" y="3240913"/>
                  </a:moveTo>
                  <a:lnTo>
                    <a:pt x="25430" y="3215513"/>
                  </a:lnTo>
                  <a:lnTo>
                    <a:pt x="40035" y="3194685"/>
                  </a:lnTo>
                  <a:lnTo>
                    <a:pt x="2493929" y="4912614"/>
                  </a:lnTo>
                  <a:lnTo>
                    <a:pt x="2479324" y="4933442"/>
                  </a:lnTo>
                  <a:lnTo>
                    <a:pt x="2464719" y="4912614"/>
                  </a:lnTo>
                  <a:lnTo>
                    <a:pt x="4918867" y="3194812"/>
                  </a:lnTo>
                  <a:lnTo>
                    <a:pt x="4933472" y="3215640"/>
                  </a:lnTo>
                  <a:lnTo>
                    <a:pt x="4933472" y="3241040"/>
                  </a:lnTo>
                  <a:lnTo>
                    <a:pt x="3706398" y="3241040"/>
                  </a:lnTo>
                  <a:cubicBezTo>
                    <a:pt x="3692428" y="3241040"/>
                    <a:pt x="3680998" y="3229610"/>
                    <a:pt x="3680998" y="3215640"/>
                  </a:cubicBezTo>
                  <a:lnTo>
                    <a:pt x="3680998" y="25400"/>
                  </a:lnTo>
                  <a:lnTo>
                    <a:pt x="3706398" y="25400"/>
                  </a:lnTo>
                  <a:lnTo>
                    <a:pt x="3706398" y="50800"/>
                  </a:lnTo>
                  <a:lnTo>
                    <a:pt x="1252377" y="50800"/>
                  </a:lnTo>
                  <a:lnTo>
                    <a:pt x="1252377" y="25400"/>
                  </a:lnTo>
                  <a:lnTo>
                    <a:pt x="1277777" y="25400"/>
                  </a:lnTo>
                  <a:lnTo>
                    <a:pt x="1277777" y="3215640"/>
                  </a:lnTo>
                  <a:cubicBezTo>
                    <a:pt x="1277777" y="3229610"/>
                    <a:pt x="1266347" y="3241040"/>
                    <a:pt x="1252377" y="3241040"/>
                  </a:cubicBezTo>
                  <a:lnTo>
                    <a:pt x="25430" y="32410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9" name="Google Shape;399;p12"/>
          <p:cNvGrpSpPr/>
          <p:nvPr/>
        </p:nvGrpSpPr>
        <p:grpSpPr>
          <a:xfrm>
            <a:off x="5703922" y="4401293"/>
            <a:ext cx="3036808" cy="1840489"/>
            <a:chOff x="0" y="0"/>
            <a:chExt cx="4049078" cy="2453985"/>
          </a:xfrm>
        </p:grpSpPr>
        <p:sp>
          <p:nvSpPr>
            <p:cNvPr id="400" name="Google Shape;400;p12"/>
            <p:cNvSpPr/>
            <p:nvPr/>
          </p:nvSpPr>
          <p:spPr>
            <a:xfrm>
              <a:off x="0" y="0"/>
              <a:ext cx="4049074" cy="2453985"/>
            </a:xfrm>
            <a:custGeom>
              <a:rect b="b" l="l" r="r" t="t"/>
              <a:pathLst>
                <a:path extrusionOk="0" h="2453985" w="4049074">
                  <a:moveTo>
                    <a:pt x="0" y="0"/>
                  </a:moveTo>
                  <a:lnTo>
                    <a:pt x="4049074" y="0"/>
                  </a:lnTo>
                  <a:lnTo>
                    <a:pt x="4049074" y="2453985"/>
                  </a:lnTo>
                  <a:lnTo>
                    <a:pt x="0" y="2453985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0" l="-27758" r="-27758" t="0"/>
              </a:stretch>
            </a:blipFill>
            <a:ln>
              <a:noFill/>
            </a:ln>
          </p:spPr>
        </p:sp>
        <p:sp>
          <p:nvSpPr>
            <p:cNvPr id="401" name="Google Shape;401;p12"/>
            <p:cNvSpPr txBox="1"/>
            <p:nvPr/>
          </p:nvSpPr>
          <p:spPr>
            <a:xfrm>
              <a:off x="0" y="19050"/>
              <a:ext cx="4049078" cy="24349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1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Escenario de juego de roles: incorporación o resolución de conflictos interculturales</a:t>
              </a:r>
              <a:endParaRPr b="0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02" name="Google Shape;402;p12"/>
          <p:cNvSpPr txBox="1"/>
          <p:nvPr/>
        </p:nvSpPr>
        <p:spPr>
          <a:xfrm>
            <a:off x="9450734" y="166678"/>
            <a:ext cx="8315220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Unidad 19</a:t>
            </a:r>
            <a:endParaRPr/>
          </a:p>
        </p:txBody>
      </p:sp>
      <p:grpSp>
        <p:nvGrpSpPr>
          <p:cNvPr id="403" name="Google Shape;403;p12"/>
          <p:cNvGrpSpPr/>
          <p:nvPr/>
        </p:nvGrpSpPr>
        <p:grpSpPr>
          <a:xfrm>
            <a:off x="898617" y="2158698"/>
            <a:ext cx="6205042" cy="1867417"/>
            <a:chOff x="0" y="-238125"/>
            <a:chExt cx="8273390" cy="2489889"/>
          </a:xfrm>
        </p:grpSpPr>
        <p:sp>
          <p:nvSpPr>
            <p:cNvPr id="404" name="Google Shape;404;p12"/>
            <p:cNvSpPr/>
            <p:nvPr/>
          </p:nvSpPr>
          <p:spPr>
            <a:xfrm>
              <a:off x="0" y="0"/>
              <a:ext cx="8273388" cy="2251764"/>
            </a:xfrm>
            <a:custGeom>
              <a:rect b="b" l="l" r="r" t="t"/>
              <a:pathLst>
                <a:path extrusionOk="0" h="2251764" w="8273388">
                  <a:moveTo>
                    <a:pt x="0" y="0"/>
                  </a:moveTo>
                  <a:lnTo>
                    <a:pt x="8273388" y="0"/>
                  </a:lnTo>
                  <a:lnTo>
                    <a:pt x="8273388" y="2251764"/>
                  </a:lnTo>
                  <a:lnTo>
                    <a:pt x="0" y="2251764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13913" l="0" r="0" t="-29269"/>
              </a:stretch>
            </a:blipFill>
            <a:ln>
              <a:noFill/>
            </a:ln>
          </p:spPr>
        </p:sp>
        <p:sp>
          <p:nvSpPr>
            <p:cNvPr id="405" name="Google Shape;405;p12"/>
            <p:cNvSpPr txBox="1"/>
            <p:nvPr/>
          </p:nvSpPr>
          <p:spPr>
            <a:xfrm>
              <a:off x="0" y="-238125"/>
              <a:ext cx="8273390" cy="24898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8002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884" u="none" cap="none" strike="noStrike">
                  <a:solidFill>
                    <a:srgbClr val="FF6D25"/>
                  </a:solidFill>
                  <a:latin typeface="Arial"/>
                  <a:ea typeface="Arial"/>
                  <a:cs typeface="Arial"/>
                  <a:sym typeface="Arial"/>
                </a:rPr>
                <a:t>ALGUNAS SUGERENCIAS PARA LA DISCUSIÓN</a:t>
              </a:r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 y gráficos.  Descripción generada automáticamente." id="414" name="Google Shape;414;p13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</p:sp>
      <p:sp>
        <p:nvSpPr>
          <p:cNvPr id="415" name="Google Shape;415;p13"/>
          <p:cNvSpPr/>
          <p:nvPr/>
        </p:nvSpPr>
        <p:spPr>
          <a:xfrm>
            <a:off x="42758" y="9682944"/>
            <a:ext cx="2393441" cy="502157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</p:sp>
      <p:sp>
        <p:nvSpPr>
          <p:cNvPr descr="Una imagen con fuente, gráficos, logotipo y captura de pantalla.  Descripción generada automáticamente." id="416" name="Google Shape;416;p13"/>
          <p:cNvSpPr/>
          <p:nvPr/>
        </p:nvSpPr>
        <p:spPr>
          <a:xfrm>
            <a:off x="-134350" y="181680"/>
            <a:ext cx="2393441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1" t="-49538"/>
            </a:stretch>
          </a:blipFill>
          <a:ln>
            <a:noFill/>
          </a:ln>
        </p:spPr>
      </p:sp>
      <p:sp>
        <p:nvSpPr>
          <p:cNvPr id="417" name="Google Shape;417;p13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418" name="Google Shape;418;p13"/>
          <p:cNvSpPr txBox="1"/>
          <p:nvPr/>
        </p:nvSpPr>
        <p:spPr>
          <a:xfrm>
            <a:off x="9450734" y="166678"/>
            <a:ext cx="8315220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Unidad 19</a:t>
            </a:r>
            <a:endParaRPr/>
          </a:p>
        </p:txBody>
      </p:sp>
      <p:grpSp>
        <p:nvGrpSpPr>
          <p:cNvPr id="419" name="Google Shape;419;p13"/>
          <p:cNvGrpSpPr/>
          <p:nvPr/>
        </p:nvGrpSpPr>
        <p:grpSpPr>
          <a:xfrm>
            <a:off x="2085975" y="895636"/>
            <a:ext cx="15335395" cy="2008339"/>
            <a:chOff x="0" y="-257175"/>
            <a:chExt cx="20447192" cy="2677785"/>
          </a:xfrm>
        </p:grpSpPr>
        <p:sp>
          <p:nvSpPr>
            <p:cNvPr id="420" name="Google Shape;420;p13"/>
            <p:cNvSpPr/>
            <p:nvPr/>
          </p:nvSpPr>
          <p:spPr>
            <a:xfrm>
              <a:off x="0" y="0"/>
              <a:ext cx="20447192" cy="2420609"/>
            </a:xfrm>
            <a:custGeom>
              <a:rect b="b" l="l" r="r" t="t"/>
              <a:pathLst>
                <a:path extrusionOk="0" h="2420609" w="20447192">
                  <a:moveTo>
                    <a:pt x="0" y="0"/>
                  </a:moveTo>
                  <a:lnTo>
                    <a:pt x="20447192" y="0"/>
                  </a:lnTo>
                  <a:lnTo>
                    <a:pt x="20447192" y="2420609"/>
                  </a:lnTo>
                  <a:lnTo>
                    <a:pt x="0" y="2420609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103963" l="0" r="0" t="-125222"/>
              </a:stretch>
            </a:blipFill>
            <a:ln>
              <a:noFill/>
            </a:ln>
          </p:spPr>
        </p:sp>
        <p:sp>
          <p:nvSpPr>
            <p:cNvPr id="421" name="Google Shape;421;p13"/>
            <p:cNvSpPr txBox="1"/>
            <p:nvPr/>
          </p:nvSpPr>
          <p:spPr>
            <a:xfrm>
              <a:off x="0" y="-257175"/>
              <a:ext cx="20447190" cy="26777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4200" u="none" cap="none" strike="noStrike">
                  <a:solidFill>
                    <a:srgbClr val="FF6D25"/>
                  </a:solidFill>
                  <a:latin typeface="Arial"/>
                  <a:ea typeface="Arial"/>
                  <a:cs typeface="Arial"/>
                  <a:sym typeface="Arial"/>
                </a:rPr>
                <a:t>UNA BUENA MANERA DE ESTIMULAR EL DEBATE Y RECOGER DATOS DE PRIMERA MANO: WORLD CAFÈ</a:t>
              </a:r>
              <a:endParaRPr/>
            </a:p>
          </p:txBody>
        </p:sp>
      </p:grpSp>
      <p:grpSp>
        <p:nvGrpSpPr>
          <p:cNvPr id="422" name="Google Shape;422;p13"/>
          <p:cNvGrpSpPr/>
          <p:nvPr/>
        </p:nvGrpSpPr>
        <p:grpSpPr>
          <a:xfrm>
            <a:off x="1328518" y="3287192"/>
            <a:ext cx="16528858" cy="5441154"/>
            <a:chOff x="0" y="-28575"/>
            <a:chExt cx="22038478" cy="7254873"/>
          </a:xfrm>
        </p:grpSpPr>
        <p:sp>
          <p:nvSpPr>
            <p:cNvPr id="423" name="Google Shape;423;p13"/>
            <p:cNvSpPr/>
            <p:nvPr/>
          </p:nvSpPr>
          <p:spPr>
            <a:xfrm>
              <a:off x="0" y="0"/>
              <a:ext cx="22038478" cy="7226295"/>
            </a:xfrm>
            <a:custGeom>
              <a:rect b="b" l="l" r="r" t="t"/>
              <a:pathLst>
                <a:path extrusionOk="0" h="7226295" w="22038478">
                  <a:moveTo>
                    <a:pt x="0" y="0"/>
                  </a:moveTo>
                  <a:lnTo>
                    <a:pt x="22038478" y="0"/>
                  </a:lnTo>
                  <a:lnTo>
                    <a:pt x="22038478" y="7226295"/>
                  </a:lnTo>
                  <a:lnTo>
                    <a:pt x="0" y="7226295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9423" l="0" r="0" t="-9423"/>
              </a:stretch>
            </a:blipFill>
            <a:ln>
              <a:noFill/>
            </a:ln>
          </p:spPr>
        </p:sp>
        <p:sp>
          <p:nvSpPr>
            <p:cNvPr id="424" name="Google Shape;424;p13"/>
            <p:cNvSpPr txBox="1"/>
            <p:nvPr/>
          </p:nvSpPr>
          <p:spPr>
            <a:xfrm>
              <a:off x="0" y="-28575"/>
              <a:ext cx="22038475" cy="725487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Un World Café es un proceso conversacional estructurado para compartir conocimientos y dialogar colaborativamente. </a:t>
              </a:r>
              <a:endParaRPr/>
            </a:p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Los participantes se sientan en mesas pequeñas en rondas de ~20 minutos, discutiendo algunas preguntas clave, luego rotan a nuevas mesas mientras un "anfitrión" permanece para resumir los conocimientos previos para el siguiente grupo.</a:t>
              </a:r>
              <a:endParaRPr/>
            </a:p>
            <a:p>
              <a:pPr indent="0" lvl="0" marL="0" marR="0" rtl="0" algn="l">
                <a:lnSpc>
                  <a:spcPct val="756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Elementos principales </a:t>
              </a:r>
              <a:endParaRPr/>
            </a:p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Grupos pequeños: 4-5 personas por mesa, configuración estilo cafetería con manteles, marcadores y refrigerios para fomentar la informalidad.</a:t>
              </a:r>
              <a:endParaRPr/>
            </a:p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Rotación: Múltiples rondas permiten que las ideas se “polinicen de forma cruzada” en toda la sala, creando inteligencia colectiva.</a:t>
              </a:r>
              <a:endParaRPr/>
            </a:p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Cosecha: La sesión plenaria final comparte ideas clave, a menudo grabadas visualmente.</a:t>
              </a:r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 y gráficos.  Descripción generada automáticamente." id="433" name="Google Shape;433;p14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</p:sp>
      <p:sp>
        <p:nvSpPr>
          <p:cNvPr id="434" name="Google Shape;434;p14"/>
          <p:cNvSpPr/>
          <p:nvPr/>
        </p:nvSpPr>
        <p:spPr>
          <a:xfrm>
            <a:off x="42758" y="9682944"/>
            <a:ext cx="2393441" cy="502157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</p:sp>
      <p:sp>
        <p:nvSpPr>
          <p:cNvPr descr="Una imagen con fuente, gráficos, logotipo y captura de pantalla.  Descripción generada automáticamente." id="435" name="Google Shape;435;p14"/>
          <p:cNvSpPr/>
          <p:nvPr/>
        </p:nvSpPr>
        <p:spPr>
          <a:xfrm>
            <a:off x="-134350" y="181680"/>
            <a:ext cx="2393441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1" t="-49538"/>
            </a:stretch>
          </a:blipFill>
          <a:ln>
            <a:noFill/>
          </a:ln>
        </p:spPr>
      </p:sp>
      <p:sp>
        <p:nvSpPr>
          <p:cNvPr id="436" name="Google Shape;436;p14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graphicFrame>
        <p:nvGraphicFramePr>
          <p:cNvPr id="437" name="Google Shape;437;p14"/>
          <p:cNvGraphicFramePr/>
          <p:nvPr/>
        </p:nvGraphicFramePr>
        <p:xfrm>
          <a:off x="1371598" y="192433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{4EE9B609-A6DB-4FCC-AB88-80C797FADEA8}</a:tableStyleId>
              </a:tblPr>
              <a:tblGrid>
                <a:gridCol w="5431025"/>
                <a:gridCol w="6533575"/>
                <a:gridCol w="3999300"/>
              </a:tblGrid>
              <a:tr h="686225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Hoja de tabla 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6D25"/>
                    </a:solidFill>
                  </a:tcPr>
                </a:tc>
                <a:tc hMerge="1"/>
                <a:tc hMerge="1"/>
              </a:tr>
              <a:tr h="686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Ronda 1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3C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Ronda 2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3C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Ronda 3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3CB"/>
                    </a:solidFill>
                  </a:tcPr>
                </a:tc>
              </a:tr>
              <a:tr h="686225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TEMA PRINCIPAL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AE7"/>
                    </a:solidFill>
                  </a:tcPr>
                </a:tc>
                <a:tc hMerge="1"/>
                <a:tc hMerge="1"/>
              </a:tr>
              <a:tr h="1353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Comprender el contexto y las barreras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3C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Beneficios y oportunidades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3C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Liderazgo y acciones inclusivas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229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3CB"/>
                    </a:solidFill>
                  </a:tcPr>
                </a:tc>
              </a:tr>
              <a:tr h="686225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PREGUNTAS CLAVE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AE7"/>
                    </a:solidFill>
                  </a:tcPr>
                </a:tc>
                <a:tc hMerge="1"/>
                <a:tc hMerge="1"/>
              </a:tr>
              <a:tr h="1048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US" sz="24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¿Qué barreras ves?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229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3C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US" sz="24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¿Qué ventajas concretas existen?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3C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US" sz="24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¿Qué prácticas podemos adoptar?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3CB"/>
                    </a:solidFill>
                  </a:tcPr>
                </a:tc>
              </a:tr>
              <a:tr h="1353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U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¿Esas barreras son culturales, organizacionales o regulatorias?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229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A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U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¿Qué elementos de las Mejores Prácticas presentadas se pueden transferir?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A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U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¿Qué competencias son necesarias?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AE7"/>
                    </a:solidFill>
                  </a:tcPr>
                </a:tc>
              </a:tr>
              <a:tr h="1410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US" sz="24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¿Cuál es la evidencia de su territorio?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3C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US" sz="24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¿Qué factores impiden la activación?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3C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US" sz="24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¿Qué pasos concretos podemos dar en los próximos 60 días?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3CB"/>
                    </a:solidFill>
                  </a:tcPr>
                </a:tc>
              </a:tr>
            </a:tbl>
          </a:graphicData>
        </a:graphic>
      </p:graphicFrame>
      <p:grpSp>
        <p:nvGrpSpPr>
          <p:cNvPr id="438" name="Google Shape;438;p14"/>
          <p:cNvGrpSpPr/>
          <p:nvPr/>
        </p:nvGrpSpPr>
        <p:grpSpPr>
          <a:xfrm>
            <a:off x="2085975" y="895636"/>
            <a:ext cx="15335395" cy="1055839"/>
            <a:chOff x="0" y="-257175"/>
            <a:chExt cx="20447192" cy="1407785"/>
          </a:xfrm>
        </p:grpSpPr>
        <p:sp>
          <p:nvSpPr>
            <p:cNvPr id="439" name="Google Shape;439;p14"/>
            <p:cNvSpPr/>
            <p:nvPr/>
          </p:nvSpPr>
          <p:spPr>
            <a:xfrm>
              <a:off x="0" y="0"/>
              <a:ext cx="20447192" cy="1150607"/>
            </a:xfrm>
            <a:custGeom>
              <a:rect b="b" l="l" r="r" t="t"/>
              <a:pathLst>
                <a:path extrusionOk="0" h="1150607" w="20447192">
                  <a:moveTo>
                    <a:pt x="0" y="0"/>
                  </a:moveTo>
                  <a:lnTo>
                    <a:pt x="20447192" y="0"/>
                  </a:lnTo>
                  <a:lnTo>
                    <a:pt x="20447192" y="1150607"/>
                  </a:lnTo>
                  <a:lnTo>
                    <a:pt x="0" y="1150607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294688" l="0" r="0" t="-297833"/>
              </a:stretch>
            </a:blipFill>
            <a:ln>
              <a:noFill/>
            </a:ln>
          </p:spPr>
        </p:sp>
        <p:sp>
          <p:nvSpPr>
            <p:cNvPr id="440" name="Google Shape;440;p14"/>
            <p:cNvSpPr txBox="1"/>
            <p:nvPr/>
          </p:nvSpPr>
          <p:spPr>
            <a:xfrm>
              <a:off x="0" y="-257175"/>
              <a:ext cx="20447190" cy="14077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4200" u="none" cap="none" strike="noStrike">
                  <a:solidFill>
                    <a:srgbClr val="FF6D25"/>
                  </a:solidFill>
                  <a:latin typeface="Arial"/>
                  <a:ea typeface="Arial"/>
                  <a:cs typeface="Arial"/>
                  <a:sym typeface="Arial"/>
                </a:rPr>
                <a:t>ESTRUCTURA DEL WORLD CAFÉ</a:t>
              </a:r>
              <a:endParaRPr/>
            </a:p>
          </p:txBody>
        </p:sp>
      </p:grpSp>
      <p:sp>
        <p:nvSpPr>
          <p:cNvPr id="441" name="Google Shape;441;p14"/>
          <p:cNvSpPr txBox="1"/>
          <p:nvPr/>
        </p:nvSpPr>
        <p:spPr>
          <a:xfrm>
            <a:off x="9450734" y="166678"/>
            <a:ext cx="8315220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Unidad 19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 y gráficos.  Descripción generada automáticamente." id="450" name="Google Shape;450;p15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</p:sp>
      <p:sp>
        <p:nvSpPr>
          <p:cNvPr id="451" name="Google Shape;451;p15"/>
          <p:cNvSpPr/>
          <p:nvPr/>
        </p:nvSpPr>
        <p:spPr>
          <a:xfrm>
            <a:off x="42758" y="9682944"/>
            <a:ext cx="2393441" cy="502157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</p:sp>
      <p:sp>
        <p:nvSpPr>
          <p:cNvPr descr="Una imagen con fuente, gráficos, logotipo y captura de pantalla.  Descripción generada automáticamente." id="452" name="Google Shape;452;p15"/>
          <p:cNvSpPr/>
          <p:nvPr/>
        </p:nvSpPr>
        <p:spPr>
          <a:xfrm>
            <a:off x="-134350" y="181680"/>
            <a:ext cx="2393441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1" t="-49538"/>
            </a:stretch>
          </a:blipFill>
          <a:ln>
            <a:noFill/>
          </a:ln>
        </p:spPr>
      </p:sp>
      <p:sp>
        <p:nvSpPr>
          <p:cNvPr id="453" name="Google Shape;453;p15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454" name="Google Shape;454;p15"/>
          <p:cNvSpPr txBox="1"/>
          <p:nvPr/>
        </p:nvSpPr>
        <p:spPr>
          <a:xfrm>
            <a:off x="9450734" y="166678"/>
            <a:ext cx="8315220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Unidad 19</a:t>
            </a:r>
            <a:endParaRPr/>
          </a:p>
        </p:txBody>
      </p:sp>
      <p:grpSp>
        <p:nvGrpSpPr>
          <p:cNvPr id="455" name="Google Shape;455;p15"/>
          <p:cNvGrpSpPr/>
          <p:nvPr/>
        </p:nvGrpSpPr>
        <p:grpSpPr>
          <a:xfrm>
            <a:off x="2085975" y="895636"/>
            <a:ext cx="15335395" cy="2008339"/>
            <a:chOff x="0" y="-257175"/>
            <a:chExt cx="20447192" cy="2677785"/>
          </a:xfrm>
        </p:grpSpPr>
        <p:sp>
          <p:nvSpPr>
            <p:cNvPr id="456" name="Google Shape;456;p15"/>
            <p:cNvSpPr/>
            <p:nvPr/>
          </p:nvSpPr>
          <p:spPr>
            <a:xfrm>
              <a:off x="0" y="0"/>
              <a:ext cx="20447192" cy="2420609"/>
            </a:xfrm>
            <a:custGeom>
              <a:rect b="b" l="l" r="r" t="t"/>
              <a:pathLst>
                <a:path extrusionOk="0" h="2420609" w="20447192">
                  <a:moveTo>
                    <a:pt x="0" y="0"/>
                  </a:moveTo>
                  <a:lnTo>
                    <a:pt x="20447192" y="0"/>
                  </a:lnTo>
                  <a:lnTo>
                    <a:pt x="20447192" y="2420609"/>
                  </a:lnTo>
                  <a:lnTo>
                    <a:pt x="0" y="2420609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103963" l="0" r="0" t="-125222"/>
              </a:stretch>
            </a:blipFill>
            <a:ln>
              <a:noFill/>
            </a:ln>
          </p:spPr>
        </p:sp>
        <p:sp>
          <p:nvSpPr>
            <p:cNvPr id="457" name="Google Shape;457;p15"/>
            <p:cNvSpPr txBox="1"/>
            <p:nvPr/>
          </p:nvSpPr>
          <p:spPr>
            <a:xfrm>
              <a:off x="0" y="-257175"/>
              <a:ext cx="20447190" cy="26777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4200" u="none" cap="none" strike="noStrike">
                  <a:solidFill>
                    <a:srgbClr val="FF6D25"/>
                  </a:solidFill>
                  <a:latin typeface="Arial"/>
                  <a:ea typeface="Arial"/>
                  <a:cs typeface="Arial"/>
                  <a:sym typeface="Arial"/>
                </a:rPr>
                <a:t>PLANTILLA DE COLECCIÓN DE PRODUCCIÓN DE WORLD CAFÉ</a:t>
              </a:r>
              <a:endParaRPr/>
            </a:p>
          </p:txBody>
        </p:sp>
      </p:grpSp>
      <p:grpSp>
        <p:nvGrpSpPr>
          <p:cNvPr id="458" name="Google Shape;458;p15"/>
          <p:cNvGrpSpPr/>
          <p:nvPr/>
        </p:nvGrpSpPr>
        <p:grpSpPr>
          <a:xfrm>
            <a:off x="1328518" y="3287192"/>
            <a:ext cx="16528858" cy="5441154"/>
            <a:chOff x="0" y="-28575"/>
            <a:chExt cx="22038478" cy="7254873"/>
          </a:xfrm>
        </p:grpSpPr>
        <p:sp>
          <p:nvSpPr>
            <p:cNvPr id="459" name="Google Shape;459;p15"/>
            <p:cNvSpPr/>
            <p:nvPr/>
          </p:nvSpPr>
          <p:spPr>
            <a:xfrm>
              <a:off x="0" y="0"/>
              <a:ext cx="22038478" cy="7226295"/>
            </a:xfrm>
            <a:custGeom>
              <a:rect b="b" l="l" r="r" t="t"/>
              <a:pathLst>
                <a:path extrusionOk="0" h="7226295" w="22038478">
                  <a:moveTo>
                    <a:pt x="0" y="0"/>
                  </a:moveTo>
                  <a:lnTo>
                    <a:pt x="22038478" y="0"/>
                  </a:lnTo>
                  <a:lnTo>
                    <a:pt x="22038478" y="7226295"/>
                  </a:lnTo>
                  <a:lnTo>
                    <a:pt x="0" y="7226295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9423" l="0" r="0" t="-9423"/>
              </a:stretch>
            </a:blipFill>
            <a:ln>
              <a:noFill/>
            </a:ln>
          </p:spPr>
        </p:sp>
        <p:sp>
          <p:nvSpPr>
            <p:cNvPr id="460" name="Google Shape;460;p15"/>
            <p:cNvSpPr txBox="1"/>
            <p:nvPr/>
          </p:nvSpPr>
          <p:spPr>
            <a:xfrm>
              <a:off x="0" y="-28575"/>
              <a:ext cx="22038475" cy="725487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-271462" lvl="1" marL="542925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Char char="•"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Número de mesa:</a:t>
              </a:r>
              <a:endParaRPr/>
            </a:p>
            <a:p>
              <a:pPr indent="-271462" lvl="1" marL="542925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Char char="•"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Tema(s):</a:t>
              </a:r>
              <a:endParaRPr/>
            </a:p>
            <a:p>
              <a:pPr indent="-271462" lvl="1" marL="542925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Char char="•"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Barreras clave identificadas:</a:t>
              </a:r>
              <a:endParaRPr/>
            </a:p>
            <a:p>
              <a:pPr indent="-271462" lvl="1" marL="542925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Char char="•"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Oportunidades reconocidas:</a:t>
              </a:r>
              <a:endParaRPr/>
            </a:p>
            <a:p>
              <a:pPr indent="-271462" lvl="1" marL="542925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Char char="•"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Mejores prácticas propuestas:</a:t>
              </a:r>
              <a:endParaRPr/>
            </a:p>
            <a:p>
              <a:pPr indent="-271462" lvl="1" marL="542925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Char char="•"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Competencias necesarias:</a:t>
              </a:r>
              <a:endParaRPr/>
            </a:p>
            <a:p>
              <a:pPr indent="-271462" lvl="1" marL="542925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Char char="•"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Acciones inmediatas (próximos 60 días):</a:t>
              </a:r>
              <a:endParaRPr/>
            </a:p>
            <a:p>
              <a:pPr indent="0" lvl="0" marL="0" marR="0" rtl="0" algn="l">
                <a:lnSpc>
                  <a:spcPct val="756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71462" lvl="1" marL="542925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NOTA: esta plantilla también se puede utilizar para el informe final del World Café</a:t>
              </a:r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 y gráficos.  Descripción generada automáticamente." id="469" name="Google Shape;469;p16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</p:sp>
      <p:sp>
        <p:nvSpPr>
          <p:cNvPr id="470" name="Google Shape;470;p16"/>
          <p:cNvSpPr/>
          <p:nvPr/>
        </p:nvSpPr>
        <p:spPr>
          <a:xfrm>
            <a:off x="42758" y="9682944"/>
            <a:ext cx="2393441" cy="502157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</p:sp>
      <p:sp>
        <p:nvSpPr>
          <p:cNvPr descr="Una imagen con fuente, gráficos, logotipo y captura de pantalla.  Descripción generada automáticamente." id="471" name="Google Shape;471;p16"/>
          <p:cNvSpPr/>
          <p:nvPr/>
        </p:nvSpPr>
        <p:spPr>
          <a:xfrm>
            <a:off x="-134350" y="181680"/>
            <a:ext cx="2393441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1" t="-49538"/>
            </a:stretch>
          </a:blipFill>
          <a:ln>
            <a:noFill/>
          </a:ln>
        </p:spPr>
      </p:sp>
      <p:sp>
        <p:nvSpPr>
          <p:cNvPr id="472" name="Google Shape;472;p16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473" name="Google Shape;473;p16"/>
          <p:cNvSpPr txBox="1"/>
          <p:nvPr/>
        </p:nvSpPr>
        <p:spPr>
          <a:xfrm>
            <a:off x="9450734" y="166678"/>
            <a:ext cx="8315220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Unidad 19</a:t>
            </a:r>
            <a:endParaRPr/>
          </a:p>
        </p:txBody>
      </p:sp>
      <p:grpSp>
        <p:nvGrpSpPr>
          <p:cNvPr id="474" name="Google Shape;474;p16"/>
          <p:cNvGrpSpPr/>
          <p:nvPr/>
        </p:nvGrpSpPr>
        <p:grpSpPr>
          <a:xfrm>
            <a:off x="2085975" y="514455"/>
            <a:ext cx="15335395" cy="1622373"/>
            <a:chOff x="0" y="-257175"/>
            <a:chExt cx="20447192" cy="2163165"/>
          </a:xfrm>
        </p:grpSpPr>
        <p:sp>
          <p:nvSpPr>
            <p:cNvPr id="475" name="Google Shape;475;p16"/>
            <p:cNvSpPr/>
            <p:nvPr/>
          </p:nvSpPr>
          <p:spPr>
            <a:xfrm>
              <a:off x="0" y="0"/>
              <a:ext cx="20447192" cy="1905989"/>
            </a:xfrm>
            <a:custGeom>
              <a:rect b="b" l="l" r="r" t="t"/>
              <a:pathLst>
                <a:path extrusionOk="0" h="1905989" w="20447192">
                  <a:moveTo>
                    <a:pt x="0" y="0"/>
                  </a:moveTo>
                  <a:lnTo>
                    <a:pt x="20447192" y="0"/>
                  </a:lnTo>
                  <a:lnTo>
                    <a:pt x="20447192" y="1905989"/>
                  </a:lnTo>
                  <a:lnTo>
                    <a:pt x="0" y="1905989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159030" l="0" r="0" t="-159030"/>
              </a:stretch>
            </a:blipFill>
            <a:ln>
              <a:noFill/>
            </a:ln>
          </p:spPr>
        </p:sp>
        <p:sp>
          <p:nvSpPr>
            <p:cNvPr id="476" name="Google Shape;476;p16"/>
            <p:cNvSpPr txBox="1"/>
            <p:nvPr/>
          </p:nvSpPr>
          <p:spPr>
            <a:xfrm>
              <a:off x="0" y="-257175"/>
              <a:ext cx="20447190" cy="21631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r">
                <a:lnSpc>
                  <a:spcPct val="1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4200" u="none" cap="none" strike="noStrike">
                  <a:solidFill>
                    <a:srgbClr val="FF6D25"/>
                  </a:solidFill>
                  <a:latin typeface="Arial"/>
                  <a:ea typeface="Arial"/>
                  <a:cs typeface="Arial"/>
                  <a:sym typeface="Arial"/>
                </a:rPr>
                <a:t>REFERENCIAS PARA LECTURAS ADICIONALES</a:t>
              </a:r>
              <a:endParaRPr/>
            </a:p>
          </p:txBody>
        </p:sp>
      </p:grpSp>
      <p:grpSp>
        <p:nvGrpSpPr>
          <p:cNvPr id="477" name="Google Shape;477;p16"/>
          <p:cNvGrpSpPr/>
          <p:nvPr/>
        </p:nvGrpSpPr>
        <p:grpSpPr>
          <a:xfrm>
            <a:off x="368494" y="2720807"/>
            <a:ext cx="17488892" cy="5441154"/>
            <a:chOff x="0" y="-28575"/>
            <a:chExt cx="23318522" cy="7254873"/>
          </a:xfrm>
        </p:grpSpPr>
        <p:sp>
          <p:nvSpPr>
            <p:cNvPr id="478" name="Google Shape;478;p16"/>
            <p:cNvSpPr/>
            <p:nvPr/>
          </p:nvSpPr>
          <p:spPr>
            <a:xfrm>
              <a:off x="0" y="0"/>
              <a:ext cx="23318522" cy="7226295"/>
            </a:xfrm>
            <a:custGeom>
              <a:rect b="b" l="l" r="r" t="t"/>
              <a:pathLst>
                <a:path extrusionOk="0" h="7226295" w="23318522">
                  <a:moveTo>
                    <a:pt x="0" y="0"/>
                  </a:moveTo>
                  <a:lnTo>
                    <a:pt x="23318522" y="0"/>
                  </a:lnTo>
                  <a:lnTo>
                    <a:pt x="23318522" y="7226295"/>
                  </a:lnTo>
                  <a:lnTo>
                    <a:pt x="0" y="7226295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12876" l="0" r="0" t="-12876"/>
              </a:stretch>
            </a:blipFill>
            <a:ln>
              <a:noFill/>
            </a:ln>
          </p:spPr>
        </p:sp>
        <p:sp>
          <p:nvSpPr>
            <p:cNvPr id="479" name="Google Shape;479;p16"/>
            <p:cNvSpPr txBox="1"/>
            <p:nvPr/>
          </p:nvSpPr>
          <p:spPr>
            <a:xfrm>
              <a:off x="0" y="-28575"/>
              <a:ext cx="23318521" cy="725487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52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Informes oficiales de la </a:t>
              </a:r>
              <a:r>
                <a:rPr b="0" i="0" lang="en-US" sz="2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UE</a:t>
              </a:r>
              <a:endParaRPr/>
            </a:p>
            <a:p>
              <a:pPr indent="0" lvl="0" marL="0" marR="0" rtl="0" algn="l">
                <a:lnSpc>
                  <a:spcPct val="1052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0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90738" lvl="1" marL="381475" marR="0" rtl="0" algn="l">
                <a:lnSpc>
                  <a:spcPct val="105299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Char char="•"/>
              </a:pPr>
              <a:r>
                <a:rPr b="0" i="0" lang="en-US" sz="2000" u="sng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  <a:hlinkClick r:id="rId7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Informe anual sobre movilidad laboral intracomunitaria 2024. Comisión Europea. Proporciona datos sobre 10 millones de personas en movilidad en la UE (20-64 años), sus resultados sociales y su papel en sectores como la sanidad; señala las tendencias de movilidad circular para 2022-2023.</a:t>
              </a:r>
              <a:endParaRPr/>
            </a:p>
            <a:p>
              <a:pPr indent="-190738" lvl="1" marL="381475" marR="0" rtl="0" algn="l">
                <a:lnSpc>
                  <a:spcPct val="105299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Char char="•"/>
              </a:pPr>
              <a:r>
                <a:rPr b="0" i="0" lang="en-US" sz="2000" u="sng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  <a:hlinkClick r:id="rId8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Estadísticas de integración de migrantes: indicadores del mercado laboral. Eurostat (2024). Monitorea las tasas de empleo (59,1 % para los no pertenecientes a la UE frente al 74 % de los nacionales en 2021), las brechas de desempleo y las tendencias; esencial para las comparaciones entre países.</a:t>
              </a:r>
              <a:endParaRPr/>
            </a:p>
            <a:p>
              <a:pPr indent="-190738" lvl="1" marL="381475" marR="0" rtl="0" algn="l">
                <a:lnSpc>
                  <a:spcPct val="105299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Char char="•"/>
              </a:pPr>
              <a:r>
                <a:rPr b="0" i="0" lang="en-US" sz="2000" u="sng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  <a:hlinkClick r:id="rId9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Empleo de migrantes en la Unión Europea. Informe RF Berlín / CReAM (2025). Análisis de las tendencias 2010-2024: inmigrantes de la UE: 74,9%, no pertenecientes a la UE: 65,3%, con brechas cada vez menores y variaciones entre países (p. ej., Polonia +34 puntos porcentuales para migrantes de la UE).</a:t>
              </a:r>
              <a:endParaRPr/>
            </a:p>
            <a:p>
              <a:pPr indent="-190738" lvl="1" marL="381475" marR="0" rtl="0" algn="l">
                <a:lnSpc>
                  <a:spcPct val="105299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Char char="•"/>
              </a:pPr>
              <a:r>
                <a:rPr b="0" i="0" lang="en-US" sz="2000" u="sng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  <a:hlinkClick r:id="rId10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Migración, movilidad y el mercado laboral de la UE. Comisión Europea (2025). Examina el crecimiento del empleo posterior a 2019 (+3 puntos porcentuales para los migrantes frente a +2,5 puntos porcentuales para los nativos), así como las contribuciones intracomunitarias y extracomunitarias.</a:t>
              </a:r>
              <a:endParaRPr/>
            </a:p>
            <a:p>
              <a:pPr indent="0" lvl="1" marL="190737" marR="0" rtl="0" algn="l">
                <a:lnSpc>
                  <a:spcPct val="1052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0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endParaRPr>
            </a:p>
            <a:p>
              <a:pPr indent="-190738" lvl="1" marL="381475" marR="0" rtl="0" algn="l">
                <a:lnSpc>
                  <a:spcPct val="1052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 u="sng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  <a:hlinkClick r:id="rId12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Reseñas internacionales y de políticas</a:t>
              </a:r>
              <a:endParaRPr b="0" i="0" sz="20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endParaRPr>
            </a:p>
            <a:p>
              <a:pPr indent="-190738" lvl="1" marL="381475" marR="0" rtl="0" algn="l">
                <a:lnSpc>
                  <a:spcPct val="1052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0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endParaRPr>
            </a:p>
            <a:p>
              <a:pPr indent="-190738" lvl="1" marL="381475" marR="0" rtl="0" algn="l">
                <a:lnSpc>
                  <a:spcPct val="105299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Char char="•"/>
              </a:pPr>
              <a:r>
                <a:rPr b="0" i="0" lang="en-US" sz="2000" u="sng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  <a:hlinkClick r:id="rId15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Perspectivas de la Migración Internacional 2025. OCDE. Abarca políticas de inclusión laboral (p. ej., Job-Turbo de Alemania), medidas contra la explotación y herramientas de integración digital en los países de la OCDE y la UE.</a:t>
              </a:r>
              <a:endParaRPr/>
            </a:p>
            <a:p>
              <a:pPr indent="-190738" lvl="1" marL="381475" marR="0" rtl="0" algn="l">
                <a:lnSpc>
                  <a:spcPct val="105299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Char char="•"/>
              </a:pPr>
              <a:r>
                <a:rPr b="0" i="0" lang="en-US" sz="2000" u="sng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  <a:hlinkClick r:id="rId16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Perspectivas Migratorias del ICMPD 2025. ICMPD. Analiza la integración de los refugiados ucranianos (aumento del empleo en 2024) y las tendencias generales de la UE en el contexto de los retornos y la migración pendular.</a:t>
              </a:r>
              <a:endParaRPr/>
            </a:p>
            <a:p>
              <a:pPr indent="-190738" lvl="1" marL="381475" marR="0" rtl="0" algn="l">
                <a:lnSpc>
                  <a:spcPct val="105299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Char char="•"/>
              </a:pPr>
              <a:r>
                <a:rPr b="0" i="0" lang="en-US" sz="2000" u="sng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  <a:hlinkClick r:id="rId17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MIPEX 2025: Desbloqueo de la integración. Grupo de Políticas Migratorias. Análisis comparativo de políticas en 27 Estados miembros de la UE (2020-2024), vinculando la integración con la participación laboral.</a:t>
              </a:r>
              <a:endParaRPr/>
            </a:p>
            <a:p>
              <a:pPr indent="-190738" lvl="1" marL="381475" marR="0" rtl="0" algn="l">
                <a:lnSpc>
                  <a:spcPct val="105299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Char char="•"/>
              </a:pPr>
              <a:r>
                <a:rPr b="0" i="0" lang="en-US" sz="2000" u="sng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  <a:hlinkClick r:id="rId18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Empleo y evolución social en Europa 2025. Comisión Europea. Destaca el papel de los migrantes en la consecución del pico de empleo del 75,8 % en la UE en 2024, con especial atención a las mujeres y los trabajadores de mayor edad.</a:t>
              </a:r>
              <a:endParaRPr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488" name="Google Shape;488;p17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</p:sp>
      <p:sp>
        <p:nvSpPr>
          <p:cNvPr id="489" name="Google Shape;489;p17"/>
          <p:cNvSpPr/>
          <p:nvPr/>
        </p:nvSpPr>
        <p:spPr>
          <a:xfrm>
            <a:off x="0" y="9297914"/>
            <a:ext cx="18288000" cy="989076"/>
          </a:xfrm>
          <a:custGeom>
            <a:rect b="b" l="l" r="r" t="t"/>
            <a:pathLst>
              <a:path extrusionOk="0" h="1318768" w="24384000">
                <a:moveTo>
                  <a:pt x="0" y="0"/>
                </a:moveTo>
                <a:lnTo>
                  <a:pt x="24384000" y="0"/>
                </a:lnTo>
                <a:lnTo>
                  <a:pt x="24384000" y="1318768"/>
                </a:lnTo>
                <a:lnTo>
                  <a:pt x="0" y="1318768"/>
                </a:lnTo>
                <a:close/>
              </a:path>
            </a:pathLst>
          </a:custGeom>
          <a:solidFill>
            <a:srgbClr val="FF6D25"/>
          </a:solidFill>
          <a:ln>
            <a:noFill/>
          </a:ln>
        </p:spPr>
      </p:sp>
      <p:sp>
        <p:nvSpPr>
          <p:cNvPr id="490" name="Google Shape;490;p17"/>
          <p:cNvSpPr/>
          <p:nvPr/>
        </p:nvSpPr>
        <p:spPr>
          <a:xfrm>
            <a:off x="5626741" y="5844569"/>
            <a:ext cx="6614351" cy="3060382"/>
          </a:xfrm>
          <a:custGeom>
            <a:rect b="b" l="l" r="r" t="t"/>
            <a:pathLst>
              <a:path extrusionOk="0" h="4080510" w="8819134">
                <a:moveTo>
                  <a:pt x="0" y="0"/>
                </a:moveTo>
                <a:lnTo>
                  <a:pt x="8819134" y="0"/>
                </a:lnTo>
                <a:lnTo>
                  <a:pt x="8819134" y="4080510"/>
                </a:lnTo>
                <a:lnTo>
                  <a:pt x="0" y="40805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6937" l="-16344" r="-16971" t="-39572"/>
            </a:stretch>
          </a:blipFill>
          <a:ln>
            <a:noFill/>
          </a:ln>
        </p:spPr>
      </p:sp>
      <p:sp>
        <p:nvSpPr>
          <p:cNvPr descr="Uma imagem com estrela, Tipo de letra, Gráficos, símbolo  Descrição gerada automaticamente" id="491" name="Google Shape;491;p17"/>
          <p:cNvSpPr/>
          <p:nvPr/>
        </p:nvSpPr>
        <p:spPr>
          <a:xfrm>
            <a:off x="6199937" y="4004777"/>
            <a:ext cx="860774" cy="619316"/>
          </a:xfrm>
          <a:custGeom>
            <a:rect b="b" l="l" r="r" t="t"/>
            <a:pathLst>
              <a:path extrusionOk="0" h="825754" w="1147699">
                <a:moveTo>
                  <a:pt x="0" y="0"/>
                </a:moveTo>
                <a:lnTo>
                  <a:pt x="1147699" y="0"/>
                </a:lnTo>
                <a:lnTo>
                  <a:pt x="1147699" y="825754"/>
                </a:lnTo>
                <a:lnTo>
                  <a:pt x="0" y="8257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1" l="0" r="5" t="0"/>
            </a:stretch>
          </a:blipFill>
          <a:ln>
            <a:noFill/>
          </a:ln>
        </p:spPr>
      </p:sp>
      <p:sp>
        <p:nvSpPr>
          <p:cNvPr descr="Uma imagem com Tipo de letra, Gráficos, texto, design gráfico  Descrição gerada automaticamente" id="492" name="Google Shape;492;p17"/>
          <p:cNvSpPr/>
          <p:nvPr/>
        </p:nvSpPr>
        <p:spPr>
          <a:xfrm>
            <a:off x="9086240" y="4066232"/>
            <a:ext cx="1420654" cy="496443"/>
          </a:xfrm>
          <a:custGeom>
            <a:rect b="b" l="l" r="r" t="t"/>
            <a:pathLst>
              <a:path extrusionOk="0" h="661924" w="1894205">
                <a:moveTo>
                  <a:pt x="0" y="0"/>
                </a:moveTo>
                <a:lnTo>
                  <a:pt x="1894205" y="0"/>
                </a:lnTo>
                <a:lnTo>
                  <a:pt x="1894205" y="661924"/>
                </a:lnTo>
                <a:lnTo>
                  <a:pt x="0" y="6619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7" l="0" r="2" t="0"/>
            </a:stretch>
          </a:blipFill>
          <a:ln>
            <a:noFill/>
          </a:ln>
        </p:spPr>
      </p:sp>
      <p:sp>
        <p:nvSpPr>
          <p:cNvPr descr="Uma imagem com texto, Tipo de letra, símbolo, captura de ecrã  Descrição gerada automaticamente" id="493" name="Google Shape;493;p17"/>
          <p:cNvSpPr/>
          <p:nvPr/>
        </p:nvSpPr>
        <p:spPr>
          <a:xfrm>
            <a:off x="10285876" y="4942227"/>
            <a:ext cx="734759" cy="541687"/>
          </a:xfrm>
          <a:custGeom>
            <a:rect b="b" l="l" r="r" t="t"/>
            <a:pathLst>
              <a:path extrusionOk="0" h="722249" w="979678">
                <a:moveTo>
                  <a:pt x="0" y="0"/>
                </a:moveTo>
                <a:lnTo>
                  <a:pt x="979678" y="0"/>
                </a:lnTo>
                <a:lnTo>
                  <a:pt x="979678" y="722249"/>
                </a:lnTo>
                <a:lnTo>
                  <a:pt x="0" y="7222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-5" t="0"/>
            </a:stretch>
          </a:blipFill>
          <a:ln>
            <a:noFill/>
          </a:ln>
        </p:spPr>
      </p:sp>
      <p:sp>
        <p:nvSpPr>
          <p:cNvPr descr="Uma imagem com texto, Tipo de letra, logótipo, Gráficos  Descrição gerada automaticamente" id="494" name="Google Shape;494;p17"/>
          <p:cNvSpPr/>
          <p:nvPr/>
        </p:nvSpPr>
        <p:spPr>
          <a:xfrm>
            <a:off x="10930976" y="4138727"/>
            <a:ext cx="1057751" cy="351377"/>
          </a:xfrm>
          <a:custGeom>
            <a:rect b="b" l="l" r="r" t="t"/>
            <a:pathLst>
              <a:path extrusionOk="0" h="468503" w="1410335">
                <a:moveTo>
                  <a:pt x="0" y="0"/>
                </a:moveTo>
                <a:lnTo>
                  <a:pt x="1410335" y="0"/>
                </a:lnTo>
                <a:lnTo>
                  <a:pt x="1410335" y="468503"/>
                </a:lnTo>
                <a:lnTo>
                  <a:pt x="0" y="4685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10" l="0" r="-2" t="0"/>
            </a:stretch>
          </a:blipFill>
          <a:ln>
            <a:noFill/>
          </a:ln>
        </p:spPr>
      </p:sp>
      <p:sp>
        <p:nvSpPr>
          <p:cNvPr descr="Uma imagem com Tipo de letra, Gráficos, captura de ecrã, texto  Descrição gerada automaticamente" id="495" name="Google Shape;495;p17"/>
          <p:cNvSpPr/>
          <p:nvPr/>
        </p:nvSpPr>
        <p:spPr>
          <a:xfrm>
            <a:off x="8942013" y="4767024"/>
            <a:ext cx="930211" cy="930211"/>
          </a:xfrm>
          <a:custGeom>
            <a:rect b="b" l="l" r="r" t="t"/>
            <a:pathLst>
              <a:path extrusionOk="0" h="1240282" w="1240282">
                <a:moveTo>
                  <a:pt x="0" y="0"/>
                </a:moveTo>
                <a:lnTo>
                  <a:pt x="1240282" y="0"/>
                </a:lnTo>
                <a:lnTo>
                  <a:pt x="1240282" y="1240282"/>
                </a:lnTo>
                <a:lnTo>
                  <a:pt x="0" y="12402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-1" l="0" r="-1" t="0"/>
            </a:stretch>
          </a:blipFill>
          <a:ln>
            <a:noFill/>
          </a:ln>
        </p:spPr>
      </p:sp>
      <p:sp>
        <p:nvSpPr>
          <p:cNvPr descr="Uma imagem com texto, Tipo de letra, logótipo, Gráficos  Descrição gerada automaticamente" id="496" name="Google Shape;496;p17"/>
          <p:cNvSpPr/>
          <p:nvPr/>
        </p:nvSpPr>
        <p:spPr>
          <a:xfrm>
            <a:off x="7484783" y="4082644"/>
            <a:ext cx="1177385" cy="463582"/>
          </a:xfrm>
          <a:custGeom>
            <a:rect b="b" l="l" r="r" t="t"/>
            <a:pathLst>
              <a:path extrusionOk="0" h="618109" w="1569847">
                <a:moveTo>
                  <a:pt x="0" y="0"/>
                </a:moveTo>
                <a:lnTo>
                  <a:pt x="1569847" y="0"/>
                </a:lnTo>
                <a:lnTo>
                  <a:pt x="1569847" y="618109"/>
                </a:lnTo>
                <a:lnTo>
                  <a:pt x="0" y="6181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4" t="0"/>
            </a:stretch>
          </a:blipFill>
          <a:ln>
            <a:noFill/>
          </a:ln>
        </p:spPr>
      </p:sp>
      <p:sp>
        <p:nvSpPr>
          <p:cNvPr id="497" name="Google Shape;497;p17"/>
          <p:cNvSpPr/>
          <p:nvPr/>
        </p:nvSpPr>
        <p:spPr>
          <a:xfrm>
            <a:off x="6991445" y="4992900"/>
            <a:ext cx="1536954" cy="458629"/>
          </a:xfrm>
          <a:custGeom>
            <a:rect b="b" l="l" r="r" t="t"/>
            <a:pathLst>
              <a:path extrusionOk="0" h="611505" w="2049272">
                <a:moveTo>
                  <a:pt x="0" y="0"/>
                </a:moveTo>
                <a:lnTo>
                  <a:pt x="2049272" y="0"/>
                </a:lnTo>
                <a:lnTo>
                  <a:pt x="2049272" y="611505"/>
                </a:lnTo>
                <a:lnTo>
                  <a:pt x="0" y="6115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8" l="0" r="-9" t="0"/>
            </a:stretch>
          </a:blipFill>
          <a:ln>
            <a:noFill/>
          </a:ln>
        </p:spPr>
      </p:sp>
      <p:sp>
        <p:nvSpPr>
          <p:cNvPr id="498" name="Google Shape;498;p17"/>
          <p:cNvSpPr/>
          <p:nvPr/>
        </p:nvSpPr>
        <p:spPr>
          <a:xfrm>
            <a:off x="-21803" y="-35071"/>
            <a:ext cx="18296096" cy="2630710"/>
          </a:xfrm>
          <a:custGeom>
            <a:rect b="b" l="l" r="r" t="t"/>
            <a:pathLst>
              <a:path extrusionOk="0" h="3507613" w="24394795">
                <a:moveTo>
                  <a:pt x="0" y="0"/>
                </a:moveTo>
                <a:lnTo>
                  <a:pt x="24394795" y="0"/>
                </a:lnTo>
                <a:lnTo>
                  <a:pt x="24394795" y="3507613"/>
                </a:lnTo>
                <a:lnTo>
                  <a:pt x="0" y="3507613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499" name="Google Shape;499;p17"/>
          <p:cNvSpPr txBox="1"/>
          <p:nvPr/>
        </p:nvSpPr>
        <p:spPr>
          <a:xfrm>
            <a:off x="6199450" y="562650"/>
            <a:ext cx="6373500" cy="15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GRACIAS</a:t>
            </a:r>
            <a:endParaRPr/>
          </a:p>
        </p:txBody>
      </p:sp>
      <p:pic>
        <p:nvPicPr>
          <p:cNvPr id="500" name="Google Shape;500;p1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52400" y="9423664"/>
            <a:ext cx="17983201" cy="737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