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0"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5" roundtripDataSignature="AMtx7mihCkRqtY2kTe4uVtjxGiltWjq3+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A6D246F-5871-4F40-9F0F-9AE7B765A025}">
  <a:tblStyle styleId="{5A6D246F-5871-4F40-9F0F-9AE7B765A025}"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EAE7"/>
          </a:solidFill>
        </a:fill>
      </a:tcStyle>
    </a:wholeTbl>
    <a:band1H>
      <a:tcTxStyle b="off" i="off"/>
      <a:tcStyle>
        <a:fill>
          <a:solidFill>
            <a:srgbClr val="FFD3CB"/>
          </a:solidFill>
        </a:fill>
      </a:tcStyle>
    </a:band1H>
    <a:band2H>
      <a:tcTxStyle b="off" i="off"/>
    </a:band2H>
    <a:band1V>
      <a:tcTxStyle b="off" i="off"/>
      <a:tcStyle>
        <a:fill>
          <a:solidFill>
            <a:srgbClr val="FFD3CB"/>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5" Type="http://customschemas.google.com/relationships/presentationmetadata" Target="meta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5" name="Google Shape;24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7" name="Google Shape;277;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3" name="Google Shape;293;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7" name="Google Shape;317;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0" name="Google Shape;330;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8" name="Google Shape;338;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6" name="Google Shape;346;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3" name="Google Shape;353;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0" name="Google Shape;360;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7" name="Google Shape;367;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2" name="Google Shape;382;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9" name="Google Shape;389;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6" name="Google Shape;396;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3" name="Google Shape;403;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0" name="Google Shape;41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 name="Shape 18"/>
        <p:cNvGrpSpPr/>
        <p:nvPr/>
      </p:nvGrpSpPr>
      <p:grpSpPr>
        <a:xfrm>
          <a:off x="0" y="0"/>
          <a:ext cx="0" cy="0"/>
          <a:chOff x="0" y="0"/>
          <a:chExt cx="0" cy="0"/>
        </a:xfrm>
      </p:grpSpPr>
      <p:pic>
        <p:nvPicPr>
          <p:cNvPr id="19" name="Google Shape;19;p56" title="CC.png"/>
          <p:cNvPicPr preferRelativeResize="0"/>
          <p:nvPr/>
        </p:nvPicPr>
        <p:blipFill rotWithShape="1">
          <a:blip r:embed="rId2">
            <a:alphaModFix/>
          </a:blip>
          <a:srcRect b="0" l="0" r="0" t="0"/>
          <a:stretch/>
        </p:blipFill>
        <p:spPr>
          <a:xfrm>
            <a:off x="11449175" y="6461475"/>
            <a:ext cx="742825" cy="25999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 name="Shape 20"/>
        <p:cNvGrpSpPr/>
        <p:nvPr/>
      </p:nvGrpSpPr>
      <p:grpSpPr>
        <a:xfrm>
          <a:off x="0" y="0"/>
          <a:ext cx="0" cy="0"/>
          <a:chOff x="0" y="0"/>
          <a:chExt cx="0" cy="0"/>
        </a:xfrm>
      </p:grpSpPr>
      <p:sp>
        <p:nvSpPr>
          <p:cNvPr id="21" name="Google Shape;21;p5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2" name="Google Shape;22;p5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3" name="Google Shape;23;p5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 name="Google Shape;24;p5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5" name="Google Shape;25;p5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5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8" name="Google Shape;28;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5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0" name="Google Shape;30;p5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 name="Google Shape;31;p5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5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4" name="Google Shape;34;p5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35" name="Google Shape;35;p5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6" name="Google Shape;36;p5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7" name="Google Shape;37;p5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6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0" name="Google Shape;40;p6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1" name="Google Shape;41;p6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 name="Google Shape;42;p6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3" name="Google Shape;43;p6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4" name="Google Shape;44;p6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61"/>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7" name="Google Shape;47;p6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8" name="Google Shape;48;p6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 name="Google Shape;49;p6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0" name="Google Shape;50;p6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1" name="Google Shape;51;p6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2" name="Google Shape;52;p6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3" name="Google Shape;53;p6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6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6" name="Google Shape;56;p6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7" name="Google Shape;57;p6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8" name="Google Shape;58;p6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1" name="Google Shape;61;p6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2" name="Google Shape;62;p6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3" name="Google Shape;63;p6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4" name="Google Shape;64;p6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5" name="Google Shape;65;p6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6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8" name="Google Shape;68;p64"/>
          <p:cNvSpPr/>
          <p:nvPr>
            <p:ph idx="2" type="pic"/>
          </p:nvPr>
        </p:nvSpPr>
        <p:spPr>
          <a:xfrm>
            <a:off x="5183188" y="987425"/>
            <a:ext cx="6172200" cy="4873625"/>
          </a:xfrm>
          <a:prstGeom prst="rect">
            <a:avLst/>
          </a:prstGeom>
          <a:noFill/>
          <a:ln>
            <a:noFill/>
          </a:ln>
        </p:spPr>
      </p:sp>
      <p:sp>
        <p:nvSpPr>
          <p:cNvPr id="69" name="Google Shape;69;p6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70" name="Google Shape;70;p6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1" name="Google Shape;71;p6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2" name="Google Shape;72;p6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6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5" name="Google Shape;75;p6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6" name="Google Shape;76;p6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7" name="Google Shape;77;p6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8" name="Google Shape;78;p6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66"/>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1" name="Google Shape;81;p6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2" name="Google Shape;82;p6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3" name="Google Shape;83;p6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4" name="Google Shape;84;p6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0" name="Shape 90"/>
        <p:cNvGrpSpPr/>
        <p:nvPr/>
      </p:nvGrpSpPr>
      <p:grpSpPr>
        <a:xfrm>
          <a:off x="0" y="0"/>
          <a:ext cx="0" cy="0"/>
          <a:chOff x="0" y="0"/>
          <a:chExt cx="0" cy="0"/>
        </a:xfrm>
      </p:grpSpPr>
      <p:sp>
        <p:nvSpPr>
          <p:cNvPr id="91" name="Google Shape;91;p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2" name="Google Shape;92;p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93" name="Google Shape;93;p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4" name="Google Shape;94;p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5" name="Google Shape;95;p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6" name="Shape 96"/>
        <p:cNvGrpSpPr/>
        <p:nvPr/>
      </p:nvGrpSpPr>
      <p:grpSpPr>
        <a:xfrm>
          <a:off x="0" y="0"/>
          <a:ext cx="0" cy="0"/>
          <a:chOff x="0" y="0"/>
          <a:chExt cx="0" cy="0"/>
        </a:xfrm>
      </p:grpSpPr>
      <p:sp>
        <p:nvSpPr>
          <p:cNvPr id="97" name="Google Shape;97;p55"/>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8" name="Google Shape;98;p55"/>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9" name="Google Shape;99;p5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0" name="Google Shape;100;p55"/>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1" name="Google Shape;101;p5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p2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4" name="Google Shape;104;p2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05" name="Google Shape;105;p2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6" name="Google Shape;106;p2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7" name="Google Shape;107;p2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p2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0" name="Google Shape;110;p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Google Shape;111;p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2" name="Google Shape;112;p2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3" name="Google Shape;113;p2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4" name="Google Shape;114;p2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p24"/>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7" name="Google Shape;117;p2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18" name="Google Shape;118;p2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9" name="Google Shape;119;p2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0" name="Google Shape;120;p2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1" name="Google Shape;121;p2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2" name="Google Shape;122;p2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3" name="Google Shape;123;p2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p2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6" name="Google Shape;126;p2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7" name="Google Shape;127;p2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8" name="Google Shape;128;p2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9" name="Shape 129"/>
        <p:cNvGrpSpPr/>
        <p:nvPr/>
      </p:nvGrpSpPr>
      <p:grpSpPr>
        <a:xfrm>
          <a:off x="0" y="0"/>
          <a:ext cx="0" cy="0"/>
          <a:chOff x="0" y="0"/>
          <a:chExt cx="0" cy="0"/>
        </a:xfrm>
      </p:grpSpPr>
      <p:sp>
        <p:nvSpPr>
          <p:cNvPr id="130" name="Google Shape;130;p2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1" name="Google Shape;131;p2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2" name="Google Shape;132;p2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5" name="Google Shape;135;p2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6" name="Google Shape;136;p2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37" name="Google Shape;137;p2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8" name="Google Shape;138;p2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9" name="Google Shape;139;p2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2" name="Google Shape;142;p28"/>
          <p:cNvSpPr/>
          <p:nvPr>
            <p:ph idx="2" type="pic"/>
          </p:nvPr>
        </p:nvSpPr>
        <p:spPr>
          <a:xfrm>
            <a:off x="5183188" y="987425"/>
            <a:ext cx="6172200" cy="4873625"/>
          </a:xfrm>
          <a:prstGeom prst="rect">
            <a:avLst/>
          </a:prstGeom>
          <a:noFill/>
          <a:ln>
            <a:noFill/>
          </a:ln>
        </p:spPr>
      </p:sp>
      <p:sp>
        <p:nvSpPr>
          <p:cNvPr id="143" name="Google Shape;143;p2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44" name="Google Shape;144;p2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5" name="Google Shape;145;p2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6" name="Google Shape;146;p2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p2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9" name="Google Shape;149;p2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0" name="Google Shape;150;p2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1" name="Google Shape;151;p2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2" name="Google Shape;152;p2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p30"/>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5" name="Google Shape;155;p3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6" name="Google Shape;156;p3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7" name="Google Shape;157;p3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8" name="Google Shape;158;p3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4" name="Shape 174"/>
        <p:cNvGrpSpPr/>
        <p:nvPr/>
      </p:nvGrpSpPr>
      <p:grpSpPr>
        <a:xfrm>
          <a:off x="0" y="0"/>
          <a:ext cx="0" cy="0"/>
          <a:chOff x="0" y="0"/>
          <a:chExt cx="0" cy="0"/>
        </a:xfrm>
      </p:grpSpPr>
      <p:sp>
        <p:nvSpPr>
          <p:cNvPr id="175" name="Google Shape;175;p1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6" name="Google Shape;176;p1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7" name="Google Shape;177;p1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8" name="Shape 178"/>
        <p:cNvGrpSpPr/>
        <p:nvPr/>
      </p:nvGrpSpPr>
      <p:grpSpPr>
        <a:xfrm>
          <a:off x="0" y="0"/>
          <a:ext cx="0" cy="0"/>
          <a:chOff x="0" y="0"/>
          <a:chExt cx="0" cy="0"/>
        </a:xfrm>
      </p:grpSpPr>
      <p:sp>
        <p:nvSpPr>
          <p:cNvPr id="179" name="Google Shape;179;p3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0" name="Google Shape;180;p3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81" name="Google Shape;181;p3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2" name="Google Shape;182;p3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3" name="Google Shape;183;p3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4" name="Shape 184"/>
        <p:cNvGrpSpPr/>
        <p:nvPr/>
      </p:nvGrpSpPr>
      <p:grpSpPr>
        <a:xfrm>
          <a:off x="0" y="0"/>
          <a:ext cx="0" cy="0"/>
          <a:chOff x="0" y="0"/>
          <a:chExt cx="0" cy="0"/>
        </a:xfrm>
      </p:grpSpPr>
      <p:sp>
        <p:nvSpPr>
          <p:cNvPr id="185" name="Google Shape;185;p3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6" name="Google Shape;186;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7" name="Google Shape;187;p3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8" name="Google Shape;188;p3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9" name="Google Shape;189;p3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0" name="Shape 190"/>
        <p:cNvGrpSpPr/>
        <p:nvPr/>
      </p:nvGrpSpPr>
      <p:grpSpPr>
        <a:xfrm>
          <a:off x="0" y="0"/>
          <a:ext cx="0" cy="0"/>
          <a:chOff x="0" y="0"/>
          <a:chExt cx="0" cy="0"/>
        </a:xfrm>
      </p:grpSpPr>
      <p:sp>
        <p:nvSpPr>
          <p:cNvPr id="191" name="Google Shape;191;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2" name="Google Shape;192;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93" name="Google Shape;193;p3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4" name="Google Shape;194;p3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95" name="Google Shape;195;p3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96" name="Shape 196"/>
        <p:cNvGrpSpPr/>
        <p:nvPr/>
      </p:nvGrpSpPr>
      <p:grpSpPr>
        <a:xfrm>
          <a:off x="0" y="0"/>
          <a:ext cx="0" cy="0"/>
          <a:chOff x="0" y="0"/>
          <a:chExt cx="0" cy="0"/>
        </a:xfrm>
      </p:grpSpPr>
      <p:sp>
        <p:nvSpPr>
          <p:cNvPr id="197" name="Google Shape;197;p3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8" name="Google Shape;198;p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9" name="Google Shape;199;p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0" name="Google Shape;200;p3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1" name="Google Shape;201;p3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02" name="Google Shape;202;p3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3" name="Shape 203"/>
        <p:cNvGrpSpPr/>
        <p:nvPr/>
      </p:nvGrpSpPr>
      <p:grpSpPr>
        <a:xfrm>
          <a:off x="0" y="0"/>
          <a:ext cx="0" cy="0"/>
          <a:chOff x="0" y="0"/>
          <a:chExt cx="0" cy="0"/>
        </a:xfrm>
      </p:grpSpPr>
      <p:sp>
        <p:nvSpPr>
          <p:cNvPr id="204" name="Google Shape;204;p35"/>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5" name="Google Shape;205;p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06" name="Google Shape;206;p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7" name="Google Shape;207;p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08" name="Google Shape;208;p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9" name="Google Shape;209;p3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0" name="Google Shape;210;p3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1" name="Google Shape;211;p3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2" name="Shape 212"/>
        <p:cNvGrpSpPr/>
        <p:nvPr/>
      </p:nvGrpSpPr>
      <p:grpSpPr>
        <a:xfrm>
          <a:off x="0" y="0"/>
          <a:ext cx="0" cy="0"/>
          <a:chOff x="0" y="0"/>
          <a:chExt cx="0" cy="0"/>
        </a:xfrm>
      </p:grpSpPr>
      <p:sp>
        <p:nvSpPr>
          <p:cNvPr id="213" name="Google Shape;213;p3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4" name="Google Shape;214;p3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5" name="Google Shape;215;p3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16" name="Google Shape;216;p3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7" name="Shape 217"/>
        <p:cNvGrpSpPr/>
        <p:nvPr/>
      </p:nvGrpSpPr>
      <p:grpSpPr>
        <a:xfrm>
          <a:off x="0" y="0"/>
          <a:ext cx="0" cy="0"/>
          <a:chOff x="0" y="0"/>
          <a:chExt cx="0" cy="0"/>
        </a:xfrm>
      </p:grpSpPr>
      <p:sp>
        <p:nvSpPr>
          <p:cNvPr id="218" name="Google Shape;218;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9" name="Google Shape;219;p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20" name="Google Shape;220;p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21" name="Google Shape;221;p3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2" name="Google Shape;222;p3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3" name="Google Shape;223;p3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24" name="Shape 224"/>
        <p:cNvGrpSpPr/>
        <p:nvPr/>
      </p:nvGrpSpPr>
      <p:grpSpPr>
        <a:xfrm>
          <a:off x="0" y="0"/>
          <a:ext cx="0" cy="0"/>
          <a:chOff x="0" y="0"/>
          <a:chExt cx="0" cy="0"/>
        </a:xfrm>
      </p:grpSpPr>
      <p:sp>
        <p:nvSpPr>
          <p:cNvPr id="225" name="Google Shape;225;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26" name="Google Shape;226;p38"/>
          <p:cNvSpPr/>
          <p:nvPr>
            <p:ph idx="2" type="pic"/>
          </p:nvPr>
        </p:nvSpPr>
        <p:spPr>
          <a:xfrm>
            <a:off x="5183188" y="987425"/>
            <a:ext cx="6172200" cy="4873625"/>
          </a:xfrm>
          <a:prstGeom prst="rect">
            <a:avLst/>
          </a:prstGeom>
          <a:noFill/>
          <a:ln>
            <a:noFill/>
          </a:ln>
        </p:spPr>
      </p:sp>
      <p:sp>
        <p:nvSpPr>
          <p:cNvPr id="227" name="Google Shape;227;p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28" name="Google Shape;228;p3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29" name="Google Shape;229;p3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0" name="Google Shape;230;p3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1" name="Shape 231"/>
        <p:cNvGrpSpPr/>
        <p:nvPr/>
      </p:nvGrpSpPr>
      <p:grpSpPr>
        <a:xfrm>
          <a:off x="0" y="0"/>
          <a:ext cx="0" cy="0"/>
          <a:chOff x="0" y="0"/>
          <a:chExt cx="0" cy="0"/>
        </a:xfrm>
      </p:grpSpPr>
      <p:sp>
        <p:nvSpPr>
          <p:cNvPr id="232" name="Google Shape;232;p3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3" name="Google Shape;233;p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4" name="Google Shape;234;p3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5" name="Google Shape;235;p3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36" name="Google Shape;236;p3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37" name="Shape 237"/>
        <p:cNvGrpSpPr/>
        <p:nvPr/>
      </p:nvGrpSpPr>
      <p:grpSpPr>
        <a:xfrm>
          <a:off x="0" y="0"/>
          <a:ext cx="0" cy="0"/>
          <a:chOff x="0" y="0"/>
          <a:chExt cx="0" cy="0"/>
        </a:xfrm>
      </p:grpSpPr>
      <p:sp>
        <p:nvSpPr>
          <p:cNvPr id="238" name="Google Shape;238;p40"/>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9" name="Google Shape;239;p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0" name="Google Shape;240;p4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1" name="Google Shape;241;p4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2" name="Google Shape;242;p4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pt-P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1.xml"/><Relationship Id="rId11" Type="http://schemas.openxmlformats.org/officeDocument/2006/relationships/slideLayout" Target="../slideLayouts/slideLayout2.xml"/><Relationship Id="rId10" Type="http://schemas.openxmlformats.org/officeDocument/2006/relationships/slideLayout" Target="../slideLayouts/slideLayout1.xml"/><Relationship Id="rId21" Type="http://schemas.openxmlformats.org/officeDocument/2006/relationships/theme" Target="../theme/theme1.xml"/><Relationship Id="rId13" Type="http://schemas.openxmlformats.org/officeDocument/2006/relationships/slideLayout" Target="../slideLayouts/slideLayout4.xml"/><Relationship Id="rId12" Type="http://schemas.openxmlformats.org/officeDocument/2006/relationships/slideLayout" Target="../slideLayouts/slideLayout3.xml"/><Relationship Id="rId1" Type="http://schemas.openxmlformats.org/officeDocument/2006/relationships/image" Target="../media/image8.png"/><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4.jpg"/><Relationship Id="rId15" Type="http://schemas.openxmlformats.org/officeDocument/2006/relationships/slideLayout" Target="../slideLayouts/slideLayout6.xml"/><Relationship Id="rId14" Type="http://schemas.openxmlformats.org/officeDocument/2006/relationships/slideLayout" Target="../slideLayouts/slideLayout5.xml"/><Relationship Id="rId17" Type="http://schemas.openxmlformats.org/officeDocument/2006/relationships/slideLayout" Target="../slideLayouts/slideLayout8.xml"/><Relationship Id="rId16" Type="http://schemas.openxmlformats.org/officeDocument/2006/relationships/slideLayout" Target="../slideLayouts/slideLayout7.xml"/><Relationship Id="rId5" Type="http://schemas.openxmlformats.org/officeDocument/2006/relationships/image" Target="../media/image5.jpg"/><Relationship Id="rId19" Type="http://schemas.openxmlformats.org/officeDocument/2006/relationships/slideLayout" Target="../slideLayouts/slideLayout10.xml"/><Relationship Id="rId6" Type="http://schemas.openxmlformats.org/officeDocument/2006/relationships/image" Target="../media/image11.png"/><Relationship Id="rId18" Type="http://schemas.openxmlformats.org/officeDocument/2006/relationships/slideLayout" Target="../slideLayouts/slideLayout9.xml"/><Relationship Id="rId7" Type="http://schemas.openxmlformats.org/officeDocument/2006/relationships/image" Target="../media/image2.png"/><Relationship Id="rId8" Type="http://schemas.openxmlformats.org/officeDocument/2006/relationships/image" Target="../media/image15.png"/></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0" Type="http://schemas.openxmlformats.org/officeDocument/2006/relationships/slideLayout" Target="../slideLayouts/slideLayout18.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 Type="http://schemas.openxmlformats.org/officeDocument/2006/relationships/image" Target="../media/image6.png"/><Relationship Id="rId2" Type="http://schemas.openxmlformats.org/officeDocument/2006/relationships/image" Target="../media/image12.png"/><Relationship Id="rId3" Type="http://schemas.openxmlformats.org/officeDocument/2006/relationships/image" Target="../media/image8.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5" Type="http://schemas.openxmlformats.org/officeDocument/2006/relationships/theme" Target="../theme/theme4.xml"/><Relationship Id="rId14" Type="http://schemas.openxmlformats.org/officeDocument/2006/relationships/slideLayout" Target="../slideLayouts/slideLayout2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22" Type="http://schemas.openxmlformats.org/officeDocument/2006/relationships/theme" Target="../theme/theme2.xml"/><Relationship Id="rId10" Type="http://schemas.openxmlformats.org/officeDocument/2006/relationships/image" Target="../media/image4.jpg"/><Relationship Id="rId21" Type="http://schemas.openxmlformats.org/officeDocument/2006/relationships/slideLayout" Target="../slideLayouts/slideLayout3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image" Target="../media/image6.png"/><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15.png"/><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image" Target="../media/image3.png"/><Relationship Id="rId19" Type="http://schemas.openxmlformats.org/officeDocument/2006/relationships/slideLayout" Target="../slideLayouts/slideLayout31.xml"/><Relationship Id="rId6" Type="http://schemas.openxmlformats.org/officeDocument/2006/relationships/image" Target="../media/image5.jpg"/><Relationship Id="rId18" Type="http://schemas.openxmlformats.org/officeDocument/2006/relationships/slideLayout" Target="../slideLayouts/slideLayout30.xml"/><Relationship Id="rId7" Type="http://schemas.openxmlformats.org/officeDocument/2006/relationships/image" Target="../media/image11.png"/><Relationship Id="rId8"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1"/>
          <p:cNvSpPr/>
          <p:nvPr/>
        </p:nvSpPr>
        <p:spPr>
          <a:xfrm>
            <a:off x="-2" y="3896094"/>
            <a:ext cx="12192000" cy="30525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 name="Google Shape;7;p21"/>
          <p:cNvSpPr txBox="1"/>
          <p:nvPr/>
        </p:nvSpPr>
        <p:spPr>
          <a:xfrm>
            <a:off x="1952689" y="6328901"/>
            <a:ext cx="10239300" cy="438600"/>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Clr>
                <a:srgbClr val="000000"/>
              </a:buClr>
              <a:buSzPts val="1000"/>
              <a:buFont typeface="Arial"/>
              <a:buNone/>
            </a:pPr>
            <a:r>
              <a:rPr b="0" i="1" lang="pt-PT" sz="10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 nor the granting authority can be held responsible for them.</a:t>
            </a:r>
            <a:endParaRPr b="0" i="0" sz="1000" u="none" cap="none" strike="noStrike">
              <a:solidFill>
                <a:schemeClr val="lt1"/>
              </a:solidFill>
              <a:latin typeface="Arial"/>
              <a:ea typeface="Arial"/>
              <a:cs typeface="Arial"/>
              <a:sym typeface="Arial"/>
            </a:endParaRPr>
          </a:p>
        </p:txBody>
      </p:sp>
      <p:pic>
        <p:nvPicPr>
          <p:cNvPr id="8" name="Google Shape;8;p21"/>
          <p:cNvPicPr preferRelativeResize="0"/>
          <p:nvPr/>
        </p:nvPicPr>
        <p:blipFill rotWithShape="1">
          <a:blip r:embed="rId1">
            <a:alphaModFix/>
          </a:blip>
          <a:srcRect b="10823" l="12260" r="12728" t="25284"/>
          <a:stretch/>
        </p:blipFill>
        <p:spPr>
          <a:xfrm>
            <a:off x="2560675" y="723895"/>
            <a:ext cx="7070651" cy="3271495"/>
          </a:xfrm>
          <a:prstGeom prst="rect">
            <a:avLst/>
          </a:prstGeom>
          <a:noFill/>
          <a:ln>
            <a:noFill/>
          </a:ln>
        </p:spPr>
      </p:pic>
      <p:grpSp>
        <p:nvGrpSpPr>
          <p:cNvPr id="9" name="Google Shape;9;p21"/>
          <p:cNvGrpSpPr/>
          <p:nvPr/>
        </p:nvGrpSpPr>
        <p:grpSpPr>
          <a:xfrm>
            <a:off x="3342806" y="0"/>
            <a:ext cx="5506389" cy="484936"/>
            <a:chOff x="176550" y="139236"/>
            <a:chExt cx="7041681" cy="620146"/>
          </a:xfrm>
        </p:grpSpPr>
        <p:pic>
          <p:nvPicPr>
            <p:cNvPr descr="Uma imagem com estrela, Tipo de letra, Gráficos, símbolo&#10;&#10;Descrição gerada automaticamente" id="10" name="Google Shape;10;p21"/>
            <p:cNvPicPr preferRelativeResize="0"/>
            <p:nvPr/>
          </p:nvPicPr>
          <p:blipFill rotWithShape="1">
            <a:blip r:embed="rId2">
              <a:alphaModFix/>
            </a:blip>
            <a:srcRect b="0" l="0" r="0" t="0"/>
            <a:stretch/>
          </p:blipFill>
          <p:spPr>
            <a:xfrm>
              <a:off x="176550" y="242873"/>
              <a:ext cx="573818" cy="412873"/>
            </a:xfrm>
            <a:prstGeom prst="rect">
              <a:avLst/>
            </a:prstGeom>
            <a:noFill/>
            <a:ln>
              <a:noFill/>
            </a:ln>
          </p:spPr>
        </p:pic>
        <p:pic>
          <p:nvPicPr>
            <p:cNvPr descr="Uma imagem com Tipo de letra, Gráficos, texto, design gráfico&#10;&#10;Descrição gerada automaticamente" id="11" name="Google Shape;11;p21"/>
            <p:cNvPicPr preferRelativeResize="0"/>
            <p:nvPr/>
          </p:nvPicPr>
          <p:blipFill rotWithShape="1">
            <a:blip r:embed="rId3">
              <a:alphaModFix/>
            </a:blip>
            <a:srcRect b="0" l="0" r="0" t="0"/>
            <a:stretch/>
          </p:blipFill>
          <p:spPr>
            <a:xfrm>
              <a:off x="2167290" y="283841"/>
              <a:ext cx="947075" cy="330937"/>
            </a:xfrm>
            <a:prstGeom prst="rect">
              <a:avLst/>
            </a:prstGeom>
            <a:noFill/>
            <a:ln>
              <a:noFill/>
            </a:ln>
          </p:spPr>
        </p:pic>
        <p:pic>
          <p:nvPicPr>
            <p:cNvPr descr="Uma imagem com texto, Tipo de letra, símbolo, captura de ecrã&#10;&#10;Descrição gerada automaticamente" id="12" name="Google Shape;12;p21"/>
            <p:cNvPicPr preferRelativeResize="0"/>
            <p:nvPr/>
          </p:nvPicPr>
          <p:blipFill rotWithShape="1">
            <a:blip r:embed="rId4">
              <a:alphaModFix/>
            </a:blip>
            <a:srcRect b="0" l="0" r="0" t="0"/>
            <a:stretch/>
          </p:blipFill>
          <p:spPr>
            <a:xfrm>
              <a:off x="6728365" y="268747"/>
              <a:ext cx="489866" cy="361124"/>
            </a:xfrm>
            <a:prstGeom prst="rect">
              <a:avLst/>
            </a:prstGeom>
            <a:noFill/>
            <a:ln>
              <a:noFill/>
            </a:ln>
          </p:spPr>
        </p:pic>
        <p:pic>
          <p:nvPicPr>
            <p:cNvPr descr="Uma imagem com texto, Tipo de letra, logótipo, Gráficos&#10;&#10;Descrição gerada automaticamente" id="13" name="Google Shape;13;p21"/>
            <p:cNvPicPr preferRelativeResize="0"/>
            <p:nvPr/>
          </p:nvPicPr>
          <p:blipFill rotWithShape="1">
            <a:blip r:embed="rId5">
              <a:alphaModFix/>
            </a:blip>
            <a:srcRect b="0" l="0" r="0" t="0"/>
            <a:stretch/>
          </p:blipFill>
          <p:spPr>
            <a:xfrm>
              <a:off x="3430379" y="332170"/>
              <a:ext cx="705189" cy="234279"/>
            </a:xfrm>
            <a:prstGeom prst="rect">
              <a:avLst/>
            </a:prstGeom>
            <a:noFill/>
            <a:ln>
              <a:noFill/>
            </a:ln>
          </p:spPr>
        </p:pic>
        <p:pic>
          <p:nvPicPr>
            <p:cNvPr descr="Uma imagem com Tipo de letra, Gráficos, captura de ecrã, texto&#10;&#10;Descrição gerada automaticamente" id="14" name="Google Shape;14;p21"/>
            <p:cNvPicPr preferRelativeResize="0"/>
            <p:nvPr/>
          </p:nvPicPr>
          <p:blipFill rotWithShape="1">
            <a:blip r:embed="rId6">
              <a:alphaModFix/>
            </a:blip>
            <a:srcRect b="0" l="0" r="0" t="0"/>
            <a:stretch/>
          </p:blipFill>
          <p:spPr>
            <a:xfrm>
              <a:off x="5792206" y="139236"/>
              <a:ext cx="620146" cy="620146"/>
            </a:xfrm>
            <a:prstGeom prst="rect">
              <a:avLst/>
            </a:prstGeom>
            <a:noFill/>
            <a:ln>
              <a:noFill/>
            </a:ln>
          </p:spPr>
        </p:pic>
        <p:pic>
          <p:nvPicPr>
            <p:cNvPr descr="Uma imagem com texto, Tipo de letra, logótipo, Gráficos&#10;&#10;Descrição gerada automaticamente" id="15" name="Google Shape;15;p21"/>
            <p:cNvPicPr preferRelativeResize="0"/>
            <p:nvPr/>
          </p:nvPicPr>
          <p:blipFill rotWithShape="1">
            <a:blip r:embed="rId7">
              <a:alphaModFix/>
            </a:blip>
            <a:srcRect b="0" l="0" r="0" t="0"/>
            <a:stretch/>
          </p:blipFill>
          <p:spPr>
            <a:xfrm>
              <a:off x="1066382" y="294783"/>
              <a:ext cx="784894" cy="309052"/>
            </a:xfrm>
            <a:prstGeom prst="rect">
              <a:avLst/>
            </a:prstGeom>
            <a:noFill/>
            <a:ln>
              <a:noFill/>
            </a:ln>
          </p:spPr>
        </p:pic>
        <p:pic>
          <p:nvPicPr>
            <p:cNvPr id="16" name="Google Shape;16;p21"/>
            <p:cNvPicPr preferRelativeResize="0"/>
            <p:nvPr/>
          </p:nvPicPr>
          <p:blipFill rotWithShape="1">
            <a:blip r:embed="rId8">
              <a:alphaModFix/>
            </a:blip>
            <a:srcRect b="0" l="0" r="0" t="0"/>
            <a:stretch/>
          </p:blipFill>
          <p:spPr>
            <a:xfrm>
              <a:off x="4451582" y="296419"/>
              <a:ext cx="1024610" cy="305780"/>
            </a:xfrm>
            <a:prstGeom prst="rect">
              <a:avLst/>
            </a:prstGeom>
            <a:noFill/>
            <a:ln>
              <a:noFill/>
            </a:ln>
          </p:spPr>
        </p:pic>
      </p:grpSp>
      <p:pic>
        <p:nvPicPr>
          <p:cNvPr id="17" name="Google Shape;17;p21"/>
          <p:cNvPicPr preferRelativeResize="0"/>
          <p:nvPr/>
        </p:nvPicPr>
        <p:blipFill rotWithShape="1">
          <a:blip r:embed="rId9">
            <a:alphaModFix/>
          </a:blip>
          <a:srcRect b="0" l="0" r="0" t="0"/>
          <a:stretch/>
        </p:blipFill>
        <p:spPr>
          <a:xfrm>
            <a:off x="79275" y="6368549"/>
            <a:ext cx="1661619" cy="348875"/>
          </a:xfrm>
          <a:prstGeom prst="rect">
            <a:avLst/>
          </a:prstGeom>
          <a:solidFill>
            <a:schemeClr val="accent1"/>
          </a:solidFill>
          <a:ln>
            <a:noFill/>
          </a:ln>
        </p:spPr>
      </p:pic>
    </p:spTree>
  </p:cSld>
  <p:clrMap accent1="accent1" accent2="accent2" accent3="accent3" accent4="accent4" accent5="accent5" accent6="accent6" bg1="lt1" bg2="dk2" tx1="dk1" tx2="lt2" folHlink="folHlink" hlink="hlink"/>
  <p:sldLayoutIdLst>
    <p:sldLayoutId id="2147483649" r:id="rId10"/>
    <p:sldLayoutId id="2147483650" r:id="rId11"/>
    <p:sldLayoutId id="2147483651" r:id="rId12"/>
    <p:sldLayoutId id="2147483652" r:id="rId13"/>
    <p:sldLayoutId id="2147483653" r:id="rId14"/>
    <p:sldLayoutId id="2147483654" r:id="rId15"/>
    <p:sldLayoutId id="2147483655" r:id="rId16"/>
    <p:sldLayoutId id="2147483656" r:id="rId17"/>
    <p:sldLayoutId id="2147483657" r:id="rId18"/>
    <p:sldLayoutId id="2147483658" r:id="rId19"/>
    <p:sldLayoutId id="2147483659"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 name="Shape 85"/>
        <p:cNvGrpSpPr/>
        <p:nvPr/>
      </p:nvGrpSpPr>
      <p:grpSpPr>
        <a:xfrm>
          <a:off x="0" y="0"/>
          <a:ext cx="0" cy="0"/>
          <a:chOff x="0" y="0"/>
          <a:chExt cx="0" cy="0"/>
        </a:xfrm>
      </p:grpSpPr>
      <p:pic>
        <p:nvPicPr>
          <p:cNvPr descr="Uma imagem com texto, Tipo de letra, captura de ecrã, Gráficos&#10;&#10;Descrição gerada automaticamente" id="86" name="Google Shape;86;p7"/>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pic>
        <p:nvPicPr>
          <p:cNvPr id="87" name="Google Shape;87;p7"/>
          <p:cNvPicPr preferRelativeResize="0"/>
          <p:nvPr/>
        </p:nvPicPr>
        <p:blipFill rotWithShape="1">
          <a:blip r:embed="rId2">
            <a:alphaModFix/>
          </a:blip>
          <a:srcRect b="0" l="0" r="0" t="0"/>
          <a:stretch/>
        </p:blipFill>
        <p:spPr>
          <a:xfrm>
            <a:off x="28502" y="6455296"/>
            <a:ext cx="1595612" cy="334752"/>
          </a:xfrm>
          <a:prstGeom prst="rect">
            <a:avLst/>
          </a:prstGeom>
          <a:noFill/>
          <a:ln>
            <a:noFill/>
          </a:ln>
        </p:spPr>
      </p:pic>
      <p:pic>
        <p:nvPicPr>
          <p:cNvPr descr="Uma imagem com Tipo de letra, Gráficos, logótipo, captura de ecrã&#10;&#10;Descrição gerada automaticamente" id="88" name="Google Shape;88;p7"/>
          <p:cNvPicPr preferRelativeResize="0"/>
          <p:nvPr/>
        </p:nvPicPr>
        <p:blipFill rotWithShape="1">
          <a:blip r:embed="rId3">
            <a:alphaModFix/>
          </a:blip>
          <a:srcRect b="30316" l="0" r="0" t="23069"/>
          <a:stretch/>
        </p:blipFill>
        <p:spPr>
          <a:xfrm>
            <a:off x="-89566" y="121117"/>
            <a:ext cx="1595612" cy="403607"/>
          </a:xfrm>
          <a:prstGeom prst="rect">
            <a:avLst/>
          </a:prstGeom>
          <a:noFill/>
          <a:ln>
            <a:noFill/>
          </a:ln>
        </p:spPr>
      </p:pic>
      <p:sp>
        <p:nvSpPr>
          <p:cNvPr id="89" name="Google Shape;89;p7"/>
          <p:cNvSpPr/>
          <p:nvPr/>
        </p:nvSpPr>
        <p:spPr>
          <a:xfrm>
            <a:off x="1424378" y="0"/>
            <a:ext cx="10767622" cy="471559"/>
          </a:xfrm>
          <a:prstGeom prst="rect">
            <a:avLst/>
          </a:prstGeom>
          <a:solidFill>
            <a:srgbClr val="FF9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9" name="Shape 159"/>
        <p:cNvGrpSpPr/>
        <p:nvPr/>
      </p:nvGrpSpPr>
      <p:grpSpPr>
        <a:xfrm>
          <a:off x="0" y="0"/>
          <a:ext cx="0" cy="0"/>
          <a:chOff x="0" y="0"/>
          <a:chExt cx="0" cy="0"/>
        </a:xfrm>
      </p:grpSpPr>
      <p:pic>
        <p:nvPicPr>
          <p:cNvPr descr="Uma imagem com texto, Tipo de letra, captura de ecrã, Gráficos&#10;&#10;Descrição gerada automaticamente" id="160" name="Google Shape;160;p9"/>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sp>
        <p:nvSpPr>
          <p:cNvPr id="161" name="Google Shape;161;p9"/>
          <p:cNvSpPr/>
          <p:nvPr/>
        </p:nvSpPr>
        <p:spPr>
          <a:xfrm>
            <a:off x="0" y="6198610"/>
            <a:ext cx="12192000" cy="659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62" name="Google Shape;162;p9"/>
          <p:cNvPicPr preferRelativeResize="0"/>
          <p:nvPr/>
        </p:nvPicPr>
        <p:blipFill rotWithShape="1">
          <a:blip r:embed="rId2">
            <a:alphaModFix/>
          </a:blip>
          <a:srcRect b="10823" l="12260" r="12728" t="25284"/>
          <a:stretch/>
        </p:blipFill>
        <p:spPr>
          <a:xfrm>
            <a:off x="3751163" y="3896376"/>
            <a:ext cx="4409546" cy="2040238"/>
          </a:xfrm>
          <a:prstGeom prst="rect">
            <a:avLst/>
          </a:prstGeom>
          <a:noFill/>
          <a:ln>
            <a:noFill/>
          </a:ln>
        </p:spPr>
      </p:pic>
      <p:grpSp>
        <p:nvGrpSpPr>
          <p:cNvPr id="163" name="Google Shape;163;p9"/>
          <p:cNvGrpSpPr/>
          <p:nvPr/>
        </p:nvGrpSpPr>
        <p:grpSpPr>
          <a:xfrm>
            <a:off x="4133292" y="2669854"/>
            <a:ext cx="3859212" cy="1128307"/>
            <a:chOff x="1776089" y="3084863"/>
            <a:chExt cx="6690991" cy="1956226"/>
          </a:xfrm>
        </p:grpSpPr>
        <p:pic>
          <p:nvPicPr>
            <p:cNvPr descr="Uma imagem com estrela, Tipo de letra, Gráficos, símbolo&#10;&#10;Descrição gerada automaticamente" id="164" name="Google Shape;164;p9"/>
            <p:cNvPicPr preferRelativeResize="0"/>
            <p:nvPr/>
          </p:nvPicPr>
          <p:blipFill rotWithShape="1">
            <a:blip r:embed="rId3">
              <a:alphaModFix/>
            </a:blip>
            <a:srcRect b="0" l="0" r="0" t="0"/>
            <a:stretch/>
          </p:blipFill>
          <p:spPr>
            <a:xfrm>
              <a:off x="1776089" y="3084863"/>
              <a:ext cx="994870" cy="715828"/>
            </a:xfrm>
            <a:prstGeom prst="rect">
              <a:avLst/>
            </a:prstGeom>
            <a:noFill/>
            <a:ln>
              <a:noFill/>
            </a:ln>
          </p:spPr>
        </p:pic>
        <p:pic>
          <p:nvPicPr>
            <p:cNvPr descr="Uma imagem com Tipo de letra, Gráficos, texto, design gráfico&#10;&#10;Descrição gerada automaticamente" id="165" name="Google Shape;165;p9"/>
            <p:cNvPicPr preferRelativeResize="0"/>
            <p:nvPr/>
          </p:nvPicPr>
          <p:blipFill rotWithShape="1">
            <a:blip r:embed="rId4">
              <a:alphaModFix/>
            </a:blip>
            <a:srcRect b="0" l="0" r="0" t="0"/>
            <a:stretch/>
          </p:blipFill>
          <p:spPr>
            <a:xfrm>
              <a:off x="5112217" y="3155893"/>
              <a:ext cx="1642011" cy="573769"/>
            </a:xfrm>
            <a:prstGeom prst="rect">
              <a:avLst/>
            </a:prstGeom>
            <a:noFill/>
            <a:ln>
              <a:noFill/>
            </a:ln>
          </p:spPr>
        </p:pic>
        <p:pic>
          <p:nvPicPr>
            <p:cNvPr descr="Uma imagem com texto, Tipo de letra, símbolo, captura de ecrã&#10;&#10;Descrição gerada automaticamente" id="166" name="Google Shape;166;p9"/>
            <p:cNvPicPr preferRelativeResize="0"/>
            <p:nvPr/>
          </p:nvPicPr>
          <p:blipFill rotWithShape="1">
            <a:blip r:embed="rId5">
              <a:alphaModFix/>
            </a:blip>
            <a:srcRect b="0" l="0" r="0" t="0"/>
            <a:stretch/>
          </p:blipFill>
          <p:spPr>
            <a:xfrm>
              <a:off x="6498805" y="4168412"/>
              <a:ext cx="849316" cy="626107"/>
            </a:xfrm>
            <a:prstGeom prst="rect">
              <a:avLst/>
            </a:prstGeom>
            <a:noFill/>
            <a:ln>
              <a:noFill/>
            </a:ln>
          </p:spPr>
        </p:pic>
        <p:pic>
          <p:nvPicPr>
            <p:cNvPr descr="Uma imagem com texto, Tipo de letra, logótipo, Gráficos&#10;&#10;Descrição gerada automaticamente" id="167" name="Google Shape;167;p9"/>
            <p:cNvPicPr preferRelativeResize="0"/>
            <p:nvPr/>
          </p:nvPicPr>
          <p:blipFill rotWithShape="1">
            <a:blip r:embed="rId6">
              <a:alphaModFix/>
            </a:blip>
            <a:srcRect b="0" l="0" r="0" t="0"/>
            <a:stretch/>
          </p:blipFill>
          <p:spPr>
            <a:xfrm>
              <a:off x="7244444" y="3239684"/>
              <a:ext cx="1222636" cy="406187"/>
            </a:xfrm>
            <a:prstGeom prst="rect">
              <a:avLst/>
            </a:prstGeom>
            <a:noFill/>
            <a:ln>
              <a:noFill/>
            </a:ln>
          </p:spPr>
        </p:pic>
        <p:pic>
          <p:nvPicPr>
            <p:cNvPr descr="Uma imagem com Tipo de letra, Gráficos, captura de ecrã, texto&#10;&#10;Descrição gerada automaticamente" id="168" name="Google Shape;168;p9"/>
            <p:cNvPicPr preferRelativeResize="0"/>
            <p:nvPr/>
          </p:nvPicPr>
          <p:blipFill rotWithShape="1">
            <a:blip r:embed="rId7">
              <a:alphaModFix/>
            </a:blip>
            <a:srcRect b="0" l="0" r="0" t="0"/>
            <a:stretch/>
          </p:blipFill>
          <p:spPr>
            <a:xfrm>
              <a:off x="4945504" y="3965897"/>
              <a:ext cx="1075192" cy="1075192"/>
            </a:xfrm>
            <a:prstGeom prst="rect">
              <a:avLst/>
            </a:prstGeom>
            <a:noFill/>
            <a:ln>
              <a:noFill/>
            </a:ln>
          </p:spPr>
        </p:pic>
        <p:pic>
          <p:nvPicPr>
            <p:cNvPr descr="Uma imagem com texto, Tipo de letra, logótipo, Gráficos&#10;&#10;Descrição gerada automaticamente" id="169" name="Google Shape;169;p9"/>
            <p:cNvPicPr preferRelativeResize="0"/>
            <p:nvPr/>
          </p:nvPicPr>
          <p:blipFill rotWithShape="1">
            <a:blip r:embed="rId8">
              <a:alphaModFix/>
            </a:blip>
            <a:srcRect b="0" l="0" r="0" t="0"/>
            <a:stretch/>
          </p:blipFill>
          <p:spPr>
            <a:xfrm>
              <a:off x="3261175" y="3174865"/>
              <a:ext cx="1360826" cy="535825"/>
            </a:xfrm>
            <a:prstGeom prst="rect">
              <a:avLst/>
            </a:prstGeom>
            <a:noFill/>
            <a:ln>
              <a:noFill/>
            </a:ln>
          </p:spPr>
        </p:pic>
        <p:pic>
          <p:nvPicPr>
            <p:cNvPr id="170" name="Google Shape;170;p9"/>
            <p:cNvPicPr preferRelativeResize="0"/>
            <p:nvPr/>
          </p:nvPicPr>
          <p:blipFill rotWithShape="1">
            <a:blip r:embed="rId9">
              <a:alphaModFix/>
            </a:blip>
            <a:srcRect b="0" l="0" r="0" t="0"/>
            <a:stretch/>
          </p:blipFill>
          <p:spPr>
            <a:xfrm>
              <a:off x="2690954" y="4226976"/>
              <a:ext cx="1776440" cy="530153"/>
            </a:xfrm>
            <a:prstGeom prst="rect">
              <a:avLst/>
            </a:prstGeom>
            <a:noFill/>
            <a:ln>
              <a:noFill/>
            </a:ln>
          </p:spPr>
        </p:pic>
      </p:grpSp>
      <p:sp>
        <p:nvSpPr>
          <p:cNvPr id="171" name="Google Shape;171;p9"/>
          <p:cNvSpPr/>
          <p:nvPr/>
        </p:nvSpPr>
        <p:spPr>
          <a:xfrm>
            <a:off x="-14537" y="-23383"/>
            <a:ext cx="12197403" cy="175382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2" name="Google Shape;172;p9"/>
          <p:cNvSpPr txBox="1"/>
          <p:nvPr/>
        </p:nvSpPr>
        <p:spPr>
          <a:xfrm>
            <a:off x="1889575" y="6307988"/>
            <a:ext cx="99528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1" lang="pt-PT" sz="1000" u="none" cap="none" strike="noStrike">
                <a:solidFill>
                  <a:schemeClr val="lt1"/>
                </a:solidFill>
                <a:latin typeface="Arial"/>
                <a:ea typeface="Arial"/>
                <a:cs typeface="Arial"/>
                <a:sym typeface="Arial"/>
              </a:rPr>
              <a:t>Finanziert durch die Europäische Union. Die geäußerten Ansichten und Meinungen sind jedoch ausschließlich die der Autor(en) und spiegeln nicht unbedingt die der Europäischen Union oder der OeAD-GmbH wider. Weder die Europäische Union noch die Förderstelle können dafür haftbar gemacht werden.</a:t>
            </a:r>
            <a:endParaRPr b="0" i="0" sz="1400" u="none" cap="none" strike="noStrike">
              <a:solidFill>
                <a:schemeClr val="lt1"/>
              </a:solidFill>
              <a:latin typeface="Arial"/>
              <a:ea typeface="Arial"/>
              <a:cs typeface="Arial"/>
              <a:sym typeface="Arial"/>
            </a:endParaRPr>
          </a:p>
        </p:txBody>
      </p:sp>
      <p:pic>
        <p:nvPicPr>
          <p:cNvPr id="173" name="Google Shape;173;p9"/>
          <p:cNvPicPr preferRelativeResize="0"/>
          <p:nvPr/>
        </p:nvPicPr>
        <p:blipFill rotWithShape="1">
          <a:blip r:embed="rId10">
            <a:alphaModFix/>
          </a:blip>
          <a:srcRect b="0" l="0" r="0" t="0"/>
          <a:stretch/>
        </p:blipFill>
        <p:spPr>
          <a:xfrm>
            <a:off x="126463" y="6349860"/>
            <a:ext cx="1699717" cy="3568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9.png"/><Relationship Id="rId6"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hyperlink" Target="https://ec.europa.eu/eurostat/databrowser/view/lfsa_ergan/default/table?lang=en&amp;utm_source=chatgpt.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ec.europa.eu/eurostat/databrowser/view/lfsa_ergan/default/table?lang=en&amp;utm_source=chatgpt.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hyperlink" Target="http://faresistemaoltrelaccoglienza.i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hyperlink" Target="http://www.duoforajob.or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hyperlink" Target="http://www.kodiko.f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0" Type="http://schemas.openxmlformats.org/officeDocument/2006/relationships/hyperlink" Target="https://news.industriall-europe.eu/documents/upload/2025/9/638948255037511238_ESDE_report_EU_Commission.pdf" TargetMode="External"/><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hyperlink" Target="https://employment-social-affairs.ec.europa.eu/annual-report-intra-eu-labour-mobility-2024_en" TargetMode="External"/><Relationship Id="rId4" Type="http://schemas.openxmlformats.org/officeDocument/2006/relationships/hyperlink" Target="https://ec.europa.eu/eurostat/statistics-explained/index.php?title=Migrant_integration_statistics_%E2%80%93_labour_market_indicators" TargetMode="External"/><Relationship Id="rId9" Type="http://schemas.openxmlformats.org/officeDocument/2006/relationships/hyperlink" Target="https://www.migpolgroup.com/wp-content/uploads/2025/09/MIPEX-results-2025.pdf" TargetMode="External"/><Relationship Id="rId5" Type="http://schemas.openxmlformats.org/officeDocument/2006/relationships/hyperlink" Target="https://www.rfberlin.com/wp-content/uploads/2025/07/RFBerlin_CReAM_Report072025_Employment-of-Migrants.pdf" TargetMode="External"/><Relationship Id="rId6" Type="http://schemas.openxmlformats.org/officeDocument/2006/relationships/hyperlink" Target="https://economy-finance.ec.europa.eu/migration-mobility-and-eu-labour-market_en" TargetMode="External"/><Relationship Id="rId7" Type="http://schemas.openxmlformats.org/officeDocument/2006/relationships/hyperlink" Target="https://www.oecd.org/en/publications/international-migration-outlook-2025_ae26c893-en/full-report/recent-developments-in-migrant-integration-policy_3b9ac272.html" TargetMode="External"/><Relationship Id="rId8" Type="http://schemas.openxmlformats.org/officeDocument/2006/relationships/hyperlink" Target="https://www.icmpd.org/file/download/63373/file/ICMPD%2520Migration%2520Outlook%25202025.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 Id="rId3"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
          <p:cNvSpPr txBox="1"/>
          <p:nvPr/>
        </p:nvSpPr>
        <p:spPr>
          <a:xfrm>
            <a:off x="158750" y="4479969"/>
            <a:ext cx="11861799" cy="18158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pt-PT" sz="2800" u="none" cap="none" strike="noStrike">
                <a:solidFill>
                  <a:srgbClr val="FFFFFF"/>
                </a:solidFill>
                <a:latin typeface="Arial"/>
                <a:ea typeface="Arial"/>
                <a:cs typeface="Arial"/>
                <a:sym typeface="Arial"/>
              </a:rPr>
              <a:t>Allgemeine Informationen zu Migrantischen Arbeitnehmer:innen, Best Practice, Management- und Führungsansätze</a:t>
            </a:r>
            <a:endParaRPr b="0" i="0" sz="105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1" i="0" sz="28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None/>
            </a:pPr>
            <a:r>
              <a:rPr b="1" i="0" lang="pt-PT" sz="2800" u="none" cap="none" strike="noStrike">
                <a:solidFill>
                  <a:srgbClr val="FFFFFF"/>
                </a:solidFill>
                <a:latin typeface="Arial"/>
                <a:ea typeface="Arial"/>
                <a:cs typeface="Arial"/>
                <a:sym typeface="Arial"/>
              </a:rPr>
              <a:t>UNIT 19 | ARES</a:t>
            </a:r>
            <a:endParaRPr/>
          </a:p>
        </p:txBody>
      </p:sp>
      <p:pic>
        <p:nvPicPr>
          <p:cNvPr id="248" name="Google Shape;248;p1" title="DE-DE (1).jpg"/>
          <p:cNvPicPr preferRelativeResize="0"/>
          <p:nvPr/>
        </p:nvPicPr>
        <p:blipFill>
          <a:blip r:embed="rId3">
            <a:alphaModFix/>
          </a:blip>
          <a:stretch>
            <a:fillRect/>
          </a:stretch>
        </p:blipFill>
        <p:spPr>
          <a:xfrm>
            <a:off x="0" y="6315549"/>
            <a:ext cx="12192000" cy="5000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
          <p:cNvSpPr txBox="1"/>
          <p:nvPr/>
        </p:nvSpPr>
        <p:spPr>
          <a:xfrm>
            <a:off x="1252634" y="905592"/>
            <a:ext cx="9973812" cy="120028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pt-PT" sz="2400" u="none" cap="none" strike="noStrike">
                <a:solidFill>
                  <a:schemeClr val="accent1"/>
                </a:solidFill>
                <a:latin typeface="Arial"/>
                <a:ea typeface="Arial"/>
                <a:cs typeface="Arial"/>
                <a:sym typeface="Arial"/>
              </a:rPr>
              <a:t>ALLGEMEINE INFORMATIONEN ZU MIGRANTISCHEN ARBEITNEHMER:INNEN, BEST PRACTICE, FÜHRUNGSKONZEPTE</a:t>
            </a:r>
            <a:endParaRPr b="0" i="0" sz="1600" u="none" cap="none" strike="noStrike">
              <a:solidFill>
                <a:schemeClr val="dk1"/>
              </a:solidFill>
              <a:latin typeface="Arial"/>
              <a:ea typeface="Arial"/>
              <a:cs typeface="Arial"/>
              <a:sym typeface="Arial"/>
            </a:endParaRPr>
          </a:p>
        </p:txBody>
      </p:sp>
      <p:sp>
        <p:nvSpPr>
          <p:cNvPr id="254" name="Google Shape;254;p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Lektion 19</a:t>
            </a:r>
            <a:endParaRPr b="1" i="0" sz="2000" u="none" cap="none" strike="noStrike">
              <a:solidFill>
                <a:schemeClr val="lt1"/>
              </a:solidFill>
              <a:latin typeface="Arial"/>
              <a:ea typeface="Arial"/>
              <a:cs typeface="Arial"/>
              <a:sym typeface="Arial"/>
            </a:endParaRPr>
          </a:p>
        </p:txBody>
      </p:sp>
      <p:sp>
        <p:nvSpPr>
          <p:cNvPr id="255" name="Google Shape;255;p2"/>
          <p:cNvSpPr/>
          <p:nvPr/>
        </p:nvSpPr>
        <p:spPr>
          <a:xfrm>
            <a:off x="2084839" y="3370911"/>
            <a:ext cx="1080124" cy="1080124"/>
          </a:xfrm>
          <a:prstGeom prst="ellipse">
            <a:avLst/>
          </a:prstGeom>
          <a:solidFill>
            <a:srgbClr val="FECE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Gruppo" id="256" name="Google Shape;256;p2"/>
          <p:cNvSpPr/>
          <p:nvPr/>
        </p:nvSpPr>
        <p:spPr>
          <a:xfrm>
            <a:off x="2311665" y="3597737"/>
            <a:ext cx="626472" cy="626472"/>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7" name="Google Shape;257;p2"/>
          <p:cNvGrpSpPr/>
          <p:nvPr/>
        </p:nvGrpSpPr>
        <p:grpSpPr>
          <a:xfrm>
            <a:off x="3396418" y="3370911"/>
            <a:ext cx="2604331" cy="1080124"/>
            <a:chOff x="1330114" y="659889"/>
            <a:chExt cx="2604331" cy="1080124"/>
          </a:xfrm>
        </p:grpSpPr>
        <p:sp>
          <p:nvSpPr>
            <p:cNvPr id="258" name="Google Shape;258;p2"/>
            <p:cNvSpPr/>
            <p:nvPr/>
          </p:nvSpPr>
          <p:spPr>
            <a:xfrm>
              <a:off x="1330115" y="659889"/>
              <a:ext cx="2546008" cy="108012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2"/>
            <p:cNvSpPr txBox="1"/>
            <p:nvPr/>
          </p:nvSpPr>
          <p:spPr>
            <a:xfrm>
              <a:off x="1330114" y="659889"/>
              <a:ext cx="2604331" cy="10801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rPr b="0" i="0" lang="pt-PT" sz="2100" u="none" cap="none" strike="noStrike">
                  <a:solidFill>
                    <a:srgbClr val="FECE00"/>
                  </a:solidFill>
                  <a:latin typeface="Arial"/>
                  <a:ea typeface="Arial"/>
                  <a:cs typeface="Arial"/>
                  <a:sym typeface="Arial"/>
                </a:rPr>
                <a:t>Die Hauptmerkmale der Arbeitskräfte mit Migrationshintergrund erkennen</a:t>
              </a:r>
              <a:endParaRPr b="0" i="0" sz="1400" u="none" cap="none" strike="noStrike">
                <a:solidFill>
                  <a:srgbClr val="000000"/>
                </a:solidFill>
                <a:latin typeface="Arial"/>
                <a:ea typeface="Arial"/>
                <a:cs typeface="Arial"/>
                <a:sym typeface="Arial"/>
              </a:endParaRPr>
            </a:p>
          </p:txBody>
        </p:sp>
      </p:grpSp>
      <p:sp>
        <p:nvSpPr>
          <p:cNvPr id="260" name="Google Shape;260;p2"/>
          <p:cNvSpPr/>
          <p:nvPr/>
        </p:nvSpPr>
        <p:spPr>
          <a:xfrm>
            <a:off x="6386050" y="3370911"/>
            <a:ext cx="1080124" cy="1080124"/>
          </a:xfrm>
          <a:prstGeom prst="ellipse">
            <a:avLst/>
          </a:prstGeom>
          <a:solidFill>
            <a:srgbClr val="BC050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Stretta di mano" id="261" name="Google Shape;261;p2"/>
          <p:cNvSpPr/>
          <p:nvPr/>
        </p:nvSpPr>
        <p:spPr>
          <a:xfrm>
            <a:off x="6612877" y="3597737"/>
            <a:ext cx="626472" cy="626472"/>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2" name="Google Shape;262;p2"/>
          <p:cNvGrpSpPr/>
          <p:nvPr/>
        </p:nvGrpSpPr>
        <p:grpSpPr>
          <a:xfrm>
            <a:off x="7697631" y="3370911"/>
            <a:ext cx="2546008" cy="1080124"/>
            <a:chOff x="5631327" y="659889"/>
            <a:chExt cx="2546008" cy="1080124"/>
          </a:xfrm>
        </p:grpSpPr>
        <p:sp>
          <p:nvSpPr>
            <p:cNvPr id="263" name="Google Shape;263;p2"/>
            <p:cNvSpPr/>
            <p:nvPr/>
          </p:nvSpPr>
          <p:spPr>
            <a:xfrm>
              <a:off x="5631327" y="659889"/>
              <a:ext cx="2546008" cy="108012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2"/>
            <p:cNvSpPr txBox="1"/>
            <p:nvPr/>
          </p:nvSpPr>
          <p:spPr>
            <a:xfrm>
              <a:off x="5631327" y="659889"/>
              <a:ext cx="2546008" cy="10801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rPr b="0" i="0" lang="pt-PT" sz="2100" u="none" cap="none" strike="noStrike">
                  <a:solidFill>
                    <a:srgbClr val="BC0508"/>
                  </a:solidFill>
                  <a:latin typeface="Arial"/>
                  <a:ea typeface="Arial"/>
                  <a:cs typeface="Arial"/>
                  <a:sym typeface="Arial"/>
                </a:rPr>
                <a:t>Hindernisse und Chancen für die Integration identifizieren</a:t>
              </a:r>
              <a:endParaRPr b="0" i="0" sz="1400" u="none" cap="none" strike="noStrike">
                <a:solidFill>
                  <a:srgbClr val="000000"/>
                </a:solidFill>
                <a:latin typeface="Arial"/>
                <a:ea typeface="Arial"/>
                <a:cs typeface="Arial"/>
                <a:sym typeface="Arial"/>
              </a:endParaRPr>
            </a:p>
          </p:txBody>
        </p:sp>
      </p:grpSp>
      <p:sp>
        <p:nvSpPr>
          <p:cNvPr id="265" name="Google Shape;265;p2"/>
          <p:cNvSpPr/>
          <p:nvPr/>
        </p:nvSpPr>
        <p:spPr>
          <a:xfrm>
            <a:off x="2084839" y="5163812"/>
            <a:ext cx="1080124" cy="1080124"/>
          </a:xfrm>
          <a:prstGeom prst="ellipse">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Segno di spunta" id="266" name="Google Shape;266;p2"/>
          <p:cNvSpPr/>
          <p:nvPr/>
        </p:nvSpPr>
        <p:spPr>
          <a:xfrm>
            <a:off x="2311665" y="5390639"/>
            <a:ext cx="626472" cy="626472"/>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7" name="Google Shape;267;p2"/>
          <p:cNvGrpSpPr/>
          <p:nvPr/>
        </p:nvGrpSpPr>
        <p:grpSpPr>
          <a:xfrm>
            <a:off x="3396419" y="5163812"/>
            <a:ext cx="2546008" cy="1080124"/>
            <a:chOff x="1330115" y="2452790"/>
            <a:chExt cx="2546008" cy="1080124"/>
          </a:xfrm>
        </p:grpSpPr>
        <p:sp>
          <p:nvSpPr>
            <p:cNvPr id="268" name="Google Shape;268;p2"/>
            <p:cNvSpPr/>
            <p:nvPr/>
          </p:nvSpPr>
          <p:spPr>
            <a:xfrm>
              <a:off x="1330115" y="2452790"/>
              <a:ext cx="2546008" cy="108012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2"/>
            <p:cNvSpPr txBox="1"/>
            <p:nvPr/>
          </p:nvSpPr>
          <p:spPr>
            <a:xfrm>
              <a:off x="1330115" y="2452790"/>
              <a:ext cx="2546008" cy="10801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rPr b="0" i="0" lang="pt-PT" sz="2100" u="none" cap="none" strike="noStrike">
                  <a:solidFill>
                    <a:schemeClr val="accent4"/>
                  </a:solidFill>
                  <a:latin typeface="Arial"/>
                  <a:ea typeface="Arial"/>
                  <a:cs typeface="Arial"/>
                  <a:sym typeface="Arial"/>
                </a:rPr>
                <a:t>Best-practice Beispiele bewerten</a:t>
              </a:r>
              <a:endParaRPr b="0" i="0" sz="1400" u="none" cap="none" strike="noStrike">
                <a:solidFill>
                  <a:srgbClr val="000000"/>
                </a:solidFill>
                <a:latin typeface="Arial"/>
                <a:ea typeface="Arial"/>
                <a:cs typeface="Arial"/>
                <a:sym typeface="Arial"/>
              </a:endParaRPr>
            </a:p>
          </p:txBody>
        </p:sp>
      </p:grpSp>
      <p:sp>
        <p:nvSpPr>
          <p:cNvPr id="270" name="Google Shape;270;p2"/>
          <p:cNvSpPr/>
          <p:nvPr/>
        </p:nvSpPr>
        <p:spPr>
          <a:xfrm>
            <a:off x="6386050" y="5163812"/>
            <a:ext cx="1080124" cy="1080124"/>
          </a:xfrm>
          <a:prstGeom prst="ellips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Head with Gears" id="271" name="Google Shape;271;p2"/>
          <p:cNvSpPr/>
          <p:nvPr/>
        </p:nvSpPr>
        <p:spPr>
          <a:xfrm>
            <a:off x="6612877" y="5390639"/>
            <a:ext cx="626472" cy="626472"/>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72" name="Google Shape;272;p2"/>
          <p:cNvGrpSpPr/>
          <p:nvPr/>
        </p:nvGrpSpPr>
        <p:grpSpPr>
          <a:xfrm>
            <a:off x="7697631" y="5163812"/>
            <a:ext cx="3015862" cy="1080124"/>
            <a:chOff x="5631327" y="2452790"/>
            <a:chExt cx="2546008" cy="1080124"/>
          </a:xfrm>
        </p:grpSpPr>
        <p:sp>
          <p:nvSpPr>
            <p:cNvPr id="273" name="Google Shape;273;p2"/>
            <p:cNvSpPr/>
            <p:nvPr/>
          </p:nvSpPr>
          <p:spPr>
            <a:xfrm>
              <a:off x="5631327" y="2452790"/>
              <a:ext cx="2546008" cy="108012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2"/>
            <p:cNvSpPr txBox="1"/>
            <p:nvPr/>
          </p:nvSpPr>
          <p:spPr>
            <a:xfrm>
              <a:off x="5631327" y="2452790"/>
              <a:ext cx="2546008" cy="108012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rPr b="0" i="0" lang="pt-PT" sz="2100" u="none" cap="none" strike="noStrike">
                  <a:solidFill>
                    <a:schemeClr val="accent5"/>
                  </a:solidFill>
                  <a:latin typeface="Arial"/>
                  <a:ea typeface="Arial"/>
                  <a:cs typeface="Arial"/>
                  <a:sym typeface="Arial"/>
                </a:rPr>
                <a:t>Die Herausforderungen für Führung und Management verstehen</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1"/>
          <p:cNvSpPr txBox="1"/>
          <p:nvPr/>
        </p:nvSpPr>
        <p:spPr>
          <a:xfrm>
            <a:off x="330200" y="905592"/>
            <a:ext cx="11950700" cy="738623"/>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pt-PT" sz="2800" u="none" cap="none" strike="noStrike">
                <a:solidFill>
                  <a:schemeClr val="accent1"/>
                </a:solidFill>
                <a:latin typeface="Arial"/>
                <a:ea typeface="Arial"/>
                <a:cs typeface="Arial"/>
                <a:sym typeface="Arial"/>
              </a:rPr>
              <a:t>WICHTIGE STATISTIKEN UND DEMOGRAFISCHE DATEN DER EU</a:t>
            </a:r>
            <a:endParaRPr b="0" i="0" sz="1800" u="none" cap="none" strike="noStrike">
              <a:solidFill>
                <a:schemeClr val="dk1"/>
              </a:solidFill>
              <a:latin typeface="Arial"/>
              <a:ea typeface="Arial"/>
              <a:cs typeface="Arial"/>
              <a:sym typeface="Arial"/>
            </a:endParaRPr>
          </a:p>
        </p:txBody>
      </p:sp>
      <p:sp>
        <p:nvSpPr>
          <p:cNvPr id="280" name="Google Shape;280;p41"/>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Kapitel 19</a:t>
            </a:r>
            <a:endParaRPr b="1" i="0" sz="2000" u="none" cap="none" strike="noStrike">
              <a:solidFill>
                <a:schemeClr val="lt1"/>
              </a:solidFill>
              <a:latin typeface="Arial"/>
              <a:ea typeface="Arial"/>
              <a:cs typeface="Arial"/>
              <a:sym typeface="Arial"/>
            </a:endParaRPr>
          </a:p>
        </p:txBody>
      </p:sp>
      <p:grpSp>
        <p:nvGrpSpPr>
          <p:cNvPr id="281" name="Google Shape;281;p41"/>
          <p:cNvGrpSpPr/>
          <p:nvPr/>
        </p:nvGrpSpPr>
        <p:grpSpPr>
          <a:xfrm>
            <a:off x="2856941" y="1842037"/>
            <a:ext cx="6765195" cy="4187977"/>
            <a:chOff x="715337" y="2413"/>
            <a:chExt cx="6765195" cy="4187977"/>
          </a:xfrm>
        </p:grpSpPr>
        <p:sp>
          <p:nvSpPr>
            <p:cNvPr id="282" name="Google Shape;282;p41"/>
            <p:cNvSpPr/>
            <p:nvPr/>
          </p:nvSpPr>
          <p:spPr>
            <a:xfrm>
              <a:off x="715337" y="2413"/>
              <a:ext cx="3221521" cy="1932912"/>
            </a:xfrm>
            <a:prstGeom prst="rect">
              <a:avLst/>
            </a:prstGeom>
            <a:solidFill>
              <a:srgbClr val="FECE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41"/>
            <p:cNvSpPr txBox="1"/>
            <p:nvPr/>
          </p:nvSpPr>
          <p:spPr>
            <a:xfrm>
              <a:off x="715337" y="2413"/>
              <a:ext cx="3221521" cy="1932912"/>
            </a:xfrm>
            <a:prstGeom prst="rect">
              <a:avLst/>
            </a:prstGeom>
            <a:noFill/>
            <a:ln>
              <a:noFill/>
            </a:ln>
          </p:spPr>
          <p:txBody>
            <a:bodyPr anchorCtr="0" anchor="ctr" bIns="87625" lIns="87625" spcFirstLastPara="1" rIns="87625" wrap="square" tIns="87625">
              <a:noAutofit/>
            </a:bodyPr>
            <a:lstStyle/>
            <a:p>
              <a:pPr indent="0" lvl="0" marL="0" marR="0" rtl="0" algn="ctr">
                <a:lnSpc>
                  <a:spcPct val="90000"/>
                </a:lnSpc>
                <a:spcBef>
                  <a:spcPts val="0"/>
                </a:spcBef>
                <a:spcAft>
                  <a:spcPts val="0"/>
                </a:spcAft>
                <a:buClr>
                  <a:srgbClr val="000000"/>
                </a:buClr>
                <a:buSzPts val="2300"/>
                <a:buFont typeface="Arial"/>
                <a:buNone/>
              </a:pPr>
              <a:r>
                <a:rPr b="0" i="0" lang="pt-PT" sz="2300" u="none" cap="none" strike="noStrike">
                  <a:solidFill>
                    <a:schemeClr val="lt1"/>
                  </a:solidFill>
                  <a:latin typeface="Arial"/>
                  <a:ea typeface="Arial"/>
                  <a:cs typeface="Arial"/>
                  <a:sym typeface="Arial"/>
                </a:rPr>
                <a:t>Erwerbsquote von EU-Migrant:innen: 74,9 %.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805"/>
                </a:spcBef>
                <a:spcAft>
                  <a:spcPts val="0"/>
                </a:spcAft>
                <a:buClr>
                  <a:srgbClr val="000000"/>
                </a:buClr>
                <a:buSzPts val="2300"/>
                <a:buFont typeface="Arial"/>
                <a:buNone/>
              </a:pPr>
              <a:r>
                <a:rPr b="0" i="0" lang="pt-PT" sz="2300" u="none" cap="none" strike="noStrike">
                  <a:solidFill>
                    <a:schemeClr val="lt1"/>
                  </a:solidFill>
                  <a:latin typeface="Arial"/>
                  <a:ea typeface="Arial"/>
                  <a:cs typeface="Arial"/>
                  <a:sym typeface="Arial"/>
                </a:rPr>
                <a:t>Beschäftigungsquote von Nicht-EU-Migrant:innen: 65,3 %.</a:t>
              </a:r>
              <a:endParaRPr b="0" i="0" sz="2300" u="none" cap="none" strike="noStrike">
                <a:solidFill>
                  <a:schemeClr val="lt1"/>
                </a:solidFill>
                <a:latin typeface="Arial"/>
                <a:ea typeface="Arial"/>
                <a:cs typeface="Arial"/>
                <a:sym typeface="Arial"/>
              </a:endParaRPr>
            </a:p>
          </p:txBody>
        </p:sp>
        <p:sp>
          <p:nvSpPr>
            <p:cNvPr id="284" name="Google Shape;284;p41"/>
            <p:cNvSpPr/>
            <p:nvPr/>
          </p:nvSpPr>
          <p:spPr>
            <a:xfrm>
              <a:off x="4259011" y="2413"/>
              <a:ext cx="3221521" cy="1932912"/>
            </a:xfrm>
            <a:prstGeom prst="rect">
              <a:avLst/>
            </a:prstGeom>
            <a:solidFill>
              <a:srgbClr val="E67E0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41"/>
            <p:cNvSpPr txBox="1"/>
            <p:nvPr/>
          </p:nvSpPr>
          <p:spPr>
            <a:xfrm>
              <a:off x="4259011" y="2413"/>
              <a:ext cx="3221521" cy="1932912"/>
            </a:xfrm>
            <a:prstGeom prst="rect">
              <a:avLst/>
            </a:prstGeom>
            <a:noFill/>
            <a:ln>
              <a:noFill/>
            </a:ln>
          </p:spPr>
          <p:txBody>
            <a:bodyPr anchorCtr="0" anchor="ctr" bIns="87625" lIns="87625" spcFirstLastPara="1" rIns="87625" wrap="square" tIns="87625">
              <a:noAutofit/>
            </a:bodyPr>
            <a:lstStyle/>
            <a:p>
              <a:pPr indent="0" lvl="0" marL="0" marR="0" rtl="0" algn="ctr">
                <a:lnSpc>
                  <a:spcPct val="90000"/>
                </a:lnSpc>
                <a:spcBef>
                  <a:spcPts val="0"/>
                </a:spcBef>
                <a:spcAft>
                  <a:spcPts val="0"/>
                </a:spcAft>
                <a:buClr>
                  <a:srgbClr val="000000"/>
                </a:buClr>
                <a:buSzPts val="2000"/>
                <a:buFont typeface="Arial"/>
                <a:buNone/>
              </a:pPr>
              <a:r>
                <a:rPr b="0" i="0" lang="pt-PT" sz="2000" u="none" cap="none" strike="noStrike">
                  <a:solidFill>
                    <a:schemeClr val="lt1"/>
                  </a:solidFill>
                  <a:latin typeface="Arial"/>
                  <a:ea typeface="Arial"/>
                  <a:cs typeface="Arial"/>
                  <a:sym typeface="Arial"/>
                </a:rPr>
                <a:t>Beschäftigungsquote von Migrantinnen aus der EU: 65 %</a:t>
              </a:r>
              <a:endParaRPr b="0" i="0" sz="1200" u="none" cap="none" strike="noStrike">
                <a:solidFill>
                  <a:srgbClr val="000000"/>
                </a:solidFill>
                <a:latin typeface="Arial"/>
                <a:ea typeface="Arial"/>
                <a:cs typeface="Arial"/>
                <a:sym typeface="Arial"/>
              </a:endParaRPr>
            </a:p>
            <a:p>
              <a:pPr indent="0" lvl="0" marL="0" marR="0" rtl="0" algn="ctr">
                <a:lnSpc>
                  <a:spcPct val="90000"/>
                </a:lnSpc>
                <a:spcBef>
                  <a:spcPts val="805"/>
                </a:spcBef>
                <a:spcAft>
                  <a:spcPts val="0"/>
                </a:spcAft>
                <a:buClr>
                  <a:srgbClr val="000000"/>
                </a:buClr>
                <a:buSzPts val="2000"/>
                <a:buFont typeface="Arial"/>
                <a:buNone/>
              </a:pPr>
              <a:r>
                <a:rPr b="0" i="0" lang="pt-PT" sz="2000" u="none" cap="none" strike="noStrike">
                  <a:solidFill>
                    <a:schemeClr val="lt1"/>
                  </a:solidFill>
                  <a:latin typeface="Arial"/>
                  <a:ea typeface="Arial"/>
                  <a:cs typeface="Arial"/>
                  <a:sym typeface="Arial"/>
                </a:rPr>
                <a:t>Beschäftigungsquote von Migrantinnen aus Nicht-EU-Ländern: 55 %. </a:t>
              </a:r>
              <a:endParaRPr b="0" i="0" sz="1200" u="none" cap="none" strike="noStrike">
                <a:solidFill>
                  <a:srgbClr val="000000"/>
                </a:solidFill>
                <a:latin typeface="Arial"/>
                <a:ea typeface="Arial"/>
                <a:cs typeface="Arial"/>
                <a:sym typeface="Arial"/>
              </a:endParaRPr>
            </a:p>
          </p:txBody>
        </p:sp>
        <p:sp>
          <p:nvSpPr>
            <p:cNvPr id="286" name="Google Shape;286;p41"/>
            <p:cNvSpPr/>
            <p:nvPr/>
          </p:nvSpPr>
          <p:spPr>
            <a:xfrm>
              <a:off x="715337" y="2257478"/>
              <a:ext cx="3221521" cy="1932912"/>
            </a:xfrm>
            <a:prstGeom prst="rect">
              <a:avLst/>
            </a:prstGeom>
            <a:solidFill>
              <a:srgbClr val="D03C0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41"/>
            <p:cNvSpPr txBox="1"/>
            <p:nvPr/>
          </p:nvSpPr>
          <p:spPr>
            <a:xfrm>
              <a:off x="715337" y="2257478"/>
              <a:ext cx="3221521" cy="1932912"/>
            </a:xfrm>
            <a:prstGeom prst="rect">
              <a:avLst/>
            </a:prstGeom>
            <a:noFill/>
            <a:ln>
              <a:noFill/>
            </a:ln>
          </p:spPr>
          <p:txBody>
            <a:bodyPr anchorCtr="0" anchor="ctr" bIns="87625" lIns="87625" spcFirstLastPara="1" rIns="87625" wrap="square" tIns="87625">
              <a:noAutofit/>
            </a:bodyPr>
            <a:lstStyle/>
            <a:p>
              <a:pPr indent="0" lvl="0" marL="0" marR="0" rtl="0" algn="ctr">
                <a:lnSpc>
                  <a:spcPct val="90000"/>
                </a:lnSpc>
                <a:spcBef>
                  <a:spcPts val="0"/>
                </a:spcBef>
                <a:spcAft>
                  <a:spcPts val="0"/>
                </a:spcAft>
                <a:buClr>
                  <a:srgbClr val="000000"/>
                </a:buClr>
                <a:buSzPts val="2300"/>
                <a:buFont typeface="Arial"/>
                <a:buNone/>
              </a:pPr>
              <a:r>
                <a:rPr b="0" i="0" lang="pt-PT" sz="2300" u="none" cap="none" strike="noStrike">
                  <a:solidFill>
                    <a:schemeClr val="lt1"/>
                  </a:solidFill>
                  <a:latin typeface="Arial"/>
                  <a:ea typeface="Arial"/>
                  <a:cs typeface="Arial"/>
                  <a:sym typeface="Arial"/>
                </a:rPr>
                <a:t>46,9 % der EU-Migrant:innen und 67,1 % der Nicht-EU-Migrant:innen sind für ihre Arbeitsplätze überqualifiziert.</a:t>
              </a:r>
              <a:endParaRPr b="0" i="0" sz="1400" u="none" cap="none" strike="noStrike">
                <a:solidFill>
                  <a:srgbClr val="000000"/>
                </a:solidFill>
                <a:latin typeface="Arial"/>
                <a:ea typeface="Arial"/>
                <a:cs typeface="Arial"/>
                <a:sym typeface="Arial"/>
              </a:endParaRPr>
            </a:p>
          </p:txBody>
        </p:sp>
        <p:sp>
          <p:nvSpPr>
            <p:cNvPr id="288" name="Google Shape;288;p41"/>
            <p:cNvSpPr/>
            <p:nvPr/>
          </p:nvSpPr>
          <p:spPr>
            <a:xfrm>
              <a:off x="4259011" y="2257478"/>
              <a:ext cx="3221521" cy="1932912"/>
            </a:xfrm>
            <a:prstGeom prst="rect">
              <a:avLst/>
            </a:prstGeom>
            <a:solidFill>
              <a:srgbClr val="B90808"/>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41"/>
            <p:cNvSpPr txBox="1"/>
            <p:nvPr/>
          </p:nvSpPr>
          <p:spPr>
            <a:xfrm>
              <a:off x="4259011" y="2257478"/>
              <a:ext cx="3221521" cy="1932912"/>
            </a:xfrm>
            <a:prstGeom prst="rect">
              <a:avLst/>
            </a:prstGeom>
            <a:noFill/>
            <a:ln>
              <a:noFill/>
            </a:ln>
          </p:spPr>
          <p:txBody>
            <a:bodyPr anchorCtr="0" anchor="ctr" bIns="87625" lIns="87625" spcFirstLastPara="1" rIns="87625" wrap="square" tIns="87625">
              <a:noAutofit/>
            </a:bodyPr>
            <a:lstStyle/>
            <a:p>
              <a:pPr indent="0" lvl="0" marL="0" marR="0" rtl="0" algn="ctr">
                <a:lnSpc>
                  <a:spcPct val="90000"/>
                </a:lnSpc>
                <a:spcBef>
                  <a:spcPts val="0"/>
                </a:spcBef>
                <a:spcAft>
                  <a:spcPts val="0"/>
                </a:spcAft>
                <a:buClr>
                  <a:srgbClr val="000000"/>
                </a:buClr>
                <a:buSzPts val="2300"/>
                <a:buFont typeface="Arial"/>
                <a:buNone/>
              </a:pPr>
              <a:r>
                <a:rPr b="0" i="0" lang="pt-PT" sz="2300" u="none" cap="none" strike="noStrike">
                  <a:solidFill>
                    <a:schemeClr val="lt1"/>
                  </a:solidFill>
                  <a:latin typeface="Arial"/>
                  <a:ea typeface="Arial"/>
                  <a:cs typeface="Arial"/>
                  <a:sym typeface="Arial"/>
                </a:rPr>
                <a:t>Migration trägt dazu bei, der Bevölkerungsalterung auf den europäischen Arbeitsmärkten entgegenzuwirken.</a:t>
              </a:r>
              <a:endParaRPr b="0" i="0" sz="1400" u="none" cap="none" strike="noStrike">
                <a:solidFill>
                  <a:srgbClr val="000000"/>
                </a:solidFill>
                <a:latin typeface="Arial"/>
                <a:ea typeface="Arial"/>
                <a:cs typeface="Arial"/>
                <a:sym typeface="Arial"/>
              </a:endParaRPr>
            </a:p>
          </p:txBody>
        </p:sp>
      </p:grpSp>
      <p:sp>
        <p:nvSpPr>
          <p:cNvPr id="290" name="Google Shape;290;p41"/>
          <p:cNvSpPr txBox="1"/>
          <p:nvPr/>
        </p:nvSpPr>
        <p:spPr>
          <a:xfrm>
            <a:off x="8364317" y="6377455"/>
            <a:ext cx="370365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t-PT" sz="1400" u="none" cap="none" strike="noStrike">
                <a:solidFill>
                  <a:srgbClr val="000000"/>
                </a:solidFill>
                <a:latin typeface="Arial"/>
                <a:ea typeface="Arial"/>
                <a:cs typeface="Arial"/>
                <a:sym typeface="Arial"/>
              </a:rPr>
              <a:t>Weitere Informationen auf </a:t>
            </a:r>
            <a:r>
              <a:rPr b="0" i="0" lang="pt-PT" sz="1400" u="sng" cap="none" strike="noStrike">
                <a:solidFill>
                  <a:srgbClr val="000000"/>
                </a:solidFill>
                <a:latin typeface="Arial"/>
                <a:ea typeface="Arial"/>
                <a:cs typeface="Arial"/>
                <a:sym typeface="Arial"/>
                <a:hlinkClick r:id="rId3">
                  <a:extLst>
                    <a:ext uri="{A12FA001-AC4F-418D-AE19-62706E023703}">
                      <ahyp:hlinkClr val="tx"/>
                    </a:ext>
                  </a:extLst>
                </a:hlinkClick>
              </a:rPr>
              <a:t>der EUROSTAT-Website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2"/>
          <p:cNvSpPr txBox="1"/>
          <p:nvPr/>
        </p:nvSpPr>
        <p:spPr>
          <a:xfrm>
            <a:off x="1252634" y="905592"/>
            <a:ext cx="9973812" cy="138495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pt-PT" sz="2800" u="none" cap="none" strike="noStrike">
                <a:solidFill>
                  <a:schemeClr val="accent1"/>
                </a:solidFill>
                <a:latin typeface="Arial"/>
                <a:ea typeface="Arial"/>
                <a:cs typeface="Arial"/>
                <a:sym typeface="Arial"/>
              </a:rPr>
              <a:t>WICHTIGE STATISTIKEN UND DEMOGRAFISCHE DATEN ZUM PARTNERLAND</a:t>
            </a:r>
            <a:endParaRPr b="0" i="0" sz="1800" u="none" cap="none" strike="noStrike">
              <a:solidFill>
                <a:schemeClr val="dk1"/>
              </a:solidFill>
              <a:latin typeface="Arial"/>
              <a:ea typeface="Arial"/>
              <a:cs typeface="Arial"/>
              <a:sym typeface="Arial"/>
            </a:endParaRPr>
          </a:p>
        </p:txBody>
      </p:sp>
      <p:sp>
        <p:nvSpPr>
          <p:cNvPr id="296" name="Google Shape;296;p4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Kapitel 19</a:t>
            </a:r>
            <a:endParaRPr b="1" i="0" sz="2000" u="none" cap="none" strike="noStrike">
              <a:solidFill>
                <a:schemeClr val="lt1"/>
              </a:solidFill>
              <a:latin typeface="Arial"/>
              <a:ea typeface="Arial"/>
              <a:cs typeface="Arial"/>
              <a:sym typeface="Arial"/>
            </a:endParaRPr>
          </a:p>
        </p:txBody>
      </p:sp>
      <p:sp>
        <p:nvSpPr>
          <p:cNvPr id="297" name="Google Shape;297;p42"/>
          <p:cNvSpPr txBox="1"/>
          <p:nvPr/>
        </p:nvSpPr>
        <p:spPr>
          <a:xfrm>
            <a:off x="8364317" y="6377455"/>
            <a:ext cx="370365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pt-PT" sz="1400" u="none" cap="none" strike="noStrike">
                <a:solidFill>
                  <a:srgbClr val="000000"/>
                </a:solidFill>
                <a:latin typeface="Arial"/>
                <a:ea typeface="Arial"/>
                <a:cs typeface="Arial"/>
                <a:sym typeface="Arial"/>
              </a:rPr>
              <a:t>Weitere Informationen auf </a:t>
            </a:r>
            <a:r>
              <a:rPr b="0" i="0" lang="pt-PT" sz="1400" u="sng" cap="none" strike="noStrike">
                <a:solidFill>
                  <a:srgbClr val="000000"/>
                </a:solidFill>
                <a:latin typeface="Arial"/>
                <a:ea typeface="Arial"/>
                <a:cs typeface="Arial"/>
                <a:sym typeface="Arial"/>
                <a:hlinkClick r:id="rId3">
                  <a:extLst>
                    <a:ext uri="{A12FA001-AC4F-418D-AE19-62706E023703}">
                      <ahyp:hlinkClr val="tx"/>
                    </a:ext>
                  </a:extLst>
                </a:hlinkClick>
              </a:rPr>
              <a:t>der EUROSTAT-Website</a:t>
            </a:r>
            <a:endParaRPr b="0" i="0" sz="1400" u="none" cap="none" strike="noStrike">
              <a:solidFill>
                <a:srgbClr val="000000"/>
              </a:solidFill>
              <a:latin typeface="Arial"/>
              <a:ea typeface="Arial"/>
              <a:cs typeface="Arial"/>
              <a:sym typeface="Arial"/>
            </a:endParaRPr>
          </a:p>
        </p:txBody>
      </p:sp>
      <p:sp>
        <p:nvSpPr>
          <p:cNvPr id="298" name="Google Shape;298;p42"/>
          <p:cNvSpPr txBox="1"/>
          <p:nvPr/>
        </p:nvSpPr>
        <p:spPr>
          <a:xfrm>
            <a:off x="380377" y="2586101"/>
            <a:ext cx="5215205" cy="2862282"/>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Beschäftigungsquote von Nicht-EU-Migrant:innen im Vergleich zu EU-Migrant:innen: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Österreich: 63 % – 78 %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Italien: 65,2 % – 73 %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Spanien: 63,3 % – 75 %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Slowenien: 78 % – 75 %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Deutschland: 62,7 % – 78 %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Irland: 77,4 % – 77 %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99" name="Google Shape;299;p42"/>
          <p:cNvSpPr txBox="1"/>
          <p:nvPr/>
        </p:nvSpPr>
        <p:spPr>
          <a:xfrm>
            <a:off x="6270557" y="2710730"/>
            <a:ext cx="5603346" cy="203132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Beschäftigungsquote von Migrantinnen aus Nicht-EU-Ländern im Vergleich zu EU-Migrantinnen: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Österreich: 50 % – 70 %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Italien: 56,8 % – 52 %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Spanien: 52,1 % – 62,5 %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Slowenien: 65 % – 72 %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pt-PT" sz="1800" u="none" cap="none" strike="noStrike">
                <a:solidFill>
                  <a:schemeClr val="dk1"/>
                </a:solidFill>
                <a:latin typeface="Arial"/>
                <a:ea typeface="Arial"/>
                <a:cs typeface="Arial"/>
                <a:sym typeface="Arial"/>
              </a:rPr>
              <a:t>Irland: 67,5 % – 78 %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3"/>
          <p:cNvSpPr txBox="1"/>
          <p:nvPr/>
        </p:nvSpPr>
        <p:spPr>
          <a:xfrm>
            <a:off x="1252634" y="905592"/>
            <a:ext cx="105390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pt-PT" sz="2800" u="none" cap="none" strike="noStrike">
                <a:solidFill>
                  <a:schemeClr val="accent1"/>
                </a:solidFill>
                <a:latin typeface="Arial"/>
                <a:ea typeface="Arial"/>
                <a:cs typeface="Arial"/>
                <a:sym typeface="Arial"/>
              </a:rPr>
              <a:t>HAUPTHINDERNISSE FÜR DIE INTEGRATION</a:t>
            </a:r>
            <a:endParaRPr b="0" i="0" sz="1800" u="none" cap="none" strike="noStrike">
              <a:solidFill>
                <a:schemeClr val="dk1"/>
              </a:solidFill>
              <a:latin typeface="Arial"/>
              <a:ea typeface="Arial"/>
              <a:cs typeface="Arial"/>
              <a:sym typeface="Arial"/>
            </a:endParaRPr>
          </a:p>
        </p:txBody>
      </p:sp>
      <p:sp>
        <p:nvSpPr>
          <p:cNvPr id="305" name="Google Shape;305;p43"/>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Lektion 19</a:t>
            </a:r>
            <a:endParaRPr b="1" i="0" sz="2000" u="none" cap="none" strike="noStrike">
              <a:solidFill>
                <a:schemeClr val="lt1"/>
              </a:solidFill>
              <a:latin typeface="Arial"/>
              <a:ea typeface="Arial"/>
              <a:cs typeface="Arial"/>
              <a:sym typeface="Arial"/>
            </a:endParaRPr>
          </a:p>
        </p:txBody>
      </p:sp>
      <p:grpSp>
        <p:nvGrpSpPr>
          <p:cNvPr id="306" name="Google Shape;306;p43"/>
          <p:cNvGrpSpPr/>
          <p:nvPr/>
        </p:nvGrpSpPr>
        <p:grpSpPr>
          <a:xfrm>
            <a:off x="1083371" y="1794004"/>
            <a:ext cx="10312337" cy="4179240"/>
            <a:chOff x="0" y="6782"/>
            <a:chExt cx="10312337" cy="4179240"/>
          </a:xfrm>
        </p:grpSpPr>
        <p:sp>
          <p:nvSpPr>
            <p:cNvPr id="307" name="Google Shape;307;p43"/>
            <p:cNvSpPr/>
            <p:nvPr/>
          </p:nvSpPr>
          <p:spPr>
            <a:xfrm>
              <a:off x="0" y="6782"/>
              <a:ext cx="10312337" cy="988650"/>
            </a:xfrm>
            <a:prstGeom prst="roundRect">
              <a:avLst>
                <a:gd fmla="val 16667" name="adj"/>
              </a:avLst>
            </a:prstGeom>
            <a:solidFill>
              <a:srgbClr val="FECE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43"/>
            <p:cNvSpPr txBox="1"/>
            <p:nvPr/>
          </p:nvSpPr>
          <p:spPr>
            <a:xfrm>
              <a:off x="48262" y="55044"/>
              <a:ext cx="10215813" cy="892126"/>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Clr>
                  <a:srgbClr val="000000"/>
                </a:buClr>
                <a:buSzPts val="2600"/>
                <a:buFont typeface="Arial"/>
                <a:buNone/>
              </a:pPr>
              <a:r>
                <a:rPr b="0" i="0" lang="pt-PT" sz="2600" u="none" cap="none" strike="noStrike">
                  <a:solidFill>
                    <a:schemeClr val="lt1"/>
                  </a:solidFill>
                  <a:latin typeface="Arial"/>
                  <a:ea typeface="Arial"/>
                  <a:cs typeface="Arial"/>
                  <a:sym typeface="Arial"/>
                </a:rPr>
                <a:t>Sprachbarrieren – eingeschränkte Kommunikation und begrenzte Karrierechancen</a:t>
              </a:r>
              <a:endParaRPr b="0" i="0" sz="1400" u="none" cap="none" strike="noStrike">
                <a:solidFill>
                  <a:srgbClr val="000000"/>
                </a:solidFill>
                <a:latin typeface="Arial"/>
                <a:ea typeface="Arial"/>
                <a:cs typeface="Arial"/>
                <a:sym typeface="Arial"/>
              </a:endParaRPr>
            </a:p>
          </p:txBody>
        </p:sp>
        <p:sp>
          <p:nvSpPr>
            <p:cNvPr id="309" name="Google Shape;309;p43"/>
            <p:cNvSpPr/>
            <p:nvPr/>
          </p:nvSpPr>
          <p:spPr>
            <a:xfrm>
              <a:off x="0" y="1070312"/>
              <a:ext cx="10312337" cy="988650"/>
            </a:xfrm>
            <a:prstGeom prst="roundRect">
              <a:avLst>
                <a:gd fmla="val 16667" name="adj"/>
              </a:avLst>
            </a:prstGeom>
            <a:solidFill>
              <a:srgbClr val="E67E0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43"/>
            <p:cNvSpPr txBox="1"/>
            <p:nvPr/>
          </p:nvSpPr>
          <p:spPr>
            <a:xfrm>
              <a:off x="48262" y="1118574"/>
              <a:ext cx="10215813" cy="892126"/>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Clr>
                  <a:srgbClr val="000000"/>
                </a:buClr>
                <a:buSzPts val="2600"/>
                <a:buFont typeface="Arial"/>
                <a:buNone/>
              </a:pPr>
              <a:r>
                <a:rPr b="0" i="0" lang="pt-PT" sz="2600" u="none" cap="none" strike="noStrike">
                  <a:solidFill>
                    <a:schemeClr val="lt1"/>
                  </a:solidFill>
                  <a:latin typeface="Arial"/>
                  <a:ea typeface="Arial"/>
                  <a:cs typeface="Arial"/>
                  <a:sym typeface="Arial"/>
                </a:rPr>
                <a:t>Kulturelle Unterschiede – unterschiedliche Erwartungen und Werte</a:t>
              </a:r>
              <a:endParaRPr b="0" i="0" sz="1400" u="none" cap="none" strike="noStrike">
                <a:solidFill>
                  <a:srgbClr val="000000"/>
                </a:solidFill>
                <a:latin typeface="Arial"/>
                <a:ea typeface="Arial"/>
                <a:cs typeface="Arial"/>
                <a:sym typeface="Arial"/>
              </a:endParaRPr>
            </a:p>
          </p:txBody>
        </p:sp>
        <p:sp>
          <p:nvSpPr>
            <p:cNvPr id="311" name="Google Shape;311;p43"/>
            <p:cNvSpPr/>
            <p:nvPr/>
          </p:nvSpPr>
          <p:spPr>
            <a:xfrm>
              <a:off x="0" y="2133842"/>
              <a:ext cx="10312337" cy="988650"/>
            </a:xfrm>
            <a:prstGeom prst="roundRect">
              <a:avLst>
                <a:gd fmla="val 16667" name="adj"/>
              </a:avLst>
            </a:prstGeom>
            <a:solidFill>
              <a:srgbClr val="D03C0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43"/>
            <p:cNvSpPr txBox="1"/>
            <p:nvPr/>
          </p:nvSpPr>
          <p:spPr>
            <a:xfrm>
              <a:off x="48262" y="2182104"/>
              <a:ext cx="10215813" cy="892126"/>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Clr>
                  <a:srgbClr val="000000"/>
                </a:buClr>
                <a:buSzPts val="2600"/>
                <a:buFont typeface="Arial"/>
                <a:buNone/>
              </a:pPr>
              <a:r>
                <a:rPr b="0" i="0" lang="pt-PT" sz="2600" u="none" cap="none" strike="noStrike">
                  <a:solidFill>
                    <a:schemeClr val="lt1"/>
                  </a:solidFill>
                  <a:latin typeface="Arial"/>
                  <a:ea typeface="Arial"/>
                  <a:cs typeface="Arial"/>
                  <a:sym typeface="Arial"/>
                </a:rPr>
                <a:t>Regulatorische Hindernisse – Anerkennung von Qualifikationen, befristete Verträge</a:t>
              </a:r>
              <a:endParaRPr b="0" i="0" sz="1400" u="none" cap="none" strike="noStrike">
                <a:solidFill>
                  <a:srgbClr val="000000"/>
                </a:solidFill>
                <a:latin typeface="Arial"/>
                <a:ea typeface="Arial"/>
                <a:cs typeface="Arial"/>
                <a:sym typeface="Arial"/>
              </a:endParaRPr>
            </a:p>
          </p:txBody>
        </p:sp>
        <p:sp>
          <p:nvSpPr>
            <p:cNvPr id="313" name="Google Shape;313;p43"/>
            <p:cNvSpPr/>
            <p:nvPr/>
          </p:nvSpPr>
          <p:spPr>
            <a:xfrm>
              <a:off x="0" y="3197372"/>
              <a:ext cx="10312337" cy="988650"/>
            </a:xfrm>
            <a:prstGeom prst="roundRect">
              <a:avLst>
                <a:gd fmla="val 16667" name="adj"/>
              </a:avLst>
            </a:prstGeom>
            <a:solidFill>
              <a:srgbClr val="B90808"/>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43"/>
            <p:cNvSpPr txBox="1"/>
            <p:nvPr/>
          </p:nvSpPr>
          <p:spPr>
            <a:xfrm>
              <a:off x="48262" y="3245634"/>
              <a:ext cx="10215813" cy="892126"/>
            </a:xfrm>
            <a:prstGeom prst="rect">
              <a:avLst/>
            </a:prstGeom>
            <a:noFill/>
            <a:ln>
              <a:noFill/>
            </a:ln>
          </p:spPr>
          <p:txBody>
            <a:bodyPr anchorCtr="0" anchor="ctr" bIns="99050" lIns="99050" spcFirstLastPara="1" rIns="99050" wrap="square" tIns="99050">
              <a:noAutofit/>
            </a:bodyPr>
            <a:lstStyle/>
            <a:p>
              <a:pPr indent="0" lvl="0" marL="0" marR="0" rtl="0" algn="l">
                <a:lnSpc>
                  <a:spcPct val="90000"/>
                </a:lnSpc>
                <a:spcBef>
                  <a:spcPts val="0"/>
                </a:spcBef>
                <a:spcAft>
                  <a:spcPts val="0"/>
                </a:spcAft>
                <a:buClr>
                  <a:srgbClr val="000000"/>
                </a:buClr>
                <a:buSzPts val="2600"/>
                <a:buFont typeface="Arial"/>
                <a:buNone/>
              </a:pPr>
              <a:r>
                <a:rPr b="0" i="0" lang="pt-PT" sz="2600" u="none" cap="none" strike="noStrike">
                  <a:solidFill>
                    <a:schemeClr val="lt1"/>
                  </a:solidFill>
                  <a:latin typeface="Arial"/>
                  <a:ea typeface="Arial"/>
                  <a:cs typeface="Arial"/>
                  <a:sym typeface="Arial"/>
                </a:rPr>
                <a:t>Stereotypen und Diskriminierung – unzureichende Nutzung von Fähigkeiten und Motivationsverlust</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4"/>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Lektion 19</a:t>
            </a:r>
            <a:endParaRPr b="1" i="0" sz="2000" u="none" cap="none" strike="noStrike">
              <a:solidFill>
                <a:schemeClr val="lt1"/>
              </a:solidFill>
              <a:latin typeface="Arial"/>
              <a:ea typeface="Arial"/>
              <a:cs typeface="Arial"/>
              <a:sym typeface="Arial"/>
            </a:endParaRPr>
          </a:p>
        </p:txBody>
      </p:sp>
      <p:sp>
        <p:nvSpPr>
          <p:cNvPr id="320" name="Google Shape;320;p44"/>
          <p:cNvSpPr txBox="1"/>
          <p:nvPr/>
        </p:nvSpPr>
        <p:spPr>
          <a:xfrm>
            <a:off x="476249" y="1421715"/>
            <a:ext cx="2785565" cy="4133516"/>
          </a:xfrm>
          <a:prstGeom prst="rect">
            <a:avLst/>
          </a:prstGeom>
          <a:noFill/>
          <a:ln>
            <a:noFill/>
          </a:ln>
        </p:spPr>
        <p:txBody>
          <a:bodyPr anchorCtr="0" anchor="ctr" bIns="45700" lIns="91425" spcFirstLastPara="1" rIns="91425" wrap="square" tIns="45700">
            <a:normAutofit/>
          </a:bodyPr>
          <a:lstStyle/>
          <a:p>
            <a:pPr indent="0" lvl="0" marL="0" marR="0" rtl="0" algn="l">
              <a:lnSpc>
                <a:spcPct val="150000"/>
              </a:lnSpc>
              <a:spcBef>
                <a:spcPts val="0"/>
              </a:spcBef>
              <a:spcAft>
                <a:spcPts val="0"/>
              </a:spcAft>
              <a:buClr>
                <a:srgbClr val="000000"/>
              </a:buClr>
              <a:buSzPts val="6000"/>
              <a:buFont typeface="Calibri"/>
              <a:buNone/>
            </a:pPr>
            <a:r>
              <a:rPr b="1" i="0" lang="pt-PT" sz="2400" u="none" cap="none" strike="noStrike">
                <a:solidFill>
                  <a:schemeClr val="accent1"/>
                </a:solidFill>
                <a:latin typeface="Arial"/>
                <a:ea typeface="Arial"/>
                <a:cs typeface="Arial"/>
                <a:sym typeface="Arial"/>
              </a:rPr>
              <a:t>VORTEILE DER INTEGRATION VON MIGRANT:INNEN</a:t>
            </a:r>
            <a:endParaRPr b="1" i="0" sz="2400" u="none" cap="none" strike="noStrike">
              <a:solidFill>
                <a:schemeClr val="accent1"/>
              </a:solidFill>
              <a:latin typeface="Arial"/>
              <a:ea typeface="Arial"/>
              <a:cs typeface="Arial"/>
              <a:sym typeface="Arial"/>
            </a:endParaRPr>
          </a:p>
        </p:txBody>
      </p:sp>
      <p:grpSp>
        <p:nvGrpSpPr>
          <p:cNvPr id="321" name="Google Shape;321;p44"/>
          <p:cNvGrpSpPr/>
          <p:nvPr/>
        </p:nvGrpSpPr>
        <p:grpSpPr>
          <a:xfrm>
            <a:off x="3486013" y="1452630"/>
            <a:ext cx="8100936" cy="4012471"/>
            <a:chOff x="0" y="43121"/>
            <a:chExt cx="8100936" cy="4012471"/>
          </a:xfrm>
        </p:grpSpPr>
        <p:sp>
          <p:nvSpPr>
            <p:cNvPr id="322" name="Google Shape;322;p44"/>
            <p:cNvSpPr/>
            <p:nvPr/>
          </p:nvSpPr>
          <p:spPr>
            <a:xfrm>
              <a:off x="0" y="43121"/>
              <a:ext cx="8100936" cy="1274130"/>
            </a:xfrm>
            <a:prstGeom prst="roundRect">
              <a:avLst>
                <a:gd fmla="val 16667" name="adj"/>
              </a:avLst>
            </a:prstGeom>
            <a:solidFill>
              <a:srgbClr val="FECE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23" name="Google Shape;323;p44"/>
            <p:cNvSpPr txBox="1"/>
            <p:nvPr/>
          </p:nvSpPr>
          <p:spPr>
            <a:xfrm>
              <a:off x="62198" y="105319"/>
              <a:ext cx="7976540" cy="1149734"/>
            </a:xfrm>
            <a:prstGeom prst="rect">
              <a:avLst/>
            </a:prstGeom>
            <a:noFill/>
            <a:ln>
              <a:noFill/>
            </a:ln>
          </p:spPr>
          <p:txBody>
            <a:bodyPr anchorCtr="0" anchor="ctr" bIns="125725" lIns="125725" spcFirstLastPara="1" rIns="125725" wrap="square" tIns="125725">
              <a:noAutofit/>
            </a:bodyPr>
            <a:lstStyle/>
            <a:p>
              <a:pPr indent="0" lvl="0" marL="0" marR="0" rtl="0" algn="l">
                <a:lnSpc>
                  <a:spcPct val="90000"/>
                </a:lnSpc>
                <a:spcBef>
                  <a:spcPts val="0"/>
                </a:spcBef>
                <a:spcAft>
                  <a:spcPts val="0"/>
                </a:spcAft>
                <a:buClr>
                  <a:srgbClr val="000000"/>
                </a:buClr>
                <a:buSzPts val="2800"/>
                <a:buFont typeface="Arial"/>
                <a:buNone/>
              </a:pPr>
              <a:r>
                <a:rPr b="0" i="0" lang="pt-PT" sz="2800" u="none" cap="none" strike="noStrike">
                  <a:solidFill>
                    <a:schemeClr val="lt1"/>
                  </a:solidFill>
                  <a:latin typeface="Arial"/>
                  <a:ea typeface="Arial"/>
                  <a:cs typeface="Arial"/>
                  <a:sym typeface="Arial"/>
                </a:rPr>
                <a:t>Vielfalt als Ressource – Kreativität, Flexibilität, Belastbarkeit</a:t>
              </a:r>
              <a:endParaRPr b="0" i="0" sz="1100" u="none" cap="none" strike="noStrike">
                <a:solidFill>
                  <a:srgbClr val="000000"/>
                </a:solidFill>
                <a:latin typeface="Arial"/>
                <a:ea typeface="Arial"/>
                <a:cs typeface="Arial"/>
                <a:sym typeface="Arial"/>
              </a:endParaRPr>
            </a:p>
          </p:txBody>
        </p:sp>
        <p:sp>
          <p:nvSpPr>
            <p:cNvPr id="324" name="Google Shape;324;p44"/>
            <p:cNvSpPr/>
            <p:nvPr/>
          </p:nvSpPr>
          <p:spPr>
            <a:xfrm>
              <a:off x="0" y="1412292"/>
              <a:ext cx="8100936" cy="1274130"/>
            </a:xfrm>
            <a:prstGeom prst="roundRect">
              <a:avLst>
                <a:gd fmla="val 16667" name="adj"/>
              </a:avLst>
            </a:prstGeom>
            <a:solidFill>
              <a:srgbClr val="DA5B0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25" name="Google Shape;325;p44"/>
            <p:cNvSpPr txBox="1"/>
            <p:nvPr/>
          </p:nvSpPr>
          <p:spPr>
            <a:xfrm>
              <a:off x="62198" y="1474490"/>
              <a:ext cx="7976540" cy="1149734"/>
            </a:xfrm>
            <a:prstGeom prst="rect">
              <a:avLst/>
            </a:prstGeom>
            <a:noFill/>
            <a:ln>
              <a:noFill/>
            </a:ln>
          </p:spPr>
          <p:txBody>
            <a:bodyPr anchorCtr="0" anchor="ctr" bIns="125725" lIns="125725" spcFirstLastPara="1" rIns="125725" wrap="square" tIns="125725">
              <a:noAutofit/>
            </a:bodyPr>
            <a:lstStyle/>
            <a:p>
              <a:pPr indent="0" lvl="0" marL="0" marR="0" rtl="0" algn="l">
                <a:lnSpc>
                  <a:spcPct val="90000"/>
                </a:lnSpc>
                <a:spcBef>
                  <a:spcPts val="0"/>
                </a:spcBef>
                <a:spcAft>
                  <a:spcPts val="0"/>
                </a:spcAft>
                <a:buClr>
                  <a:srgbClr val="000000"/>
                </a:buClr>
                <a:buSzPts val="2800"/>
                <a:buFont typeface="Arial"/>
                <a:buNone/>
              </a:pPr>
              <a:r>
                <a:rPr b="0" i="0" lang="pt-PT" sz="2800" u="none" cap="none" strike="noStrike">
                  <a:solidFill>
                    <a:schemeClr val="lt1"/>
                  </a:solidFill>
                  <a:latin typeface="Arial"/>
                  <a:ea typeface="Arial"/>
                  <a:cs typeface="Arial"/>
                  <a:sym typeface="Arial"/>
                </a:rPr>
                <a:t>Fähigkeiten, Erfahrung und Anpassungsfähigkeit von Arbeitsmigrant:innen</a:t>
              </a:r>
              <a:endParaRPr b="0" i="0" sz="1100" u="none" cap="none" strike="noStrike">
                <a:solidFill>
                  <a:srgbClr val="000000"/>
                </a:solidFill>
                <a:latin typeface="Arial"/>
                <a:ea typeface="Arial"/>
                <a:cs typeface="Arial"/>
                <a:sym typeface="Arial"/>
              </a:endParaRPr>
            </a:p>
          </p:txBody>
        </p:sp>
        <p:sp>
          <p:nvSpPr>
            <p:cNvPr id="326" name="Google Shape;326;p44"/>
            <p:cNvSpPr/>
            <p:nvPr/>
          </p:nvSpPr>
          <p:spPr>
            <a:xfrm>
              <a:off x="0" y="2781462"/>
              <a:ext cx="8100936" cy="1274130"/>
            </a:xfrm>
            <a:prstGeom prst="roundRect">
              <a:avLst>
                <a:gd fmla="val 16667" name="adj"/>
              </a:avLst>
            </a:prstGeom>
            <a:solidFill>
              <a:srgbClr val="B90808"/>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27" name="Google Shape;327;p44"/>
            <p:cNvSpPr txBox="1"/>
            <p:nvPr/>
          </p:nvSpPr>
          <p:spPr>
            <a:xfrm>
              <a:off x="62198" y="2843660"/>
              <a:ext cx="7976540" cy="1149734"/>
            </a:xfrm>
            <a:prstGeom prst="rect">
              <a:avLst/>
            </a:prstGeom>
            <a:noFill/>
            <a:ln>
              <a:noFill/>
            </a:ln>
          </p:spPr>
          <p:txBody>
            <a:bodyPr anchorCtr="0" anchor="ctr" bIns="125725" lIns="125725" spcFirstLastPara="1" rIns="125725" wrap="square" tIns="125725">
              <a:noAutofit/>
            </a:bodyPr>
            <a:lstStyle/>
            <a:p>
              <a:pPr indent="0" lvl="0" marL="0" marR="0" rtl="0" algn="l">
                <a:lnSpc>
                  <a:spcPct val="90000"/>
                </a:lnSpc>
                <a:spcBef>
                  <a:spcPts val="0"/>
                </a:spcBef>
                <a:spcAft>
                  <a:spcPts val="0"/>
                </a:spcAft>
                <a:buClr>
                  <a:srgbClr val="000000"/>
                </a:buClr>
                <a:buSzPts val="2800"/>
                <a:buFont typeface="Arial"/>
                <a:buNone/>
              </a:pPr>
              <a:r>
                <a:rPr b="0" i="0" lang="pt-PT" sz="2800" u="none" cap="none" strike="noStrike">
                  <a:solidFill>
                    <a:schemeClr val="lt1"/>
                  </a:solidFill>
                  <a:latin typeface="Arial"/>
                  <a:ea typeface="Arial"/>
                  <a:cs typeface="Arial"/>
                  <a:sym typeface="Arial"/>
                </a:rPr>
                <a:t>Integration fördert die wirtschaftliche Nachhaltigkeit in Zeiten des Bevölkerungsrückgangs</a:t>
              </a:r>
              <a:endParaRPr b="0" i="0" sz="1100"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5"/>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Lektion 19</a:t>
            </a:r>
            <a:endParaRPr b="1" i="0" sz="2000" u="none" cap="none" strike="noStrike">
              <a:solidFill>
                <a:schemeClr val="lt1"/>
              </a:solidFill>
              <a:latin typeface="Arial"/>
              <a:ea typeface="Arial"/>
              <a:cs typeface="Arial"/>
              <a:sym typeface="Arial"/>
            </a:endParaRPr>
          </a:p>
        </p:txBody>
      </p:sp>
      <p:sp>
        <p:nvSpPr>
          <p:cNvPr id="333" name="Google Shape;333;p45"/>
          <p:cNvSpPr txBox="1"/>
          <p:nvPr/>
        </p:nvSpPr>
        <p:spPr>
          <a:xfrm>
            <a:off x="438151" y="971339"/>
            <a:ext cx="6426674"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HERAUSFORDERUNGEN IN FÜHRUNG UND MANAGEMENT</a:t>
            </a:r>
            <a:endParaRPr b="1" i="0" sz="2800" u="none" cap="none" strike="noStrike">
              <a:solidFill>
                <a:schemeClr val="accent1"/>
              </a:solidFill>
              <a:latin typeface="Arial"/>
              <a:ea typeface="Arial"/>
              <a:cs typeface="Arial"/>
              <a:sym typeface="Arial"/>
            </a:endParaRPr>
          </a:p>
        </p:txBody>
      </p:sp>
      <p:sp>
        <p:nvSpPr>
          <p:cNvPr id="334" name="Google Shape;334;p45"/>
          <p:cNvSpPr txBox="1"/>
          <p:nvPr/>
        </p:nvSpPr>
        <p:spPr>
          <a:xfrm>
            <a:off x="1390649" y="2424115"/>
            <a:ext cx="5801721" cy="3613149"/>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Multikulturelle Teams mit Empathie und Anpassungsfähigkeit führen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Entwicklung inklusiver Führungskompetenzen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Die Fähigkeiten von Migrant:innen effektiv einbinden und nutzen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Umgang mit kulturellen Unterschieden und potenziellen Konflikten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Messung des Fortschritts anhand von Diversity-KPIs</a:t>
            </a:r>
            <a:endParaRPr b="0" i="0" sz="2000" u="none" cap="none" strike="noStrike">
              <a:solidFill>
                <a:schemeClr val="dk1"/>
              </a:solidFill>
              <a:latin typeface="Calibri"/>
              <a:ea typeface="Calibri"/>
              <a:cs typeface="Calibri"/>
              <a:sym typeface="Calibri"/>
            </a:endParaRPr>
          </a:p>
        </p:txBody>
      </p:sp>
      <p:pic>
        <p:nvPicPr>
          <p:cNvPr descr="Figure scolpite colorate di esseri umani" id="335" name="Google Shape;335;p45"/>
          <p:cNvPicPr preferRelativeResize="0"/>
          <p:nvPr/>
        </p:nvPicPr>
        <p:blipFill rotWithShape="1">
          <a:blip r:embed="rId3">
            <a:alphaModFix/>
          </a:blip>
          <a:srcRect b="-1" l="26339" r="26107" t="0"/>
          <a:stretch/>
        </p:blipFill>
        <p:spPr>
          <a:xfrm>
            <a:off x="7614882" y="471557"/>
            <a:ext cx="4577118" cy="63864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6"/>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Lektion 19</a:t>
            </a:r>
            <a:endParaRPr b="1" i="0" sz="2000" u="none" cap="none" strike="noStrike">
              <a:solidFill>
                <a:schemeClr val="lt1"/>
              </a:solidFill>
              <a:latin typeface="Arial"/>
              <a:ea typeface="Arial"/>
              <a:cs typeface="Arial"/>
              <a:sym typeface="Arial"/>
            </a:endParaRPr>
          </a:p>
        </p:txBody>
      </p:sp>
      <p:sp>
        <p:nvSpPr>
          <p:cNvPr id="341" name="Google Shape;341;p46"/>
          <p:cNvSpPr txBox="1"/>
          <p:nvPr/>
        </p:nvSpPr>
        <p:spPr>
          <a:xfrm>
            <a:off x="1390649" y="971339"/>
            <a:ext cx="5474175"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Best Practice– BEISPIELE</a:t>
            </a:r>
            <a:endParaRPr b="1" i="0" sz="2800" u="none" cap="none" strike="noStrike">
              <a:solidFill>
                <a:schemeClr val="accent1"/>
              </a:solidFill>
              <a:latin typeface="Arial"/>
              <a:ea typeface="Arial"/>
              <a:cs typeface="Arial"/>
              <a:sym typeface="Arial"/>
            </a:endParaRPr>
          </a:p>
        </p:txBody>
      </p:sp>
      <p:sp>
        <p:nvSpPr>
          <p:cNvPr id="342" name="Google Shape;342;p46"/>
          <p:cNvSpPr txBox="1"/>
          <p:nvPr/>
        </p:nvSpPr>
        <p:spPr>
          <a:xfrm>
            <a:off x="666751" y="1924334"/>
            <a:ext cx="6563720" cy="4026088"/>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90000"/>
              </a:lnSpc>
              <a:spcBef>
                <a:spcPts val="1000"/>
              </a:spcBef>
              <a:spcAft>
                <a:spcPts val="0"/>
              </a:spcAft>
              <a:buClr>
                <a:schemeClr val="dk1"/>
              </a:buClr>
              <a:buSzPts val="2400"/>
              <a:buFont typeface="Arial"/>
              <a:buChar char="•"/>
            </a:pPr>
            <a:r>
              <a:rPr b="1" i="0" lang="pt-PT" sz="2000" u="none" cap="none" strike="noStrike">
                <a:solidFill>
                  <a:schemeClr val="dk1"/>
                </a:solidFill>
                <a:latin typeface="Calibri"/>
                <a:ea typeface="Calibri"/>
                <a:cs typeface="Calibri"/>
                <a:sym typeface="Calibri"/>
              </a:rPr>
              <a:t>Mentoring-Programme </a:t>
            </a:r>
            <a:r>
              <a:rPr b="0" i="0" lang="pt-PT" sz="2000" u="none" cap="none" strike="noStrike">
                <a:solidFill>
                  <a:schemeClr val="dk1"/>
                </a:solidFill>
                <a:latin typeface="Calibri"/>
                <a:ea typeface="Calibri"/>
                <a:cs typeface="Calibri"/>
                <a:sym typeface="Calibri"/>
              </a:rPr>
              <a:t>– Buddy-Systeme zur Unterstützung von Neuankömmlingen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1" i="0" lang="pt-PT" sz="2000" u="none" cap="none" strike="noStrike">
                <a:solidFill>
                  <a:schemeClr val="dk1"/>
                </a:solidFill>
                <a:latin typeface="Calibri"/>
                <a:ea typeface="Calibri"/>
                <a:cs typeface="Calibri"/>
                <a:sym typeface="Calibri"/>
              </a:rPr>
              <a:t>Sicherheitsnetze </a:t>
            </a:r>
            <a:r>
              <a:rPr b="0" i="0" lang="pt-PT" sz="2000" u="none" cap="none" strike="noStrike">
                <a:solidFill>
                  <a:schemeClr val="dk1"/>
                </a:solidFill>
                <a:latin typeface="Calibri"/>
                <a:ea typeface="Calibri"/>
                <a:cs typeface="Calibri"/>
                <a:sym typeface="Calibri"/>
              </a:rPr>
              <a:t>für neu angekommene Migrant:innen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1" i="0" lang="pt-PT" sz="2000" u="none" cap="none" strike="noStrike">
                <a:solidFill>
                  <a:schemeClr val="dk1"/>
                </a:solidFill>
                <a:latin typeface="Calibri"/>
                <a:ea typeface="Calibri"/>
                <a:cs typeface="Calibri"/>
                <a:sym typeface="Calibri"/>
              </a:rPr>
              <a:t>Kleine Praxisgemeinschaften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1" i="0" lang="pt-PT" sz="2000" u="none" cap="none" strike="noStrike">
                <a:solidFill>
                  <a:schemeClr val="dk1"/>
                </a:solidFill>
                <a:latin typeface="Calibri"/>
                <a:ea typeface="Calibri"/>
                <a:cs typeface="Calibri"/>
                <a:sym typeface="Calibri"/>
              </a:rPr>
              <a:t>Interkulturelles Training für alle </a:t>
            </a:r>
            <a:r>
              <a:rPr b="0" i="0" lang="pt-PT" sz="2000" u="none" cap="none" strike="noStrike">
                <a:solidFill>
                  <a:schemeClr val="dk1"/>
                </a:solidFill>
                <a:latin typeface="Calibri"/>
                <a:ea typeface="Calibri"/>
                <a:cs typeface="Calibri"/>
                <a:sym typeface="Calibri"/>
              </a:rPr>
              <a:t>Mitarbeiter:innen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1" i="0" lang="pt-PT" sz="2000" u="none" cap="none" strike="noStrike">
                <a:solidFill>
                  <a:schemeClr val="dk1"/>
                </a:solidFill>
                <a:latin typeface="Calibri"/>
                <a:ea typeface="Calibri"/>
                <a:cs typeface="Calibri"/>
                <a:sym typeface="Calibri"/>
              </a:rPr>
              <a:t>Inklusive Teambildungs- </a:t>
            </a:r>
            <a:r>
              <a:rPr b="0" i="0" lang="pt-PT" sz="2000" u="none" cap="none" strike="noStrike">
                <a:solidFill>
                  <a:schemeClr val="dk1"/>
                </a:solidFill>
                <a:latin typeface="Calibri"/>
                <a:ea typeface="Calibri"/>
                <a:cs typeface="Calibri"/>
                <a:sym typeface="Calibri"/>
              </a:rPr>
              <a:t>und Kommunikationsstrategien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Abstimmung der Personalpolitik auf </a:t>
            </a:r>
            <a:r>
              <a:rPr b="1" i="0" lang="pt-PT" sz="2000" u="none" cap="none" strike="noStrike">
                <a:solidFill>
                  <a:schemeClr val="dk1"/>
                </a:solidFill>
                <a:latin typeface="Calibri"/>
                <a:ea typeface="Calibri"/>
                <a:cs typeface="Calibri"/>
                <a:sym typeface="Calibri"/>
              </a:rPr>
              <a:t>KPIs </a:t>
            </a:r>
            <a:r>
              <a:rPr b="0" i="0" lang="pt-PT" sz="2000" u="none" cap="none" strike="noStrike">
                <a:solidFill>
                  <a:schemeClr val="dk1"/>
                </a:solidFill>
                <a:latin typeface="Calibri"/>
                <a:ea typeface="Calibri"/>
                <a:cs typeface="Calibri"/>
                <a:sym typeface="Calibri"/>
              </a:rPr>
              <a:t>für Vielfalt und </a:t>
            </a:r>
            <a:r>
              <a:rPr b="1" i="0" lang="pt-PT" sz="2000" u="none" cap="none" strike="noStrike">
                <a:solidFill>
                  <a:schemeClr val="dk1"/>
                </a:solidFill>
                <a:latin typeface="Calibri"/>
                <a:ea typeface="Calibri"/>
                <a:cs typeface="Calibri"/>
                <a:sym typeface="Calibri"/>
              </a:rPr>
              <a:t>Inklusion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Transparente Überwachungs- und Feedbackmechanismen</a:t>
            </a:r>
            <a:endParaRPr b="0" i="0" sz="2000" u="none" cap="none" strike="noStrike">
              <a:solidFill>
                <a:schemeClr val="dk1"/>
              </a:solidFill>
              <a:latin typeface="Calibri"/>
              <a:ea typeface="Calibri"/>
              <a:cs typeface="Calibri"/>
              <a:sym typeface="Calibri"/>
            </a:endParaRPr>
          </a:p>
        </p:txBody>
      </p:sp>
      <p:pic>
        <p:nvPicPr>
          <p:cNvPr descr="Connessioni" id="343" name="Google Shape;343;p46"/>
          <p:cNvPicPr preferRelativeResize="0"/>
          <p:nvPr/>
        </p:nvPicPr>
        <p:blipFill rotWithShape="1">
          <a:blip r:embed="rId3">
            <a:alphaModFix/>
          </a:blip>
          <a:srcRect b="0" l="0" r="0" t="0"/>
          <a:stretch/>
        </p:blipFill>
        <p:spPr>
          <a:xfrm>
            <a:off x="7878833" y="1256767"/>
            <a:ext cx="4026088" cy="4026088"/>
          </a:xfrm>
          <a:prstGeom prst="ellipse">
            <a:avLst/>
          </a:prstGeom>
          <a:noFill/>
          <a:ln cap="rnd" cmpd="sng" w="63500">
            <a:solidFill>
              <a:schemeClr val="accent6"/>
            </a:solidFill>
            <a:prstDash val="solid"/>
            <a:round/>
            <a:headEnd len="sm" w="sm" type="none"/>
            <a:tailEnd len="sm" w="sm" type="none"/>
          </a:ln>
          <a:effectLst>
            <a:outerShdw blurRad="381000" sx="-80000" rotWithShape="0" dir="5400000" dist="292100" sy="-18000">
              <a:srgbClr val="000000">
                <a:alpha val="2196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7"/>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Einheit 19</a:t>
            </a:r>
            <a:endParaRPr b="1" i="0" sz="2000" u="none" cap="none" strike="noStrike">
              <a:solidFill>
                <a:schemeClr val="lt1"/>
              </a:solidFill>
              <a:latin typeface="Arial"/>
              <a:ea typeface="Arial"/>
              <a:cs typeface="Arial"/>
              <a:sym typeface="Arial"/>
            </a:endParaRPr>
          </a:p>
        </p:txBody>
      </p:sp>
      <p:sp>
        <p:nvSpPr>
          <p:cNvPr id="349" name="Google Shape;349;p47"/>
          <p:cNvSpPr txBox="1"/>
          <p:nvPr/>
        </p:nvSpPr>
        <p:spPr>
          <a:xfrm>
            <a:off x="287079" y="471558"/>
            <a:ext cx="7239001"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BEST PRACTICE in der EU – 1 (Italien)</a:t>
            </a:r>
            <a:endParaRPr b="1" i="0" sz="2800" u="none" cap="none" strike="noStrike">
              <a:solidFill>
                <a:schemeClr val="accent1"/>
              </a:solidFill>
              <a:latin typeface="Arial"/>
              <a:ea typeface="Arial"/>
              <a:cs typeface="Arial"/>
              <a:sym typeface="Arial"/>
            </a:endParaRPr>
          </a:p>
        </p:txBody>
      </p:sp>
      <p:sp>
        <p:nvSpPr>
          <p:cNvPr id="350" name="Google Shape;350;p47"/>
          <p:cNvSpPr txBox="1"/>
          <p:nvPr/>
        </p:nvSpPr>
        <p:spPr>
          <a:xfrm>
            <a:off x="885681" y="2055625"/>
            <a:ext cx="11019239" cy="3613149"/>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Fare Sistema Oltre l’Accoglienza (Italien)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Ansatz: Das Modell des „ganzheitlichen Netzwerks“</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Dieses Projekt beschränkt sich nicht darauf, Angebot und Nachfrage zusammenzuführen, sondern schafft ein Sicherheitsnetz für Migrant:innen und Unternehmen. Die Innovation liegt in der Einbindung von drei Akteuren: dem Unternehmen, einer Pflegefamilie (oder einem lokalen Betreuer) und einem Sozialarbeiter:innen.</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Das gelöste Problem: Die Integration in ein KMU scheitert oft an nicht arbeitsbezogenen Problemen (Wohnsituation, Bürokratie, Einsamkeit).</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Die Lösung: Während das Unternehmen für die berufliche Ausbildung sorgt, unterstützt eine „Familie oder ein:e Betreuer:in“ die Arbeitnehmer:innen in ihrer Freizeit bei alltäglichen Belangen. Dies entlastet die Unternehmer:innen von Verantwortlichkeiten, die nicht in seinen Zuständigkeitsbereich fallen, aber die Produktivität beeinträchtigen.</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Konkretes Ergebnis: Über 400 beteiligte Unternehmen in Italien. KMU sind bei der Bewältigung von Vulnerabilität nicht mehr auf sich allein gestellt, was die Fluktuation drastisch reduziert.</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MEHR DAZU unter:</a:t>
            </a:r>
            <a:r>
              <a:rPr b="0" i="0" lang="pt-PT" sz="2000" u="sng" cap="none" strike="noStrike">
                <a:solidFill>
                  <a:schemeClr val="dk1"/>
                </a:solidFill>
                <a:latin typeface="Calibri"/>
                <a:ea typeface="Calibri"/>
                <a:cs typeface="Calibri"/>
                <a:sym typeface="Calibri"/>
                <a:hlinkClick r:id="rId3">
                  <a:extLst>
                    <a:ext uri="{A12FA001-AC4F-418D-AE19-62706E023703}">
                      <ahyp:hlinkClr val="tx"/>
                    </a:ext>
                  </a:extLst>
                </a:hlinkClick>
              </a:rPr>
              <a:t> http://faresistemaoltrelaccoglienza.it/</a:t>
            </a:r>
            <a:r>
              <a:rPr b="0" i="0" lang="pt-PT" sz="2000" u="none" cap="none" strike="noStrike">
                <a:solidFill>
                  <a:schemeClr val="dk1"/>
                </a:solidFill>
                <a:latin typeface="Calibri"/>
                <a:ea typeface="Calibri"/>
                <a:cs typeface="Calibri"/>
                <a:sym typeface="Calibri"/>
              </a:rPr>
              <a:t>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8"/>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Lektion 19</a:t>
            </a:r>
            <a:endParaRPr b="1" i="0" sz="2000" u="none" cap="none" strike="noStrike">
              <a:solidFill>
                <a:schemeClr val="lt1"/>
              </a:solidFill>
              <a:latin typeface="Arial"/>
              <a:ea typeface="Arial"/>
              <a:cs typeface="Arial"/>
              <a:sym typeface="Arial"/>
            </a:endParaRPr>
          </a:p>
        </p:txBody>
      </p:sp>
      <p:sp>
        <p:nvSpPr>
          <p:cNvPr id="356" name="Google Shape;356;p48"/>
          <p:cNvSpPr txBox="1"/>
          <p:nvPr/>
        </p:nvSpPr>
        <p:spPr>
          <a:xfrm>
            <a:off x="1390649" y="725679"/>
            <a:ext cx="7739703"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Bewährte Verfahren in der EU – 2 (Belgien)</a:t>
            </a:r>
            <a:endParaRPr b="1" i="0" sz="2800" u="none" cap="none" strike="noStrike">
              <a:solidFill>
                <a:schemeClr val="accent1"/>
              </a:solidFill>
              <a:latin typeface="Arial"/>
              <a:ea typeface="Arial"/>
              <a:cs typeface="Arial"/>
              <a:sym typeface="Arial"/>
            </a:endParaRPr>
          </a:p>
        </p:txBody>
      </p:sp>
      <p:sp>
        <p:nvSpPr>
          <p:cNvPr id="357" name="Google Shape;357;p48"/>
          <p:cNvSpPr txBox="1"/>
          <p:nvPr/>
        </p:nvSpPr>
        <p:spPr>
          <a:xfrm>
            <a:off x="885681" y="2055625"/>
            <a:ext cx="11019239" cy="3613149"/>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2. DUO for a JOB (Belgien/Frankreich)</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Ansatz: Generationenübergreifendes Mentoring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Dieses in Belgien entstandene Modell nutzt eine unterschätzte Ressource: die Erfahrung von Fachkräften im Ruhestand oder kurz vor dem Ruhestand (über 50), um junge Migrant:innen in lokalen KMU zu vermitteln.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Die Innovation: Die „Senior“-Mentor:innen fungieren als kulturelle und berufliche Brücke. Sie helfen dem jungen Menschen, die Unternehmenskultur eines kleinen Betriebs (die oft auf informellen Beziehungen und direktem Vertrauen basiert) zu „entschlüsseln“.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Konkretes Ergebnis: 70 % der betreuten jungen Menschen finden innerhalb von 12 Monaten eine Beschäftigung oder einen Ausbildungsplatz. Die Kosten für den Staat sind dank des Einsatzes qualifizierter Freiwilliger sehr gering, was das Modell äußerst nachhaltig macht.</a:t>
            </a:r>
            <a:endParaRPr b="0" i="0" sz="20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MEHR DAZU unter:</a:t>
            </a:r>
            <a:r>
              <a:rPr b="0" i="0" lang="pt-PT" sz="2000" u="sng" cap="none" strike="noStrike">
                <a:solidFill>
                  <a:schemeClr val="dk1"/>
                </a:solidFill>
                <a:latin typeface="Calibri"/>
                <a:ea typeface="Calibri"/>
                <a:cs typeface="Calibri"/>
                <a:sym typeface="Calibri"/>
                <a:hlinkClick r:id="rId3">
                  <a:extLst>
                    <a:ext uri="{A12FA001-AC4F-418D-AE19-62706E023703}">
                      <ahyp:hlinkClr val="tx"/>
                    </a:ext>
                  </a:extLst>
                </a:hlinkClick>
              </a:rPr>
              <a:t> www.duoforajob.org</a:t>
            </a:r>
            <a:endParaRPr b="0" i="0" sz="2000" u="none" cap="none" strike="noStrike">
              <a:solidFill>
                <a:schemeClr val="dk1"/>
              </a:solidFill>
              <a:latin typeface="Calibri"/>
              <a:ea typeface="Calibri"/>
              <a:cs typeface="Calibri"/>
              <a:sym typeface="Calibri"/>
            </a:endParaRPr>
          </a:p>
          <a:p>
            <a:pPr indent="-190500" lvl="0" marL="342900" marR="0" rtl="0" algn="l">
              <a:lnSpc>
                <a:spcPct val="90000"/>
              </a:lnSpc>
              <a:spcBef>
                <a:spcPts val="1000"/>
              </a:spcBef>
              <a:spcAft>
                <a:spcPts val="0"/>
              </a:spcAft>
              <a:buClr>
                <a:schemeClr val="dk1"/>
              </a:buClr>
              <a:buSzPts val="2400"/>
              <a:buFont typeface="Arial"/>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9"/>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Lektion 19</a:t>
            </a:r>
            <a:endParaRPr b="1" i="0" sz="2000" u="none" cap="none" strike="noStrike">
              <a:solidFill>
                <a:schemeClr val="lt1"/>
              </a:solidFill>
              <a:latin typeface="Arial"/>
              <a:ea typeface="Arial"/>
              <a:cs typeface="Arial"/>
              <a:sym typeface="Arial"/>
            </a:endParaRPr>
          </a:p>
        </p:txBody>
      </p:sp>
      <p:sp>
        <p:nvSpPr>
          <p:cNvPr id="363" name="Google Shape;363;p49"/>
          <p:cNvSpPr txBox="1"/>
          <p:nvPr/>
        </p:nvSpPr>
        <p:spPr>
          <a:xfrm>
            <a:off x="885681" y="471558"/>
            <a:ext cx="9137651"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Bewährte Verfahren in der EU – 3 (Frankreich)</a:t>
            </a:r>
            <a:endParaRPr b="1" i="0" sz="2800" u="none" cap="none" strike="noStrike">
              <a:solidFill>
                <a:schemeClr val="accent1"/>
              </a:solidFill>
              <a:latin typeface="Arial"/>
              <a:ea typeface="Arial"/>
              <a:cs typeface="Arial"/>
              <a:sym typeface="Arial"/>
            </a:endParaRPr>
          </a:p>
        </p:txBody>
      </p:sp>
      <p:sp>
        <p:nvSpPr>
          <p:cNvPr id="364" name="Google Shape;364;p49"/>
          <p:cNvSpPr txBox="1"/>
          <p:nvPr/>
        </p:nvSpPr>
        <p:spPr>
          <a:xfrm>
            <a:off x="885681" y="2055625"/>
            <a:ext cx="11019239" cy="3613149"/>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Kodiko (Frankreich)</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Ansatz: Professionelles „Co-Training“ am Arbeitsplatz</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Kodiko ist ein Verein, der ein Förderprogramm entwickelt hat, das auf dem Konzept der „Paare“ basiert. Es handelt sich nicht um ein einfaches Praktikum: Die migrierte Person wird von zwei Mitarbeiter:innen desselben Unternehmens (oft ein KMU oder eine lokale Niederlassung) unterstützt, die als Mentor:innen fungieren.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Innovation: Im Gegensatz zu Eins-zu-Eins-Mentoring-Programmen schafft das „Drei-Wege“-Modell (2 Mitarbeiter:innen + 1 Migrant:in) eine kleine Praxisgemeinschaft. Dies entlastet den/die einzelne/n Mitarbeiter:in und ermöglicht es der migrierten Person, verschiedene Arbeitsstile kennenzulernen. </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Konkrete Vorteile für KMU: Kleine Unternehmen befürchten oft, dass die Integration einer migrierten Person zu viel Zeit ihrer Führungskräfte in Anspruch nimmt. Kodiko strukturiert das Programm über sechs Monate mit regelmäßigen Treffen und stellt KMU die pädagogischen Instrumente zur Verfügung, um ihre eigenen Mitarbeiter:innen als „Mentor:innen“ auszubilden.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Konkrete Ergebnisse: 60–74 % der Teilnehmer:innen finden innerhalb von sechs Monaten nach Abschluss des Programms eine Beschäftigung oder eine qualifizierende Ausbildung. Für KMU ergibt sich ein doppelter Nutzen: Sie gewinnen potenzielle Talente und stärken den Teamgeist sowie das soziale Bewusstsein unter ihren Mitarbeiter:innen.</a:t>
            </a:r>
            <a:endParaRPr b="0" i="0" sz="1800" u="none" cap="none" strike="noStrike">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b="0" i="0" lang="pt-PT" sz="1800" u="none" cap="none" strike="noStrike">
                <a:solidFill>
                  <a:schemeClr val="dk1"/>
                </a:solidFill>
                <a:latin typeface="Calibri"/>
                <a:ea typeface="Calibri"/>
                <a:cs typeface="Calibri"/>
                <a:sym typeface="Calibri"/>
              </a:rPr>
              <a:t>MEHR INFORMATIONEN unter:</a:t>
            </a:r>
            <a:r>
              <a:rPr b="0" i="0" lang="pt-PT" sz="1800" u="sng" cap="none" strike="noStrike">
                <a:solidFill>
                  <a:schemeClr val="dk1"/>
                </a:solidFill>
                <a:latin typeface="Calibri"/>
                <a:ea typeface="Calibri"/>
                <a:cs typeface="Calibri"/>
                <a:sym typeface="Calibri"/>
                <a:hlinkClick r:id="rId3">
                  <a:extLst>
                    <a:ext uri="{A12FA001-AC4F-418D-AE19-62706E023703}">
                      <ahyp:hlinkClr val="tx"/>
                    </a:ext>
                  </a:extLst>
                </a:hlinkClick>
              </a:rPr>
              <a:t> www.kodiko.fr</a:t>
            </a:r>
            <a:r>
              <a:rPr b="0" i="0" lang="pt-PT" sz="18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grpSp>
        <p:nvGrpSpPr>
          <p:cNvPr id="369" name="Google Shape;369;p50"/>
          <p:cNvGrpSpPr/>
          <p:nvPr/>
        </p:nvGrpSpPr>
        <p:grpSpPr>
          <a:xfrm>
            <a:off x="3802617" y="471655"/>
            <a:ext cx="6151709" cy="6151890"/>
            <a:chOff x="2137589" y="96"/>
            <a:chExt cx="6151709" cy="6151890"/>
          </a:xfrm>
        </p:grpSpPr>
        <p:sp>
          <p:nvSpPr>
            <p:cNvPr id="370" name="Google Shape;370;p50"/>
            <p:cNvSpPr/>
            <p:nvPr/>
          </p:nvSpPr>
          <p:spPr>
            <a:xfrm>
              <a:off x="3986451" y="278"/>
              <a:ext cx="2453984" cy="2453984"/>
            </a:xfrm>
            <a:prstGeom prst="downArrow">
              <a:avLst>
                <a:gd fmla="val 50000" name="adj1"/>
                <a:gd fmla="val 35000" name="adj2"/>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50"/>
            <p:cNvSpPr txBox="1"/>
            <p:nvPr/>
          </p:nvSpPr>
          <p:spPr>
            <a:xfrm>
              <a:off x="4532688" y="96"/>
              <a:ext cx="1361510" cy="2024537"/>
            </a:xfrm>
            <a:prstGeom prst="rect">
              <a:avLst/>
            </a:prstGeom>
            <a:noFill/>
            <a:ln>
              <a:noFill/>
            </a:ln>
          </p:spPr>
          <p:txBody>
            <a:bodyPr anchorCtr="0" anchor="ctr" bIns="99550" lIns="99550" spcFirstLastPara="1" rIns="99550" wrap="square" tIns="99550">
              <a:noAutofit/>
            </a:bodyPr>
            <a:lstStyle/>
            <a:p>
              <a:pPr indent="0" lvl="0" marL="0" marR="0" rtl="0" algn="ctr">
                <a:lnSpc>
                  <a:spcPct val="90000"/>
                </a:lnSpc>
                <a:spcBef>
                  <a:spcPts val="0"/>
                </a:spcBef>
                <a:spcAft>
                  <a:spcPts val="0"/>
                </a:spcAft>
                <a:buClr>
                  <a:srgbClr val="000000"/>
                </a:buClr>
                <a:buSzPts val="1400"/>
                <a:buFont typeface="Arial"/>
                <a:buNone/>
              </a:pPr>
              <a:r>
                <a:rPr b="0" i="0" lang="pt-PT" sz="1400" u="none" cap="none" strike="noStrike">
                  <a:solidFill>
                    <a:schemeClr val="lt1"/>
                  </a:solidFill>
                  <a:latin typeface="Arial"/>
                  <a:ea typeface="Arial"/>
                  <a:cs typeface="Arial"/>
                  <a:sym typeface="Arial"/>
                </a:rPr>
                <a:t>Über die Integration von Migrant:innen nachdenken und Erfahrungen austauschen</a:t>
              </a:r>
              <a:endParaRPr b="0" i="0" sz="1400" u="none" cap="none" strike="noStrike">
                <a:solidFill>
                  <a:srgbClr val="000000"/>
                </a:solidFill>
                <a:latin typeface="Arial"/>
                <a:ea typeface="Arial"/>
                <a:cs typeface="Arial"/>
                <a:sym typeface="Arial"/>
              </a:endParaRPr>
            </a:p>
          </p:txBody>
        </p:sp>
        <p:sp>
          <p:nvSpPr>
            <p:cNvPr id="372" name="Google Shape;372;p50"/>
            <p:cNvSpPr/>
            <p:nvPr/>
          </p:nvSpPr>
          <p:spPr>
            <a:xfrm rot="5400000">
              <a:off x="5835313" y="1849140"/>
              <a:ext cx="2453984" cy="2453984"/>
            </a:xfrm>
            <a:prstGeom prst="downArrow">
              <a:avLst>
                <a:gd fmla="val 50000" name="adj1"/>
                <a:gd fmla="val 35000" name="adj2"/>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50"/>
            <p:cNvSpPr txBox="1"/>
            <p:nvPr/>
          </p:nvSpPr>
          <p:spPr>
            <a:xfrm>
              <a:off x="6264761" y="2462636"/>
              <a:ext cx="2024537" cy="1226992"/>
            </a:xfrm>
            <a:prstGeom prst="rect">
              <a:avLst/>
            </a:prstGeom>
            <a:noFill/>
            <a:ln>
              <a:noFill/>
            </a:ln>
          </p:spPr>
          <p:txBody>
            <a:bodyPr anchorCtr="0" anchor="ctr" bIns="99550" lIns="99550" spcFirstLastPara="1" rIns="99550" wrap="square" tIns="99550">
              <a:noAutofit/>
            </a:bodyPr>
            <a:lstStyle/>
            <a:p>
              <a:pPr indent="0" lvl="0" marL="0" marR="0" rtl="0" algn="ctr">
                <a:lnSpc>
                  <a:spcPct val="90000"/>
                </a:lnSpc>
                <a:spcBef>
                  <a:spcPts val="0"/>
                </a:spcBef>
                <a:spcAft>
                  <a:spcPts val="0"/>
                </a:spcAft>
                <a:buClr>
                  <a:srgbClr val="000000"/>
                </a:buClr>
                <a:buSzPts val="1400"/>
                <a:buFont typeface="Arial"/>
                <a:buNone/>
              </a:pPr>
              <a:r>
                <a:rPr b="0" i="0" lang="pt-PT" sz="1400" u="none" cap="none" strike="noStrike">
                  <a:solidFill>
                    <a:schemeClr val="lt1"/>
                  </a:solidFill>
                  <a:latin typeface="Arial"/>
                  <a:ea typeface="Arial"/>
                  <a:cs typeface="Arial"/>
                  <a:sym typeface="Arial"/>
                </a:rPr>
                <a:t>Identifizieren Sie Hindernisse und Chancen in Ihrem Umfeld</a:t>
              </a:r>
              <a:endParaRPr b="0" i="0" sz="1400" u="none" cap="none" strike="noStrike">
                <a:solidFill>
                  <a:srgbClr val="000000"/>
                </a:solidFill>
                <a:latin typeface="Arial"/>
                <a:ea typeface="Arial"/>
                <a:cs typeface="Arial"/>
                <a:sym typeface="Arial"/>
              </a:endParaRPr>
            </a:p>
          </p:txBody>
        </p:sp>
        <p:sp>
          <p:nvSpPr>
            <p:cNvPr id="374" name="Google Shape;374;p50"/>
            <p:cNvSpPr/>
            <p:nvPr/>
          </p:nvSpPr>
          <p:spPr>
            <a:xfrm rot="10800000">
              <a:off x="3986451" y="3698002"/>
              <a:ext cx="2453984" cy="2453984"/>
            </a:xfrm>
            <a:prstGeom prst="downArrow">
              <a:avLst>
                <a:gd fmla="val 50000" name="adj1"/>
                <a:gd fmla="val 35000" name="adj2"/>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50"/>
            <p:cNvSpPr txBox="1"/>
            <p:nvPr/>
          </p:nvSpPr>
          <p:spPr>
            <a:xfrm>
              <a:off x="4522960" y="4127448"/>
              <a:ext cx="1371238" cy="2024537"/>
            </a:xfrm>
            <a:prstGeom prst="rect">
              <a:avLst/>
            </a:prstGeom>
            <a:noFill/>
            <a:ln>
              <a:noFill/>
            </a:ln>
          </p:spPr>
          <p:txBody>
            <a:bodyPr anchorCtr="0" anchor="ctr" bIns="99550" lIns="99550" spcFirstLastPara="1" rIns="99550" wrap="square" tIns="99550">
              <a:noAutofit/>
            </a:bodyPr>
            <a:lstStyle/>
            <a:p>
              <a:pPr indent="0" lvl="0" marL="0" marR="0" rtl="0" algn="ctr">
                <a:lnSpc>
                  <a:spcPct val="90000"/>
                </a:lnSpc>
                <a:spcBef>
                  <a:spcPts val="0"/>
                </a:spcBef>
                <a:spcAft>
                  <a:spcPts val="0"/>
                </a:spcAft>
                <a:buClr>
                  <a:srgbClr val="000000"/>
                </a:buClr>
                <a:buSzPts val="1400"/>
                <a:buFont typeface="Arial"/>
                <a:buNone/>
              </a:pPr>
              <a:r>
                <a:rPr b="0" i="0" lang="pt-PT" sz="1400" u="none" cap="none" strike="noStrike">
                  <a:solidFill>
                    <a:schemeClr val="lt1"/>
                  </a:solidFill>
                  <a:latin typeface="Arial"/>
                  <a:ea typeface="Arial"/>
                  <a:cs typeface="Arial"/>
                  <a:sym typeface="Arial"/>
                </a:rPr>
                <a:t>Entwerfen Sie einen dreistufigen Aktionsplan zur Verbesserung der Integration</a:t>
              </a:r>
              <a:endParaRPr b="0" i="0" sz="1400" u="none" cap="none" strike="noStrike">
                <a:solidFill>
                  <a:srgbClr val="000000"/>
                </a:solidFill>
                <a:latin typeface="Arial"/>
                <a:ea typeface="Arial"/>
                <a:cs typeface="Arial"/>
                <a:sym typeface="Arial"/>
              </a:endParaRPr>
            </a:p>
          </p:txBody>
        </p:sp>
        <p:sp>
          <p:nvSpPr>
            <p:cNvPr id="376" name="Google Shape;376;p50"/>
            <p:cNvSpPr/>
            <p:nvPr/>
          </p:nvSpPr>
          <p:spPr>
            <a:xfrm rot="-5400000">
              <a:off x="2137589" y="1849140"/>
              <a:ext cx="2453984" cy="2453984"/>
            </a:xfrm>
            <a:prstGeom prst="downArrow">
              <a:avLst>
                <a:gd fmla="val 50000" name="adj1"/>
                <a:gd fmla="val 35000" name="adj2"/>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50"/>
            <p:cNvSpPr txBox="1"/>
            <p:nvPr/>
          </p:nvSpPr>
          <p:spPr>
            <a:xfrm>
              <a:off x="2137590" y="2462636"/>
              <a:ext cx="2024537" cy="1226992"/>
            </a:xfrm>
            <a:prstGeom prst="rect">
              <a:avLst/>
            </a:prstGeom>
            <a:noFill/>
            <a:ln>
              <a:noFill/>
            </a:ln>
          </p:spPr>
          <p:txBody>
            <a:bodyPr anchorCtr="0" anchor="ctr" bIns="99550" lIns="99550" spcFirstLastPara="1" rIns="99550" wrap="square" tIns="99550">
              <a:noAutofit/>
            </a:bodyPr>
            <a:lstStyle/>
            <a:p>
              <a:pPr indent="0" lvl="0" marL="0" marR="0" rtl="0" algn="ctr">
                <a:lnSpc>
                  <a:spcPct val="90000"/>
                </a:lnSpc>
                <a:spcBef>
                  <a:spcPts val="0"/>
                </a:spcBef>
                <a:spcAft>
                  <a:spcPts val="0"/>
                </a:spcAft>
                <a:buClr>
                  <a:srgbClr val="000000"/>
                </a:buClr>
                <a:buSzPts val="1400"/>
                <a:buFont typeface="Arial"/>
                <a:buNone/>
              </a:pPr>
              <a:r>
                <a:rPr b="0" i="0" lang="pt-PT" sz="1400" u="none" cap="none" strike="noStrike">
                  <a:solidFill>
                    <a:schemeClr val="lt1"/>
                  </a:solidFill>
                  <a:latin typeface="Arial"/>
                  <a:ea typeface="Arial"/>
                  <a:cs typeface="Arial"/>
                  <a:sym typeface="Arial"/>
                </a:rPr>
                <a:t>Rollenspiel-Szenario: Einarbeitung oder interkulturelle Konfliktlösung</a:t>
              </a:r>
              <a:endParaRPr b="0" i="0" sz="1400" u="none" cap="none" strike="noStrike">
                <a:solidFill>
                  <a:srgbClr val="000000"/>
                </a:solidFill>
                <a:latin typeface="Arial"/>
                <a:ea typeface="Arial"/>
                <a:cs typeface="Arial"/>
                <a:sym typeface="Arial"/>
              </a:endParaRPr>
            </a:p>
          </p:txBody>
        </p:sp>
      </p:grpSp>
      <p:sp>
        <p:nvSpPr>
          <p:cNvPr id="378" name="Google Shape;378;p50"/>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Einheit 19</a:t>
            </a:r>
            <a:endParaRPr b="1" i="0" sz="2000" u="none" cap="none" strike="noStrike">
              <a:solidFill>
                <a:schemeClr val="lt1"/>
              </a:solidFill>
              <a:latin typeface="Arial"/>
              <a:ea typeface="Arial"/>
              <a:cs typeface="Arial"/>
              <a:sym typeface="Arial"/>
            </a:endParaRPr>
          </a:p>
        </p:txBody>
      </p:sp>
      <p:sp>
        <p:nvSpPr>
          <p:cNvPr id="379" name="Google Shape;379;p50"/>
          <p:cNvSpPr txBox="1"/>
          <p:nvPr/>
        </p:nvSpPr>
        <p:spPr>
          <a:xfrm>
            <a:off x="599080" y="1558192"/>
            <a:ext cx="4136694"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EINIGE ANREGUNGEN FÜR DIE DISKUSSION</a:t>
            </a:r>
            <a:endParaRPr b="1" i="0" sz="2800" u="none" cap="none" strike="noStrike">
              <a:solidFill>
                <a:schemeClr val="accen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1"/>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Lektion 19</a:t>
            </a:r>
            <a:endParaRPr b="1" i="0" sz="2000" u="none" cap="none" strike="noStrike">
              <a:solidFill>
                <a:schemeClr val="lt1"/>
              </a:solidFill>
              <a:latin typeface="Arial"/>
              <a:ea typeface="Arial"/>
              <a:cs typeface="Arial"/>
              <a:sym typeface="Arial"/>
            </a:endParaRPr>
          </a:p>
        </p:txBody>
      </p:sp>
      <p:sp>
        <p:nvSpPr>
          <p:cNvPr id="385" name="Google Shape;385;p51"/>
          <p:cNvSpPr txBox="1"/>
          <p:nvPr/>
        </p:nvSpPr>
        <p:spPr>
          <a:xfrm>
            <a:off x="885682" y="725679"/>
            <a:ext cx="10223596"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400" u="none" cap="none" strike="noStrike">
                <a:solidFill>
                  <a:schemeClr val="accent1"/>
                </a:solidFill>
                <a:latin typeface="Arial"/>
                <a:ea typeface="Arial"/>
                <a:cs typeface="Arial"/>
                <a:sym typeface="Arial"/>
              </a:rPr>
              <a:t>EINE GUTE MÖGLICHKEIT, DISKUSSIONEN ANZUREGEN UND DATEN AUS ERSTER HAND ZU SAMMELN: WORLD CAFÉ</a:t>
            </a:r>
            <a:endParaRPr b="1" i="0" sz="2400" u="none" cap="none" strike="noStrike">
              <a:solidFill>
                <a:schemeClr val="accent1"/>
              </a:solidFill>
              <a:latin typeface="Arial"/>
              <a:ea typeface="Arial"/>
              <a:cs typeface="Arial"/>
              <a:sym typeface="Arial"/>
            </a:endParaRPr>
          </a:p>
        </p:txBody>
      </p:sp>
      <p:sp>
        <p:nvSpPr>
          <p:cNvPr id="386" name="Google Shape;386;p51"/>
          <p:cNvSpPr txBox="1"/>
          <p:nvPr/>
        </p:nvSpPr>
        <p:spPr>
          <a:xfrm>
            <a:off x="885682" y="2205751"/>
            <a:ext cx="11019239" cy="361314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Ein World Café ist ein strukturierter Gesprächsprozess zum Wissensaustausch und für den gemeinsamen Dialog.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Die Teilnehmer:innen sitzen in Runden von etwa 20 Minuten an kleinen Tischen, diskutieren einige zentrale Fragen und wechseln dann an neue Tische, während ein:e „Moderator:in“ zurückbleibt, um die bisherigen Erkenntnisse für die nächste Gruppe zusammenzufassen.</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Kernelemente</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Kleine Gruppen: 4–5 Personen pro Tisch, Café-ähnliche Anordnung mit Tischdecken, Stiften und Erfrischungen, um eine ungezwungene Atmosphäre zu schaffen.</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Rotation: Mehrere Runden ermöglichen einen „Ideenaustausch“ im gesamten Raum und fördern so die kollektive Intelligenz.</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Zusammenfassung: In der abschließenden Plenarsitzung werden die wichtigsten Erkenntnisse geteilt, oft visuell festgehalten</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graphicFrame>
        <p:nvGraphicFramePr>
          <p:cNvPr id="391" name="Google Shape;391;p52"/>
          <p:cNvGraphicFramePr/>
          <p:nvPr/>
        </p:nvGraphicFramePr>
        <p:xfrm>
          <a:off x="914399" y="1282890"/>
          <a:ext cx="3000000" cy="3000000"/>
        </p:xfrm>
        <a:graphic>
          <a:graphicData uri="http://schemas.openxmlformats.org/drawingml/2006/table">
            <a:tbl>
              <a:tblPr bandRow="1" firstRow="1">
                <a:noFill/>
                <a:tableStyleId>{5A6D246F-5871-4F40-9F0F-9AE7B765A025}</a:tableStyleId>
              </a:tblPr>
              <a:tblGrid>
                <a:gridCol w="3630875"/>
                <a:gridCol w="4367975"/>
                <a:gridCol w="2673700"/>
              </a:tblGrid>
              <a:tr h="429400">
                <a:tc gridSpan="3">
                  <a:txBody>
                    <a:bodyPr/>
                    <a:lstStyle/>
                    <a:p>
                      <a:pPr indent="0" lvl="0" marL="0" marR="0" rtl="0" algn="ctr">
                        <a:lnSpc>
                          <a:spcPct val="100000"/>
                        </a:lnSpc>
                        <a:spcBef>
                          <a:spcPts val="0"/>
                        </a:spcBef>
                        <a:spcAft>
                          <a:spcPts val="0"/>
                        </a:spcAft>
                        <a:buClr>
                          <a:srgbClr val="000000"/>
                        </a:buClr>
                        <a:buSzPts val="1600"/>
                        <a:buFont typeface="Arial"/>
                        <a:buNone/>
                      </a:pPr>
                      <a:r>
                        <a:rPr lang="pt-PT" sz="1600" u="none" cap="none" strike="noStrike"/>
                        <a:t>Tabellenblatt </a:t>
                      </a:r>
                      <a:endParaRPr sz="1400" u="none" cap="none" strike="noStrike"/>
                    </a:p>
                  </a:txBody>
                  <a:tcPr marT="45725" marB="45725" marR="91450" marL="91450"/>
                </a:tc>
                <a:tc hMerge="1"/>
                <a:tc hMerge="1"/>
              </a:tr>
              <a:tr h="429400">
                <a:tc>
                  <a:txBody>
                    <a:bodyPr/>
                    <a:lstStyle/>
                    <a:p>
                      <a:pPr indent="0" lvl="0" marL="0" marR="0" rtl="0" algn="l">
                        <a:lnSpc>
                          <a:spcPct val="100000"/>
                        </a:lnSpc>
                        <a:spcBef>
                          <a:spcPts val="0"/>
                        </a:spcBef>
                        <a:spcAft>
                          <a:spcPts val="0"/>
                        </a:spcAft>
                        <a:buClr>
                          <a:srgbClr val="000000"/>
                        </a:buClr>
                        <a:buSzPts val="1600"/>
                        <a:buFont typeface="Arial"/>
                        <a:buNone/>
                      </a:pPr>
                      <a:r>
                        <a:rPr lang="pt-PT" sz="1600" u="none" cap="none" strike="noStrike"/>
                        <a:t>Runde 1</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pt-PT" sz="1600" u="none" cap="none" strike="noStrike"/>
                        <a:t>Runde 2</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pt-PT" sz="1600" u="none" cap="none" strike="noStrike"/>
                        <a:t>Runde 3</a:t>
                      </a:r>
                      <a:endParaRPr sz="1400" u="none" cap="none" strike="noStrike"/>
                    </a:p>
                  </a:txBody>
                  <a:tcPr marT="45725" marB="45725" marR="91450" marL="91450"/>
                </a:tc>
              </a:tr>
              <a:tr h="429400">
                <a:tc gridSpan="3">
                  <a:txBody>
                    <a:bodyPr/>
                    <a:lstStyle/>
                    <a:p>
                      <a:pPr indent="0" lvl="0" marL="0" marR="0" rtl="0" algn="ctr">
                        <a:lnSpc>
                          <a:spcPct val="100000"/>
                        </a:lnSpc>
                        <a:spcBef>
                          <a:spcPts val="0"/>
                        </a:spcBef>
                        <a:spcAft>
                          <a:spcPts val="0"/>
                        </a:spcAft>
                        <a:buClr>
                          <a:srgbClr val="000000"/>
                        </a:buClr>
                        <a:buSzPts val="1600"/>
                        <a:buFont typeface="Arial"/>
                        <a:buNone/>
                      </a:pPr>
                      <a:r>
                        <a:rPr b="1" lang="pt-PT" sz="1600" u="none" cap="none" strike="noStrike"/>
                        <a:t>HAUPTTHEMA</a:t>
                      </a:r>
                      <a:endParaRPr sz="1400" u="none" cap="none" strike="noStrike"/>
                    </a:p>
                  </a:txBody>
                  <a:tcPr marT="45725" marB="45725" marR="91450" marL="91450"/>
                </a:tc>
                <a:tc hMerge="1"/>
                <a:tc hMerge="1"/>
              </a:tr>
              <a:tr h="847025">
                <a:tc>
                  <a:txBody>
                    <a:bodyPr/>
                    <a:lstStyle/>
                    <a:p>
                      <a:pPr indent="0" lvl="0" marL="0" marR="0" rtl="0" algn="l">
                        <a:lnSpc>
                          <a:spcPct val="100000"/>
                        </a:lnSpc>
                        <a:spcBef>
                          <a:spcPts val="0"/>
                        </a:spcBef>
                        <a:spcAft>
                          <a:spcPts val="0"/>
                        </a:spcAft>
                        <a:buClr>
                          <a:srgbClr val="000000"/>
                        </a:buClr>
                        <a:buSzPts val="1600"/>
                        <a:buFont typeface="Arial"/>
                        <a:buNone/>
                      </a:pPr>
                      <a:r>
                        <a:rPr lang="pt-PT" sz="1600" u="none" cap="none" strike="noStrike"/>
                        <a:t>Kontext und Hindernisse verstehen</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pt-PT" sz="1600" u="none" cap="none" strike="noStrike"/>
                        <a:t>Vorteile und Chancen</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pt-PT" sz="1600" u="none" cap="none" strike="noStrike"/>
                        <a:t>Inklusive Führung und Maßnahmen</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t/>
                      </a:r>
                      <a:endParaRPr sz="1600" u="none" cap="none" strike="noStrike"/>
                    </a:p>
                  </a:txBody>
                  <a:tcPr marT="45725" marB="45725" marR="91450" marL="91450"/>
                </a:tc>
              </a:tr>
              <a:tr h="429400">
                <a:tc gridSpan="3">
                  <a:txBody>
                    <a:bodyPr/>
                    <a:lstStyle/>
                    <a:p>
                      <a:pPr indent="0" lvl="0" marL="0" marR="0" rtl="0" algn="ctr">
                        <a:lnSpc>
                          <a:spcPct val="100000"/>
                        </a:lnSpc>
                        <a:spcBef>
                          <a:spcPts val="0"/>
                        </a:spcBef>
                        <a:spcAft>
                          <a:spcPts val="0"/>
                        </a:spcAft>
                        <a:buClr>
                          <a:srgbClr val="000000"/>
                        </a:buClr>
                        <a:buSzPts val="1600"/>
                        <a:buFont typeface="Arial"/>
                        <a:buNone/>
                      </a:pPr>
                      <a:r>
                        <a:rPr b="1" i="1" lang="pt-PT" sz="1600" u="none" cap="none" strike="noStrike"/>
                        <a:t>SCHLÜSSELFRAGEN</a:t>
                      </a:r>
                      <a:endParaRPr sz="1400" u="none" cap="none" strike="noStrike"/>
                    </a:p>
                  </a:txBody>
                  <a:tcPr marT="45725" marB="45725" marR="91450" marL="91450"/>
                </a:tc>
                <a:tc hMerge="1"/>
                <a:tc hMerge="1"/>
              </a:tr>
              <a:tr h="599975">
                <a:tc>
                  <a:txBody>
                    <a:bodyPr/>
                    <a:lstStyle/>
                    <a:p>
                      <a:pPr indent="0" lvl="0" marL="0" marR="0" rtl="0" algn="l">
                        <a:lnSpc>
                          <a:spcPct val="100000"/>
                        </a:lnSpc>
                        <a:spcBef>
                          <a:spcPts val="0"/>
                        </a:spcBef>
                        <a:spcAft>
                          <a:spcPts val="0"/>
                        </a:spcAft>
                        <a:buClr>
                          <a:srgbClr val="000000"/>
                        </a:buClr>
                        <a:buSzPts val="1600"/>
                        <a:buFont typeface="Arial"/>
                        <a:buNone/>
                      </a:pPr>
                      <a:r>
                        <a:rPr i="1" lang="pt-PT" sz="1600" u="none" cap="none" strike="noStrike"/>
                        <a:t> Welche Hindernisse sehen Sie?</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i="1" lang="pt-PT" sz="1600" u="none" cap="none" strike="noStrike"/>
                        <a:t>Welche konkreten Vorteile gibt es?</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i="1" lang="pt-PT" sz="1600" u="none" cap="none" strike="noStrike"/>
                        <a:t>Welche Praktiken können wir übernehmen?</a:t>
                      </a:r>
                      <a:endParaRPr i="1" sz="1600" u="none" cap="none" strike="noStrike"/>
                    </a:p>
                  </a:txBody>
                  <a:tcPr marT="45725" marB="45725" marR="91450" marL="91450"/>
                </a:tc>
              </a:tr>
              <a:tr h="847025">
                <a:tc>
                  <a:txBody>
                    <a:bodyPr/>
                    <a:lstStyle/>
                    <a:p>
                      <a:pPr indent="0" lvl="0" marL="0" marR="0" rtl="0" algn="l">
                        <a:lnSpc>
                          <a:spcPct val="100000"/>
                        </a:lnSpc>
                        <a:spcBef>
                          <a:spcPts val="0"/>
                        </a:spcBef>
                        <a:spcAft>
                          <a:spcPts val="0"/>
                        </a:spcAft>
                        <a:buClr>
                          <a:srgbClr val="000000"/>
                        </a:buClr>
                        <a:buSzPts val="1600"/>
                        <a:buFont typeface="Arial"/>
                        <a:buNone/>
                      </a:pPr>
                      <a:r>
                        <a:rPr i="1" lang="pt-PT" sz="1600" u="none" cap="none" strike="noStrike"/>
                        <a:t>Sind diese Hindernisse kultureller, organisatorischer oder regulatorischer Natur?</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i="1" lang="pt-PT" sz="1600" u="none" cap="none" strike="noStrike"/>
                        <a:t>Welche Elemente aus den vorgestellten Best Practices lassen sich übertragen?</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i="1" lang="pt-PT" sz="1600" u="none" cap="none" strike="noStrike"/>
                        <a:t>Welche Kompetenzen sind erforderlich?</a:t>
                      </a:r>
                      <a:endParaRPr i="1" sz="1600" u="none" cap="none" strike="noStrike"/>
                    </a:p>
                  </a:txBody>
                  <a:tcPr marT="45725" marB="45725" marR="91450" marL="91450"/>
                </a:tc>
              </a:tr>
              <a:tr h="847025">
                <a:tc>
                  <a:txBody>
                    <a:bodyPr/>
                    <a:lstStyle/>
                    <a:p>
                      <a:pPr indent="0" lvl="0" marL="0" marR="0" rtl="0" algn="l">
                        <a:lnSpc>
                          <a:spcPct val="100000"/>
                        </a:lnSpc>
                        <a:spcBef>
                          <a:spcPts val="0"/>
                        </a:spcBef>
                        <a:spcAft>
                          <a:spcPts val="0"/>
                        </a:spcAft>
                        <a:buClr>
                          <a:srgbClr val="000000"/>
                        </a:buClr>
                        <a:buSzPts val="1600"/>
                        <a:buFont typeface="Arial"/>
                        <a:buNone/>
                      </a:pPr>
                      <a:r>
                        <a:rPr i="1" lang="pt-PT" sz="1600" u="none" cap="none" strike="noStrike"/>
                        <a:t>Welche Erkenntnisse gibt es aus Ihrem Gebiet?</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i="1" lang="pt-PT" sz="1600" u="none" cap="none" strike="noStrike"/>
                        <a:t>Welche Faktoren verhindern die Umsetzung?</a:t>
                      </a:r>
                      <a:endParaRPr i="1" sz="16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i="1" lang="pt-PT" sz="1600" u="none" cap="none" strike="noStrike"/>
                        <a:t>Welche konkreten Schritte können wir in den nächsten 60 Tagen unternehmen?</a:t>
                      </a:r>
                      <a:endParaRPr i="1" sz="1600" u="none" cap="none" strike="noStrike"/>
                    </a:p>
                  </a:txBody>
                  <a:tcPr marT="45725" marB="45725" marR="91450" marL="91450"/>
                </a:tc>
              </a:tr>
            </a:tbl>
          </a:graphicData>
        </a:graphic>
      </p:graphicFrame>
      <p:sp>
        <p:nvSpPr>
          <p:cNvPr id="392" name="Google Shape;392;p52"/>
          <p:cNvSpPr txBox="1"/>
          <p:nvPr/>
        </p:nvSpPr>
        <p:spPr>
          <a:xfrm>
            <a:off x="1390649" y="725679"/>
            <a:ext cx="10223596" cy="557211"/>
          </a:xfrm>
          <a:prstGeom prst="rect">
            <a:avLst/>
          </a:prstGeom>
          <a:noFill/>
          <a:ln>
            <a:noFill/>
          </a:ln>
        </p:spPr>
        <p:txBody>
          <a:bodyPr anchorCtr="0" anchor="ctr" bIns="45700" lIns="91425" spcFirstLastPara="1" rIns="91425" wrap="square" tIns="45700">
            <a:noAutofit/>
          </a:bodyPr>
          <a:lstStyle/>
          <a:p>
            <a:pPr indent="0" lvl="0" marL="0" marR="0" rtl="0" algn="ctr">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STRUKTUR DES WORLD CAFÉ</a:t>
            </a:r>
            <a:endParaRPr b="1" i="0" sz="2800" u="none" cap="none" strike="noStrike">
              <a:solidFill>
                <a:schemeClr val="accent1"/>
              </a:solidFill>
              <a:latin typeface="Arial"/>
              <a:ea typeface="Arial"/>
              <a:cs typeface="Arial"/>
              <a:sym typeface="Arial"/>
            </a:endParaRPr>
          </a:p>
        </p:txBody>
      </p:sp>
      <p:sp>
        <p:nvSpPr>
          <p:cNvPr id="393" name="Google Shape;393;p5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Einheit 19</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3"/>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Einheit 19</a:t>
            </a:r>
            <a:endParaRPr b="1" i="0" sz="2000" u="none" cap="none" strike="noStrike">
              <a:solidFill>
                <a:schemeClr val="lt1"/>
              </a:solidFill>
              <a:latin typeface="Arial"/>
              <a:ea typeface="Arial"/>
              <a:cs typeface="Arial"/>
              <a:sym typeface="Arial"/>
            </a:endParaRPr>
          </a:p>
        </p:txBody>
      </p:sp>
      <p:sp>
        <p:nvSpPr>
          <p:cNvPr id="399" name="Google Shape;399;p53"/>
          <p:cNvSpPr txBox="1"/>
          <p:nvPr/>
        </p:nvSpPr>
        <p:spPr>
          <a:xfrm>
            <a:off x="885682" y="725679"/>
            <a:ext cx="10728563" cy="952995"/>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6000"/>
              <a:buFont typeface="Calibri"/>
              <a:buNone/>
            </a:pPr>
            <a:r>
              <a:rPr b="1" i="0" lang="pt-PT" sz="2000" u="none" cap="none" strike="noStrike">
                <a:solidFill>
                  <a:schemeClr val="accent1"/>
                </a:solidFill>
                <a:latin typeface="Arial"/>
                <a:ea typeface="Arial"/>
                <a:cs typeface="Arial"/>
                <a:sym typeface="Arial"/>
              </a:rPr>
              <a:t>VORLAGE FÜR DIE ERGEBNISZUSAMMENSTELLUNG DES WORLD CAFÉ</a:t>
            </a:r>
            <a:endParaRPr b="1" i="0" sz="2000" u="none" cap="none" strike="noStrike">
              <a:solidFill>
                <a:schemeClr val="accent1"/>
              </a:solidFill>
              <a:latin typeface="Arial"/>
              <a:ea typeface="Arial"/>
              <a:cs typeface="Arial"/>
              <a:sym typeface="Arial"/>
            </a:endParaRPr>
          </a:p>
        </p:txBody>
      </p:sp>
      <p:sp>
        <p:nvSpPr>
          <p:cNvPr id="400" name="Google Shape;400;p53"/>
          <p:cNvSpPr txBox="1"/>
          <p:nvPr/>
        </p:nvSpPr>
        <p:spPr>
          <a:xfrm>
            <a:off x="885682" y="2205751"/>
            <a:ext cx="11019239" cy="3613149"/>
          </a:xfrm>
          <a:prstGeom prst="rect">
            <a:avLst/>
          </a:prstGeom>
          <a:noFill/>
          <a:ln>
            <a:noFill/>
          </a:ln>
        </p:spPr>
        <p:txBody>
          <a:bodyPr anchorCtr="0" anchor="ctr" bIns="45700" lIns="91425" spcFirstLastPara="1" rIns="91425" wrap="square" tIns="45700">
            <a:noAutofit/>
          </a:bodyPr>
          <a:lstStyle/>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Tischnummer:</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Thema:</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Identifizierte Haupthindernisse:</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Erkannte Chancen: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Vorgeschlagene bewährte Verfahren: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Erforderliche Kompetenzen:</a:t>
            </a:r>
            <a:endParaRPr b="0" i="0" sz="1400" u="none" cap="none" strike="noStrike">
              <a:solidFill>
                <a:srgbClr val="000000"/>
              </a:solidFill>
              <a:latin typeface="Arial"/>
              <a:ea typeface="Arial"/>
              <a:cs typeface="Arial"/>
              <a:sym typeface="Arial"/>
            </a:endParaRPr>
          </a:p>
          <a:p>
            <a:pPr indent="-342900" lvl="0" marL="342900" marR="0" rtl="0" algn="l">
              <a:lnSpc>
                <a:spcPct val="90000"/>
              </a:lnSpc>
              <a:spcBef>
                <a:spcPts val="1000"/>
              </a:spcBef>
              <a:spcAft>
                <a:spcPts val="0"/>
              </a:spcAft>
              <a:buClr>
                <a:schemeClr val="dk1"/>
              </a:buClr>
              <a:buSzPts val="2400"/>
              <a:buFont typeface="Arial"/>
              <a:buChar char="•"/>
            </a:pPr>
            <a:r>
              <a:rPr b="0" i="0" lang="pt-PT" sz="2000" u="none" cap="none" strike="noStrike">
                <a:solidFill>
                  <a:schemeClr val="dk1"/>
                </a:solidFill>
                <a:latin typeface="Calibri"/>
                <a:ea typeface="Calibri"/>
                <a:cs typeface="Calibri"/>
                <a:sym typeface="Calibri"/>
              </a:rPr>
              <a:t>Sofortmaßnahmen (nächste 60 Tage):</a:t>
            </a:r>
            <a:endParaRPr b="0" i="0" sz="1400" u="none" cap="none" strike="noStrike">
              <a:solidFill>
                <a:srgbClr val="000000"/>
              </a:solidFill>
              <a:latin typeface="Arial"/>
              <a:ea typeface="Arial"/>
              <a:cs typeface="Arial"/>
              <a:sym typeface="Arial"/>
            </a:endParaRPr>
          </a:p>
          <a:p>
            <a:pPr indent="-190500" lvl="0" marL="342900" marR="0" rtl="0" algn="l">
              <a:lnSpc>
                <a:spcPct val="90000"/>
              </a:lnSpc>
              <a:spcBef>
                <a:spcPts val="1000"/>
              </a:spcBef>
              <a:spcAft>
                <a:spcPts val="0"/>
              </a:spcAft>
              <a:buClr>
                <a:schemeClr val="dk1"/>
              </a:buClr>
              <a:buSzPts val="24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pt-PT" sz="2000" u="none" cap="none" strike="noStrike">
                <a:solidFill>
                  <a:schemeClr val="dk1"/>
                </a:solidFill>
                <a:latin typeface="Calibri"/>
                <a:ea typeface="Calibri"/>
                <a:cs typeface="Calibri"/>
                <a:sym typeface="Calibri"/>
              </a:rPr>
              <a:t>HINWEIS: Diese Vorlage kann auch für den Abschlussbericht des World Cafés verwendet werden</a:t>
            </a:r>
            <a:endParaRPr b="0" i="0" sz="1400" u="none" cap="none" strike="noStrike">
              <a:solidFill>
                <a:srgbClr val="000000"/>
              </a:solidFill>
              <a:latin typeface="Arial"/>
              <a:ea typeface="Arial"/>
              <a:cs typeface="Arial"/>
              <a:sym typeface="Arial"/>
            </a:endParaRPr>
          </a:p>
          <a:p>
            <a:pPr indent="-190500" lvl="0" marL="342900" marR="0" rtl="0" algn="l">
              <a:lnSpc>
                <a:spcPct val="90000"/>
              </a:lnSpc>
              <a:spcBef>
                <a:spcPts val="1000"/>
              </a:spcBef>
              <a:spcAft>
                <a:spcPts val="0"/>
              </a:spcAft>
              <a:buClr>
                <a:schemeClr val="dk1"/>
              </a:buClr>
              <a:buSzPts val="2400"/>
              <a:buFont typeface="Arial"/>
              <a:buNone/>
            </a:pPr>
            <a:r>
              <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4"/>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pt-PT" sz="2000" u="none" cap="none" strike="noStrike">
                <a:solidFill>
                  <a:schemeClr val="lt1"/>
                </a:solidFill>
                <a:latin typeface="Arial"/>
                <a:ea typeface="Arial"/>
                <a:cs typeface="Arial"/>
                <a:sym typeface="Arial"/>
              </a:rPr>
              <a:t>Lektion 19</a:t>
            </a:r>
            <a:endParaRPr b="1" i="0" sz="2000" u="none" cap="none" strike="noStrike">
              <a:solidFill>
                <a:schemeClr val="lt1"/>
              </a:solidFill>
              <a:latin typeface="Arial"/>
              <a:ea typeface="Arial"/>
              <a:cs typeface="Arial"/>
              <a:sym typeface="Arial"/>
            </a:endParaRPr>
          </a:p>
        </p:txBody>
      </p:sp>
      <p:sp>
        <p:nvSpPr>
          <p:cNvPr id="406" name="Google Shape;406;p54"/>
          <p:cNvSpPr txBox="1"/>
          <p:nvPr/>
        </p:nvSpPr>
        <p:spPr>
          <a:xfrm>
            <a:off x="1390649" y="471558"/>
            <a:ext cx="10223596" cy="952995"/>
          </a:xfrm>
          <a:prstGeom prst="rect">
            <a:avLst/>
          </a:prstGeom>
          <a:noFill/>
          <a:ln>
            <a:noFill/>
          </a:ln>
        </p:spPr>
        <p:txBody>
          <a:bodyPr anchorCtr="0" anchor="ctr" bIns="45700" lIns="91425" spcFirstLastPara="1" rIns="91425" wrap="square" tIns="45700">
            <a:noAutofit/>
          </a:bodyPr>
          <a:lstStyle/>
          <a:p>
            <a:pPr indent="0" lvl="0" marL="0" marR="0" rtl="0" algn="r">
              <a:lnSpc>
                <a:spcPct val="150000"/>
              </a:lnSpc>
              <a:spcBef>
                <a:spcPts val="0"/>
              </a:spcBef>
              <a:spcAft>
                <a:spcPts val="0"/>
              </a:spcAft>
              <a:buClr>
                <a:srgbClr val="000000"/>
              </a:buClr>
              <a:buSzPts val="6000"/>
              <a:buFont typeface="Calibri"/>
              <a:buNone/>
            </a:pPr>
            <a:r>
              <a:rPr b="1" i="0" lang="pt-PT" sz="2800" u="none" cap="none" strike="noStrike">
                <a:solidFill>
                  <a:schemeClr val="accent1"/>
                </a:solidFill>
                <a:latin typeface="Arial"/>
                <a:ea typeface="Arial"/>
                <a:cs typeface="Arial"/>
                <a:sym typeface="Arial"/>
              </a:rPr>
              <a:t>WEITERFÜHRENDE LITERATUR</a:t>
            </a:r>
            <a:endParaRPr b="1" i="0" sz="2800" u="none" cap="none" strike="noStrike">
              <a:solidFill>
                <a:schemeClr val="accent1"/>
              </a:solidFill>
              <a:latin typeface="Arial"/>
              <a:ea typeface="Arial"/>
              <a:cs typeface="Arial"/>
              <a:sym typeface="Arial"/>
            </a:endParaRPr>
          </a:p>
        </p:txBody>
      </p:sp>
      <p:sp>
        <p:nvSpPr>
          <p:cNvPr id="407" name="Google Shape;407;p54"/>
          <p:cNvSpPr txBox="1"/>
          <p:nvPr/>
        </p:nvSpPr>
        <p:spPr>
          <a:xfrm>
            <a:off x="245660" y="1828160"/>
            <a:ext cx="11659261" cy="361314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1000"/>
              </a:spcBef>
              <a:spcAft>
                <a:spcPts val="0"/>
              </a:spcAft>
              <a:buClr>
                <a:schemeClr val="dk1"/>
              </a:buClr>
              <a:buSzPts val="2400"/>
              <a:buFont typeface="Arial"/>
              <a:buNone/>
            </a:pPr>
            <a:r>
              <a:rPr b="0" i="0" lang="pt-PT" sz="1300" u="none" cap="none" strike="noStrike">
                <a:solidFill>
                  <a:schemeClr val="dk1"/>
                </a:solidFill>
                <a:latin typeface="Calibri"/>
                <a:ea typeface="Calibri"/>
                <a:cs typeface="Calibri"/>
                <a:sym typeface="Calibri"/>
              </a:rPr>
              <a:t>Offizielle Berichte der EU</a:t>
            </a:r>
            <a:endParaRPr b="0" i="0" sz="1100" u="none" cap="none" strike="noStrike">
              <a:solidFill>
                <a:srgbClr val="000000"/>
              </a:solidFill>
              <a:latin typeface="Arial"/>
              <a:ea typeface="Arial"/>
              <a:cs typeface="Arial"/>
              <a:sym typeface="Arial"/>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3">
                  <a:extLst>
                    <a:ext uri="{A12FA001-AC4F-418D-AE19-62706E023703}">
                      <ahyp:hlinkClr val="tx"/>
                    </a:ext>
                  </a:extLst>
                </a:hlinkClick>
              </a:rPr>
              <a:t>Jahresbericht zur innergemeinschaftlichen Arbeitskräftemobilität 2024</a:t>
            </a:r>
            <a:r>
              <a:rPr b="0" i="0" lang="pt-PT" sz="1300" u="none" cap="none" strike="noStrike">
                <a:solidFill>
                  <a:schemeClr val="dk1"/>
                </a:solidFill>
                <a:latin typeface="Calibri"/>
                <a:ea typeface="Calibri"/>
                <a:cs typeface="Calibri"/>
                <a:sym typeface="Calibri"/>
              </a:rPr>
              <a:t>. Europäische Kommission. Enthält Daten zu 10 Millionen EU-Zuwanderern (20–64 Jahre), ihren sozialen Ergebnissen und ihrer Rolle in Sektoren wie dem Gesundheitswesen; verzeichnet Trends zur zirkulären Mobilität für 2022–2023</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4">
                  <a:extLst>
                    <a:ext uri="{A12FA001-AC4F-418D-AE19-62706E023703}">
                      <ahyp:hlinkClr val="tx"/>
                    </a:ext>
                  </a:extLst>
                </a:hlinkClick>
              </a:rPr>
              <a:t>Statistiken zur Integration von Migranten – Arbeitsmarktindikatoren. </a:t>
            </a:r>
            <a:r>
              <a:rPr b="0" i="0" lang="pt-PT" sz="1300" u="none" cap="none" strike="noStrike">
                <a:solidFill>
                  <a:schemeClr val="dk1"/>
                </a:solidFill>
                <a:latin typeface="Calibri"/>
                <a:ea typeface="Calibri"/>
                <a:cs typeface="Calibri"/>
                <a:sym typeface="Calibri"/>
              </a:rPr>
              <a:t>Eurostat (2024). Erfasst Beschäftigungsquoten (59,1 % für Nicht-EU-Bürger gegenüber 74 % für Staatsangehörige im Jahr 2021), Unterschiede bei der Arbeitslosigkeit und Trends; unverzichtbar für länderübergreifende Vergleiche</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5">
                  <a:extLst>
                    <a:ext uri="{A12FA001-AC4F-418D-AE19-62706E023703}">
                      <ahyp:hlinkClr val="tx"/>
                    </a:ext>
                  </a:extLst>
                </a:hlinkClick>
              </a:rPr>
              <a:t>Beschäftigung von Migranten in der Europäischen Union. </a:t>
            </a:r>
            <a:r>
              <a:rPr b="0" i="0" lang="pt-PT" sz="1300" u="none" cap="none" strike="noStrike">
                <a:solidFill>
                  <a:schemeClr val="dk1"/>
                </a:solidFill>
                <a:latin typeface="Calibri"/>
                <a:ea typeface="Calibri"/>
                <a:cs typeface="Calibri"/>
                <a:sym typeface="Calibri"/>
              </a:rPr>
              <a:t>RF Berlin / CReAM-Bericht (2025). Analysiert Trends für 2010–2024; EU-Zuwanderer bei 74,9 %, Nicht-EU-Zuwanderer bei 65,3 %, mit sich verringernden Unterschieden und länderbezogenen Abweichungen (z. B. Polen +34 Prozentpunkte für EU-Migranten)</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6">
                  <a:extLst>
                    <a:ext uri="{A12FA001-AC4F-418D-AE19-62706E023703}">
                      <ahyp:hlinkClr val="tx"/>
                    </a:ext>
                  </a:extLst>
                </a:hlinkClick>
              </a:rPr>
              <a:t>Migration, Mobilität und der EU-Arbeitsmarkt</a:t>
            </a:r>
            <a:r>
              <a:rPr b="0" i="0" lang="pt-PT" sz="1300" u="none" cap="none" strike="noStrike">
                <a:solidFill>
                  <a:schemeClr val="dk1"/>
                </a:solidFill>
                <a:latin typeface="Calibri"/>
                <a:ea typeface="Calibri"/>
                <a:cs typeface="Calibri"/>
                <a:sym typeface="Calibri"/>
              </a:rPr>
              <a:t>. Europäische Kommission (2025). Untersucht das Beschäftigungswachstum nach 2019 (+3 Prozentpunkte für Migranten gegenüber +2,5 Prozentpunkten für Einheimische) sowie die Beiträge innerhalb der EU und von Nicht-EU-Ländern.</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rPr b="0" i="0" lang="pt-PT" sz="1300" u="none" cap="none" strike="noStrike">
                <a:solidFill>
                  <a:schemeClr val="dk1"/>
                </a:solidFill>
                <a:latin typeface="Calibri"/>
                <a:ea typeface="Calibri"/>
                <a:cs typeface="Calibri"/>
                <a:sym typeface="Calibri"/>
              </a:rPr>
              <a:t>Internationale &amp; politische Übersichten</a:t>
            </a:r>
            <a:endParaRPr b="0" i="0" sz="1100" u="none" cap="none" strike="noStrike">
              <a:solidFill>
                <a:srgbClr val="000000"/>
              </a:solidFill>
              <a:latin typeface="Arial"/>
              <a:ea typeface="Arial"/>
              <a:cs typeface="Arial"/>
              <a:sym typeface="Arial"/>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7">
                  <a:extLst>
                    <a:ext uri="{A12FA001-AC4F-418D-AE19-62706E023703}">
                      <ahyp:hlinkClr val="tx"/>
                    </a:ext>
                  </a:extLst>
                </a:hlinkClick>
              </a:rPr>
              <a:t>International Migration Outlook 2025</a:t>
            </a:r>
            <a:r>
              <a:rPr b="0" i="0" lang="pt-PT" sz="1300" u="none" cap="none" strike="noStrike">
                <a:solidFill>
                  <a:schemeClr val="dk1"/>
                </a:solidFill>
                <a:latin typeface="Calibri"/>
                <a:ea typeface="Calibri"/>
                <a:cs typeface="Calibri"/>
                <a:sym typeface="Calibri"/>
              </a:rPr>
              <a:t>. OECD. Behandelt Maßnahmen zur Arbeitsmarktintegration (z. B. Deutschlands „Job-Turbo“), Maßnahmen gegen Ausbeutung und digitale Integrationsinstrumente in den OECD-/EU-Staaten</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8">
                  <a:extLst>
                    <a:ext uri="{A12FA001-AC4F-418D-AE19-62706E023703}">
                      <ahyp:hlinkClr val="tx"/>
                    </a:ext>
                  </a:extLst>
                </a:hlinkClick>
              </a:rPr>
              <a:t>ICMPD Migration Outlook 2025</a:t>
            </a:r>
            <a:r>
              <a:rPr b="0" i="0" lang="pt-PT" sz="1300" u="none" cap="none" strike="noStrike">
                <a:solidFill>
                  <a:schemeClr val="dk1"/>
                </a:solidFill>
                <a:latin typeface="Calibri"/>
                <a:ea typeface="Calibri"/>
                <a:cs typeface="Calibri"/>
                <a:sym typeface="Calibri"/>
              </a:rPr>
              <a:t>. ICMPD. Erörtert die Integration ukrainischer Flüchtlinge (steigende Beschäftigung im Jahr 2024) und breitere EU-Trends vor dem Hintergrund von Rückführungen und Pendelmigration</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9">
                  <a:extLst>
                    <a:ext uri="{A12FA001-AC4F-418D-AE19-62706E023703}">
                      <ahyp:hlinkClr val="tx"/>
                    </a:ext>
                  </a:extLst>
                </a:hlinkClick>
              </a:rPr>
              <a:t>MIPEX 2025: Unlocking Integration. Migration Policy Group</a:t>
            </a:r>
            <a:r>
              <a:rPr b="0" i="0" lang="pt-PT" sz="1300" u="none" cap="none" strike="noStrike">
                <a:solidFill>
                  <a:schemeClr val="dk1"/>
                </a:solidFill>
                <a:latin typeface="Calibri"/>
                <a:ea typeface="Calibri"/>
                <a:cs typeface="Calibri"/>
                <a:sym typeface="Calibri"/>
              </a:rPr>
              <a:t>. Vergleicht die Politik in 27 EU-Staaten (2020–2024) und stellt einen Zusammenhang zwischen Integration und Erwerbsbeteiligung her</a:t>
            </a:r>
            <a:endParaRPr b="0" i="0" sz="1300" u="none" cap="none" strike="noStrike">
              <a:solidFill>
                <a:schemeClr val="dk1"/>
              </a:solidFill>
              <a:latin typeface="Calibri"/>
              <a:ea typeface="Calibri"/>
              <a:cs typeface="Calibri"/>
              <a:sym typeface="Calibri"/>
            </a:endParaRPr>
          </a:p>
          <a:p>
            <a:pPr indent="-266700" lvl="0" marL="285750" marR="0" rtl="0" algn="l">
              <a:lnSpc>
                <a:spcPct val="90000"/>
              </a:lnSpc>
              <a:spcBef>
                <a:spcPts val="1000"/>
              </a:spcBef>
              <a:spcAft>
                <a:spcPts val="0"/>
              </a:spcAft>
              <a:buClr>
                <a:schemeClr val="dk1"/>
              </a:buClr>
              <a:buSzPts val="2100"/>
              <a:buFont typeface="Arial"/>
              <a:buChar char="•"/>
            </a:pPr>
            <a:r>
              <a:rPr b="0" i="0" lang="pt-PT" sz="1300" u="sng" cap="none" strike="noStrike">
                <a:solidFill>
                  <a:schemeClr val="dk1"/>
                </a:solidFill>
                <a:latin typeface="Calibri"/>
                <a:ea typeface="Calibri"/>
                <a:cs typeface="Calibri"/>
                <a:sym typeface="Calibri"/>
                <a:hlinkClick r:id="rId10">
                  <a:extLst>
                    <a:ext uri="{A12FA001-AC4F-418D-AE19-62706E023703}">
                      <ahyp:hlinkClr val="tx"/>
                    </a:ext>
                  </a:extLst>
                </a:hlinkClick>
              </a:rPr>
              <a:t>Beschäftigung und soziale Entwicklung in Europa 2025</a:t>
            </a:r>
            <a:r>
              <a:rPr b="0" i="0" lang="pt-PT" sz="1300" u="none" cap="none" strike="noStrike">
                <a:solidFill>
                  <a:schemeClr val="dk1"/>
                </a:solidFill>
                <a:latin typeface="Calibri"/>
                <a:ea typeface="Calibri"/>
                <a:cs typeface="Calibri"/>
                <a:sym typeface="Calibri"/>
              </a:rPr>
              <a:t>. Europäische Kommission. Weist auf die Rolle von Migranten bei der Erreichung der EU-Beschäftigungsspitze von 75,8 % im Jahr 2024 hin, mit Schwerpunkt auf Frauen und älteren Arbeitnehmern</a:t>
            </a:r>
            <a:endParaRPr b="0" i="0" sz="13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
          <p:cNvSpPr txBox="1"/>
          <p:nvPr/>
        </p:nvSpPr>
        <p:spPr>
          <a:xfrm>
            <a:off x="3016714" y="376381"/>
            <a:ext cx="6097772" cy="110799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600"/>
              <a:buFont typeface="Arial"/>
              <a:buNone/>
            </a:pPr>
            <a:r>
              <a:rPr b="1" i="0" lang="pt-PT" sz="6600" u="none" cap="none" strike="noStrike">
                <a:solidFill>
                  <a:schemeClr val="lt1"/>
                </a:solidFill>
                <a:latin typeface="Arial"/>
                <a:ea typeface="Arial"/>
                <a:cs typeface="Arial"/>
                <a:sym typeface="Arial"/>
              </a:rPr>
              <a:t>DANKE</a:t>
            </a:r>
            <a:endParaRPr b="0" i="0" sz="6600" u="none" cap="none" strike="noStrike">
              <a:solidFill>
                <a:schemeClr val="lt1"/>
              </a:solidFill>
              <a:latin typeface="Calibri"/>
              <a:ea typeface="Calibri"/>
              <a:cs typeface="Calibri"/>
              <a:sym typeface="Calibri"/>
            </a:endParaRPr>
          </a:p>
        </p:txBody>
      </p:sp>
      <p:pic>
        <p:nvPicPr>
          <p:cNvPr id="413" name="Google Shape;413;p3" title="DE-DE (1).jpg"/>
          <p:cNvPicPr preferRelativeResize="0"/>
          <p:nvPr/>
        </p:nvPicPr>
        <p:blipFill>
          <a:blip r:embed="rId3">
            <a:alphaModFix/>
          </a:blip>
          <a:stretch>
            <a:fillRect/>
          </a:stretch>
        </p:blipFill>
        <p:spPr>
          <a:xfrm>
            <a:off x="0" y="6297573"/>
            <a:ext cx="12192000" cy="50007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3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2023-12-14T11:07:21Z</dcterms:created>
  <dc:creator>Carina Posch</dc:creator>
</cp:coreProperties>
</file>