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ileOxLoPALJ3tbGMFlRYr0UA8W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35C3D6-CF90-40EC-B4C6-6EF823F4C028}">
  <a:tblStyle styleId="{C835C3D6-CF90-40EC-B4C6-6EF823F4C02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AE7"/>
          </a:solidFill>
        </a:fill>
      </a:tcStyle>
    </a:wholeTbl>
    <a:band1H>
      <a:tcTxStyle/>
      <a:tcStyle>
        <a:fill>
          <a:solidFill>
            <a:srgbClr val="FFD3CB"/>
          </a:solidFill>
        </a:fill>
      </a:tcStyle>
    </a:band1H>
    <a:band2H>
      <a:tcTxStyle/>
    </a:band2H>
    <a:band1V>
      <a:tcTxStyle/>
      <a:tcStyle>
        <a:fill>
          <a:solidFill>
            <a:srgbClr val="FFD3C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customschemas.google.com/relationships/presentationmetadata" Target="metadata"/><Relationship Id="rId25"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8" name="Google Shape;348;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5" name="Google Shape;355;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2" name="Google Shape;362;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4" name="Google Shape;384;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8" name="Google Shape;39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5" name="Google Shape;405;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2" name="Google Shape;41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7" name="Google Shape;41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
        <p:nvSpPr>
          <p:cNvPr id="19" name="Google Shape;19;p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 name="Google Shape;20;p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 name="Google Shape;21;p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pic>
        <p:nvPicPr>
          <p:cNvPr id="22" name="Google Shape;22;p6" title="CC.png"/>
          <p:cNvPicPr preferRelativeResize="0"/>
          <p:nvPr/>
        </p:nvPicPr>
        <p:blipFill rotWithShape="1">
          <a:blip r:embed="rId2">
            <a:alphaModFix/>
          </a:blip>
          <a:srcRect b="0" l="0" r="0" t="0"/>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 name="Shape 23"/>
        <p:cNvGrpSpPr/>
        <p:nvPr/>
      </p:nvGrpSpPr>
      <p:grpSpPr>
        <a:xfrm>
          <a:off x="0" y="0"/>
          <a:ext cx="0" cy="0"/>
          <a:chOff x="0" y="0"/>
          <a:chExt cx="0" cy="0"/>
        </a:xfrm>
      </p:grpSpPr>
      <p:sp>
        <p:nvSpPr>
          <p:cNvPr id="24" name="Google Shape;24;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6" name="Google Shape;26;p1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7" name="Google Shape;27;p1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8" name="Google Shape;28;p1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1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 name="Google Shape;3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1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3" name="Google Shape;33;p1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4" name="Google Shape;34;p1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8" name="Google Shape;38;p1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9" name="Google Shape;39;p1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0" name="Google Shape;40;p1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1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3" name="Google Shape;43;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1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6" name="Google Shape;46;p1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7" name="Google Shape;47;p1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1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0" name="Google Shape;50;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1" name="Google Shape;51;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3" name="Google Shape;53;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 name="Google Shape;54;p1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5" name="Google Shape;55;p1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6" name="Google Shape;56;p1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1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9" name="Google Shape;59;p1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0" name="Google Shape;60;p1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1" name="Google Shape;61;p1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2" name="Shape 62"/>
        <p:cNvGrpSpPr/>
        <p:nvPr/>
      </p:nvGrpSpPr>
      <p:grpSpPr>
        <a:xfrm>
          <a:off x="0" y="0"/>
          <a:ext cx="0" cy="0"/>
          <a:chOff x="0" y="0"/>
          <a:chExt cx="0" cy="0"/>
        </a:xfrm>
      </p:grpSpPr>
      <p:sp>
        <p:nvSpPr>
          <p:cNvPr id="63" name="Google Shape;63;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4" name="Google Shape;64;p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6" name="Google Shape;66;p1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7" name="Google Shape;67;p1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8" name="Google Shape;68;p1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9" name="Shape 69"/>
        <p:cNvGrpSpPr/>
        <p:nvPr/>
      </p:nvGrpSpPr>
      <p:grpSpPr>
        <a:xfrm>
          <a:off x="0" y="0"/>
          <a:ext cx="0" cy="0"/>
          <a:chOff x="0" y="0"/>
          <a:chExt cx="0" cy="0"/>
        </a:xfrm>
      </p:grpSpPr>
      <p:sp>
        <p:nvSpPr>
          <p:cNvPr id="70" name="Google Shape;70;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1" name="Google Shape;71;p18"/>
          <p:cNvSpPr/>
          <p:nvPr>
            <p:ph idx="2" type="pic"/>
          </p:nvPr>
        </p:nvSpPr>
        <p:spPr>
          <a:xfrm>
            <a:off x="5183188" y="987425"/>
            <a:ext cx="6172200" cy="4873625"/>
          </a:xfrm>
          <a:prstGeom prst="rect">
            <a:avLst/>
          </a:prstGeom>
          <a:noFill/>
          <a:ln>
            <a:noFill/>
          </a:ln>
        </p:spPr>
      </p:sp>
      <p:sp>
        <p:nvSpPr>
          <p:cNvPr id="72" name="Google Shape;72;p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3" name="Google Shape;73;p1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4" name="Google Shape;74;p1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5" name="Google Shape;75;p1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 name="Shape 76"/>
        <p:cNvGrpSpPr/>
        <p:nvPr/>
      </p:nvGrpSpPr>
      <p:grpSpPr>
        <a:xfrm>
          <a:off x="0" y="0"/>
          <a:ext cx="0" cy="0"/>
          <a:chOff x="0" y="0"/>
          <a:chExt cx="0" cy="0"/>
        </a:xfrm>
      </p:grpSpPr>
      <p:sp>
        <p:nvSpPr>
          <p:cNvPr id="77" name="Google Shape;77;p1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8" name="Google Shape;78;p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1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0" name="Google Shape;80;p1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1" name="Google Shape;81;p1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2" name="Shape 82"/>
        <p:cNvGrpSpPr/>
        <p:nvPr/>
      </p:nvGrpSpPr>
      <p:grpSpPr>
        <a:xfrm>
          <a:off x="0" y="0"/>
          <a:ext cx="0" cy="0"/>
          <a:chOff x="0" y="0"/>
          <a:chExt cx="0" cy="0"/>
        </a:xfrm>
      </p:grpSpPr>
      <p:sp>
        <p:nvSpPr>
          <p:cNvPr id="83" name="Google Shape;83;p2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4" name="Google Shape;84;p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2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6" name="Google Shape;86;p2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7" name="Google Shape;87;p2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3" name="Shape 93"/>
        <p:cNvGrpSpPr/>
        <p:nvPr/>
      </p:nvGrpSpPr>
      <p:grpSpPr>
        <a:xfrm>
          <a:off x="0" y="0"/>
          <a:ext cx="0" cy="0"/>
          <a:chOff x="0" y="0"/>
          <a:chExt cx="0" cy="0"/>
        </a:xfrm>
      </p:grpSpPr>
      <p:sp>
        <p:nvSpPr>
          <p:cNvPr id="94" name="Google Shape;94;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5" name="Google Shape;95;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6" name="Google Shape;96;p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7" name="Google Shape;97;p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8" name="Google Shape;98;p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9" name="Shape 99"/>
        <p:cNvGrpSpPr/>
        <p:nvPr/>
      </p:nvGrpSpPr>
      <p:grpSpPr>
        <a:xfrm>
          <a:off x="0" y="0"/>
          <a:ext cx="0" cy="0"/>
          <a:chOff x="0" y="0"/>
          <a:chExt cx="0" cy="0"/>
        </a:xfrm>
      </p:grpSpPr>
      <p:sp>
        <p:nvSpPr>
          <p:cNvPr id="100" name="Google Shape;100;p55"/>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1" name="Google Shape;101;p55"/>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2" name="Google Shape;102;p5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3" name="Google Shape;103;p5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4" name="Google Shape;104;p5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7" name="Google Shape;107;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08" name="Google Shape;108;p2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0" name="Google Shape;110;p2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1" name="Shape 111"/>
        <p:cNvGrpSpPr/>
        <p:nvPr/>
      </p:nvGrpSpPr>
      <p:grpSpPr>
        <a:xfrm>
          <a:off x="0" y="0"/>
          <a:ext cx="0" cy="0"/>
          <a:chOff x="0" y="0"/>
          <a:chExt cx="0" cy="0"/>
        </a:xfrm>
      </p:grpSpPr>
      <p:sp>
        <p:nvSpPr>
          <p:cNvPr id="112" name="Google Shape;112;p2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3" name="Google Shape;113;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4" name="Google Shape;114;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8" name="Shape 118"/>
        <p:cNvGrpSpPr/>
        <p:nvPr/>
      </p:nvGrpSpPr>
      <p:grpSpPr>
        <a:xfrm>
          <a:off x="0" y="0"/>
          <a:ext cx="0" cy="0"/>
          <a:chOff x="0" y="0"/>
          <a:chExt cx="0" cy="0"/>
        </a:xfrm>
      </p:grpSpPr>
      <p:sp>
        <p:nvSpPr>
          <p:cNvPr id="119" name="Google Shape;119;p24"/>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0" name="Google Shape;120;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1" name="Google Shape;121;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3" name="Google Shape;123;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4" name="Google Shape;124;p2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5" name="Google Shape;125;p2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6" name="Google Shape;126;p2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 name="Shape 127"/>
        <p:cNvGrpSpPr/>
        <p:nvPr/>
      </p:nvGrpSpPr>
      <p:grpSpPr>
        <a:xfrm>
          <a:off x="0" y="0"/>
          <a:ext cx="0" cy="0"/>
          <a:chOff x="0" y="0"/>
          <a:chExt cx="0" cy="0"/>
        </a:xfrm>
      </p:grpSpPr>
      <p:sp>
        <p:nvSpPr>
          <p:cNvPr id="128" name="Google Shape;128;p2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9" name="Google Shape;129;p2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0" name="Google Shape;130;p2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 name="Google Shape;131;p2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2" name="Shape 132"/>
        <p:cNvGrpSpPr/>
        <p:nvPr/>
      </p:nvGrpSpPr>
      <p:grpSpPr>
        <a:xfrm>
          <a:off x="0" y="0"/>
          <a:ext cx="0" cy="0"/>
          <a:chOff x="0" y="0"/>
          <a:chExt cx="0" cy="0"/>
        </a:xfrm>
      </p:grpSpPr>
      <p:sp>
        <p:nvSpPr>
          <p:cNvPr id="133" name="Google Shape;133;p2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4" name="Google Shape;134;p2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5" name="Google Shape;135;p2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6" name="Shape 136"/>
        <p:cNvGrpSpPr/>
        <p:nvPr/>
      </p:nvGrpSpPr>
      <p:grpSpPr>
        <a:xfrm>
          <a:off x="0" y="0"/>
          <a:ext cx="0" cy="0"/>
          <a:chOff x="0" y="0"/>
          <a:chExt cx="0" cy="0"/>
        </a:xfrm>
      </p:grpSpPr>
      <p:sp>
        <p:nvSpPr>
          <p:cNvPr id="137" name="Google Shape;137;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8" name="Google Shape;138;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 name="Google Shape;139;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0" name="Google Shape;140;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1" name="Google Shape;141;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2" name="Google Shape;142;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3" name="Shape 143"/>
        <p:cNvGrpSpPr/>
        <p:nvPr/>
      </p:nvGrpSpPr>
      <p:grpSpPr>
        <a:xfrm>
          <a:off x="0" y="0"/>
          <a:ext cx="0" cy="0"/>
          <a:chOff x="0" y="0"/>
          <a:chExt cx="0" cy="0"/>
        </a:xfrm>
      </p:grpSpPr>
      <p:sp>
        <p:nvSpPr>
          <p:cNvPr id="144" name="Google Shape;144;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5" name="Google Shape;145;p28"/>
          <p:cNvSpPr/>
          <p:nvPr>
            <p:ph idx="2" type="pic"/>
          </p:nvPr>
        </p:nvSpPr>
        <p:spPr>
          <a:xfrm>
            <a:off x="5183188" y="987425"/>
            <a:ext cx="6172200" cy="4873625"/>
          </a:xfrm>
          <a:prstGeom prst="rect">
            <a:avLst/>
          </a:prstGeom>
          <a:noFill/>
          <a:ln>
            <a:noFill/>
          </a:ln>
        </p:spPr>
      </p:sp>
      <p:sp>
        <p:nvSpPr>
          <p:cNvPr id="146" name="Google Shape;146;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7" name="Google Shape;147;p2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8" name="Google Shape;148;p2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9" name="Google Shape;149;p2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0" name="Shape 150"/>
        <p:cNvGrpSpPr/>
        <p:nvPr/>
      </p:nvGrpSpPr>
      <p:grpSpPr>
        <a:xfrm>
          <a:off x="0" y="0"/>
          <a:ext cx="0" cy="0"/>
          <a:chOff x="0" y="0"/>
          <a:chExt cx="0" cy="0"/>
        </a:xfrm>
      </p:grpSpPr>
      <p:sp>
        <p:nvSpPr>
          <p:cNvPr id="151" name="Google Shape;151;p2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2" name="Google Shape;152;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3" name="Google Shape;153;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4" name="Google Shape;154;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5" name="Google Shape;155;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6" name="Shape 156"/>
        <p:cNvGrpSpPr/>
        <p:nvPr/>
      </p:nvGrpSpPr>
      <p:grpSpPr>
        <a:xfrm>
          <a:off x="0" y="0"/>
          <a:ext cx="0" cy="0"/>
          <a:chOff x="0" y="0"/>
          <a:chExt cx="0" cy="0"/>
        </a:xfrm>
      </p:grpSpPr>
      <p:sp>
        <p:nvSpPr>
          <p:cNvPr id="157" name="Google Shape;157;p3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8" name="Google Shape;158;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9" name="Google Shape;159;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0" name="Google Shape;160;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1" name="Google Shape;161;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7" name="Shape 177"/>
        <p:cNvGrpSpPr/>
        <p:nvPr/>
      </p:nvGrpSpPr>
      <p:grpSpPr>
        <a:xfrm>
          <a:off x="0" y="0"/>
          <a:ext cx="0" cy="0"/>
          <a:chOff x="0" y="0"/>
          <a:chExt cx="0" cy="0"/>
        </a:xfrm>
      </p:grpSpPr>
      <p:sp>
        <p:nvSpPr>
          <p:cNvPr id="178" name="Google Shape;178;p1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9" name="Google Shape;179;p1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0" name="Google Shape;180;p1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1" name="Shape 181"/>
        <p:cNvGrpSpPr/>
        <p:nvPr/>
      </p:nvGrpSpPr>
      <p:grpSpPr>
        <a:xfrm>
          <a:off x="0" y="0"/>
          <a:ext cx="0" cy="0"/>
          <a:chOff x="0" y="0"/>
          <a:chExt cx="0" cy="0"/>
        </a:xfrm>
      </p:grpSpPr>
      <p:sp>
        <p:nvSpPr>
          <p:cNvPr id="182" name="Google Shape;182;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3" name="Google Shape;183;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4" name="Google Shape;184;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5" name="Google Shape;185;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6" name="Google Shape;186;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7" name="Shape 187"/>
        <p:cNvGrpSpPr/>
        <p:nvPr/>
      </p:nvGrpSpPr>
      <p:grpSpPr>
        <a:xfrm>
          <a:off x="0" y="0"/>
          <a:ext cx="0" cy="0"/>
          <a:chOff x="0" y="0"/>
          <a:chExt cx="0" cy="0"/>
        </a:xfrm>
      </p:grpSpPr>
      <p:sp>
        <p:nvSpPr>
          <p:cNvPr id="188" name="Google Shape;188;p3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9" name="Google Shape;189;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0" name="Google Shape;190;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1" name="Google Shape;191;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2" name="Google Shape;192;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3" name="Shape 193"/>
        <p:cNvGrpSpPr/>
        <p:nvPr/>
      </p:nvGrpSpPr>
      <p:grpSpPr>
        <a:xfrm>
          <a:off x="0" y="0"/>
          <a:ext cx="0" cy="0"/>
          <a:chOff x="0" y="0"/>
          <a:chExt cx="0" cy="0"/>
        </a:xfrm>
      </p:grpSpPr>
      <p:sp>
        <p:nvSpPr>
          <p:cNvPr id="194" name="Google Shape;194;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5" name="Google Shape;195;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96" name="Google Shape;196;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7" name="Google Shape;197;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8" name="Google Shape;198;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9" name="Shape 199"/>
        <p:cNvGrpSpPr/>
        <p:nvPr/>
      </p:nvGrpSpPr>
      <p:grpSpPr>
        <a:xfrm>
          <a:off x="0" y="0"/>
          <a:ext cx="0" cy="0"/>
          <a:chOff x="0" y="0"/>
          <a:chExt cx="0" cy="0"/>
        </a:xfrm>
      </p:grpSpPr>
      <p:sp>
        <p:nvSpPr>
          <p:cNvPr id="200" name="Google Shape;200;p3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1" name="Google Shape;201;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3" name="Google Shape;203;p3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4" name="Google Shape;204;p3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5" name="Google Shape;205;p3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6" name="Shape 206"/>
        <p:cNvGrpSpPr/>
        <p:nvPr/>
      </p:nvGrpSpPr>
      <p:grpSpPr>
        <a:xfrm>
          <a:off x="0" y="0"/>
          <a:ext cx="0" cy="0"/>
          <a:chOff x="0" y="0"/>
          <a:chExt cx="0" cy="0"/>
        </a:xfrm>
      </p:grpSpPr>
      <p:sp>
        <p:nvSpPr>
          <p:cNvPr id="207" name="Google Shape;207;p3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8" name="Google Shape;208;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09" name="Google Shape;209;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0" name="Google Shape;210;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1" name="Google Shape;211;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2" name="Google Shape;212;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3" name="Google Shape;213;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4" name="Google Shape;214;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5" name="Shape 215"/>
        <p:cNvGrpSpPr/>
        <p:nvPr/>
      </p:nvGrpSpPr>
      <p:grpSpPr>
        <a:xfrm>
          <a:off x="0" y="0"/>
          <a:ext cx="0" cy="0"/>
          <a:chOff x="0" y="0"/>
          <a:chExt cx="0" cy="0"/>
        </a:xfrm>
      </p:grpSpPr>
      <p:sp>
        <p:nvSpPr>
          <p:cNvPr id="216" name="Google Shape;216;p3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7" name="Google Shape;217;p3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8" name="Google Shape;218;p3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9" name="Google Shape;219;p3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0" name="Shape 220"/>
        <p:cNvGrpSpPr/>
        <p:nvPr/>
      </p:nvGrpSpPr>
      <p:grpSpPr>
        <a:xfrm>
          <a:off x="0" y="0"/>
          <a:ext cx="0" cy="0"/>
          <a:chOff x="0" y="0"/>
          <a:chExt cx="0" cy="0"/>
        </a:xfrm>
      </p:grpSpPr>
      <p:sp>
        <p:nvSpPr>
          <p:cNvPr id="221" name="Google Shape;221;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2" name="Google Shape;222;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3" name="Google Shape;223;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4" name="Google Shape;224;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5" name="Google Shape;225;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6" name="Google Shape;226;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7" name="Shape 227"/>
        <p:cNvGrpSpPr/>
        <p:nvPr/>
      </p:nvGrpSpPr>
      <p:grpSpPr>
        <a:xfrm>
          <a:off x="0" y="0"/>
          <a:ext cx="0" cy="0"/>
          <a:chOff x="0" y="0"/>
          <a:chExt cx="0" cy="0"/>
        </a:xfrm>
      </p:grpSpPr>
      <p:sp>
        <p:nvSpPr>
          <p:cNvPr id="228" name="Google Shape;228;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9" name="Google Shape;229;p38"/>
          <p:cNvSpPr/>
          <p:nvPr>
            <p:ph idx="2" type="pic"/>
          </p:nvPr>
        </p:nvSpPr>
        <p:spPr>
          <a:xfrm>
            <a:off x="5183188" y="987425"/>
            <a:ext cx="6172200" cy="4873625"/>
          </a:xfrm>
          <a:prstGeom prst="rect">
            <a:avLst/>
          </a:prstGeom>
          <a:noFill/>
          <a:ln>
            <a:noFill/>
          </a:ln>
        </p:spPr>
      </p:sp>
      <p:sp>
        <p:nvSpPr>
          <p:cNvPr id="230" name="Google Shape;230;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31" name="Google Shape;231;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2" name="Google Shape;232;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3" name="Google Shape;233;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4" name="Shape 234"/>
        <p:cNvGrpSpPr/>
        <p:nvPr/>
      </p:nvGrpSpPr>
      <p:grpSpPr>
        <a:xfrm>
          <a:off x="0" y="0"/>
          <a:ext cx="0" cy="0"/>
          <a:chOff x="0" y="0"/>
          <a:chExt cx="0" cy="0"/>
        </a:xfrm>
      </p:grpSpPr>
      <p:sp>
        <p:nvSpPr>
          <p:cNvPr id="235" name="Google Shape;235;p3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6" name="Google Shape;236;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7" name="Google Shape;237;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8" name="Google Shape;238;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9" name="Google Shape;239;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0" name="Shape 240"/>
        <p:cNvGrpSpPr/>
        <p:nvPr/>
      </p:nvGrpSpPr>
      <p:grpSpPr>
        <a:xfrm>
          <a:off x="0" y="0"/>
          <a:ext cx="0" cy="0"/>
          <a:chOff x="0" y="0"/>
          <a:chExt cx="0" cy="0"/>
        </a:xfrm>
      </p:grpSpPr>
      <p:sp>
        <p:nvSpPr>
          <p:cNvPr id="241" name="Google Shape;241;p4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2" name="Google Shape;242;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3" name="Google Shape;243;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4" name="Google Shape;244;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5" name="Google Shape;245;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1.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2.png"/><Relationship Id="rId2" Type="http://schemas.openxmlformats.org/officeDocument/2006/relationships/image" Target="../media/image20.png"/><Relationship Id="rId3" Type="http://schemas.openxmlformats.org/officeDocument/2006/relationships/image" Target="../media/image27.png"/><Relationship Id="rId4" Type="http://schemas.openxmlformats.org/officeDocument/2006/relationships/image" Target="../media/image3.png"/><Relationship Id="rId9" Type="http://schemas.openxmlformats.org/officeDocument/2006/relationships/image" Target="../media/image1.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7.jpg"/><Relationship Id="rId19" Type="http://schemas.openxmlformats.org/officeDocument/2006/relationships/slideLayout" Target="../slideLayouts/slideLayout10.xml"/><Relationship Id="rId6" Type="http://schemas.openxmlformats.org/officeDocument/2006/relationships/image" Target="../media/image15.png"/><Relationship Id="rId18" Type="http://schemas.openxmlformats.org/officeDocument/2006/relationships/slideLayout" Target="../slideLayouts/slideLayout9.xml"/><Relationship Id="rId7" Type="http://schemas.openxmlformats.org/officeDocument/2006/relationships/image" Target="../media/image8.png"/><Relationship Id="rId8" Type="http://schemas.openxmlformats.org/officeDocument/2006/relationships/image" Target="../media/image26.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23.png"/><Relationship Id="rId2" Type="http://schemas.openxmlformats.org/officeDocument/2006/relationships/image" Target="../media/image28.png"/><Relationship Id="rId3" Type="http://schemas.openxmlformats.org/officeDocument/2006/relationships/image" Target="../media/image2.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4.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2.xml"/><Relationship Id="rId10" Type="http://schemas.openxmlformats.org/officeDocument/2006/relationships/image" Target="../media/image1.jpg"/><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23.png"/><Relationship Id="rId2" Type="http://schemas.openxmlformats.org/officeDocument/2006/relationships/image" Target="../media/image2.png"/><Relationship Id="rId3" Type="http://schemas.openxmlformats.org/officeDocument/2006/relationships/image" Target="../media/image20.png"/><Relationship Id="rId4" Type="http://schemas.openxmlformats.org/officeDocument/2006/relationships/image" Target="../media/image27.png"/><Relationship Id="rId9" Type="http://schemas.openxmlformats.org/officeDocument/2006/relationships/image" Target="../media/image26.png"/><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image" Target="../media/image3.png"/><Relationship Id="rId19" Type="http://schemas.openxmlformats.org/officeDocument/2006/relationships/slideLayout" Target="../slideLayouts/slideLayout31.xml"/><Relationship Id="rId6" Type="http://schemas.openxmlformats.org/officeDocument/2006/relationships/image" Target="../media/image7.jpg"/><Relationship Id="rId18" Type="http://schemas.openxmlformats.org/officeDocument/2006/relationships/slideLayout" Target="../slideLayouts/slideLayout30.xml"/><Relationship Id="rId7" Type="http://schemas.openxmlformats.org/officeDocument/2006/relationships/image" Target="../media/image15.png"/><Relationship Id="rId8"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5"/>
          <p:cNvSpPr/>
          <p:nvPr/>
        </p:nvSpPr>
        <p:spPr>
          <a:xfrm>
            <a:off x="-1377" y="3856444"/>
            <a:ext cx="12192000" cy="305263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5"/>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1000"/>
              <a:buFont typeface="Arial"/>
              <a:buNone/>
            </a:pPr>
            <a:r>
              <a:rPr b="0" i="1" lang="pt-PT"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8" name="Google Shape;8;p5"/>
          <p:cNvPicPr preferRelativeResize="0"/>
          <p:nvPr/>
        </p:nvPicPr>
        <p:blipFill rotWithShape="1">
          <a:blip r:embed="rId1">
            <a:alphaModFix/>
          </a:blip>
          <a:srcRect b="10823" l="12261" r="12728" t="25284"/>
          <a:stretch/>
        </p:blipFill>
        <p:spPr>
          <a:xfrm>
            <a:off x="2560675" y="723895"/>
            <a:ext cx="7070651" cy="3271495"/>
          </a:xfrm>
          <a:prstGeom prst="rect">
            <a:avLst/>
          </a:prstGeom>
          <a:noFill/>
          <a:ln>
            <a:noFill/>
          </a:ln>
        </p:spPr>
      </p:pic>
      <p:grpSp>
        <p:nvGrpSpPr>
          <p:cNvPr id="9" name="Google Shape;9;p5"/>
          <p:cNvGrpSpPr/>
          <p:nvPr/>
        </p:nvGrpSpPr>
        <p:grpSpPr>
          <a:xfrm>
            <a:off x="3342806" y="0"/>
            <a:ext cx="5506389" cy="484936"/>
            <a:chOff x="176550" y="139236"/>
            <a:chExt cx="7041681" cy="620146"/>
          </a:xfrm>
        </p:grpSpPr>
        <p:pic>
          <p:nvPicPr>
            <p:cNvPr descr="Uma imagem com estrela, Tipo de letra, Gráficos, símbolo&#10;&#10;Descrição gerada automaticamente" id="10" name="Google Shape;10;p5"/>
            <p:cNvPicPr preferRelativeResize="0"/>
            <p:nvPr/>
          </p:nvPicPr>
          <p:blipFill rotWithShape="1">
            <a:blip r:embed="rId2">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1" name="Google Shape;11;p5"/>
            <p:cNvPicPr preferRelativeResize="0"/>
            <p:nvPr/>
          </p:nvPicPr>
          <p:blipFill rotWithShape="1">
            <a:blip r:embed="rId3">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2" name="Google Shape;12;p5"/>
            <p:cNvPicPr preferRelativeResize="0"/>
            <p:nvPr/>
          </p:nvPicPr>
          <p:blipFill rotWithShape="1">
            <a:blip r:embed="rId4">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3" name="Google Shape;13;p5"/>
            <p:cNvPicPr preferRelativeResize="0"/>
            <p:nvPr/>
          </p:nvPicPr>
          <p:blipFill rotWithShape="1">
            <a:blip r:embed="rId5">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4" name="Google Shape;14;p5"/>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5" name="Google Shape;15;p5"/>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16" name="Google Shape;16;p5"/>
            <p:cNvPicPr preferRelativeResize="0"/>
            <p:nvPr/>
          </p:nvPicPr>
          <p:blipFill rotWithShape="1">
            <a:blip r:embed="rId8">
              <a:alphaModFix/>
            </a:blip>
            <a:srcRect b="0" l="0" r="0" t="0"/>
            <a:stretch/>
          </p:blipFill>
          <p:spPr>
            <a:xfrm>
              <a:off x="4451582" y="296419"/>
              <a:ext cx="1024610" cy="305780"/>
            </a:xfrm>
            <a:prstGeom prst="rect">
              <a:avLst/>
            </a:prstGeom>
            <a:noFill/>
            <a:ln>
              <a:noFill/>
            </a:ln>
          </p:spPr>
        </p:pic>
      </p:grpSp>
      <p:pic>
        <p:nvPicPr>
          <p:cNvPr id="17" name="Google Shape;17;p5"/>
          <p:cNvPicPr preferRelativeResize="0"/>
          <p:nvPr/>
        </p:nvPicPr>
        <p:blipFill rotWithShape="1">
          <a:blip r:embed="rId9">
            <a:alphaModFix/>
          </a:blip>
          <a:srcRect b="0" l="0" r="0" t="0"/>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pic>
        <p:nvPicPr>
          <p:cNvPr descr="Uma imagem com texto, Tipo de letra, captura de ecrã, Gráficos&#10;&#10;Descrição gerada automaticamente" id="89" name="Google Shape;89;p7"/>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90" name="Google Shape;90;p7"/>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91" name="Google Shape;91;p7"/>
          <p:cNvPicPr preferRelativeResize="0"/>
          <p:nvPr/>
        </p:nvPicPr>
        <p:blipFill rotWithShape="1">
          <a:blip r:embed="rId3">
            <a:alphaModFix/>
          </a:blip>
          <a:srcRect b="30317" l="0" r="0" t="23069"/>
          <a:stretch/>
        </p:blipFill>
        <p:spPr>
          <a:xfrm>
            <a:off x="-89566" y="121117"/>
            <a:ext cx="1595612" cy="403607"/>
          </a:xfrm>
          <a:prstGeom prst="rect">
            <a:avLst/>
          </a:prstGeom>
          <a:noFill/>
          <a:ln>
            <a:noFill/>
          </a:ln>
        </p:spPr>
      </p:pic>
      <p:sp>
        <p:nvSpPr>
          <p:cNvPr id="92" name="Google Shape;92;p7"/>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pic>
        <p:nvPicPr>
          <p:cNvPr descr="Uma imagem com texto, Tipo de letra, captura de ecrã, Gráficos&#10;&#10;Descrição gerada automaticamente" id="163" name="Google Shape;163;p9"/>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64" name="Google Shape;164;p9"/>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5" name="Google Shape;165;p9"/>
          <p:cNvPicPr preferRelativeResize="0"/>
          <p:nvPr/>
        </p:nvPicPr>
        <p:blipFill rotWithShape="1">
          <a:blip r:embed="rId2">
            <a:alphaModFix/>
          </a:blip>
          <a:srcRect b="10823" l="12261" r="12728" t="25284"/>
          <a:stretch/>
        </p:blipFill>
        <p:spPr>
          <a:xfrm>
            <a:off x="3751163" y="3896376"/>
            <a:ext cx="4409546" cy="2040238"/>
          </a:xfrm>
          <a:prstGeom prst="rect">
            <a:avLst/>
          </a:prstGeom>
          <a:noFill/>
          <a:ln>
            <a:noFill/>
          </a:ln>
        </p:spPr>
      </p:pic>
      <p:grpSp>
        <p:nvGrpSpPr>
          <p:cNvPr id="166" name="Google Shape;166;p9"/>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167" name="Google Shape;167;p9"/>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168" name="Google Shape;168;p9"/>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169" name="Google Shape;169;p9"/>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170" name="Google Shape;170;p9"/>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171" name="Google Shape;171;p9"/>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72" name="Google Shape;172;p9"/>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73" name="Google Shape;173;p9"/>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174" name="Google Shape;174;p9"/>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p9"/>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pt-PT"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400" u="none" cap="none" strike="noStrike">
              <a:solidFill>
                <a:schemeClr val="lt1"/>
              </a:solidFill>
              <a:latin typeface="Arial"/>
              <a:ea typeface="Arial"/>
              <a:cs typeface="Arial"/>
              <a:sym typeface="Arial"/>
            </a:endParaRPr>
          </a:p>
        </p:txBody>
      </p:sp>
      <p:pic>
        <p:nvPicPr>
          <p:cNvPr id="176" name="Google Shape;176;p9"/>
          <p:cNvPicPr preferRelativeResize="0"/>
          <p:nvPr/>
        </p:nvPicPr>
        <p:blipFill rotWithShape="1">
          <a:blip r:embed="rId10">
            <a:alphaModFix/>
          </a:blip>
          <a:srcRect b="0" l="0" r="0" t="0"/>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22.png"/><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ec.europa.eu/eurostat/databrowser/view/lfsa_ergan/default/table?lang=en&amp;utm_source=chatgpt.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ec.europa.eu/eurostat/databrowser/view/lfsa_ergan/default/table?lang=en&amp;utm_source=chatgpt.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faresistemaoltrelaccoglienza.i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duoforajob.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www.kodiko.f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0" Type="http://schemas.openxmlformats.org/officeDocument/2006/relationships/hyperlink" Target="https://news.industriall-europe.eu/documents/upload/2025/9/638948255037511238_ESDE_report_EU_Commission.pdf" TargetMode="External"/><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employment-social-affairs.ec.europa.eu/annual-report-intra-eu-labour-mobility-2024_en" TargetMode="External"/><Relationship Id="rId4" Type="http://schemas.openxmlformats.org/officeDocument/2006/relationships/hyperlink" Target="https://ec.europa.eu/eurostat/statistics-explained/index.php?title=Migrant_integration_statistics_%E2%80%93_labour_market_indicators" TargetMode="External"/><Relationship Id="rId9" Type="http://schemas.openxmlformats.org/officeDocument/2006/relationships/hyperlink" Target="https://www.migpolgroup.com/wp-content/uploads/2025/09/MIPEX-results-2025.pdf" TargetMode="External"/><Relationship Id="rId5" Type="http://schemas.openxmlformats.org/officeDocument/2006/relationships/hyperlink" Target="https://www.rfberlin.com/wp-content/uploads/2025/07/RFBerlin_CReAM_Report072025_Employment-of-Migrants.pdf" TargetMode="External"/><Relationship Id="rId6" Type="http://schemas.openxmlformats.org/officeDocument/2006/relationships/hyperlink" Target="https://economy-finance.ec.europa.eu/migration-mobility-and-eu-labour-market_en" TargetMode="External"/><Relationship Id="rId7" Type="http://schemas.openxmlformats.org/officeDocument/2006/relationships/hyperlink" Target="https://www.oecd.org/en/publications/international-migration-outlook-2025_ae26c893-en/full-report/recent-developments-in-migrant-integration-policy_3b9ac272.html" TargetMode="External"/><Relationship Id="rId8" Type="http://schemas.openxmlformats.org/officeDocument/2006/relationships/hyperlink" Target="https://www.icmpd.org/file/download/63373/file/ICMPD%2520Migration%2520Outlook%25202025.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
          <p:cNvSpPr txBox="1"/>
          <p:nvPr/>
        </p:nvSpPr>
        <p:spPr>
          <a:xfrm>
            <a:off x="154674" y="4207014"/>
            <a:ext cx="11818961" cy="19697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t-PT" sz="4000" u="none" cap="none" strike="noStrike">
                <a:solidFill>
                  <a:srgbClr val="FFFFFF"/>
                </a:solidFill>
                <a:latin typeface="Arial"/>
                <a:ea typeface="Arial"/>
                <a:cs typeface="Arial"/>
                <a:sym typeface="Arial"/>
              </a:rPr>
              <a:t>General information on migrant workers, Best practice, management &amp; leadership approaches</a:t>
            </a: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pt-PT" sz="2800" u="none" cap="none" strike="noStrike">
                <a:solidFill>
                  <a:srgbClr val="FFFFFF"/>
                </a:solidFill>
                <a:latin typeface="Arial"/>
                <a:ea typeface="Arial"/>
                <a:cs typeface="Arial"/>
                <a:sym typeface="Arial"/>
              </a:rPr>
              <a:t>UNIT 19 | ARES</a:t>
            </a:r>
            <a:endParaRPr b="1" i="0" sz="2800" u="none" cap="none" strike="noStrike">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nvSpPr>
        <p:spPr>
          <a:xfrm>
            <a:off x="1252634" y="905592"/>
            <a:ext cx="9973800" cy="1816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GENERAL INFORMATION ON MIGRANT WORKERS, BEST PRACTICE, MANAG</a:t>
            </a:r>
            <a:r>
              <a:rPr b="1" lang="pt-PT" sz="2800">
                <a:solidFill>
                  <a:schemeClr val="accent1"/>
                </a:solidFill>
              </a:rPr>
              <a:t>E</a:t>
            </a:r>
            <a:r>
              <a:rPr b="1" i="0" lang="pt-PT" sz="2800" u="none" cap="none" strike="noStrike">
                <a:solidFill>
                  <a:schemeClr val="accent1"/>
                </a:solidFill>
                <a:latin typeface="Arial"/>
                <a:ea typeface="Arial"/>
                <a:cs typeface="Arial"/>
                <a:sym typeface="Arial"/>
              </a:rPr>
              <a:t>MENT LEADERSHIP APPROACHES</a:t>
            </a:r>
            <a:endParaRPr b="0" i="0" sz="1800" u="none" cap="none" strike="noStrike">
              <a:solidFill>
                <a:schemeClr val="dk1"/>
              </a:solidFill>
              <a:latin typeface="Arial"/>
              <a:ea typeface="Arial"/>
              <a:cs typeface="Arial"/>
              <a:sym typeface="Arial"/>
            </a:endParaRPr>
          </a:p>
        </p:txBody>
      </p:sp>
      <p:sp>
        <p:nvSpPr>
          <p:cNvPr id="256" name="Google Shape;256;p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257" name="Google Shape;257;p2"/>
          <p:cNvSpPr/>
          <p:nvPr/>
        </p:nvSpPr>
        <p:spPr>
          <a:xfrm>
            <a:off x="2084839" y="3370911"/>
            <a:ext cx="1080124" cy="1080124"/>
          </a:xfrm>
          <a:prstGeom prst="ellipse">
            <a:avLst/>
          </a:prstGeom>
          <a:solidFill>
            <a:srgbClr val="FECE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Gruppo" id="258" name="Google Shape;258;p2"/>
          <p:cNvSpPr/>
          <p:nvPr/>
        </p:nvSpPr>
        <p:spPr>
          <a:xfrm>
            <a:off x="2311665" y="3597737"/>
            <a:ext cx="626472" cy="62647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 name="Google Shape;259;p2"/>
          <p:cNvGrpSpPr/>
          <p:nvPr/>
        </p:nvGrpSpPr>
        <p:grpSpPr>
          <a:xfrm>
            <a:off x="3396419" y="3370911"/>
            <a:ext cx="2546008" cy="1080124"/>
            <a:chOff x="1330115" y="659889"/>
            <a:chExt cx="2546008" cy="1080124"/>
          </a:xfrm>
        </p:grpSpPr>
        <p:sp>
          <p:nvSpPr>
            <p:cNvPr id="260" name="Google Shape;260;p2"/>
            <p:cNvSpPr/>
            <p:nvPr/>
          </p:nvSpPr>
          <p:spPr>
            <a:xfrm>
              <a:off x="1330115" y="659889"/>
              <a:ext cx="2546008" cy="108012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
            <p:cNvSpPr txBox="1"/>
            <p:nvPr/>
          </p:nvSpPr>
          <p:spPr>
            <a:xfrm>
              <a:off x="1330115" y="659889"/>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pt-PT" sz="2100" u="none" cap="none" strike="noStrike">
                  <a:solidFill>
                    <a:srgbClr val="FECE00"/>
                  </a:solidFill>
                  <a:latin typeface="Arial"/>
                  <a:ea typeface="Arial"/>
                  <a:cs typeface="Arial"/>
                  <a:sym typeface="Arial"/>
                </a:rPr>
                <a:t>Recognise the main characteristics of the migrant workforce</a:t>
              </a:r>
              <a:endParaRPr/>
            </a:p>
          </p:txBody>
        </p:sp>
      </p:grpSp>
      <p:sp>
        <p:nvSpPr>
          <p:cNvPr id="262" name="Google Shape;262;p2"/>
          <p:cNvSpPr/>
          <p:nvPr/>
        </p:nvSpPr>
        <p:spPr>
          <a:xfrm>
            <a:off x="6386050" y="3370911"/>
            <a:ext cx="1080124" cy="1080124"/>
          </a:xfrm>
          <a:prstGeom prst="ellipse">
            <a:avLst/>
          </a:prstGeom>
          <a:solidFill>
            <a:srgbClr val="BC05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Stretta di mano" id="263" name="Google Shape;263;p2"/>
          <p:cNvSpPr/>
          <p:nvPr/>
        </p:nvSpPr>
        <p:spPr>
          <a:xfrm>
            <a:off x="6612877" y="3597737"/>
            <a:ext cx="626472" cy="62647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4" name="Google Shape;264;p2"/>
          <p:cNvGrpSpPr/>
          <p:nvPr/>
        </p:nvGrpSpPr>
        <p:grpSpPr>
          <a:xfrm>
            <a:off x="7697631" y="3370911"/>
            <a:ext cx="2546008" cy="1080124"/>
            <a:chOff x="5631327" y="659889"/>
            <a:chExt cx="2546008" cy="1080124"/>
          </a:xfrm>
        </p:grpSpPr>
        <p:sp>
          <p:nvSpPr>
            <p:cNvPr id="265" name="Google Shape;265;p2"/>
            <p:cNvSpPr/>
            <p:nvPr/>
          </p:nvSpPr>
          <p:spPr>
            <a:xfrm>
              <a:off x="5631327" y="659889"/>
              <a:ext cx="2546008" cy="108012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
            <p:cNvSpPr txBox="1"/>
            <p:nvPr/>
          </p:nvSpPr>
          <p:spPr>
            <a:xfrm>
              <a:off x="5631327" y="659889"/>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pt-PT" sz="2100" u="none" cap="none" strike="noStrike">
                  <a:solidFill>
                    <a:srgbClr val="BC0508"/>
                  </a:solidFill>
                  <a:latin typeface="Arial"/>
                  <a:ea typeface="Arial"/>
                  <a:cs typeface="Arial"/>
                  <a:sym typeface="Arial"/>
                </a:rPr>
                <a:t>Identify barriers and opportunities for integration</a:t>
              </a:r>
              <a:endParaRPr/>
            </a:p>
          </p:txBody>
        </p:sp>
      </p:grpSp>
      <p:sp>
        <p:nvSpPr>
          <p:cNvPr id="267" name="Google Shape;267;p2"/>
          <p:cNvSpPr/>
          <p:nvPr/>
        </p:nvSpPr>
        <p:spPr>
          <a:xfrm>
            <a:off x="2084839" y="5163812"/>
            <a:ext cx="1080124" cy="1080124"/>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Segno di spunta" id="268" name="Google Shape;268;p2"/>
          <p:cNvSpPr/>
          <p:nvPr/>
        </p:nvSpPr>
        <p:spPr>
          <a:xfrm>
            <a:off x="2311665" y="5390639"/>
            <a:ext cx="626472" cy="62647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9" name="Google Shape;269;p2"/>
          <p:cNvGrpSpPr/>
          <p:nvPr/>
        </p:nvGrpSpPr>
        <p:grpSpPr>
          <a:xfrm>
            <a:off x="3396419" y="5163812"/>
            <a:ext cx="2546008" cy="1080124"/>
            <a:chOff x="1330115" y="2452790"/>
            <a:chExt cx="2546008" cy="1080124"/>
          </a:xfrm>
        </p:grpSpPr>
        <p:sp>
          <p:nvSpPr>
            <p:cNvPr id="270" name="Google Shape;270;p2"/>
            <p:cNvSpPr/>
            <p:nvPr/>
          </p:nvSpPr>
          <p:spPr>
            <a:xfrm>
              <a:off x="1330115" y="2452790"/>
              <a:ext cx="2546008" cy="108012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
            <p:cNvSpPr txBox="1"/>
            <p:nvPr/>
          </p:nvSpPr>
          <p:spPr>
            <a:xfrm>
              <a:off x="1330115" y="2452790"/>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pt-PT" sz="2100" u="none" cap="none" strike="noStrike">
                  <a:solidFill>
                    <a:schemeClr val="accent4"/>
                  </a:solidFill>
                  <a:latin typeface="Arial"/>
                  <a:ea typeface="Arial"/>
                  <a:cs typeface="Arial"/>
                  <a:sym typeface="Arial"/>
                </a:rPr>
                <a:t>Evaluate best practice examples</a:t>
              </a:r>
              <a:endParaRPr/>
            </a:p>
          </p:txBody>
        </p:sp>
      </p:grpSp>
      <p:sp>
        <p:nvSpPr>
          <p:cNvPr id="272" name="Google Shape;272;p2"/>
          <p:cNvSpPr/>
          <p:nvPr/>
        </p:nvSpPr>
        <p:spPr>
          <a:xfrm>
            <a:off x="6386050" y="5163812"/>
            <a:ext cx="1080124" cy="1080124"/>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Head with Gears" id="273" name="Google Shape;273;p2"/>
          <p:cNvSpPr/>
          <p:nvPr/>
        </p:nvSpPr>
        <p:spPr>
          <a:xfrm>
            <a:off x="6612877" y="5390639"/>
            <a:ext cx="626472" cy="62647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 name="Google Shape;274;p2"/>
          <p:cNvGrpSpPr/>
          <p:nvPr/>
        </p:nvGrpSpPr>
        <p:grpSpPr>
          <a:xfrm>
            <a:off x="7697631" y="5163812"/>
            <a:ext cx="3015862" cy="1080124"/>
            <a:chOff x="5631327" y="2452790"/>
            <a:chExt cx="2546008" cy="1080124"/>
          </a:xfrm>
        </p:grpSpPr>
        <p:sp>
          <p:nvSpPr>
            <p:cNvPr id="275" name="Google Shape;275;p2"/>
            <p:cNvSpPr/>
            <p:nvPr/>
          </p:nvSpPr>
          <p:spPr>
            <a:xfrm>
              <a:off x="5631327" y="2452790"/>
              <a:ext cx="2546008" cy="108012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
            <p:cNvSpPr txBox="1"/>
            <p:nvPr/>
          </p:nvSpPr>
          <p:spPr>
            <a:xfrm>
              <a:off x="5631327" y="2452790"/>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pt-PT" sz="2100" u="none" cap="none" strike="noStrike">
                  <a:solidFill>
                    <a:schemeClr val="accent5"/>
                  </a:solidFill>
                  <a:latin typeface="Arial"/>
                  <a:ea typeface="Arial"/>
                  <a:cs typeface="Arial"/>
                  <a:sym typeface="Arial"/>
                </a:rPr>
                <a:t>Understand leadership and management challenges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1"/>
          <p:cNvSpPr txBox="1"/>
          <p:nvPr/>
        </p:nvSpPr>
        <p:spPr>
          <a:xfrm>
            <a:off x="1252634" y="905592"/>
            <a:ext cx="9973812" cy="73862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EU KEY STATISTICS &amp; DEMOGRAPHICS</a:t>
            </a:r>
            <a:endParaRPr b="0" i="0" sz="1800" u="none" cap="none" strike="noStrike">
              <a:solidFill>
                <a:schemeClr val="dk1"/>
              </a:solidFill>
              <a:latin typeface="Arial"/>
              <a:ea typeface="Arial"/>
              <a:cs typeface="Arial"/>
              <a:sym typeface="Arial"/>
            </a:endParaRPr>
          </a:p>
        </p:txBody>
      </p:sp>
      <p:sp>
        <p:nvSpPr>
          <p:cNvPr id="282" name="Google Shape;282;p4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grpSp>
        <p:nvGrpSpPr>
          <p:cNvPr id="283" name="Google Shape;283;p41"/>
          <p:cNvGrpSpPr/>
          <p:nvPr/>
        </p:nvGrpSpPr>
        <p:grpSpPr>
          <a:xfrm>
            <a:off x="1416966" y="1842037"/>
            <a:ext cx="8205170" cy="4187977"/>
            <a:chOff x="-724638" y="2413"/>
            <a:chExt cx="8205170" cy="4187977"/>
          </a:xfrm>
        </p:grpSpPr>
        <p:sp>
          <p:nvSpPr>
            <p:cNvPr id="284" name="Google Shape;284;p41"/>
            <p:cNvSpPr/>
            <p:nvPr/>
          </p:nvSpPr>
          <p:spPr>
            <a:xfrm>
              <a:off x="715337" y="2413"/>
              <a:ext cx="3221521" cy="1932912"/>
            </a:xfrm>
            <a:prstGeom prst="rect">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1"/>
            <p:cNvSpPr txBox="1"/>
            <p:nvPr/>
          </p:nvSpPr>
          <p:spPr>
            <a:xfrm>
              <a:off x="-724638" y="2413"/>
              <a:ext cx="3221400" cy="1932900"/>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None/>
              </a:pPr>
              <a:r>
                <a:rPr b="0" i="0" lang="pt-PT" sz="2300" u="none" cap="none" strike="noStrike">
                  <a:solidFill>
                    <a:schemeClr val="lt1"/>
                  </a:solidFill>
                  <a:latin typeface="Arial"/>
                  <a:ea typeface="Arial"/>
                  <a:cs typeface="Arial"/>
                  <a:sym typeface="Arial"/>
                </a:rPr>
                <a:t>Employment rate of EU migrants: 74,9%. </a:t>
              </a:r>
              <a:endParaRPr/>
            </a:p>
            <a:p>
              <a:pPr indent="0" lvl="0" marL="0" marR="0" rtl="0" algn="ctr">
                <a:lnSpc>
                  <a:spcPct val="90000"/>
                </a:lnSpc>
                <a:spcBef>
                  <a:spcPts val="805"/>
                </a:spcBef>
                <a:spcAft>
                  <a:spcPts val="0"/>
                </a:spcAft>
                <a:buNone/>
              </a:pPr>
              <a:r>
                <a:rPr b="0" i="0" lang="pt-PT" sz="2300" u="none" cap="none" strike="noStrike">
                  <a:solidFill>
                    <a:schemeClr val="lt1"/>
                  </a:solidFill>
                  <a:latin typeface="Arial"/>
                  <a:ea typeface="Arial"/>
                  <a:cs typeface="Arial"/>
                  <a:sym typeface="Arial"/>
                </a:rPr>
                <a:t>Employment rate of non-EU migrants: 65,3%.</a:t>
              </a:r>
              <a:endParaRPr b="0" i="0" sz="2300" u="none" cap="none" strike="noStrike">
                <a:solidFill>
                  <a:schemeClr val="lt1"/>
                </a:solidFill>
                <a:latin typeface="Arial"/>
                <a:ea typeface="Arial"/>
                <a:cs typeface="Arial"/>
                <a:sym typeface="Arial"/>
              </a:endParaRPr>
            </a:p>
          </p:txBody>
        </p:sp>
        <p:sp>
          <p:nvSpPr>
            <p:cNvPr id="286" name="Google Shape;286;p41"/>
            <p:cNvSpPr/>
            <p:nvPr/>
          </p:nvSpPr>
          <p:spPr>
            <a:xfrm>
              <a:off x="4259011" y="2413"/>
              <a:ext cx="3221521" cy="1932912"/>
            </a:xfrm>
            <a:prstGeom prst="rect">
              <a:avLst/>
            </a:prstGeom>
            <a:solidFill>
              <a:srgbClr val="E67E0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1"/>
            <p:cNvSpPr txBox="1"/>
            <p:nvPr/>
          </p:nvSpPr>
          <p:spPr>
            <a:xfrm>
              <a:off x="4259011" y="2413"/>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None/>
              </a:pPr>
              <a:r>
                <a:rPr b="0" i="0" lang="pt-PT" sz="2300" u="none" cap="none" strike="noStrike">
                  <a:solidFill>
                    <a:schemeClr val="lt1"/>
                  </a:solidFill>
                  <a:latin typeface="Arial"/>
                  <a:ea typeface="Arial"/>
                  <a:cs typeface="Arial"/>
                  <a:sym typeface="Arial"/>
                </a:rPr>
                <a:t>Employment rate of EU female migrants: 65%</a:t>
              </a:r>
              <a:endParaRPr/>
            </a:p>
            <a:p>
              <a:pPr indent="0" lvl="0" marL="0" marR="0" rtl="0" algn="ctr">
                <a:lnSpc>
                  <a:spcPct val="90000"/>
                </a:lnSpc>
                <a:spcBef>
                  <a:spcPts val="805"/>
                </a:spcBef>
                <a:spcAft>
                  <a:spcPts val="0"/>
                </a:spcAft>
                <a:buNone/>
              </a:pPr>
              <a:r>
                <a:rPr b="0" i="0" lang="pt-PT" sz="2300" u="none" cap="none" strike="noStrike">
                  <a:solidFill>
                    <a:schemeClr val="lt1"/>
                  </a:solidFill>
                  <a:latin typeface="Arial"/>
                  <a:ea typeface="Arial"/>
                  <a:cs typeface="Arial"/>
                  <a:sym typeface="Arial"/>
                </a:rPr>
                <a:t>Employment rate of non-EU female migrants:  55%. </a:t>
              </a:r>
              <a:endParaRPr/>
            </a:p>
          </p:txBody>
        </p:sp>
        <p:sp>
          <p:nvSpPr>
            <p:cNvPr id="288" name="Google Shape;288;p41"/>
            <p:cNvSpPr/>
            <p:nvPr/>
          </p:nvSpPr>
          <p:spPr>
            <a:xfrm>
              <a:off x="715337" y="2257478"/>
              <a:ext cx="3221521" cy="1932912"/>
            </a:xfrm>
            <a:prstGeom prst="rect">
              <a:avLst/>
            </a:prstGeom>
            <a:solidFill>
              <a:srgbClr val="D03C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1"/>
            <p:cNvSpPr txBox="1"/>
            <p:nvPr/>
          </p:nvSpPr>
          <p:spPr>
            <a:xfrm>
              <a:off x="715337" y="2257478"/>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None/>
              </a:pPr>
              <a:r>
                <a:rPr b="0" i="0" lang="pt-PT" sz="2300" u="none" cap="none" strike="noStrike">
                  <a:solidFill>
                    <a:schemeClr val="lt1"/>
                  </a:solidFill>
                  <a:latin typeface="Arial"/>
                  <a:ea typeface="Arial"/>
                  <a:cs typeface="Arial"/>
                  <a:sym typeface="Arial"/>
                </a:rPr>
                <a:t>46.9% of EU migrants and 67.1% of non-EU migrants are overqualified for their jobs.</a:t>
              </a:r>
              <a:endParaRPr/>
            </a:p>
          </p:txBody>
        </p:sp>
        <p:sp>
          <p:nvSpPr>
            <p:cNvPr id="290" name="Google Shape;290;p41"/>
            <p:cNvSpPr/>
            <p:nvPr/>
          </p:nvSpPr>
          <p:spPr>
            <a:xfrm>
              <a:off x="4259011" y="2257478"/>
              <a:ext cx="3221521" cy="1932912"/>
            </a:xfrm>
            <a:prstGeom prst="rect">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41"/>
            <p:cNvSpPr txBox="1"/>
            <p:nvPr/>
          </p:nvSpPr>
          <p:spPr>
            <a:xfrm>
              <a:off x="4259011" y="2257478"/>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None/>
              </a:pPr>
              <a:r>
                <a:rPr b="0" i="0" lang="pt-PT" sz="2300" u="none" cap="none" strike="noStrike">
                  <a:solidFill>
                    <a:schemeClr val="lt1"/>
                  </a:solidFill>
                  <a:latin typeface="Arial"/>
                  <a:ea typeface="Arial"/>
                  <a:cs typeface="Arial"/>
                  <a:sym typeface="Arial"/>
                </a:rPr>
                <a:t>Migration helps counteract population ageing in European labour markets.</a:t>
              </a:r>
              <a:endParaRPr/>
            </a:p>
          </p:txBody>
        </p:sp>
      </p:grpSp>
      <p:sp>
        <p:nvSpPr>
          <p:cNvPr id="292" name="Google Shape;292;p41"/>
          <p:cNvSpPr txBox="1"/>
          <p:nvPr/>
        </p:nvSpPr>
        <p:spPr>
          <a:xfrm>
            <a:off x="8364317" y="6377455"/>
            <a:ext cx="370365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t-PT" sz="1400" u="none" cap="none" strike="noStrike">
                <a:solidFill>
                  <a:srgbClr val="000000"/>
                </a:solidFill>
                <a:latin typeface="Arial"/>
                <a:ea typeface="Arial"/>
                <a:cs typeface="Arial"/>
                <a:sym typeface="Arial"/>
              </a:rPr>
              <a:t>Further information at </a:t>
            </a:r>
            <a:r>
              <a:rPr b="0" i="0" lang="pt-PT" sz="1400" u="sng" cap="none" strike="noStrike">
                <a:solidFill>
                  <a:srgbClr val="000000"/>
                </a:solidFill>
                <a:latin typeface="Arial"/>
                <a:ea typeface="Arial"/>
                <a:cs typeface="Arial"/>
                <a:sym typeface="Arial"/>
                <a:hlinkClick r:id="rId3">
                  <a:extLst>
                    <a:ext uri="{A12FA001-AC4F-418D-AE19-62706E023703}">
                      <ahyp:hlinkClr val="tx"/>
                    </a:ext>
                  </a:extLst>
                </a:hlinkClick>
              </a:rPr>
              <a:t>EUROSTAT website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2"/>
          <p:cNvSpPr txBox="1"/>
          <p:nvPr/>
        </p:nvSpPr>
        <p:spPr>
          <a:xfrm>
            <a:off x="1252634" y="905592"/>
            <a:ext cx="9973812" cy="138495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PARTNER COUNTRY KEY STATISTICS &amp; DEMOGRAPHICS</a:t>
            </a:r>
            <a:endParaRPr b="0" i="0" sz="1800" u="none" cap="none" strike="noStrike">
              <a:solidFill>
                <a:schemeClr val="dk1"/>
              </a:solidFill>
              <a:latin typeface="Arial"/>
              <a:ea typeface="Arial"/>
              <a:cs typeface="Arial"/>
              <a:sym typeface="Arial"/>
            </a:endParaRPr>
          </a:p>
        </p:txBody>
      </p:sp>
      <p:sp>
        <p:nvSpPr>
          <p:cNvPr id="298" name="Google Shape;298;p4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299" name="Google Shape;299;p42"/>
          <p:cNvSpPr txBox="1"/>
          <p:nvPr/>
        </p:nvSpPr>
        <p:spPr>
          <a:xfrm>
            <a:off x="8364317" y="6377455"/>
            <a:ext cx="370365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pt-PT" sz="1400" u="none" cap="none" strike="noStrike">
                <a:solidFill>
                  <a:srgbClr val="000000"/>
                </a:solidFill>
                <a:latin typeface="Arial"/>
                <a:ea typeface="Arial"/>
                <a:cs typeface="Arial"/>
                <a:sym typeface="Arial"/>
              </a:rPr>
              <a:t>Further information at </a:t>
            </a:r>
            <a:r>
              <a:rPr b="0" i="0" lang="pt-PT" sz="1400" u="sng" cap="none" strike="noStrike">
                <a:solidFill>
                  <a:srgbClr val="000000"/>
                </a:solidFill>
                <a:latin typeface="Arial"/>
                <a:ea typeface="Arial"/>
                <a:cs typeface="Arial"/>
                <a:sym typeface="Arial"/>
                <a:hlinkClick r:id="rId3">
                  <a:extLst>
                    <a:ext uri="{A12FA001-AC4F-418D-AE19-62706E023703}">
                      <ahyp:hlinkClr val="tx"/>
                    </a:ext>
                  </a:extLst>
                </a:hlinkClick>
              </a:rPr>
              <a:t>EUROSTAT website</a:t>
            </a:r>
            <a:endParaRPr b="0" i="0" sz="1400" u="none" cap="none" strike="noStrike">
              <a:solidFill>
                <a:srgbClr val="000000"/>
              </a:solidFill>
              <a:latin typeface="Arial"/>
              <a:ea typeface="Arial"/>
              <a:cs typeface="Arial"/>
              <a:sym typeface="Arial"/>
            </a:endParaRPr>
          </a:p>
        </p:txBody>
      </p:sp>
      <p:sp>
        <p:nvSpPr>
          <p:cNvPr id="300" name="Google Shape;300;p42"/>
          <p:cNvSpPr txBox="1"/>
          <p:nvPr/>
        </p:nvSpPr>
        <p:spPr>
          <a:xfrm>
            <a:off x="380377" y="2724580"/>
            <a:ext cx="5215205" cy="2585323"/>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Employment rate of non EU vs. EU migrants: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Austria: 63% - 78%</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Italy: 65,2% - 73%</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Spain: 63,3% - 75%</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Slovenia: 78% - 75%</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Germany: 62,7% - 78%</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Ireland: 77,4% - 77%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1" name="Google Shape;301;p42"/>
          <p:cNvSpPr txBox="1"/>
          <p:nvPr/>
        </p:nvSpPr>
        <p:spPr>
          <a:xfrm>
            <a:off x="6270557" y="2710730"/>
            <a:ext cx="5603346" cy="203132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Employment rate of non EU vs. EU female migrants: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Austria: 50% - 70%</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Italy: 56,8% - 52%</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Spain: 52,1% - 62,5%</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Slovenia: 65% - 72%</a:t>
            </a:r>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Ireland: 67,5% - 78%</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3"/>
          <p:cNvSpPr txBox="1"/>
          <p:nvPr/>
        </p:nvSpPr>
        <p:spPr>
          <a:xfrm>
            <a:off x="1252634" y="905592"/>
            <a:ext cx="10539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MAIN BARRIERS TO </a:t>
            </a:r>
            <a:r>
              <a:rPr b="1" lang="pt-PT" sz="2800">
                <a:solidFill>
                  <a:schemeClr val="accent1"/>
                </a:solidFill>
              </a:rPr>
              <a:t>INTEGRATION</a:t>
            </a:r>
            <a:endParaRPr b="0" i="0" sz="1800" u="none" cap="none" strike="noStrike">
              <a:solidFill>
                <a:schemeClr val="dk1"/>
              </a:solidFill>
              <a:latin typeface="Arial"/>
              <a:ea typeface="Arial"/>
              <a:cs typeface="Arial"/>
              <a:sym typeface="Arial"/>
            </a:endParaRPr>
          </a:p>
        </p:txBody>
      </p:sp>
      <p:sp>
        <p:nvSpPr>
          <p:cNvPr id="307" name="Google Shape;307;p4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grpSp>
        <p:nvGrpSpPr>
          <p:cNvPr id="308" name="Google Shape;308;p43"/>
          <p:cNvGrpSpPr/>
          <p:nvPr/>
        </p:nvGrpSpPr>
        <p:grpSpPr>
          <a:xfrm>
            <a:off x="1083371" y="1794004"/>
            <a:ext cx="10312337" cy="4179240"/>
            <a:chOff x="0" y="6782"/>
            <a:chExt cx="10312337" cy="4179240"/>
          </a:xfrm>
        </p:grpSpPr>
        <p:sp>
          <p:nvSpPr>
            <p:cNvPr id="309" name="Google Shape;309;p43"/>
            <p:cNvSpPr/>
            <p:nvPr/>
          </p:nvSpPr>
          <p:spPr>
            <a:xfrm>
              <a:off x="0" y="6782"/>
              <a:ext cx="10312337" cy="988650"/>
            </a:xfrm>
            <a:prstGeom prst="roundRect">
              <a:avLst>
                <a:gd fmla="val 16667" name="adj"/>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3"/>
            <p:cNvSpPr txBox="1"/>
            <p:nvPr/>
          </p:nvSpPr>
          <p:spPr>
            <a:xfrm>
              <a:off x="48262" y="5504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pt-PT" sz="2600" u="none" cap="none" strike="noStrike">
                  <a:solidFill>
                    <a:schemeClr val="lt1"/>
                  </a:solidFill>
                  <a:latin typeface="Arial"/>
                  <a:ea typeface="Arial"/>
                  <a:cs typeface="Arial"/>
                  <a:sym typeface="Arial"/>
                </a:rPr>
                <a:t>Language barriers – limited communication and career progression</a:t>
              </a:r>
              <a:endParaRPr/>
            </a:p>
          </p:txBody>
        </p:sp>
        <p:sp>
          <p:nvSpPr>
            <p:cNvPr id="311" name="Google Shape;311;p43"/>
            <p:cNvSpPr/>
            <p:nvPr/>
          </p:nvSpPr>
          <p:spPr>
            <a:xfrm>
              <a:off x="0" y="1070312"/>
              <a:ext cx="10312337" cy="988650"/>
            </a:xfrm>
            <a:prstGeom prst="roundRect">
              <a:avLst>
                <a:gd fmla="val 16667" name="adj"/>
              </a:avLst>
            </a:prstGeom>
            <a:solidFill>
              <a:srgbClr val="E67E0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3"/>
            <p:cNvSpPr txBox="1"/>
            <p:nvPr/>
          </p:nvSpPr>
          <p:spPr>
            <a:xfrm>
              <a:off x="48262" y="111857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pt-PT" sz="2600" u="none" cap="none" strike="noStrike">
                  <a:solidFill>
                    <a:schemeClr val="lt1"/>
                  </a:solidFill>
                  <a:latin typeface="Arial"/>
                  <a:ea typeface="Arial"/>
                  <a:cs typeface="Arial"/>
                  <a:sym typeface="Arial"/>
                </a:rPr>
                <a:t>Cultural differences – divergent expectations and values</a:t>
              </a:r>
              <a:endParaRPr/>
            </a:p>
          </p:txBody>
        </p:sp>
        <p:sp>
          <p:nvSpPr>
            <p:cNvPr id="313" name="Google Shape;313;p43"/>
            <p:cNvSpPr/>
            <p:nvPr/>
          </p:nvSpPr>
          <p:spPr>
            <a:xfrm>
              <a:off x="0" y="2133842"/>
              <a:ext cx="10312337" cy="988650"/>
            </a:xfrm>
            <a:prstGeom prst="roundRect">
              <a:avLst>
                <a:gd fmla="val 16667" name="adj"/>
              </a:avLst>
            </a:prstGeom>
            <a:solidFill>
              <a:srgbClr val="D03C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3"/>
            <p:cNvSpPr txBox="1"/>
            <p:nvPr/>
          </p:nvSpPr>
          <p:spPr>
            <a:xfrm>
              <a:off x="48262" y="218210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pt-PT" sz="2600" u="none" cap="none" strike="noStrike">
                  <a:solidFill>
                    <a:schemeClr val="lt1"/>
                  </a:solidFill>
                  <a:latin typeface="Arial"/>
                  <a:ea typeface="Arial"/>
                  <a:cs typeface="Arial"/>
                  <a:sym typeface="Arial"/>
                </a:rPr>
                <a:t>Regulatory obstacles – recognition of qualifications, temporary contracts</a:t>
              </a:r>
              <a:endParaRPr/>
            </a:p>
          </p:txBody>
        </p:sp>
        <p:sp>
          <p:nvSpPr>
            <p:cNvPr id="315" name="Google Shape;315;p43"/>
            <p:cNvSpPr/>
            <p:nvPr/>
          </p:nvSpPr>
          <p:spPr>
            <a:xfrm>
              <a:off x="0" y="3197372"/>
              <a:ext cx="10312337" cy="988650"/>
            </a:xfrm>
            <a:prstGeom prst="roundRect">
              <a:avLst>
                <a:gd fmla="val 16667" name="adj"/>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3"/>
            <p:cNvSpPr txBox="1"/>
            <p:nvPr/>
          </p:nvSpPr>
          <p:spPr>
            <a:xfrm>
              <a:off x="48262" y="324563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None/>
              </a:pPr>
              <a:r>
                <a:rPr b="0" i="0" lang="pt-PT" sz="2600" u="none" cap="none" strike="noStrike">
                  <a:solidFill>
                    <a:schemeClr val="lt1"/>
                  </a:solidFill>
                  <a:latin typeface="Arial"/>
                  <a:ea typeface="Arial"/>
                  <a:cs typeface="Arial"/>
                  <a:sym typeface="Arial"/>
                </a:rPr>
                <a:t>Stereotypes and discrimination – underutilisation of skills and motivation loss</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22" name="Google Shape;322;p44"/>
          <p:cNvSpPr txBox="1"/>
          <p:nvPr/>
        </p:nvSpPr>
        <p:spPr>
          <a:xfrm>
            <a:off x="476249" y="1421715"/>
            <a:ext cx="2785565" cy="4133516"/>
          </a:xfrm>
          <a:prstGeom prst="rect">
            <a:avLst/>
          </a:prstGeom>
          <a:noFill/>
          <a:ln>
            <a:noFill/>
          </a:ln>
        </p:spPr>
        <p:txBody>
          <a:bodyPr anchorCtr="0" anchor="ctr" bIns="45700" lIns="91425" spcFirstLastPara="1" rIns="91425" wrap="square" tIns="45700">
            <a:norm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ADVANTAGES OF MIGRANT INCLUSION</a:t>
            </a:r>
            <a:endParaRPr b="1" i="0" sz="2800" u="none" cap="none" strike="noStrike">
              <a:solidFill>
                <a:schemeClr val="accent1"/>
              </a:solidFill>
              <a:latin typeface="Arial"/>
              <a:ea typeface="Arial"/>
              <a:cs typeface="Arial"/>
              <a:sym typeface="Arial"/>
            </a:endParaRPr>
          </a:p>
        </p:txBody>
      </p:sp>
      <p:grpSp>
        <p:nvGrpSpPr>
          <p:cNvPr id="323" name="Google Shape;323;p44"/>
          <p:cNvGrpSpPr/>
          <p:nvPr/>
        </p:nvGrpSpPr>
        <p:grpSpPr>
          <a:xfrm>
            <a:off x="3486013" y="1452630"/>
            <a:ext cx="8100936" cy="4012471"/>
            <a:chOff x="0" y="43121"/>
            <a:chExt cx="8100936" cy="4012471"/>
          </a:xfrm>
        </p:grpSpPr>
        <p:sp>
          <p:nvSpPr>
            <p:cNvPr id="324" name="Google Shape;324;p44"/>
            <p:cNvSpPr/>
            <p:nvPr/>
          </p:nvSpPr>
          <p:spPr>
            <a:xfrm>
              <a:off x="0" y="43121"/>
              <a:ext cx="8100936" cy="1274130"/>
            </a:xfrm>
            <a:prstGeom prst="roundRect">
              <a:avLst>
                <a:gd fmla="val 16667" name="adj"/>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4"/>
            <p:cNvSpPr txBox="1"/>
            <p:nvPr/>
          </p:nvSpPr>
          <p:spPr>
            <a:xfrm>
              <a:off x="62198" y="105319"/>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None/>
              </a:pPr>
              <a:r>
                <a:rPr b="0" i="0" lang="pt-PT" sz="3300" u="none" cap="none" strike="noStrike">
                  <a:solidFill>
                    <a:schemeClr val="lt1"/>
                  </a:solidFill>
                  <a:latin typeface="Arial"/>
                  <a:ea typeface="Arial"/>
                  <a:cs typeface="Arial"/>
                  <a:sym typeface="Arial"/>
                </a:rPr>
                <a:t>Diversity as a resource – creativity, flexibility, resilience</a:t>
              </a:r>
              <a:endParaRPr/>
            </a:p>
          </p:txBody>
        </p:sp>
        <p:sp>
          <p:nvSpPr>
            <p:cNvPr id="326" name="Google Shape;326;p44"/>
            <p:cNvSpPr/>
            <p:nvPr/>
          </p:nvSpPr>
          <p:spPr>
            <a:xfrm>
              <a:off x="0" y="1412292"/>
              <a:ext cx="8100936" cy="1274130"/>
            </a:xfrm>
            <a:prstGeom prst="roundRect">
              <a:avLst>
                <a:gd fmla="val 16667" name="adj"/>
              </a:avLst>
            </a:prstGeom>
            <a:solidFill>
              <a:srgbClr val="DA5B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4"/>
            <p:cNvSpPr txBox="1"/>
            <p:nvPr/>
          </p:nvSpPr>
          <p:spPr>
            <a:xfrm>
              <a:off x="62198" y="1474490"/>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None/>
              </a:pPr>
              <a:r>
                <a:rPr b="0" i="0" lang="pt-PT" sz="3300" u="none" cap="none" strike="noStrike">
                  <a:solidFill>
                    <a:schemeClr val="lt1"/>
                  </a:solidFill>
                  <a:latin typeface="Arial"/>
                  <a:ea typeface="Arial"/>
                  <a:cs typeface="Arial"/>
                  <a:sym typeface="Arial"/>
                </a:rPr>
                <a:t>Skills, experience, and adaptability of migrant workers</a:t>
              </a:r>
              <a:endParaRPr/>
            </a:p>
          </p:txBody>
        </p:sp>
        <p:sp>
          <p:nvSpPr>
            <p:cNvPr id="328" name="Google Shape;328;p44"/>
            <p:cNvSpPr/>
            <p:nvPr/>
          </p:nvSpPr>
          <p:spPr>
            <a:xfrm>
              <a:off x="0" y="2781462"/>
              <a:ext cx="8100936" cy="1274130"/>
            </a:xfrm>
            <a:prstGeom prst="roundRect">
              <a:avLst>
                <a:gd fmla="val 16667" name="adj"/>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4"/>
            <p:cNvSpPr txBox="1"/>
            <p:nvPr/>
          </p:nvSpPr>
          <p:spPr>
            <a:xfrm>
              <a:off x="62198" y="2843660"/>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None/>
              </a:pPr>
              <a:r>
                <a:rPr b="0" i="0" lang="pt-PT" sz="3300" u="none" cap="none" strike="noStrike">
                  <a:solidFill>
                    <a:schemeClr val="lt1"/>
                  </a:solidFill>
                  <a:latin typeface="Arial"/>
                  <a:ea typeface="Arial"/>
                  <a:cs typeface="Arial"/>
                  <a:sym typeface="Arial"/>
                </a:rPr>
                <a:t>Inclusion supports economic sustainability amid demographic decline</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35" name="Google Shape;335;p45"/>
          <p:cNvSpPr txBox="1"/>
          <p:nvPr/>
        </p:nvSpPr>
        <p:spPr>
          <a:xfrm>
            <a:off x="1390649" y="971339"/>
            <a:ext cx="5474175"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LEADERSHIP &amp; MANAGEMENT CHALLENGES</a:t>
            </a:r>
            <a:endParaRPr b="1" i="0" sz="2800" u="none" cap="none" strike="noStrike">
              <a:solidFill>
                <a:schemeClr val="accent1"/>
              </a:solidFill>
              <a:latin typeface="Arial"/>
              <a:ea typeface="Arial"/>
              <a:cs typeface="Arial"/>
              <a:sym typeface="Arial"/>
            </a:endParaRPr>
          </a:p>
        </p:txBody>
      </p:sp>
      <p:sp>
        <p:nvSpPr>
          <p:cNvPr id="336" name="Google Shape;336;p45"/>
          <p:cNvSpPr txBox="1"/>
          <p:nvPr/>
        </p:nvSpPr>
        <p:spPr>
          <a:xfrm>
            <a:off x="1390649" y="2424115"/>
            <a:ext cx="5801721"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Leading multicultural teams with empathy and adaptability</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Developing inclusive leadership competencies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Engaging and leveraging migrant skills effectively</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Managing cultural differences and potential conflicts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Measuring progress with diversity KPIs</a:t>
            </a:r>
            <a:endParaRPr b="0" i="0" sz="2000" u="none" cap="none" strike="noStrike">
              <a:solidFill>
                <a:schemeClr val="dk1"/>
              </a:solidFill>
              <a:latin typeface="Calibri"/>
              <a:ea typeface="Calibri"/>
              <a:cs typeface="Calibri"/>
              <a:sym typeface="Calibri"/>
            </a:endParaRPr>
          </a:p>
        </p:txBody>
      </p:sp>
      <p:pic>
        <p:nvPicPr>
          <p:cNvPr descr="Figure scolpite colorate di esseri umani" id="337" name="Google Shape;337;p45"/>
          <p:cNvPicPr preferRelativeResize="0"/>
          <p:nvPr/>
        </p:nvPicPr>
        <p:blipFill rotWithShape="1">
          <a:blip r:embed="rId3">
            <a:alphaModFix/>
          </a:blip>
          <a:srcRect b="-1" l="26340" r="26107" t="0"/>
          <a:stretch/>
        </p:blipFill>
        <p:spPr>
          <a:xfrm>
            <a:off x="7614882" y="471557"/>
            <a:ext cx="4577118" cy="63864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43" name="Google Shape;343;p46"/>
          <p:cNvSpPr txBox="1"/>
          <p:nvPr/>
        </p:nvSpPr>
        <p:spPr>
          <a:xfrm>
            <a:off x="1390649" y="971339"/>
            <a:ext cx="5474175"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a:t>
            </a:r>
            <a:r>
              <a:rPr b="1" lang="pt-PT" sz="2800">
                <a:solidFill>
                  <a:schemeClr val="accent1"/>
                </a:solidFill>
              </a:rPr>
              <a:t>PRACTICE</a:t>
            </a:r>
            <a:r>
              <a:rPr b="1" i="0" lang="pt-PT" sz="2800" u="none" cap="none" strike="noStrike">
                <a:solidFill>
                  <a:schemeClr val="accent1"/>
                </a:solidFill>
                <a:latin typeface="Arial"/>
                <a:ea typeface="Arial"/>
                <a:cs typeface="Arial"/>
                <a:sym typeface="Arial"/>
              </a:rPr>
              <a:t> - EXAMPLES</a:t>
            </a:r>
            <a:endParaRPr b="1" i="0" sz="2800" u="none" cap="none" strike="noStrike">
              <a:solidFill>
                <a:schemeClr val="accent1"/>
              </a:solidFill>
              <a:latin typeface="Arial"/>
              <a:ea typeface="Arial"/>
              <a:cs typeface="Arial"/>
              <a:sym typeface="Arial"/>
            </a:endParaRPr>
          </a:p>
        </p:txBody>
      </p:sp>
      <p:sp>
        <p:nvSpPr>
          <p:cNvPr id="344" name="Google Shape;344;p46"/>
          <p:cNvSpPr txBox="1"/>
          <p:nvPr/>
        </p:nvSpPr>
        <p:spPr>
          <a:xfrm>
            <a:off x="1390649" y="2424115"/>
            <a:ext cx="5801721" cy="3613149"/>
          </a:xfrm>
          <a:prstGeom prst="rect">
            <a:avLst/>
          </a:prstGeom>
          <a:noFill/>
          <a:ln>
            <a:noFill/>
          </a:ln>
        </p:spPr>
        <p:txBody>
          <a:bodyPr anchorCtr="0" anchor="ctr" bIns="45700" lIns="91425" spcFirstLastPara="1" rIns="91425" wrap="square" tIns="45700">
            <a:noAutofit/>
          </a:bodyPr>
          <a:lstStyle/>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Mentoring programmes </a:t>
            </a:r>
            <a:r>
              <a:rPr b="0" i="0" lang="pt-PT" sz="2000" u="none" cap="none" strike="noStrike">
                <a:solidFill>
                  <a:schemeClr val="dk1"/>
                </a:solidFill>
                <a:latin typeface="Calibri"/>
                <a:ea typeface="Calibri"/>
                <a:cs typeface="Calibri"/>
                <a:sym typeface="Calibri"/>
              </a:rPr>
              <a:t>– buddy systems to support new arrivals</a:t>
            </a:r>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Safety nets </a:t>
            </a:r>
            <a:r>
              <a:rPr b="0" i="0" lang="pt-PT" sz="2000" u="none" cap="none" strike="noStrike">
                <a:solidFill>
                  <a:schemeClr val="dk1"/>
                </a:solidFill>
                <a:latin typeface="Calibri"/>
                <a:ea typeface="Calibri"/>
                <a:cs typeface="Calibri"/>
                <a:sym typeface="Calibri"/>
              </a:rPr>
              <a:t>around migrant newcomers</a:t>
            </a:r>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Small communities of practices</a:t>
            </a:r>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Intercultural training for all </a:t>
            </a:r>
            <a:r>
              <a:rPr b="0" i="0" lang="pt-PT" sz="2000" u="none" cap="none" strike="noStrike">
                <a:solidFill>
                  <a:schemeClr val="dk1"/>
                </a:solidFill>
                <a:latin typeface="Calibri"/>
                <a:ea typeface="Calibri"/>
                <a:cs typeface="Calibri"/>
                <a:sym typeface="Calibri"/>
              </a:rPr>
              <a:t>employees</a:t>
            </a:r>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Inclusive team-building </a:t>
            </a:r>
            <a:r>
              <a:rPr b="0" i="0" lang="pt-PT" sz="2000" u="none" cap="none" strike="noStrike">
                <a:solidFill>
                  <a:schemeClr val="dk1"/>
                </a:solidFill>
                <a:latin typeface="Calibri"/>
                <a:ea typeface="Calibri"/>
                <a:cs typeface="Calibri"/>
                <a:sym typeface="Calibri"/>
              </a:rPr>
              <a:t>and communication strategies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Align HR policies with diversity and </a:t>
            </a:r>
            <a:r>
              <a:rPr b="1" i="0" lang="pt-PT" sz="2000" u="none" cap="none" strike="noStrike">
                <a:solidFill>
                  <a:schemeClr val="dk1"/>
                </a:solidFill>
                <a:latin typeface="Calibri"/>
                <a:ea typeface="Calibri"/>
                <a:cs typeface="Calibri"/>
                <a:sym typeface="Calibri"/>
              </a:rPr>
              <a:t>inclusion KPIs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Transparent monitoring and feedback mechanisms</a:t>
            </a:r>
            <a:endParaRPr b="0" i="0" sz="2000" u="none" cap="none" strike="noStrike">
              <a:solidFill>
                <a:schemeClr val="dk1"/>
              </a:solidFill>
              <a:latin typeface="Calibri"/>
              <a:ea typeface="Calibri"/>
              <a:cs typeface="Calibri"/>
              <a:sym typeface="Calibri"/>
            </a:endParaRPr>
          </a:p>
        </p:txBody>
      </p:sp>
      <p:pic>
        <p:nvPicPr>
          <p:cNvPr descr="Connessioni" id="345" name="Google Shape;345;p46"/>
          <p:cNvPicPr preferRelativeResize="0"/>
          <p:nvPr/>
        </p:nvPicPr>
        <p:blipFill rotWithShape="1">
          <a:blip r:embed="rId3">
            <a:alphaModFix/>
          </a:blip>
          <a:srcRect b="0" l="0" r="0" t="0"/>
          <a:stretch/>
        </p:blipFill>
        <p:spPr>
          <a:xfrm>
            <a:off x="7878833" y="1256767"/>
            <a:ext cx="4026088" cy="4026088"/>
          </a:xfrm>
          <a:prstGeom prst="ellipse">
            <a:avLst/>
          </a:prstGeom>
          <a:noFill/>
          <a:ln cap="rnd" cmpd="sng" w="63500">
            <a:solidFill>
              <a:schemeClr val="accent6"/>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51" name="Google Shape;351;p47"/>
          <p:cNvSpPr txBox="1"/>
          <p:nvPr/>
        </p:nvSpPr>
        <p:spPr>
          <a:xfrm>
            <a:off x="1390649" y="725679"/>
            <a:ext cx="6593291"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a:t>
            </a:r>
            <a:r>
              <a:rPr b="1" lang="pt-PT" sz="2800">
                <a:solidFill>
                  <a:schemeClr val="accent1"/>
                </a:solidFill>
              </a:rPr>
              <a:t>PRACTICE</a:t>
            </a:r>
            <a:r>
              <a:rPr b="1" i="0" lang="pt-PT" sz="2800" u="none" cap="none" strike="noStrike">
                <a:solidFill>
                  <a:schemeClr val="accent1"/>
                </a:solidFill>
                <a:latin typeface="Arial"/>
                <a:ea typeface="Arial"/>
                <a:cs typeface="Arial"/>
                <a:sym typeface="Arial"/>
              </a:rPr>
              <a:t> in the EU – 1 (Italy)</a:t>
            </a:r>
            <a:endParaRPr b="1" i="0" sz="2800" u="none" cap="none" strike="noStrike">
              <a:solidFill>
                <a:schemeClr val="accent1"/>
              </a:solidFill>
              <a:latin typeface="Arial"/>
              <a:ea typeface="Arial"/>
              <a:cs typeface="Arial"/>
              <a:sym typeface="Arial"/>
            </a:endParaRPr>
          </a:p>
        </p:txBody>
      </p:sp>
      <p:sp>
        <p:nvSpPr>
          <p:cNvPr id="352" name="Google Shape;352;p47"/>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Fare Sistema Oltre l’Accoglienza (Italy)</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Approach: The ‘Holistic Network’ Model</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This project is not limited to matching supply and demand, but builds a safety net around migrants and companies. The innovation lies in the involvement of three actors: the company, a foster family (or local tutor) and a social worker.</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The problem solved: Integration into an SME often fails due to non-work-related issues (housing, bureaucracy, loneliness).</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The solution: While the company takes care of professional training, a “family or tutor” supports the worker in their free time with everyday needs. This relieves the entrepreneur of responsibilities that are not their concern but which affect productivity.</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Concrete result: Over 400 companies involved in Italy. SMEs are no longer alone in managing vulnerability, drastically reducing staff turnover.</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SEE MORE at: </a:t>
            </a:r>
            <a:r>
              <a:rPr b="0" i="0" lang="pt-PT"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http://faresistemaoltrelaccoglienza.it/</a:t>
            </a:r>
            <a:r>
              <a:rPr b="0" i="0" lang="pt-PT"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58" name="Google Shape;358;p48"/>
          <p:cNvSpPr txBox="1"/>
          <p:nvPr/>
        </p:nvSpPr>
        <p:spPr>
          <a:xfrm>
            <a:off x="1390649" y="725679"/>
            <a:ext cx="7739703"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Practices in the EU – 2 (Belgium)</a:t>
            </a:r>
            <a:endParaRPr b="1" i="0" sz="2800" u="none" cap="none" strike="noStrike">
              <a:solidFill>
                <a:schemeClr val="accent1"/>
              </a:solidFill>
              <a:latin typeface="Arial"/>
              <a:ea typeface="Arial"/>
              <a:cs typeface="Arial"/>
              <a:sym typeface="Arial"/>
            </a:endParaRPr>
          </a:p>
        </p:txBody>
      </p:sp>
      <p:sp>
        <p:nvSpPr>
          <p:cNvPr id="359" name="Google Shape;359;p48"/>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2. DUO for a JOB (Belgio/Francia)</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Approach: Intergenerational Mentoring </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Born in Belgium, this model uses an underestimated resource: the experience of retired or soon-to-be-retired professionals (over 50) to place young migrants in local SMEs.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The innovation: The “senior” mentor acts as a cultural and professional bridge. The mentor helps the young person to “decode” the corporate culture of a small business (often based on informal relationships and direct trust).</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Concrete result: 70% of young people assisted find employment or training within 12 months. The cost to the state is very low thanks to the use of qualified volunteers, making the model highly sustainable.</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SEE MORE at: </a:t>
            </a:r>
            <a:r>
              <a:rPr b="0" i="0" lang="pt-PT"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www.duoforajob.org</a:t>
            </a:r>
            <a:endParaRPr b="0" i="0" sz="2000" u="none" cap="none" strike="noStrike">
              <a:solidFill>
                <a:schemeClr val="dk1"/>
              </a:solidFill>
              <a:latin typeface="Calibri"/>
              <a:ea typeface="Calibri"/>
              <a:cs typeface="Calibri"/>
              <a:sym typeface="Calibri"/>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65" name="Google Shape;365;p49"/>
          <p:cNvSpPr txBox="1"/>
          <p:nvPr/>
        </p:nvSpPr>
        <p:spPr>
          <a:xfrm>
            <a:off x="1390649" y="725679"/>
            <a:ext cx="7739703"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Practices in the EU – 3 (France)</a:t>
            </a:r>
            <a:endParaRPr b="1" i="0" sz="2800" u="none" cap="none" strike="noStrike">
              <a:solidFill>
                <a:schemeClr val="accent1"/>
              </a:solidFill>
              <a:latin typeface="Arial"/>
              <a:ea typeface="Arial"/>
              <a:cs typeface="Arial"/>
              <a:sym typeface="Arial"/>
            </a:endParaRPr>
          </a:p>
        </p:txBody>
      </p:sp>
      <p:sp>
        <p:nvSpPr>
          <p:cNvPr id="366" name="Google Shape;366;p49"/>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Kodiko (France)</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Approach: Professional ‘co-training’ in the workplace</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Kodiko is an association that has developed a support programme based on the concept of ‘pairs’. It is not a simple internship: the migrant is supported by two employees from the same company (often an SME or local subsidiary) who act as mentors.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Innovation: Unlike one-to-one mentoring programmes, the “three-way” model (2 employees + 1 migrant) creates a small community of practice. This reduces the burden on the individual employee and allows the migrant to experience different professional styles. </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Concrete benefits for SMEs: Small businesses often fear that integrating a migrant will take up too much of their managers' time. Kodiko structures the programme over six months with regular meetings, providing SMEs with the educational tools to train their own staff as “mentors”.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Concrete results: 60-74% of participants find employment or qualifying training within six months of completing the programme. For SMEs, the benefit is twofold: they acquire potential talent and increase team building and social awareness among their employees.</a:t>
            </a:r>
            <a:endParaRPr b="0" i="0" sz="18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SEE MORE at: </a:t>
            </a:r>
            <a:r>
              <a:rPr b="0" i="0" lang="pt-PT" sz="1800" u="sng" cap="none" strike="noStrike">
                <a:solidFill>
                  <a:schemeClr val="dk1"/>
                </a:solidFill>
                <a:latin typeface="Calibri"/>
                <a:ea typeface="Calibri"/>
                <a:cs typeface="Calibri"/>
                <a:sym typeface="Calibri"/>
                <a:hlinkClick r:id="rId3">
                  <a:extLst>
                    <a:ext uri="{A12FA001-AC4F-418D-AE19-62706E023703}">
                      <ahyp:hlinkClr val="tx"/>
                    </a:ext>
                  </a:extLst>
                </a:hlinkClick>
              </a:rPr>
              <a:t>www.kodiko.fr</a:t>
            </a:r>
            <a:r>
              <a:rPr b="0" i="0" lang="pt-PT"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grpSp>
        <p:nvGrpSpPr>
          <p:cNvPr id="371" name="Google Shape;371;p50"/>
          <p:cNvGrpSpPr/>
          <p:nvPr/>
        </p:nvGrpSpPr>
        <p:grpSpPr>
          <a:xfrm>
            <a:off x="3802617" y="471837"/>
            <a:ext cx="6151709" cy="6151708"/>
            <a:chOff x="2137589" y="278"/>
            <a:chExt cx="6151709" cy="6151708"/>
          </a:xfrm>
        </p:grpSpPr>
        <p:sp>
          <p:nvSpPr>
            <p:cNvPr id="372" name="Google Shape;372;p50"/>
            <p:cNvSpPr/>
            <p:nvPr/>
          </p:nvSpPr>
          <p:spPr>
            <a:xfrm>
              <a:off x="3986451" y="278"/>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0"/>
            <p:cNvSpPr txBox="1"/>
            <p:nvPr/>
          </p:nvSpPr>
          <p:spPr>
            <a:xfrm>
              <a:off x="4599947" y="278"/>
              <a:ext cx="1226992" cy="2024537"/>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None/>
              </a:pPr>
              <a:r>
                <a:rPr b="0" i="0" lang="pt-PT" sz="1400" u="none" cap="none" strike="noStrike">
                  <a:solidFill>
                    <a:schemeClr val="lt1"/>
                  </a:solidFill>
                  <a:latin typeface="Arial"/>
                  <a:ea typeface="Arial"/>
                  <a:cs typeface="Arial"/>
                  <a:sym typeface="Arial"/>
                </a:rPr>
                <a:t>Reflect and share experiences on migrant inclusion</a:t>
              </a:r>
              <a:endParaRPr/>
            </a:p>
          </p:txBody>
        </p:sp>
        <p:sp>
          <p:nvSpPr>
            <p:cNvPr id="374" name="Google Shape;374;p50"/>
            <p:cNvSpPr/>
            <p:nvPr/>
          </p:nvSpPr>
          <p:spPr>
            <a:xfrm rot="5400000">
              <a:off x="5835313" y="1849140"/>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0"/>
            <p:cNvSpPr txBox="1"/>
            <p:nvPr/>
          </p:nvSpPr>
          <p:spPr>
            <a:xfrm>
              <a:off x="6264761" y="2462636"/>
              <a:ext cx="2024537" cy="1226992"/>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None/>
              </a:pPr>
              <a:r>
                <a:rPr b="0" i="0" lang="pt-PT" sz="1400" u="none" cap="none" strike="noStrike">
                  <a:solidFill>
                    <a:schemeClr val="lt1"/>
                  </a:solidFill>
                  <a:latin typeface="Arial"/>
                  <a:ea typeface="Arial"/>
                  <a:cs typeface="Arial"/>
                  <a:sym typeface="Arial"/>
                </a:rPr>
                <a:t>Identify barriers and opportunities in your context</a:t>
              </a:r>
              <a:endParaRPr/>
            </a:p>
          </p:txBody>
        </p:sp>
        <p:sp>
          <p:nvSpPr>
            <p:cNvPr id="376" name="Google Shape;376;p50"/>
            <p:cNvSpPr/>
            <p:nvPr/>
          </p:nvSpPr>
          <p:spPr>
            <a:xfrm rot="10800000">
              <a:off x="3986451" y="3698002"/>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0"/>
            <p:cNvSpPr txBox="1"/>
            <p:nvPr/>
          </p:nvSpPr>
          <p:spPr>
            <a:xfrm>
              <a:off x="4599947" y="4127449"/>
              <a:ext cx="1226992" cy="2024537"/>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None/>
              </a:pPr>
              <a:r>
                <a:rPr b="0" i="0" lang="pt-PT" sz="1400" u="none" cap="none" strike="noStrike">
                  <a:solidFill>
                    <a:schemeClr val="lt1"/>
                  </a:solidFill>
                  <a:latin typeface="Arial"/>
                  <a:ea typeface="Arial"/>
                  <a:cs typeface="Arial"/>
                  <a:sym typeface="Arial"/>
                </a:rPr>
                <a:t>Design a three-step action plan for improving integration</a:t>
              </a:r>
              <a:endParaRPr/>
            </a:p>
          </p:txBody>
        </p:sp>
        <p:sp>
          <p:nvSpPr>
            <p:cNvPr id="378" name="Google Shape;378;p50"/>
            <p:cNvSpPr/>
            <p:nvPr/>
          </p:nvSpPr>
          <p:spPr>
            <a:xfrm rot="-5400000">
              <a:off x="2137589" y="1849140"/>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0"/>
            <p:cNvSpPr txBox="1"/>
            <p:nvPr/>
          </p:nvSpPr>
          <p:spPr>
            <a:xfrm>
              <a:off x="2137590" y="2462636"/>
              <a:ext cx="2024537" cy="1226992"/>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None/>
              </a:pPr>
              <a:r>
                <a:rPr b="0" i="0" lang="pt-PT" sz="1400" u="none" cap="none" strike="noStrike">
                  <a:solidFill>
                    <a:schemeClr val="lt1"/>
                  </a:solidFill>
                  <a:latin typeface="Arial"/>
                  <a:ea typeface="Arial"/>
                  <a:cs typeface="Arial"/>
                  <a:sym typeface="Arial"/>
                </a:rPr>
                <a:t>Role-play scenario: onboarding or intercultural conflict resolution</a:t>
              </a:r>
              <a:endParaRPr/>
            </a:p>
          </p:txBody>
        </p:sp>
      </p:grpSp>
      <p:sp>
        <p:nvSpPr>
          <p:cNvPr id="380" name="Google Shape;380;p5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81" name="Google Shape;381;p50"/>
          <p:cNvSpPr txBox="1"/>
          <p:nvPr/>
        </p:nvSpPr>
        <p:spPr>
          <a:xfrm>
            <a:off x="599080" y="1558192"/>
            <a:ext cx="4136694"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SOME SUGGESTIONS FOR DISCUSSION</a:t>
            </a:r>
            <a:endParaRPr b="1" i="0" sz="2800" u="none" cap="none" strike="noStrike">
              <a:solidFill>
                <a:schemeClr val="accen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387" name="Google Shape;387;p51"/>
          <p:cNvSpPr txBox="1"/>
          <p:nvPr/>
        </p:nvSpPr>
        <p:spPr>
          <a:xfrm>
            <a:off x="1390649" y="725679"/>
            <a:ext cx="10223596"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A GOOD WAY TO STIMULATE DISCUSSION AND COLLECT FIRST-HAND DATA: WORLD CAFÈ</a:t>
            </a:r>
            <a:endParaRPr b="1" i="0" sz="2800" u="none" cap="none" strike="noStrike">
              <a:solidFill>
                <a:schemeClr val="accent1"/>
              </a:solidFill>
              <a:latin typeface="Arial"/>
              <a:ea typeface="Arial"/>
              <a:cs typeface="Arial"/>
              <a:sym typeface="Arial"/>
            </a:endParaRPr>
          </a:p>
        </p:txBody>
      </p:sp>
      <p:sp>
        <p:nvSpPr>
          <p:cNvPr id="388" name="Google Shape;388;p51"/>
          <p:cNvSpPr txBox="1"/>
          <p:nvPr/>
        </p:nvSpPr>
        <p:spPr>
          <a:xfrm>
            <a:off x="885682" y="2205751"/>
            <a:ext cx="11019239" cy="361314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A World Café is a structured conversational process for knowledge sharing and collaborative dialogue. </a:t>
            </a:r>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Participants sit at small tables in rounds of ~20 minutes, discussing few key questions, then rotate to new tables while one "host" remains to summarize prior insights for the next group.</a:t>
            </a:r>
            <a:endParaRPr/>
          </a:p>
          <a:p>
            <a:pPr indent="0" lvl="0" marL="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Core Elements</a:t>
            </a:r>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Small groups: 4-5 people per table, café-style setup with tablecloths, markers, and refreshments to foster informality.</a:t>
            </a:r>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Rotation: Multiple rounds allow ideas to "cross-pollinate" across the room, building collective intelligence.</a:t>
            </a:r>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Harvest: Final plenary shares key insights, often visually recorded</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graphicFrame>
        <p:nvGraphicFramePr>
          <p:cNvPr id="393" name="Google Shape;393;p52"/>
          <p:cNvGraphicFramePr/>
          <p:nvPr/>
        </p:nvGraphicFramePr>
        <p:xfrm>
          <a:off x="914399" y="1282890"/>
          <a:ext cx="3000000" cy="3000000"/>
        </p:xfrm>
        <a:graphic>
          <a:graphicData uri="http://schemas.openxmlformats.org/drawingml/2006/table">
            <a:tbl>
              <a:tblPr bandRow="1" firstRow="1">
                <a:noFill/>
                <a:tableStyleId>{C835C3D6-CF90-40EC-B4C6-6EF823F4C028}</a:tableStyleId>
              </a:tblPr>
              <a:tblGrid>
                <a:gridCol w="3630875"/>
                <a:gridCol w="4367975"/>
                <a:gridCol w="2673700"/>
              </a:tblGrid>
              <a:tr h="429400">
                <a:tc gridSpan="3">
                  <a:txBody>
                    <a:bodyPr/>
                    <a:lstStyle/>
                    <a:p>
                      <a:pPr indent="0" lvl="0" marL="0" marR="0" rtl="0" algn="ctr">
                        <a:lnSpc>
                          <a:spcPct val="100000"/>
                        </a:lnSpc>
                        <a:spcBef>
                          <a:spcPts val="0"/>
                        </a:spcBef>
                        <a:spcAft>
                          <a:spcPts val="0"/>
                        </a:spcAft>
                        <a:buNone/>
                      </a:pPr>
                      <a:r>
                        <a:rPr lang="pt-PT" sz="1600" u="none" cap="none" strike="noStrike"/>
                        <a:t>Table Sheet </a:t>
                      </a:r>
                      <a:endParaRPr/>
                    </a:p>
                  </a:txBody>
                  <a:tcPr marT="45725" marB="45725" marR="91450" marL="91450"/>
                </a:tc>
                <a:tc hMerge="1"/>
                <a:tc hMerge="1"/>
              </a:tr>
              <a:tr h="429400">
                <a:tc>
                  <a:txBody>
                    <a:bodyPr/>
                    <a:lstStyle/>
                    <a:p>
                      <a:pPr indent="0" lvl="0" marL="0" marR="0" rtl="0" algn="l">
                        <a:lnSpc>
                          <a:spcPct val="100000"/>
                        </a:lnSpc>
                        <a:spcBef>
                          <a:spcPts val="0"/>
                        </a:spcBef>
                        <a:spcAft>
                          <a:spcPts val="0"/>
                        </a:spcAft>
                        <a:buNone/>
                      </a:pPr>
                      <a:r>
                        <a:rPr lang="pt-PT" sz="1600" u="none" cap="none" strike="noStrike"/>
                        <a:t>Round 1</a:t>
                      </a:r>
                      <a:endParaRPr/>
                    </a:p>
                  </a:txBody>
                  <a:tcPr marT="45725" marB="45725" marR="91450" marL="91450"/>
                </a:tc>
                <a:tc>
                  <a:txBody>
                    <a:bodyPr/>
                    <a:lstStyle/>
                    <a:p>
                      <a:pPr indent="0" lvl="0" marL="0" marR="0" rtl="0" algn="l">
                        <a:lnSpc>
                          <a:spcPct val="100000"/>
                        </a:lnSpc>
                        <a:spcBef>
                          <a:spcPts val="0"/>
                        </a:spcBef>
                        <a:spcAft>
                          <a:spcPts val="0"/>
                        </a:spcAft>
                        <a:buNone/>
                      </a:pPr>
                      <a:r>
                        <a:rPr lang="pt-PT" sz="1600" u="none" cap="none" strike="noStrike"/>
                        <a:t>Round 2</a:t>
                      </a:r>
                      <a:endParaRPr/>
                    </a:p>
                  </a:txBody>
                  <a:tcPr marT="45725" marB="45725" marR="91450" marL="91450"/>
                </a:tc>
                <a:tc>
                  <a:txBody>
                    <a:bodyPr/>
                    <a:lstStyle/>
                    <a:p>
                      <a:pPr indent="0" lvl="0" marL="0" marR="0" rtl="0" algn="l">
                        <a:lnSpc>
                          <a:spcPct val="100000"/>
                        </a:lnSpc>
                        <a:spcBef>
                          <a:spcPts val="0"/>
                        </a:spcBef>
                        <a:spcAft>
                          <a:spcPts val="0"/>
                        </a:spcAft>
                        <a:buNone/>
                      </a:pPr>
                      <a:r>
                        <a:rPr lang="pt-PT" sz="1600" u="none" cap="none" strike="noStrike"/>
                        <a:t>Round 3</a:t>
                      </a:r>
                      <a:endParaRPr/>
                    </a:p>
                  </a:txBody>
                  <a:tcPr marT="45725" marB="45725" marR="91450" marL="91450"/>
                </a:tc>
              </a:tr>
              <a:tr h="429400">
                <a:tc gridSpan="3">
                  <a:txBody>
                    <a:bodyPr/>
                    <a:lstStyle/>
                    <a:p>
                      <a:pPr indent="0" lvl="0" marL="0" marR="0" rtl="0" algn="ctr">
                        <a:lnSpc>
                          <a:spcPct val="100000"/>
                        </a:lnSpc>
                        <a:spcBef>
                          <a:spcPts val="0"/>
                        </a:spcBef>
                        <a:spcAft>
                          <a:spcPts val="0"/>
                        </a:spcAft>
                        <a:buNone/>
                      </a:pPr>
                      <a:r>
                        <a:rPr b="1" lang="pt-PT" sz="1600" u="none" cap="none" strike="noStrike"/>
                        <a:t>MAIN TOPIC</a:t>
                      </a:r>
                      <a:endParaRPr/>
                    </a:p>
                  </a:txBody>
                  <a:tcPr marT="45725" marB="45725" marR="91450" marL="91450"/>
                </a:tc>
                <a:tc hMerge="1"/>
                <a:tc hMerge="1"/>
              </a:tr>
              <a:tr h="847025">
                <a:tc>
                  <a:txBody>
                    <a:bodyPr/>
                    <a:lstStyle/>
                    <a:p>
                      <a:pPr indent="0" lvl="0" marL="0" marR="0" rtl="0" algn="l">
                        <a:lnSpc>
                          <a:spcPct val="100000"/>
                        </a:lnSpc>
                        <a:spcBef>
                          <a:spcPts val="0"/>
                        </a:spcBef>
                        <a:spcAft>
                          <a:spcPts val="0"/>
                        </a:spcAft>
                        <a:buNone/>
                      </a:pPr>
                      <a:r>
                        <a:rPr lang="pt-PT" sz="1600" u="none" cap="none" strike="noStrike"/>
                        <a:t>Understanding Context and Barriers</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pt-PT" sz="1600" u="none" cap="none" strike="noStrike"/>
                        <a:t>Benefits and Opportunities</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pt-PT" sz="1600" u="none" cap="none" strike="noStrike"/>
                        <a:t>Inclusive Leadership &amp; Actions</a:t>
                      </a:r>
                      <a:endParaRPr/>
                    </a:p>
                    <a:p>
                      <a:pPr indent="0" lvl="0" marL="0" marR="0" rtl="0" algn="l">
                        <a:lnSpc>
                          <a:spcPct val="100000"/>
                        </a:lnSpc>
                        <a:spcBef>
                          <a:spcPts val="0"/>
                        </a:spcBef>
                        <a:spcAft>
                          <a:spcPts val="0"/>
                        </a:spcAft>
                        <a:buNone/>
                      </a:pPr>
                      <a:r>
                        <a:t/>
                      </a:r>
                      <a:endParaRPr sz="1600" u="none" cap="none" strike="noStrike"/>
                    </a:p>
                  </a:txBody>
                  <a:tcPr marT="45725" marB="45725" marR="91450" marL="91450"/>
                </a:tc>
              </a:tr>
              <a:tr h="429400">
                <a:tc gridSpan="3">
                  <a:txBody>
                    <a:bodyPr/>
                    <a:lstStyle/>
                    <a:p>
                      <a:pPr indent="0" lvl="0" marL="0" marR="0" rtl="0" algn="ctr">
                        <a:lnSpc>
                          <a:spcPct val="100000"/>
                        </a:lnSpc>
                        <a:spcBef>
                          <a:spcPts val="0"/>
                        </a:spcBef>
                        <a:spcAft>
                          <a:spcPts val="0"/>
                        </a:spcAft>
                        <a:buNone/>
                      </a:pPr>
                      <a:r>
                        <a:rPr b="1" i="1" lang="pt-PT" sz="1600" u="none" cap="none" strike="noStrike"/>
                        <a:t>KEY QUESTIONS</a:t>
                      </a:r>
                      <a:endParaRPr/>
                    </a:p>
                  </a:txBody>
                  <a:tcPr marT="45725" marB="45725" marR="91450" marL="91450"/>
                </a:tc>
                <a:tc hMerge="1"/>
                <a:tc hMerge="1"/>
              </a:tr>
              <a:tr h="599975">
                <a:tc>
                  <a:txBody>
                    <a:bodyPr/>
                    <a:lstStyle/>
                    <a:p>
                      <a:pPr indent="0" lvl="0" marL="0" marR="0" rtl="0" algn="l">
                        <a:lnSpc>
                          <a:spcPct val="100000"/>
                        </a:lnSpc>
                        <a:spcBef>
                          <a:spcPts val="0"/>
                        </a:spcBef>
                        <a:spcAft>
                          <a:spcPts val="0"/>
                        </a:spcAft>
                        <a:buNone/>
                      </a:pPr>
                      <a:r>
                        <a:rPr i="1" lang="pt-PT" sz="1600" u="none" cap="none" strike="noStrike"/>
                        <a:t> What barriers do you see?</a:t>
                      </a:r>
                      <a:endParaRPr/>
                    </a:p>
                    <a:p>
                      <a:pPr indent="0" lvl="0" marL="0" marR="0" rtl="0" algn="l">
                        <a:lnSpc>
                          <a:spcPct val="100000"/>
                        </a:lnSpc>
                        <a:spcBef>
                          <a:spcPts val="0"/>
                        </a:spcBef>
                        <a:spcAft>
                          <a:spcPts val="0"/>
                        </a:spcAft>
                        <a:buNone/>
                      </a:pPr>
                      <a:r>
                        <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What concrete advantages do exist?</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Which practices can we adopt?</a:t>
                      </a:r>
                      <a:endParaRPr i="1" sz="1600" u="none" cap="none" strike="noStrike"/>
                    </a:p>
                  </a:txBody>
                  <a:tcPr marT="45725" marB="45725" marR="91450" marL="91450"/>
                </a:tc>
              </a:tr>
              <a:tr h="847025">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Are those barriers cultural, organizational or regulatory?</a:t>
                      </a:r>
                      <a:endParaRPr/>
                    </a:p>
                    <a:p>
                      <a:pPr indent="0" lvl="0" marL="0" marR="0" rtl="0" algn="l">
                        <a:lnSpc>
                          <a:spcPct val="100000"/>
                        </a:lnSpc>
                        <a:spcBef>
                          <a:spcPts val="0"/>
                        </a:spcBef>
                        <a:spcAft>
                          <a:spcPts val="0"/>
                        </a:spcAft>
                        <a:buNone/>
                      </a:pPr>
                      <a:r>
                        <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Which elements from the Best Practices presented can be transferred?</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Which competencies are needed?</a:t>
                      </a:r>
                      <a:endParaRPr i="1" sz="1600" u="none" cap="none" strike="noStrike"/>
                    </a:p>
                  </a:txBody>
                  <a:tcPr marT="45725" marB="45725" marR="91450" marL="91450"/>
                </a:tc>
              </a:tr>
              <a:tr h="847025">
                <a:tc>
                  <a:txBody>
                    <a:bodyPr/>
                    <a:lstStyle/>
                    <a:p>
                      <a:pPr indent="0" lvl="0" marL="0" marR="0" rtl="0" algn="l">
                        <a:lnSpc>
                          <a:spcPct val="100000"/>
                        </a:lnSpc>
                        <a:spcBef>
                          <a:spcPts val="0"/>
                        </a:spcBef>
                        <a:spcAft>
                          <a:spcPts val="0"/>
                        </a:spcAft>
                        <a:buNone/>
                      </a:pPr>
                      <a:r>
                        <a:rPr i="1" lang="pt-PT" sz="1600" u="none" cap="none" strike="noStrike"/>
                        <a:t>Which is the evidence from your territory?</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What factors prevent activation?</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i="1" lang="pt-PT" sz="1600" u="none" cap="none" strike="noStrike"/>
                        <a:t>Which concrete steps can we make in the next 60 days?</a:t>
                      </a:r>
                      <a:endParaRPr i="1" sz="1600" u="none" cap="none" strike="noStrike"/>
                    </a:p>
                  </a:txBody>
                  <a:tcPr marT="45725" marB="45725" marR="91450" marL="91450"/>
                </a:tc>
              </a:tr>
            </a:tbl>
          </a:graphicData>
        </a:graphic>
      </p:graphicFrame>
      <p:sp>
        <p:nvSpPr>
          <p:cNvPr id="394" name="Google Shape;394;p52"/>
          <p:cNvSpPr txBox="1"/>
          <p:nvPr/>
        </p:nvSpPr>
        <p:spPr>
          <a:xfrm>
            <a:off x="1390649" y="725679"/>
            <a:ext cx="10223596" cy="557211"/>
          </a:xfrm>
          <a:prstGeom prst="rect">
            <a:avLst/>
          </a:prstGeom>
          <a:no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WORLD CAFÈ STRUCTURE</a:t>
            </a:r>
            <a:endParaRPr b="1" i="0" sz="2800" u="none" cap="none" strike="noStrike">
              <a:solidFill>
                <a:schemeClr val="accent1"/>
              </a:solidFill>
              <a:latin typeface="Arial"/>
              <a:ea typeface="Arial"/>
              <a:cs typeface="Arial"/>
              <a:sym typeface="Arial"/>
            </a:endParaRPr>
          </a:p>
        </p:txBody>
      </p:sp>
      <p:sp>
        <p:nvSpPr>
          <p:cNvPr id="395" name="Google Shape;395;p5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401" name="Google Shape;401;p53"/>
          <p:cNvSpPr txBox="1"/>
          <p:nvPr/>
        </p:nvSpPr>
        <p:spPr>
          <a:xfrm>
            <a:off x="1390649" y="725679"/>
            <a:ext cx="10223596"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WORLD CAFÉ OUTPUT COLLECTION TEMPLATE</a:t>
            </a:r>
            <a:endParaRPr b="1" i="0" sz="2800" u="none" cap="none" strike="noStrike">
              <a:solidFill>
                <a:schemeClr val="accent1"/>
              </a:solidFill>
              <a:latin typeface="Arial"/>
              <a:ea typeface="Arial"/>
              <a:cs typeface="Arial"/>
              <a:sym typeface="Arial"/>
            </a:endParaRPr>
          </a:p>
        </p:txBody>
      </p:sp>
      <p:sp>
        <p:nvSpPr>
          <p:cNvPr id="402" name="Google Shape;402;p53"/>
          <p:cNvSpPr txBox="1"/>
          <p:nvPr/>
        </p:nvSpPr>
        <p:spPr>
          <a:xfrm>
            <a:off x="885682" y="2205751"/>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Table Number:</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Topic(s):</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Key Barriers Identified:</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Opportunities Recognised:</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Best Practices Proposed:</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Competencies Needed:</a:t>
            </a:r>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Immediate Actions (Next 60 Days):</a:t>
            </a:r>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NOTE: this template can also be used for the World Cafè final report</a:t>
            </a:r>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Unit 19</a:t>
            </a:r>
            <a:endParaRPr b="1" i="0" sz="2000" u="none" cap="none" strike="noStrike">
              <a:solidFill>
                <a:schemeClr val="lt1"/>
              </a:solidFill>
              <a:latin typeface="Arial"/>
              <a:ea typeface="Arial"/>
              <a:cs typeface="Arial"/>
              <a:sym typeface="Arial"/>
            </a:endParaRPr>
          </a:p>
        </p:txBody>
      </p:sp>
      <p:sp>
        <p:nvSpPr>
          <p:cNvPr id="408" name="Google Shape;408;p54"/>
          <p:cNvSpPr txBox="1"/>
          <p:nvPr/>
        </p:nvSpPr>
        <p:spPr>
          <a:xfrm>
            <a:off x="1390649" y="471558"/>
            <a:ext cx="10223596" cy="952995"/>
          </a:xfrm>
          <a:prstGeom prst="rect">
            <a:avLst/>
          </a:prstGeom>
          <a:noFill/>
          <a:ln>
            <a:noFill/>
          </a:ln>
        </p:spPr>
        <p:txBody>
          <a:bodyPr anchorCtr="0" anchor="ctr" bIns="45700" lIns="91425" spcFirstLastPara="1" rIns="91425" wrap="square" tIns="45700">
            <a:noAutofit/>
          </a:bodyPr>
          <a:lstStyle/>
          <a:p>
            <a:pPr indent="0" lvl="0" marL="0" marR="0" rtl="0" algn="r">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REFERENCES FOR FURTHER READING</a:t>
            </a:r>
            <a:endParaRPr b="1" i="0" sz="2800" u="none" cap="none" strike="noStrike">
              <a:solidFill>
                <a:schemeClr val="accent1"/>
              </a:solidFill>
              <a:latin typeface="Arial"/>
              <a:ea typeface="Arial"/>
              <a:cs typeface="Arial"/>
              <a:sym typeface="Arial"/>
            </a:endParaRPr>
          </a:p>
        </p:txBody>
      </p:sp>
      <p:sp>
        <p:nvSpPr>
          <p:cNvPr id="409" name="Google Shape;409;p54"/>
          <p:cNvSpPr txBox="1"/>
          <p:nvPr/>
        </p:nvSpPr>
        <p:spPr>
          <a:xfrm>
            <a:off x="245660" y="1828160"/>
            <a:ext cx="11659261" cy="361314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Clr>
                <a:schemeClr val="dk1"/>
              </a:buClr>
              <a:buSzPts val="2400"/>
              <a:buFont typeface="Arial"/>
              <a:buNone/>
            </a:pPr>
            <a:r>
              <a:rPr b="0" i="0" lang="pt-PT" sz="1300" u="none" cap="none" strike="noStrike">
                <a:solidFill>
                  <a:schemeClr val="dk1"/>
                </a:solidFill>
                <a:latin typeface="Calibri"/>
                <a:ea typeface="Calibri"/>
                <a:cs typeface="Calibri"/>
                <a:sym typeface="Calibri"/>
              </a:rPr>
              <a:t>EU Official Reports</a:t>
            </a:r>
            <a:endParaRPr sz="1100"/>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3">
                  <a:extLst>
                    <a:ext uri="{A12FA001-AC4F-418D-AE19-62706E023703}">
                      <ahyp:hlinkClr val="tx"/>
                    </a:ext>
                  </a:extLst>
                </a:hlinkClick>
              </a:rPr>
              <a:t>Annual Report on Intra-EU Labour Mobility 2024</a:t>
            </a:r>
            <a:r>
              <a:rPr b="0" i="0" lang="pt-PT" sz="1300" u="none" cap="none" strike="noStrike">
                <a:solidFill>
                  <a:schemeClr val="dk1"/>
                </a:solidFill>
                <a:latin typeface="Calibri"/>
                <a:ea typeface="Calibri"/>
                <a:cs typeface="Calibri"/>
                <a:sym typeface="Calibri"/>
              </a:rPr>
              <a:t>. European Commission. Provides data on 10 million EU movers (20-64 years), their social outcomes, and role in sectors like healthcare; notes circular mobility trends for 2022-2023</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4">
                  <a:extLst>
                    <a:ext uri="{A12FA001-AC4F-418D-AE19-62706E023703}">
                      <ahyp:hlinkClr val="tx"/>
                    </a:ext>
                  </a:extLst>
                </a:hlinkClick>
              </a:rPr>
              <a:t>Migrant integration statistics – labour market indicators. </a:t>
            </a:r>
            <a:r>
              <a:rPr b="0" i="0" lang="pt-PT" sz="1300" u="none" cap="none" strike="noStrike">
                <a:solidFill>
                  <a:schemeClr val="dk1"/>
                </a:solidFill>
                <a:latin typeface="Calibri"/>
                <a:ea typeface="Calibri"/>
                <a:cs typeface="Calibri"/>
                <a:sym typeface="Calibri"/>
              </a:rPr>
              <a:t>Eurostat (2024). Tracks employment rates (59.1% for non-EU vs. 74% nationals in 2021), unemployment gaps, and trends; essential for cross-country comparisons</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5">
                  <a:extLst>
                    <a:ext uri="{A12FA001-AC4F-418D-AE19-62706E023703}">
                      <ahyp:hlinkClr val="tx"/>
                    </a:ext>
                  </a:extLst>
                </a:hlinkClick>
              </a:rPr>
              <a:t>Employment of Migrants in the European Union.</a:t>
            </a:r>
            <a:r>
              <a:rPr b="0" i="0" lang="pt-PT" sz="1300" u="none" cap="none" strike="noStrike">
                <a:solidFill>
                  <a:schemeClr val="dk1"/>
                </a:solidFill>
                <a:latin typeface="Calibri"/>
                <a:ea typeface="Calibri"/>
                <a:cs typeface="Calibri"/>
                <a:sym typeface="Calibri"/>
              </a:rPr>
              <a:t> RF Berlin / CReAM Report (2025). Analyses 2010-2024 trends; EU immigrants at 74.9%, non-EU at 65.3%, with narrowing gaps and country variations (e.g., Poland +34pp for EU migrants)</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6">
                  <a:extLst>
                    <a:ext uri="{A12FA001-AC4F-418D-AE19-62706E023703}">
                      <ahyp:hlinkClr val="tx"/>
                    </a:ext>
                  </a:extLst>
                </a:hlinkClick>
              </a:rPr>
              <a:t>Migration, mobility and the EU labour market</a:t>
            </a:r>
            <a:r>
              <a:rPr b="0" i="0" lang="pt-PT" sz="1300" u="none" cap="none" strike="noStrike">
                <a:solidFill>
                  <a:schemeClr val="dk1"/>
                </a:solidFill>
                <a:latin typeface="Calibri"/>
                <a:ea typeface="Calibri"/>
                <a:cs typeface="Calibri"/>
                <a:sym typeface="Calibri"/>
              </a:rPr>
              <a:t>. European Commission (2025). Examines post-2019 employment growth (+3pp for migrants vs. +2.5pp natives), intra-EU and non-EU contributions.</a:t>
            </a:r>
            <a:endParaRPr sz="1100"/>
          </a:p>
          <a:p>
            <a:pPr indent="0" lvl="0" marL="0" marR="0" rtl="0" algn="l">
              <a:lnSpc>
                <a:spcPct val="90000"/>
              </a:lnSpc>
              <a:spcBef>
                <a:spcPts val="1000"/>
              </a:spcBef>
              <a:spcAft>
                <a:spcPts val="0"/>
              </a:spcAft>
              <a:buClr>
                <a:schemeClr val="dk1"/>
              </a:buClr>
              <a:buSzPts val="2400"/>
              <a:buFont typeface="Arial"/>
              <a:buNone/>
            </a:pPr>
            <a:r>
              <a:rPr b="0" i="0" lang="pt-PT" sz="1300" u="none" cap="none" strike="noStrike">
                <a:solidFill>
                  <a:schemeClr val="dk1"/>
                </a:solidFill>
                <a:latin typeface="Calibri"/>
                <a:ea typeface="Calibri"/>
                <a:cs typeface="Calibri"/>
                <a:sym typeface="Calibri"/>
              </a:rPr>
              <a:t>International &amp; Policy Reviews</a:t>
            </a:r>
            <a:endParaRPr sz="1100"/>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7">
                  <a:extLst>
                    <a:ext uri="{A12FA001-AC4F-418D-AE19-62706E023703}">
                      <ahyp:hlinkClr val="tx"/>
                    </a:ext>
                  </a:extLst>
                </a:hlinkClick>
              </a:rPr>
              <a:t>International Migration Outlook 2025</a:t>
            </a:r>
            <a:r>
              <a:rPr b="0" i="0" lang="pt-PT" sz="1300" u="none" cap="none" strike="noStrike">
                <a:solidFill>
                  <a:schemeClr val="dk1"/>
                </a:solidFill>
                <a:latin typeface="Calibri"/>
                <a:ea typeface="Calibri"/>
                <a:cs typeface="Calibri"/>
                <a:sym typeface="Calibri"/>
              </a:rPr>
              <a:t>. OECD. Covers labour inclusion policies (e.g., Germany's Job-Turbo), anti-exploitation measures, and digital integration tools across OECD/EU states</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8">
                  <a:extLst>
                    <a:ext uri="{A12FA001-AC4F-418D-AE19-62706E023703}">
                      <ahyp:hlinkClr val="tx"/>
                    </a:ext>
                  </a:extLst>
                </a:hlinkClick>
              </a:rPr>
              <a:t>ICMPD Migration Outlook 2025</a:t>
            </a:r>
            <a:r>
              <a:rPr b="0" i="0" lang="pt-PT" sz="1300" u="none" cap="none" strike="noStrike">
                <a:solidFill>
                  <a:schemeClr val="dk1"/>
                </a:solidFill>
                <a:latin typeface="Calibri"/>
                <a:ea typeface="Calibri"/>
                <a:cs typeface="Calibri"/>
                <a:sym typeface="Calibri"/>
              </a:rPr>
              <a:t>. ICMPD. Discusses Ukrainian refugees' integration (rising employment in 2024) and broader EU trends amid returns and pendular migration</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9">
                  <a:extLst>
                    <a:ext uri="{A12FA001-AC4F-418D-AE19-62706E023703}">
                      <ahyp:hlinkClr val="tx"/>
                    </a:ext>
                  </a:extLst>
                </a:hlinkClick>
              </a:rPr>
              <a:t>MIPEX 2025: Unlocking Integration. Migration Policy Group</a:t>
            </a:r>
            <a:r>
              <a:rPr b="0" i="0" lang="pt-PT" sz="1300" u="none" cap="none" strike="noStrike">
                <a:solidFill>
                  <a:schemeClr val="dk1"/>
                </a:solidFill>
                <a:latin typeface="Calibri"/>
                <a:ea typeface="Calibri"/>
                <a:cs typeface="Calibri"/>
                <a:sym typeface="Calibri"/>
              </a:rPr>
              <a:t>. Benchmarks policies in 27 EU states (2020-2024), linking integration to labour participation</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10">
                  <a:extLst>
                    <a:ext uri="{A12FA001-AC4F-418D-AE19-62706E023703}">
                      <ahyp:hlinkClr val="tx"/>
                    </a:ext>
                  </a:extLst>
                </a:hlinkClick>
              </a:rPr>
              <a:t>Employment and Social Developments in Europe 2025</a:t>
            </a:r>
            <a:r>
              <a:rPr b="0" i="0" lang="pt-PT" sz="1300" u="none" cap="none" strike="noStrike">
                <a:solidFill>
                  <a:schemeClr val="dk1"/>
                </a:solidFill>
                <a:latin typeface="Calibri"/>
                <a:ea typeface="Calibri"/>
                <a:cs typeface="Calibri"/>
                <a:sym typeface="Calibri"/>
              </a:rPr>
              <a:t>. European Commission. Notes migrants' role in achieving EU's 75.8% employment peak in 2024, with focus on women and older workers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
          <p:cNvSpPr txBox="1"/>
          <p:nvPr/>
        </p:nvSpPr>
        <p:spPr>
          <a:xfrm>
            <a:off x="3016714" y="376381"/>
            <a:ext cx="6097772"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pt-PT" sz="6600" u="none" cap="none" strike="noStrike">
                <a:solidFill>
                  <a:schemeClr val="lt1"/>
                </a:solidFill>
                <a:latin typeface="Arial"/>
                <a:ea typeface="Arial"/>
                <a:cs typeface="Arial"/>
                <a:sym typeface="Arial"/>
              </a:rPr>
              <a:t>THANK YOU</a:t>
            </a:r>
            <a:endParaRPr b="0" i="0" sz="66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2023-12-14T11:07:21Z</dcterms:created>
  <dc:creator>Carina Posch</dc:creator>
</cp:coreProperties>
</file>