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10287000" cx="18288000"/>
  <p:notesSz cx="6858000" cy="9144000"/>
  <p:embeddedFontLst>
    <p:embeddedFont>
      <p:font typeface="Arimo"/>
      <p:bold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4" roundtripDataSignature="AMtx7miy4u2W6Sw9no5MF7MXO3y2hW2T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Arimo-boldItalic.fntdata"/><Relationship Id="rId10" Type="http://schemas.openxmlformats.org/officeDocument/2006/relationships/slide" Target="slides/slide5.xml"/><Relationship Id="rId32" Type="http://schemas.openxmlformats.org/officeDocument/2006/relationships/font" Target="fonts/Arimo-bold.fntdata"/><Relationship Id="rId13" Type="http://schemas.openxmlformats.org/officeDocument/2006/relationships/slide" Target="slides/slide8.xml"/><Relationship Id="rId12" Type="http://schemas.openxmlformats.org/officeDocument/2006/relationships/slide" Target="slides/slide7.xml"/><Relationship Id="rId34"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7" name="Google Shape;107;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08" name="Google Shape;108;p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1" name="Google Shape;111;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4" name="Google Shape;124;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25" name="Google Shape;125;p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8" name="Google Shape;128;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0" name="Google Shape;140;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41" name="Google Shape;141;p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4" name="Google Shape;144;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6" name="Google Shape;156;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57" name="Google Shape;157;p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60" name="Google Shape;160;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2" name="Google Shape;172;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73" name="Google Shape;173;p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6" name="Google Shape;176;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88" name="Google Shape;188;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89" name="Google Shape;189;p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1" name="Google Shape;191;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92" name="Google Shape;192;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10" name="Google Shape;210;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11" name="Google Shape;211;p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14" name="Google Shape;214;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27" name="Google Shape;227;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28" name="Google Shape;228;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1" name="Google Shape;231;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42" name="Google Shape;242;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43" name="Google Shape;243;p1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46" name="Google Shape;246;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58" name="Google Shape;258;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59" name="Google Shape;259;p1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2" name="Google Shape;262;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4" name="Google Shape;274;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75" name="Google Shape;275;p1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8" name="Google Shape;278;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0" name="Google Shape;290;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91" name="Google Shape;291;p1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 name="Google Shape;293;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4" name="Google Shape;294;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06" name="Google Shape;306;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07" name="Google Shape;307;p1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10" name="Google Shape;310;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22" name="Google Shape;322;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23" name="Google Shape;323;p1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26" name="Google Shape;326;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8" name="Google Shape;338;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39" name="Google Shape;339;p1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42" name="Google Shape;342;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53" name="Google Shape;353;p1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54" name="Google Shape;354;p1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1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 name="Google Shape;356;p1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57" name="Google Shape;357;p1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69" name="Google Shape;369;p1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70" name="Google Shape;370;p1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1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1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73" name="Google Shape;373;p1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85" name="Google Shape;385;p1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86" name="Google Shape;386;p1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1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89" name="Google Shape;389;p1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01" name="Google Shape;401;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02" name="Google Shape;402;p2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3" name="Google Shape;403;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05" name="Google Shape;405;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17" name="Google Shape;417;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18" name="Google Shape;418;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 name="Google Shape;419;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21" name="Google Shape;421;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33" name="Google Shape;433;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34" name="Google Shape;434;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37" name="Google Shape;437;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49" name="Google Shape;449;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50" name="Google Shape;450;p2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1" name="Google Shape;451;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53" name="Google Shape;453;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5" name="Google Shape;465;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66" name="Google Shape;466;p2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8" name="Google Shape;468;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9" name="Google Shape;469;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81" name="Google Shape;481;p2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82" name="Google Shape;482;p2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3" name="Google Shape;483;p2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2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85" name="Google Shape;485;p2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97" name="Google Shape;497;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98" name="Google Shape;498;p2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0" name="Google Shape;500;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501" name="Google Shape;501;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3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3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3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3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3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3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7"/>
          <p:cNvSpPr/>
          <p:nvPr>
            <p:ph idx="2" type="pic"/>
          </p:nvPr>
        </p:nvSpPr>
        <p:spPr>
          <a:xfrm>
            <a:off x="1792288" y="612775"/>
            <a:ext cx="5486400" cy="4114800"/>
          </a:xfrm>
          <a:prstGeom prst="rect">
            <a:avLst/>
          </a:prstGeom>
          <a:noFill/>
          <a:ln>
            <a:noFill/>
          </a:ln>
        </p:spPr>
      </p:sp>
      <p:sp>
        <p:nvSpPr>
          <p:cNvPr id="68" name="Google Shape;68;p3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38"/>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9"/>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9"/>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7.png"/><Relationship Id="rId11" Type="http://schemas.openxmlformats.org/officeDocument/2006/relationships/image" Target="../media/image11.jpg"/><Relationship Id="rId10" Type="http://schemas.openxmlformats.org/officeDocument/2006/relationships/image" Target="../media/image10.png"/><Relationship Id="rId9"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8.png"/><Relationship Id="rId7" Type="http://schemas.openxmlformats.org/officeDocument/2006/relationships/image" Target="../media/image9.jp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png"/><Relationship Id="rId11" Type="http://schemas.openxmlformats.org/officeDocument/2006/relationships/hyperlink" Target="https://fra.europa.eu/en/eu-charter" TargetMode="External"/><Relationship Id="rId10" Type="http://schemas.openxmlformats.org/officeDocument/2006/relationships/hyperlink" Target="https://employment-social-affairs.ec.europa.eu/policies-and-activities/rights-work/labour-law/working-conditions/working-time-directive_en" TargetMode="External"/><Relationship Id="rId9" Type="http://schemas.openxmlformats.org/officeDocument/2006/relationships/hyperlink" Target="https://employment-social-affairs.ec.europa.eu/policies-and-activities/rights-work/labour-law/working-conditions/working-time-directive_en" TargetMode="External"/><Relationship Id="rId5" Type="http://schemas.openxmlformats.org/officeDocument/2006/relationships/image" Target="../media/image4.png"/><Relationship Id="rId6" Type="http://schemas.openxmlformats.org/officeDocument/2006/relationships/hyperlink" Target="https://eur-lex.europa.eu/eli/dir/2000/78/oj/eng" TargetMode="External"/><Relationship Id="rId7" Type="http://schemas.openxmlformats.org/officeDocument/2006/relationships/hyperlink" Target="https://eur-lex.europa.eu/eli/dir/2011/98/oj/" TargetMode="External"/><Relationship Id="rId8" Type="http://schemas.openxmlformats.org/officeDocument/2006/relationships/hyperlink" Target="https://osha.europa.eu/en/legislation/directives/council-directive-2006-54-ec"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eur-lex.europa.eu/eli/dir/2006/54/2006-07-2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eur-lex.europa.eu/legal-content/EN/TXT/?uri=celex%3A32019R1149" TargetMode="External"/><Relationship Id="rId7"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eur-lex.europa.eu/eli/dir/2011/98/oj/"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www.oacps.org" TargetMode="External"/><Relationship Id="rId7" Type="http://schemas.openxmlformats.org/officeDocument/2006/relationships/hyperlink" Target="https://www.oacps.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eur-lex.europa.eu/eli/dir/2024/1712/oj/eng" TargetMode="External"/><Relationship Id="rId7" Type="http://schemas.openxmlformats.org/officeDocument/2006/relationships/hyperlink" Target="https://eur-lex.europa.eu/eli/dir/2024/1712/oj/en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employment-social-affairs.ec.europa.eu/policies-and-activities/european-pillar-social-rights-building-fairer-and-more-inclusive-european-union/european-pillar-social-rights-20-principles_en" TargetMode="External"/><Relationship Id="rId7" Type="http://schemas.openxmlformats.org/officeDocument/2006/relationships/hyperlink" Target="https://employment-social-affairs.ec.europa.eu/policies-and-activities/european-pillar-social-rights-building-fairer-and-more-inclusive-european-union/european-pillar-social-rights-20-principles_en"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www.migration.gv.at/en/welcome/?no_cache=1" TargetMode="External"/><Relationship Id="rId7"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hyperlink" Target="https://www.make-it-in-germany.com/en/looking-for-foreign-professionals/entering/quick-check-employers" TargetMode="External"/><Relationship Id="rId7" Type="http://schemas.openxmlformats.org/officeDocument/2006/relationships/hyperlink" Target="https://www.make-it-in-germany.com/en/looking-for-foreign-professionals/entering/quick-check-employers" TargetMode="External"/><Relationship Id="rId8" Type="http://schemas.openxmlformats.org/officeDocument/2006/relationships/image" Target="../media/image14.jpg"/></Relationships>
</file>

<file path=ppt/slides/_rels/slide22.xml.rels><?xml version="1.0" encoding="UTF-8" standalone="yes"?><Relationships xmlns="http://schemas.openxmlformats.org/package/2006/relationships"><Relationship Id="rId11" Type="http://schemas.openxmlformats.org/officeDocument/2006/relationships/hyperlink" Target="https://home-affairs.ec.europa.eu/policies/migration-and-asylum/eu-immigration-portal/employed-worker-spain_en" TargetMode="External"/><Relationship Id="rId10" Type="http://schemas.openxmlformats.org/officeDocument/2006/relationships/hyperlink" Target="https://home-affairs.ec.europa.eu/policies/migration-and-asylum/eu-immigration-portal/employed-worker-spain_en" TargetMode="External"/><Relationship Id="rId13" Type="http://schemas.openxmlformats.org/officeDocument/2006/relationships/hyperlink" Target="https://home-affairs.ec.europa.eu/policies/migration-and-asylum/eu-immigration-portal/employed-worker-spain_en" TargetMode="External"/><Relationship Id="rId12" Type="http://schemas.openxmlformats.org/officeDocument/2006/relationships/hyperlink" Target="https://home-affairs.ec.europa.eu/policies/migration-and-asylum/eu-immigration-portal/employed-worker-spain_en"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home-affairs.ec.europa.eu/policies/migration-and-asylum/eu-immigration-portal/employed-worker-spain_en" TargetMode="External"/><Relationship Id="rId14" Type="http://schemas.openxmlformats.org/officeDocument/2006/relationships/image" Target="../media/image16.jpg"/><Relationship Id="rId5" Type="http://schemas.openxmlformats.org/officeDocument/2006/relationships/image" Target="../media/image4.png"/><Relationship Id="rId6" Type="http://schemas.openxmlformats.org/officeDocument/2006/relationships/hyperlink" Target="https://www.boe.es/buscar/act.php?id=BOE-A-2024-24099" TargetMode="External"/><Relationship Id="rId7" Type="http://schemas.openxmlformats.org/officeDocument/2006/relationships/hyperlink" Target="https://home-affairs.ec.europa.eu/policies/migration-and-asylum/eu-immigration-portal/employed-worker-spain_en" TargetMode="External"/><Relationship Id="rId8" Type="http://schemas.openxmlformats.org/officeDocument/2006/relationships/hyperlink" Target="https://home-affairs.ec.europa.eu/policies/migration-and-asylum/eu-immigration-portal/employed-worker-spain_e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decretoflussiitalia.it/en/" TargetMode="External"/><Relationship Id="rId5" Type="http://schemas.openxmlformats.org/officeDocument/2006/relationships/image" Target="../media/image4.png"/><Relationship Id="rId6" Type="http://schemas.openxmlformats.org/officeDocument/2006/relationships/image" Target="../media/image19.jpg"/><Relationship Id="rId7" Type="http://schemas.openxmlformats.org/officeDocument/2006/relationships/hyperlink" Target="https://www.gazzettaufficiale.it/eli/id/2024/12/10/24G00206/sg" TargetMode="External"/><Relationship Id="rId8" Type="http://schemas.openxmlformats.org/officeDocument/2006/relationships/hyperlink" Target="https://www.gazzettaufficiale.it/eli/id/2024/12/10/24G00206/sg" TargetMode="External"/></Relationships>
</file>

<file path=ppt/slides/_rels/slide24.xml.rels><?xml version="1.0" encoding="UTF-8" standalone="yes"?><Relationships xmlns="http://schemas.openxmlformats.org/package/2006/relationships"><Relationship Id="rId11" Type="http://schemas.openxmlformats.org/officeDocument/2006/relationships/hyperlink" Target="https://enterprise.gov.ie/en/what-we-do/workplace-and-skills/employment-permits/employment-permit-policy/" TargetMode="External"/><Relationship Id="rId10" Type="http://schemas.openxmlformats.org/officeDocument/2006/relationships/hyperlink" Target="https://enterprise.gov.ie/en/what-we-do/workplace-and-skills/employment-permits/employment-permit-policy/" TargetMode="External"/><Relationship Id="rId12" Type="http://schemas.openxmlformats.org/officeDocument/2006/relationships/hyperlink" Target="https://enterprise.gov.ie/en/what-we-do/workplace-and-skills/employment-permits/employment-permit-policy/" TargetMode="External"/><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enterprise.gov.ie/en/what-we-do/workplace-and-skills/employment-permits/employment-permit-policy/" TargetMode="External"/><Relationship Id="rId5" Type="http://schemas.openxmlformats.org/officeDocument/2006/relationships/image" Target="../media/image4.png"/><Relationship Id="rId6" Type="http://schemas.openxmlformats.org/officeDocument/2006/relationships/image" Target="../media/image17.jpg"/><Relationship Id="rId7" Type="http://schemas.openxmlformats.org/officeDocument/2006/relationships/hyperlink" Target="http://www.irishstatutebook.ie/eli/2017/si/95/made/en/print" TargetMode="External"/><Relationship Id="rId8" Type="http://schemas.openxmlformats.org/officeDocument/2006/relationships/hyperlink" Target="http://www.irishstatutebook.ie/eli/2017/si/95/made/en/print" TargetMode="External"/></Relationships>
</file>

<file path=ppt/slides/_rels/slide25.xml.rels><?xml version="1.0" encoding="UTF-8" standalone="yes"?><Relationships xmlns="http://schemas.openxmlformats.org/package/2006/relationships"><Relationship Id="rId11" Type="http://schemas.openxmlformats.org/officeDocument/2006/relationships/hyperlink" Target="https://www.enar-eu.org" TargetMode="External"/><Relationship Id="rId10" Type="http://schemas.openxmlformats.org/officeDocument/2006/relationships/hyperlink" Target="https://www.enar-eu.org" TargetMode="External"/><Relationship Id="rId13" Type="http://schemas.openxmlformats.org/officeDocument/2006/relationships/hyperlink" Target="https://eures.europa.eu/index_en" TargetMode="External"/><Relationship Id="rId12" Type="http://schemas.openxmlformats.org/officeDocument/2006/relationships/hyperlink" Target="https://eures.europa.eu/index_en" TargetMode="External"/><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employment-social-affairs.ec.europa.eu/policies-and-activities_en" TargetMode="External"/><Relationship Id="rId14" Type="http://schemas.openxmlformats.org/officeDocument/2006/relationships/hyperlink" Target="https://www.consilium.europa.eu/en/general-secretariat/careers/diversity-and-inclusion/#:~:text=We%20are%20committed%20to%20diversity,Diversity%20and%20Inclusion%20Strategy%202030." TargetMode="External"/><Relationship Id="rId5" Type="http://schemas.openxmlformats.org/officeDocument/2006/relationships/image" Target="../media/image4.png"/><Relationship Id="rId6" Type="http://schemas.openxmlformats.org/officeDocument/2006/relationships/hyperlink" Target="https://eur-lex.europa.eu/eli/dir/2011/98/oj/" TargetMode="External"/><Relationship Id="rId7" Type="http://schemas.openxmlformats.org/officeDocument/2006/relationships/hyperlink" Target="https://eur-lex.europa.eu/eli/dir/2011/98/oj/" TargetMode="External"/><Relationship Id="rId8" Type="http://schemas.openxmlformats.org/officeDocument/2006/relationships/hyperlink" Target="https://employment-social-affairs.ec.europa.eu/policies-and-activities_en" TargetMode="External"/></Relationships>
</file>

<file path=ppt/slides/_rels/slide26.xml.rels><?xml version="1.0" encoding="UTF-8" standalone="yes"?><Relationships xmlns="http://schemas.openxmlformats.org/package/2006/relationships"><Relationship Id="rId11" Type="http://schemas.openxmlformats.org/officeDocument/2006/relationships/image" Target="../media/image10.png"/><Relationship Id="rId10" Type="http://schemas.openxmlformats.org/officeDocument/2006/relationships/image" Target="../media/image1.png"/><Relationship Id="rId12" Type="http://schemas.openxmlformats.org/officeDocument/2006/relationships/image" Target="../media/image11.jp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pSp>
        <p:nvGrpSpPr>
          <p:cNvPr id="92" name="Google Shape;92;p1"/>
          <p:cNvGrpSpPr/>
          <p:nvPr/>
        </p:nvGrpSpPr>
        <p:grpSpPr>
          <a:xfrm>
            <a:off x="-12697" y="5695350"/>
            <a:ext cx="18300764" cy="4591717"/>
            <a:chOff x="0" y="0"/>
            <a:chExt cx="24401018" cy="6122289"/>
          </a:xfrm>
        </p:grpSpPr>
        <p:sp>
          <p:nvSpPr>
            <p:cNvPr id="93" name="Google Shape;93;p1"/>
            <p:cNvSpPr/>
            <p:nvPr/>
          </p:nvSpPr>
          <p:spPr>
            <a:xfrm>
              <a:off x="8509" y="8509"/>
              <a:ext cx="24384001" cy="6105271"/>
            </a:xfrm>
            <a:custGeom>
              <a:rect b="b" l="l" r="r" t="t"/>
              <a:pathLst>
                <a:path extrusionOk="0" h="6105271" w="24384001">
                  <a:moveTo>
                    <a:pt x="0" y="0"/>
                  </a:moveTo>
                  <a:lnTo>
                    <a:pt x="24384001" y="0"/>
                  </a:lnTo>
                  <a:lnTo>
                    <a:pt x="24384001" y="6105271"/>
                  </a:lnTo>
                  <a:lnTo>
                    <a:pt x="0" y="6105271"/>
                  </a:lnTo>
                  <a:close/>
                </a:path>
              </a:pathLst>
            </a:custGeom>
            <a:solidFill>
              <a:srgbClr val="FF6D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4" name="Google Shape;94;p1"/>
            <p:cNvSpPr/>
            <p:nvPr/>
          </p:nvSpPr>
          <p:spPr>
            <a:xfrm>
              <a:off x="0" y="0"/>
              <a:ext cx="24401018" cy="6122289"/>
            </a:xfrm>
            <a:custGeom>
              <a:rect b="b" l="l" r="r" t="t"/>
              <a:pathLst>
                <a:path extrusionOk="0" h="6122289" w="24401018">
                  <a:moveTo>
                    <a:pt x="8509" y="0"/>
                  </a:moveTo>
                  <a:lnTo>
                    <a:pt x="24392510" y="0"/>
                  </a:lnTo>
                  <a:cubicBezTo>
                    <a:pt x="24397208" y="0"/>
                    <a:pt x="24401018" y="3810"/>
                    <a:pt x="24401018" y="8509"/>
                  </a:cubicBezTo>
                  <a:lnTo>
                    <a:pt x="24401018" y="6113780"/>
                  </a:lnTo>
                  <a:cubicBezTo>
                    <a:pt x="24401018" y="6118479"/>
                    <a:pt x="24397208" y="6122289"/>
                    <a:pt x="24392510" y="6122289"/>
                  </a:cubicBezTo>
                  <a:lnTo>
                    <a:pt x="8509" y="6122289"/>
                  </a:lnTo>
                  <a:cubicBezTo>
                    <a:pt x="3810" y="6122289"/>
                    <a:pt x="0" y="6118479"/>
                    <a:pt x="0" y="6113780"/>
                  </a:cubicBezTo>
                  <a:lnTo>
                    <a:pt x="0" y="8509"/>
                  </a:lnTo>
                  <a:cubicBezTo>
                    <a:pt x="0" y="3810"/>
                    <a:pt x="3810" y="0"/>
                    <a:pt x="8509" y="0"/>
                  </a:cubicBezTo>
                  <a:moveTo>
                    <a:pt x="8509" y="16891"/>
                  </a:moveTo>
                  <a:lnTo>
                    <a:pt x="8509" y="8509"/>
                  </a:lnTo>
                  <a:lnTo>
                    <a:pt x="17018" y="8509"/>
                  </a:lnTo>
                  <a:lnTo>
                    <a:pt x="17018" y="6113780"/>
                  </a:lnTo>
                  <a:lnTo>
                    <a:pt x="8509" y="6113780"/>
                  </a:lnTo>
                  <a:lnTo>
                    <a:pt x="8509" y="6105271"/>
                  </a:lnTo>
                  <a:lnTo>
                    <a:pt x="24392510" y="6105271"/>
                  </a:lnTo>
                  <a:lnTo>
                    <a:pt x="24392510" y="6113780"/>
                  </a:lnTo>
                  <a:lnTo>
                    <a:pt x="24384000" y="6113780"/>
                  </a:lnTo>
                  <a:lnTo>
                    <a:pt x="24384000" y="8509"/>
                  </a:lnTo>
                  <a:lnTo>
                    <a:pt x="24392510" y="8509"/>
                  </a:lnTo>
                  <a:lnTo>
                    <a:pt x="24392510"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5" name="Google Shape;95;p1"/>
          <p:cNvSpPr/>
          <p:nvPr/>
        </p:nvSpPr>
        <p:spPr>
          <a:xfrm>
            <a:off x="3841013" y="1085840"/>
            <a:ext cx="10605992" cy="4907280"/>
          </a:xfrm>
          <a:custGeom>
            <a:rect b="b" l="l" r="r" t="t"/>
            <a:pathLst>
              <a:path extrusionOk="0" h="6543040" w="14141323">
                <a:moveTo>
                  <a:pt x="0" y="0"/>
                </a:moveTo>
                <a:lnTo>
                  <a:pt x="14141323" y="0"/>
                </a:lnTo>
                <a:lnTo>
                  <a:pt x="14141323" y="6543040"/>
                </a:lnTo>
                <a:lnTo>
                  <a:pt x="0" y="6543040"/>
                </a:lnTo>
                <a:lnTo>
                  <a:pt x="0" y="0"/>
                </a:lnTo>
                <a:close/>
              </a:path>
            </a:pathLst>
          </a:custGeom>
          <a:blipFill rotWithShape="1">
            <a:blip r:embed="rId3">
              <a:alphaModFix/>
            </a:blip>
            <a:stretch>
              <a:fillRect b="-8698" l="0" r="0" t="-869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estrela, Tipo de letra, Gráficos, símbolo  Descrição gerada automaticamente" id="96" name="Google Shape;96;p1"/>
          <p:cNvSpPr/>
          <p:nvPr/>
        </p:nvSpPr>
        <p:spPr>
          <a:xfrm>
            <a:off x="5014208" y="121558"/>
            <a:ext cx="673036" cy="484251"/>
          </a:xfrm>
          <a:custGeom>
            <a:rect b="b" l="l" r="r" t="t"/>
            <a:pathLst>
              <a:path extrusionOk="0" h="645668" w="897382">
                <a:moveTo>
                  <a:pt x="0" y="0"/>
                </a:moveTo>
                <a:lnTo>
                  <a:pt x="897382" y="0"/>
                </a:lnTo>
                <a:lnTo>
                  <a:pt x="897382" y="645668"/>
                </a:lnTo>
                <a:lnTo>
                  <a:pt x="0" y="645668"/>
                </a:lnTo>
                <a:lnTo>
                  <a:pt x="0" y="0"/>
                </a:lnTo>
                <a:close/>
              </a:path>
            </a:pathLst>
          </a:custGeom>
          <a:blipFill rotWithShape="1">
            <a:blip r:embed="rId4">
              <a:alphaModFix/>
            </a:blip>
            <a:stretch>
              <a:fillRect b="-39" l="0" r="-4" t="-3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texto, design gráfico  Descrição gerada automaticamente" id="97" name="Google Shape;97;p1"/>
          <p:cNvSpPr/>
          <p:nvPr/>
        </p:nvSpPr>
        <p:spPr>
          <a:xfrm>
            <a:off x="7349261" y="169612"/>
            <a:ext cx="1110901" cy="388144"/>
          </a:xfrm>
          <a:custGeom>
            <a:rect b="b" l="l" r="r" t="t"/>
            <a:pathLst>
              <a:path extrusionOk="0" h="517525" w="1481201">
                <a:moveTo>
                  <a:pt x="0" y="0"/>
                </a:moveTo>
                <a:lnTo>
                  <a:pt x="1481201" y="0"/>
                </a:lnTo>
                <a:lnTo>
                  <a:pt x="1481201" y="517525"/>
                </a:lnTo>
                <a:lnTo>
                  <a:pt x="0" y="517525"/>
                </a:lnTo>
                <a:lnTo>
                  <a:pt x="0" y="0"/>
                </a:lnTo>
                <a:close/>
              </a:path>
            </a:pathLst>
          </a:custGeom>
          <a:blipFill rotWithShape="1">
            <a:blip r:embed="rId5">
              <a:alphaModFix/>
            </a:blip>
            <a:stretch>
              <a:fillRect b="-203" l="0" r="1" t="-19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símbolo, captura de ecrã  Descrição gerada automaticamente" id="98" name="Google Shape;98;p1"/>
          <p:cNvSpPr/>
          <p:nvPr/>
        </p:nvSpPr>
        <p:spPr>
          <a:xfrm>
            <a:off x="12699197" y="151914"/>
            <a:ext cx="574548" cy="423576"/>
          </a:xfrm>
          <a:custGeom>
            <a:rect b="b" l="l" r="r" t="t"/>
            <a:pathLst>
              <a:path extrusionOk="0" h="564769" w="766064">
                <a:moveTo>
                  <a:pt x="0" y="0"/>
                </a:moveTo>
                <a:lnTo>
                  <a:pt x="766064" y="0"/>
                </a:lnTo>
                <a:lnTo>
                  <a:pt x="766064" y="564769"/>
                </a:lnTo>
                <a:lnTo>
                  <a:pt x="0" y="564769"/>
                </a:lnTo>
                <a:lnTo>
                  <a:pt x="0" y="0"/>
                </a:lnTo>
                <a:close/>
              </a:path>
            </a:pathLst>
          </a:custGeom>
          <a:blipFill rotWithShape="1">
            <a:blip r:embed="rId6">
              <a:alphaModFix/>
            </a:blip>
            <a:stretch>
              <a:fillRect b="-170" l="0" r="-8" t="-1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logótipo, Gráficos  Descrição gerada automaticamente" id="99" name="Google Shape;99;p1"/>
          <p:cNvSpPr/>
          <p:nvPr/>
        </p:nvSpPr>
        <p:spPr>
          <a:xfrm>
            <a:off x="8830808" y="226304"/>
            <a:ext cx="827151" cy="274796"/>
          </a:xfrm>
          <a:custGeom>
            <a:rect b="b" l="l" r="r" t="t"/>
            <a:pathLst>
              <a:path extrusionOk="0" h="366395" w="1102868">
                <a:moveTo>
                  <a:pt x="0" y="0"/>
                </a:moveTo>
                <a:lnTo>
                  <a:pt x="1102868" y="0"/>
                </a:lnTo>
                <a:lnTo>
                  <a:pt x="1102868" y="366395"/>
                </a:lnTo>
                <a:lnTo>
                  <a:pt x="0" y="366395"/>
                </a:lnTo>
                <a:lnTo>
                  <a:pt x="0" y="0"/>
                </a:lnTo>
                <a:close/>
              </a:path>
            </a:pathLst>
          </a:custGeom>
          <a:blipFill rotWithShape="1">
            <a:blip r:embed="rId7">
              <a:alphaModFix/>
            </a:blip>
            <a:stretch>
              <a:fillRect b="-166" l="0" r="-1" t="-16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captura de ecrã, texto  Descrição gerada automaticamente" id="100" name="Google Shape;100;p1"/>
          <p:cNvSpPr/>
          <p:nvPr/>
        </p:nvSpPr>
        <p:spPr>
          <a:xfrm>
            <a:off x="11601126" y="0"/>
            <a:ext cx="727424" cy="727424"/>
          </a:xfrm>
          <a:custGeom>
            <a:rect b="b" l="l" r="r" t="t"/>
            <a:pathLst>
              <a:path extrusionOk="0" h="969899" w="969899">
                <a:moveTo>
                  <a:pt x="0" y="0"/>
                </a:moveTo>
                <a:lnTo>
                  <a:pt x="969899" y="0"/>
                </a:lnTo>
                <a:lnTo>
                  <a:pt x="969899" y="969899"/>
                </a:lnTo>
                <a:lnTo>
                  <a:pt x="0" y="969899"/>
                </a:lnTo>
                <a:lnTo>
                  <a:pt x="0" y="0"/>
                </a:lnTo>
                <a:close/>
              </a:path>
            </a:pathLst>
          </a:custGeom>
          <a:blipFill rotWithShape="1">
            <a:blip r:embed="rId8">
              <a:alphaModFix/>
            </a:blip>
            <a:stretch>
              <a:fillRect b="2" l="0" r="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logótipo, Gráficos  Descrição gerada automaticamente" id="101" name="Google Shape;101;p1"/>
          <p:cNvSpPr/>
          <p:nvPr/>
        </p:nvSpPr>
        <p:spPr>
          <a:xfrm>
            <a:off x="6057948" y="182451"/>
            <a:ext cx="920686" cy="362521"/>
          </a:xfrm>
          <a:custGeom>
            <a:rect b="b" l="l" r="r" t="t"/>
            <a:pathLst>
              <a:path extrusionOk="0" h="483362" w="1227582">
                <a:moveTo>
                  <a:pt x="0" y="0"/>
                </a:moveTo>
                <a:lnTo>
                  <a:pt x="1227582" y="0"/>
                </a:lnTo>
                <a:lnTo>
                  <a:pt x="1227582" y="483362"/>
                </a:lnTo>
                <a:lnTo>
                  <a:pt x="0" y="483362"/>
                </a:lnTo>
                <a:lnTo>
                  <a:pt x="0" y="0"/>
                </a:lnTo>
                <a:close/>
              </a:path>
            </a:pathLst>
          </a:custGeom>
          <a:blipFill rotWithShape="1">
            <a:blip r:embed="rId9">
              <a:alphaModFix/>
            </a:blip>
            <a:stretch>
              <a:fillRect b="-260" l="0" r="4" t="-26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1"/>
          <p:cNvSpPr/>
          <p:nvPr/>
        </p:nvSpPr>
        <p:spPr>
          <a:xfrm>
            <a:off x="10028634" y="184366"/>
            <a:ext cx="1201864" cy="358712"/>
          </a:xfrm>
          <a:custGeom>
            <a:rect b="b" l="l" r="r" t="t"/>
            <a:pathLst>
              <a:path extrusionOk="0" h="478282" w="1602486">
                <a:moveTo>
                  <a:pt x="0" y="0"/>
                </a:moveTo>
                <a:lnTo>
                  <a:pt x="1602486" y="0"/>
                </a:lnTo>
                <a:lnTo>
                  <a:pt x="1602486" y="478282"/>
                </a:lnTo>
                <a:lnTo>
                  <a:pt x="0" y="478282"/>
                </a:lnTo>
                <a:lnTo>
                  <a:pt x="0" y="0"/>
                </a:lnTo>
                <a:close/>
              </a:path>
            </a:pathLst>
          </a:custGeom>
          <a:blipFill rotWithShape="1">
            <a:blip r:embed="rId10">
              <a:alphaModFix/>
            </a:blip>
            <a:stretch>
              <a:fillRect b="13" l="0" r="3"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1"/>
          <p:cNvSpPr txBox="1"/>
          <p:nvPr/>
        </p:nvSpPr>
        <p:spPr>
          <a:xfrm>
            <a:off x="2359660" y="5752862"/>
            <a:ext cx="13769445" cy="3161891"/>
          </a:xfrm>
          <a:prstGeom prst="rect">
            <a:avLst/>
          </a:prstGeom>
          <a:noFill/>
          <a:ln>
            <a:noFill/>
          </a:ln>
        </p:spPr>
        <p:txBody>
          <a:bodyPr anchorCtr="0" anchor="t" bIns="0" lIns="0" spcFirstLastPara="1" rIns="0" wrap="square" tIns="0">
            <a:spAutoFit/>
          </a:bodyPr>
          <a:lstStyle/>
          <a:p>
            <a:pPr indent="0" lvl="0" marL="0" marR="0" rtl="0" algn="ctr">
              <a:lnSpc>
                <a:spcPct val="144000"/>
              </a:lnSpc>
              <a:spcBef>
                <a:spcPts val="0"/>
              </a:spcBef>
              <a:spcAft>
                <a:spcPts val="0"/>
              </a:spcAft>
              <a:buNone/>
            </a:pPr>
            <a:r>
              <a:rPr b="1" lang="en-US" sz="6000">
                <a:solidFill>
                  <a:srgbClr val="FFFFFF"/>
                </a:solidFill>
                <a:latin typeface="Arial"/>
                <a:ea typeface="Arial"/>
                <a:cs typeface="Arial"/>
                <a:sym typeface="Arial"/>
              </a:rPr>
              <a:t>EU-Recht und nationales Recht für migrantische Arbeitnehmer:innen</a:t>
            </a:r>
            <a:endParaRPr b="1" sz="6000">
              <a:solidFill>
                <a:srgbClr val="FFFFFF"/>
              </a:solidFill>
              <a:latin typeface="Arial"/>
              <a:ea typeface="Arial"/>
              <a:cs typeface="Arial"/>
              <a:sym typeface="Arial"/>
            </a:endParaRPr>
          </a:p>
          <a:p>
            <a:pPr indent="0" lvl="0" marL="0" marR="0" rtl="0" algn="ctr">
              <a:lnSpc>
                <a:spcPct val="33583"/>
              </a:lnSpc>
              <a:spcBef>
                <a:spcPts val="0"/>
              </a:spcBef>
              <a:spcAft>
                <a:spcPts val="0"/>
              </a:spcAft>
              <a:buNone/>
            </a:pPr>
            <a:r>
              <a:t/>
            </a:r>
            <a:endParaRPr b="1" sz="6000">
              <a:solidFill>
                <a:srgbClr val="FFFFFF"/>
              </a:solidFill>
              <a:latin typeface="Arial"/>
              <a:ea typeface="Arial"/>
              <a:cs typeface="Arial"/>
              <a:sym typeface="Arial"/>
            </a:endParaRPr>
          </a:p>
          <a:p>
            <a:pPr indent="0" lvl="0" marL="0" marR="0" rtl="0" algn="ctr">
              <a:lnSpc>
                <a:spcPct val="144000"/>
              </a:lnSpc>
              <a:spcBef>
                <a:spcPts val="0"/>
              </a:spcBef>
              <a:spcAft>
                <a:spcPts val="0"/>
              </a:spcAft>
              <a:buNone/>
            </a:pPr>
            <a:r>
              <a:rPr b="1" lang="en-US" sz="4200">
                <a:solidFill>
                  <a:srgbClr val="FFFFFF"/>
                </a:solidFill>
                <a:latin typeface="Arial"/>
                <a:ea typeface="Arial"/>
                <a:cs typeface="Arial"/>
                <a:sym typeface="Arial"/>
              </a:rPr>
              <a:t>Dezember 2025 / Meath Partnership</a:t>
            </a:r>
            <a:endParaRPr/>
          </a:p>
        </p:txBody>
      </p:sp>
      <p:pic>
        <p:nvPicPr>
          <p:cNvPr id="104" name="Google Shape;104;p1" title="DE-DE (1).jpg"/>
          <p:cNvPicPr preferRelativeResize="0"/>
          <p:nvPr/>
        </p:nvPicPr>
        <p:blipFill>
          <a:blip r:embed="rId11">
            <a:alphaModFix/>
          </a:blip>
          <a:stretch>
            <a:fillRect/>
          </a:stretch>
        </p:blipFill>
        <p:spPr>
          <a:xfrm>
            <a:off x="-6312" y="9444053"/>
            <a:ext cx="18288000" cy="7500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descr="Uma imagem com texto, Tipo de letra, captura de ecrã, Gráficos  Descrição gerada automaticamente" id="113" name="Google Shape;113;p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4" name="Google Shape;114;p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15" name="Google Shape;115;p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6" name="Google Shape;116;p2"/>
          <p:cNvGrpSpPr/>
          <p:nvPr/>
        </p:nvGrpSpPr>
        <p:grpSpPr>
          <a:xfrm>
            <a:off x="2130209" y="-6353"/>
            <a:ext cx="16164211" cy="720090"/>
            <a:chOff x="0" y="0"/>
            <a:chExt cx="21552281" cy="960120"/>
          </a:xfrm>
        </p:grpSpPr>
        <p:sp>
          <p:nvSpPr>
            <p:cNvPr id="117" name="Google Shape;117;p2"/>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2"/>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9" name="Google Shape;119;p2"/>
          <p:cNvSpPr txBox="1"/>
          <p:nvPr/>
        </p:nvSpPr>
        <p:spPr>
          <a:xfrm>
            <a:off x="1447951" y="675599"/>
            <a:ext cx="10286849" cy="7720062"/>
          </a:xfrm>
          <a:prstGeom prst="rect">
            <a:avLst/>
          </a:prstGeom>
          <a:noFill/>
          <a:ln>
            <a:noFill/>
          </a:ln>
        </p:spPr>
        <p:txBody>
          <a:bodyPr anchorCtr="0" anchor="t" bIns="0" lIns="0" spcFirstLastPara="1" rIns="0" wrap="square" tIns="0">
            <a:spAutoFit/>
          </a:bodyPr>
          <a:lstStyle/>
          <a:p>
            <a:pPr indent="0" lvl="0" marL="0" marR="0" rtl="0" algn="l">
              <a:lnSpc>
                <a:spcPct val="216000"/>
              </a:lnSpc>
              <a:spcBef>
                <a:spcPts val="0"/>
              </a:spcBef>
              <a:spcAft>
                <a:spcPts val="0"/>
              </a:spcAft>
              <a:buNone/>
            </a:pPr>
            <a:r>
              <a:rPr b="1" lang="en-US" sz="4200">
                <a:solidFill>
                  <a:srgbClr val="FF6D25"/>
                </a:solidFill>
                <a:latin typeface="Arial"/>
                <a:ea typeface="Arial"/>
                <a:cs typeface="Arial"/>
                <a:sym typeface="Arial"/>
              </a:rPr>
              <a:t>Rechtsvorschriften zur Beschäftigung von migrantische Arbeitnehmer:innen</a:t>
            </a:r>
            <a:endParaRPr b="1" sz="4200">
              <a:solidFill>
                <a:srgbClr val="FF6D25"/>
              </a:solidFill>
              <a:latin typeface="Arial"/>
              <a:ea typeface="Arial"/>
              <a:cs typeface="Arial"/>
              <a:sym typeface="Arial"/>
            </a:endParaRPr>
          </a:p>
          <a:p>
            <a:pPr indent="-211138" lvl="2" marL="633413"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Wichtige EU-Rechtsvorschriften</a:t>
            </a:r>
            <a:endParaRPr b="0" i="0" sz="3000" u="none" cap="none" strike="noStrike">
              <a:solidFill>
                <a:srgbClr val="000000"/>
              </a:solidFill>
              <a:latin typeface="Arial"/>
              <a:ea typeface="Arial"/>
              <a:cs typeface="Arial"/>
              <a:sym typeface="Arial"/>
            </a:endParaRPr>
          </a:p>
          <a:p>
            <a:pPr indent="-211074" lvl="2" marL="633222"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Vielfalt, Gleichstellung und Inklusion: Antidiskriminierung</a:t>
            </a:r>
            <a:endParaRPr b="0" i="0" sz="3000" u="none" cap="none" strike="noStrike">
              <a:solidFill>
                <a:srgbClr val="000000"/>
              </a:solidFill>
              <a:latin typeface="Arial"/>
              <a:ea typeface="Arial"/>
              <a:cs typeface="Arial"/>
              <a:sym typeface="Arial"/>
            </a:endParaRPr>
          </a:p>
          <a:p>
            <a:pPr indent="-211074" lvl="2" marL="633222"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Menschenhandel</a:t>
            </a:r>
            <a:endParaRPr b="0" i="0" sz="3000" u="none" cap="none" strike="noStrike">
              <a:solidFill>
                <a:srgbClr val="000000"/>
              </a:solidFill>
              <a:latin typeface="Arial"/>
              <a:ea typeface="Arial"/>
              <a:cs typeface="Arial"/>
              <a:sym typeface="Arial"/>
            </a:endParaRPr>
          </a:p>
          <a:p>
            <a:pPr indent="-211138" lvl="2" marL="633413"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Weiterbildung Ihrer Belegschaft</a:t>
            </a:r>
            <a:endParaRPr b="0" i="0" sz="3000" u="none" cap="none" strike="noStrike">
              <a:solidFill>
                <a:srgbClr val="000000"/>
              </a:solidFill>
              <a:latin typeface="Arial"/>
              <a:ea typeface="Arial"/>
              <a:cs typeface="Arial"/>
              <a:sym typeface="Arial"/>
            </a:endParaRPr>
          </a:p>
          <a:p>
            <a:pPr indent="-211138" lvl="2" marL="633413"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Rentenansprüche für Migrant:innen</a:t>
            </a:r>
            <a:endParaRPr b="0" i="0" sz="3000" u="none" cap="none" strike="noStrike">
              <a:solidFill>
                <a:srgbClr val="000000"/>
              </a:solidFill>
              <a:latin typeface="Arial"/>
              <a:ea typeface="Arial"/>
              <a:cs typeface="Arial"/>
              <a:sym typeface="Arial"/>
            </a:endParaRPr>
          </a:p>
          <a:p>
            <a:pPr indent="-211138" lvl="2" marL="633413" marR="0" rtl="0" algn="l">
              <a:lnSpc>
                <a:spcPct val="216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Nationale Rechtsvorschriften</a:t>
            </a:r>
            <a:endParaRPr b="0" i="0" sz="3000" u="none" cap="none" strike="noStrike">
              <a:solidFill>
                <a:srgbClr val="000000"/>
              </a:solidFill>
              <a:latin typeface="Arial"/>
              <a:ea typeface="Arial"/>
              <a:cs typeface="Arial"/>
              <a:sym typeface="Arial"/>
            </a:endParaRPr>
          </a:p>
          <a:p>
            <a:pPr indent="-98531" lvl="2" marL="295593" marR="0" rtl="0" algn="l">
              <a:lnSpc>
                <a:spcPct val="100800"/>
              </a:lnSpc>
              <a:spcBef>
                <a:spcPts val="0"/>
              </a:spcBef>
              <a:spcAft>
                <a:spcPts val="0"/>
              </a:spcAft>
              <a:buNone/>
            </a:pPr>
            <a:r>
              <a:t/>
            </a:r>
            <a:endParaRPr b="0" i="0" sz="3000" u="none" cap="none" strike="noStrike">
              <a:solidFill>
                <a:srgbClr val="000000"/>
              </a:solidFill>
              <a:latin typeface="Arial"/>
              <a:ea typeface="Arial"/>
              <a:cs typeface="Arial"/>
              <a:sym typeface="Arial"/>
            </a:endParaRPr>
          </a:p>
        </p:txBody>
      </p:sp>
      <p:sp>
        <p:nvSpPr>
          <p:cNvPr id="120" name="Google Shape;120;p2"/>
          <p:cNvSpPr/>
          <p:nvPr/>
        </p:nvSpPr>
        <p:spPr>
          <a:xfrm>
            <a:off x="12268200" y="2705100"/>
            <a:ext cx="5770435" cy="5770436"/>
          </a:xfrm>
          <a:custGeom>
            <a:rect b="b" l="l" r="r" t="t"/>
            <a:pathLst>
              <a:path extrusionOk="0" h="7693914" w="7693914">
                <a:moveTo>
                  <a:pt x="0" y="0"/>
                </a:moveTo>
                <a:lnTo>
                  <a:pt x="7693914" y="0"/>
                </a:lnTo>
                <a:lnTo>
                  <a:pt x="7693914" y="7693914"/>
                </a:lnTo>
                <a:lnTo>
                  <a:pt x="0" y="7693914"/>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2"/>
          <p:cNvSpPr txBox="1"/>
          <p:nvPr/>
        </p:nvSpPr>
        <p:spPr>
          <a:xfrm>
            <a:off x="11901521" y="128597"/>
            <a:ext cx="5864423" cy="973074"/>
          </a:xfrm>
          <a:prstGeom prst="rect">
            <a:avLst/>
          </a:prstGeom>
          <a:noFill/>
          <a:ln>
            <a:noFill/>
          </a:ln>
        </p:spPr>
        <p:txBody>
          <a:bodyPr anchorCtr="0" anchor="t" bIns="0" lIns="0" spcFirstLastPara="1" rIns="0" wrap="square" tIns="0">
            <a:spAutoFit/>
          </a:bodyPr>
          <a:lstStyle/>
          <a:p>
            <a:pPr indent="0" lvl="0" marL="0" marR="0" rtl="0" algn="r">
              <a:lnSpc>
                <a:spcPct val="129600"/>
              </a:lnSpc>
              <a:spcBef>
                <a:spcPts val="0"/>
              </a:spcBef>
              <a:spcAft>
                <a:spcPts val="0"/>
              </a:spcAft>
              <a:buNone/>
            </a:pPr>
            <a:r>
              <a:rPr b="1" lang="en-US" sz="3000">
                <a:solidFill>
                  <a:srgbClr val="FFFFFF"/>
                </a:solidFill>
                <a:latin typeface="Arial"/>
                <a:ea typeface="Arial"/>
                <a:cs typeface="Arial"/>
                <a:sym typeface="Arial"/>
              </a:rPr>
              <a:t>Einheit 18 Agenda für Wanderarbeitnehmer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descr="Uma imagem com texto, Tipo de letra, captura de ecrã, Gráficos  Descrição gerada automaticamente" id="130" name="Google Shape;130;p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32" name="Google Shape;132;p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33" name="Google Shape;133;p3"/>
          <p:cNvGrpSpPr/>
          <p:nvPr/>
        </p:nvGrpSpPr>
        <p:grpSpPr>
          <a:xfrm>
            <a:off x="2130209" y="-6353"/>
            <a:ext cx="16164211" cy="720090"/>
            <a:chOff x="0" y="0"/>
            <a:chExt cx="21552281" cy="960120"/>
          </a:xfrm>
        </p:grpSpPr>
        <p:sp>
          <p:nvSpPr>
            <p:cNvPr id="134" name="Google Shape;134;p3"/>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3"/>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36" name="Google Shape;136;p3"/>
          <p:cNvSpPr txBox="1"/>
          <p:nvPr/>
        </p:nvSpPr>
        <p:spPr>
          <a:xfrm>
            <a:off x="1168632" y="877414"/>
            <a:ext cx="15590396" cy="703650"/>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mo"/>
                <a:ea typeface="Arimo"/>
                <a:cs typeface="Arimo"/>
                <a:sym typeface="Arimo"/>
              </a:rPr>
              <a:t>Wichtige Rechtsgrundlagen der EU</a:t>
            </a:r>
            <a:endParaRPr/>
          </a:p>
        </p:txBody>
      </p:sp>
      <p:sp>
        <p:nvSpPr>
          <p:cNvPr id="137" name="Google Shape;137;p3"/>
          <p:cNvSpPr txBox="1"/>
          <p:nvPr/>
        </p:nvSpPr>
        <p:spPr>
          <a:xfrm>
            <a:off x="1102947" y="1885264"/>
            <a:ext cx="16082096" cy="6593728"/>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lang="en-US" sz="3000" u="sng">
                <a:solidFill>
                  <a:srgbClr val="000000"/>
                </a:solidFill>
                <a:latin typeface="Calibri"/>
                <a:ea typeface="Calibri"/>
                <a:cs typeface="Calibri"/>
                <a:sym typeface="Calibri"/>
                <a:hlinkClick r:id="rId6">
                  <a:extLst>
                    <a:ext uri="{A12FA001-AC4F-418D-AE19-62706E023703}">
                      <ahyp:hlinkClr val="tx"/>
                    </a:ext>
                  </a:extLst>
                </a:hlinkClick>
              </a:rPr>
              <a:t>Die Richtlinie zur Gleichbehandlung in Beschäftigung und Beruf </a:t>
            </a:r>
            <a:r>
              <a:rPr lang="en-US" sz="3000">
                <a:solidFill>
                  <a:srgbClr val="000000"/>
                </a:solidFill>
                <a:latin typeface="Calibri"/>
                <a:ea typeface="Calibri"/>
                <a:cs typeface="Calibri"/>
                <a:sym typeface="Calibri"/>
              </a:rPr>
              <a:t>bietet Schutz vor Diskriminierung am Arbeitsplatz, unter anderem aufgrund des Alters und einer Behinderung</a:t>
            </a:r>
            <a:endParaRPr sz="3000">
              <a:solidFill>
                <a:srgbClr val="000000"/>
              </a:solidFill>
              <a:latin typeface="Calibri"/>
              <a:ea typeface="Calibri"/>
              <a:cs typeface="Calibri"/>
              <a:sym typeface="Calibri"/>
            </a:endParaRPr>
          </a:p>
          <a:p>
            <a:pPr indent="0" lvl="0" marL="0" marR="0" rtl="0" algn="l">
              <a:lnSpc>
                <a:spcPct val="60466"/>
              </a:lnSpc>
              <a:spcBef>
                <a:spcPts val="0"/>
              </a:spcBef>
              <a:spcAft>
                <a:spcPts val="0"/>
              </a:spcAft>
              <a:buNone/>
            </a:pPr>
            <a:r>
              <a:t/>
            </a:r>
            <a:endParaRPr sz="3000">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lang="en-US" sz="3000" u="sng">
                <a:solidFill>
                  <a:srgbClr val="000000"/>
                </a:solidFill>
                <a:latin typeface="Calibri"/>
                <a:ea typeface="Calibri"/>
                <a:cs typeface="Calibri"/>
                <a:sym typeface="Calibri"/>
                <a:hlinkClick r:id="rId7">
                  <a:extLst>
                    <a:ext uri="{A12FA001-AC4F-418D-AE19-62706E023703}">
                      <ahyp:hlinkClr val="tx"/>
                    </a:ext>
                  </a:extLst>
                </a:hlinkClick>
              </a:rPr>
              <a:t>Die Richtlinie über die kombinierte Erlaubnis </a:t>
            </a:r>
            <a:r>
              <a:rPr lang="en-US" sz="3000">
                <a:solidFill>
                  <a:srgbClr val="000000"/>
                </a:solidFill>
                <a:latin typeface="Calibri"/>
                <a:ea typeface="Calibri"/>
                <a:cs typeface="Calibri"/>
                <a:sym typeface="Calibri"/>
              </a:rPr>
              <a:t>(2011/98/EU) gewährleistet, dass Nicht-EU-Bürger gleich und fair behandelt und keiner Ausbeutung ausgesetzt werden</a:t>
            </a:r>
            <a:endParaRPr sz="3000">
              <a:solidFill>
                <a:srgbClr val="000000"/>
              </a:solidFill>
              <a:latin typeface="Calibri"/>
              <a:ea typeface="Calibri"/>
              <a:cs typeface="Calibri"/>
              <a:sym typeface="Calibri"/>
            </a:endParaRPr>
          </a:p>
          <a:p>
            <a:pPr indent="0" lvl="0" marL="0" marR="0" rtl="0" algn="l">
              <a:lnSpc>
                <a:spcPct val="60466"/>
              </a:lnSpc>
              <a:spcBef>
                <a:spcPts val="0"/>
              </a:spcBef>
              <a:spcAft>
                <a:spcPts val="0"/>
              </a:spcAft>
              <a:buNone/>
            </a:pPr>
            <a:r>
              <a:t/>
            </a:r>
            <a:endParaRPr sz="3000">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lang="en-US" sz="3000" u="sng">
                <a:solidFill>
                  <a:srgbClr val="000000"/>
                </a:solidFill>
                <a:latin typeface="Calibri"/>
                <a:ea typeface="Calibri"/>
                <a:cs typeface="Calibri"/>
                <a:sym typeface="Calibri"/>
                <a:hlinkClick r:id="rId8">
                  <a:extLst>
                    <a:ext uri="{A12FA001-AC4F-418D-AE19-62706E023703}">
                      <ahyp:hlinkClr val="tx"/>
                    </a:ext>
                  </a:extLst>
                </a:hlinkClick>
              </a:rPr>
              <a:t>Richtlinie zur Chancengleichheit</a:t>
            </a:r>
            <a:r>
              <a:rPr lang="en-US" sz="3000">
                <a:solidFill>
                  <a:srgbClr val="000000"/>
                </a:solidFill>
                <a:latin typeface="Calibri"/>
                <a:ea typeface="Calibri"/>
                <a:cs typeface="Calibri"/>
                <a:sym typeface="Calibri"/>
              </a:rPr>
              <a:t>: gewährleistet die Umsetzung des Grundsatzes der Chancengleichheit und der Gleichbehandlung von Männern und Frauen in Beschäftigung und Beruf</a:t>
            </a:r>
            <a:endParaRPr sz="3000">
              <a:solidFill>
                <a:srgbClr val="000000"/>
              </a:solidFill>
              <a:latin typeface="Calibri"/>
              <a:ea typeface="Calibri"/>
              <a:cs typeface="Calibri"/>
              <a:sym typeface="Calibri"/>
            </a:endParaRPr>
          </a:p>
          <a:p>
            <a:pPr indent="0" lvl="0" marL="0" marR="0" rtl="0" algn="l">
              <a:lnSpc>
                <a:spcPct val="60466"/>
              </a:lnSpc>
              <a:spcBef>
                <a:spcPts val="0"/>
              </a:spcBef>
              <a:spcAft>
                <a:spcPts val="0"/>
              </a:spcAft>
              <a:buNone/>
            </a:pPr>
            <a:r>
              <a:t/>
            </a:r>
            <a:endParaRPr sz="3000">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lang="en-US" sz="3000" u="sng">
                <a:solidFill>
                  <a:srgbClr val="000000"/>
                </a:solidFill>
                <a:latin typeface="Calibri"/>
                <a:ea typeface="Calibri"/>
                <a:cs typeface="Calibri"/>
                <a:sym typeface="Calibri"/>
                <a:hlinkClick r:id="rId9">
                  <a:extLst>
                    <a:ext uri="{A12FA001-AC4F-418D-AE19-62706E023703}">
                      <ahyp:hlinkClr val="tx"/>
                    </a:ext>
                  </a:extLst>
                </a:hlinkClick>
              </a:rPr>
              <a:t>Die EU-Arbeitszeitrichtlinie </a:t>
            </a:r>
            <a:r>
              <a:rPr lang="en-US" sz="3000">
                <a:solidFill>
                  <a:srgbClr val="000000"/>
                </a:solidFill>
                <a:latin typeface="Calibri"/>
                <a:ea typeface="Calibri"/>
                <a:cs typeface="Calibri"/>
                <a:sym typeface="Calibri"/>
              </a:rPr>
              <a:t>stellt sicher</a:t>
            </a:r>
            <a:r>
              <a:rPr lang="en-US" sz="3000" u="sng">
                <a:solidFill>
                  <a:srgbClr val="000000"/>
                </a:solidFill>
                <a:latin typeface="Calibri"/>
                <a:ea typeface="Calibri"/>
                <a:cs typeface="Calibri"/>
                <a:sym typeface="Calibri"/>
                <a:hlinkClick r:id="rId10">
                  <a:extLst>
                    <a:ext uri="{A12FA001-AC4F-418D-AE19-62706E023703}">
                      <ahyp:hlinkClr val="tx"/>
                    </a:ext>
                  </a:extLst>
                </a:hlinkClick>
              </a:rPr>
              <a:t>,</a:t>
            </a:r>
            <a:r>
              <a:rPr lang="en-US" sz="3000">
                <a:solidFill>
                  <a:srgbClr val="000000"/>
                </a:solidFill>
                <a:latin typeface="Calibri"/>
                <a:ea typeface="Calibri"/>
                <a:cs typeface="Calibri"/>
                <a:sym typeface="Calibri"/>
              </a:rPr>
              <a:t> dass Arbeitnehmer:innen über einen Bezugszeitraum von bis zu vier Monaten eine durchschnittliche Wochenarbeitszeit von 48 Stunden, einschließlich Überstunden, nicht überschreiten. Sie garantiert zudem tägliche und wöchentliche Mindestruhezeiten sowie bezahlten Jahresurlaub </a:t>
            </a:r>
            <a:endParaRPr/>
          </a:p>
          <a:p>
            <a:pPr indent="0" lvl="0" marL="0" marR="0" rtl="0" algn="l">
              <a:lnSpc>
                <a:spcPct val="60466"/>
              </a:lnSpc>
              <a:spcBef>
                <a:spcPts val="0"/>
              </a:spcBef>
              <a:spcAft>
                <a:spcPts val="0"/>
              </a:spcAft>
              <a:buNone/>
            </a:pPr>
            <a:r>
              <a:t/>
            </a:r>
            <a:endParaRPr sz="3000">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lang="en-US" sz="3000" u="sng">
                <a:solidFill>
                  <a:srgbClr val="000000"/>
                </a:solidFill>
                <a:latin typeface="Calibri"/>
                <a:ea typeface="Calibri"/>
                <a:cs typeface="Calibri"/>
                <a:sym typeface="Calibri"/>
                <a:hlinkClick r:id="rId11">
                  <a:extLst>
                    <a:ext uri="{A12FA001-AC4F-418D-AE19-62706E023703}">
                      <ahyp:hlinkClr val="tx"/>
                    </a:ext>
                  </a:extLst>
                </a:hlinkClick>
              </a:rPr>
              <a:t>Die EU-Charta der Grundrechte</a:t>
            </a:r>
            <a:r>
              <a:rPr lang="en-US" sz="3000">
                <a:solidFill>
                  <a:srgbClr val="000000"/>
                </a:solidFill>
                <a:latin typeface="Calibri"/>
                <a:ea typeface="Calibri"/>
                <a:cs typeface="Calibri"/>
                <a:sym typeface="Calibri"/>
              </a:rPr>
              <a:t>, Artikel 21, verbietet Diskriminierung</a:t>
            </a:r>
            <a:endParaRPr sz="3000">
              <a:solidFill>
                <a:srgbClr val="000000"/>
              </a:solidFill>
              <a:latin typeface="Calibri"/>
              <a:ea typeface="Calibri"/>
              <a:cs typeface="Calibri"/>
              <a:sym typeface="Calibri"/>
            </a:endParaRPr>
          </a:p>
          <a:p>
            <a:pPr indent="0" lvl="0" marL="0" marR="0" rtl="0" algn="ctr">
              <a:lnSpc>
                <a:spcPct val="23300"/>
              </a:lnSpc>
              <a:spcBef>
                <a:spcPts val="0"/>
              </a:spcBef>
              <a:spcAft>
                <a:spcPts val="0"/>
              </a:spcAft>
              <a:buNone/>
            </a:pPr>
            <a:r>
              <a:t/>
            </a:r>
            <a:endParaRPr sz="300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descr="Uma imagem com texto, Tipo de letra, captura de ecrã, Gráficos  Descrição gerada automaticamente" id="146" name="Google Shape;146;p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7" name="Google Shape;147;p4"/>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48" name="Google Shape;148;p4"/>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49" name="Google Shape;149;p4"/>
          <p:cNvGrpSpPr/>
          <p:nvPr/>
        </p:nvGrpSpPr>
        <p:grpSpPr>
          <a:xfrm>
            <a:off x="2130209" y="-6353"/>
            <a:ext cx="16164211" cy="720090"/>
            <a:chOff x="0" y="0"/>
            <a:chExt cx="21552281" cy="960120"/>
          </a:xfrm>
        </p:grpSpPr>
        <p:sp>
          <p:nvSpPr>
            <p:cNvPr id="150" name="Google Shape;150;p4"/>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 name="Google Shape;151;p4"/>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52" name="Google Shape;152;p4"/>
          <p:cNvSpPr txBox="1"/>
          <p:nvPr/>
        </p:nvSpPr>
        <p:spPr>
          <a:xfrm>
            <a:off x="1348740" y="1048226"/>
            <a:ext cx="15590520" cy="641971"/>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  Mindestrechte für Arbeitnehmer:innen in der EU umfassen</a:t>
            </a:r>
            <a:r>
              <a:rPr lang="en-US" sz="4200">
                <a:solidFill>
                  <a:srgbClr val="000000"/>
                </a:solidFill>
                <a:latin typeface="Arial"/>
                <a:ea typeface="Arial"/>
                <a:cs typeface="Arial"/>
                <a:sym typeface="Arial"/>
              </a:rPr>
              <a:t>:</a:t>
            </a:r>
            <a:endParaRPr/>
          </a:p>
        </p:txBody>
      </p:sp>
      <p:sp>
        <p:nvSpPr>
          <p:cNvPr id="153" name="Google Shape;153;p4"/>
          <p:cNvSpPr txBox="1"/>
          <p:nvPr/>
        </p:nvSpPr>
        <p:spPr>
          <a:xfrm>
            <a:off x="1348740" y="2669858"/>
            <a:ext cx="15590520" cy="4670125"/>
          </a:xfrm>
          <a:prstGeom prst="rect">
            <a:avLst/>
          </a:prstGeom>
          <a:noFill/>
          <a:ln>
            <a:noFill/>
          </a:ln>
        </p:spPr>
        <p:txBody>
          <a:bodyPr anchorCtr="0" anchor="t" bIns="0" lIns="0" spcFirstLastPara="1" rIns="0" wrap="square" tIns="0">
            <a:spAutoFit/>
          </a:bodyPr>
          <a:lstStyle/>
          <a:p>
            <a:pPr indent="-211138" lvl="2" marL="633413" marR="0" rtl="0" algn="l">
              <a:lnSpc>
                <a:spcPct val="1296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Gesundheit und Sicherheit am Arbeitsplatz</a:t>
            </a:r>
            <a:r>
              <a:rPr b="0" i="0" lang="en-US" sz="3000" u="none" cap="none" strike="noStrike">
                <a:solidFill>
                  <a:srgbClr val="000000"/>
                </a:solidFill>
                <a:latin typeface="Calibri"/>
                <a:ea typeface="Calibri"/>
                <a:cs typeface="Calibri"/>
                <a:sym typeface="Calibri"/>
              </a:rPr>
              <a:t>: allgemeine Rechte und Pflichten, Arbeitsstätten, Arbeitsmittel, spezifische Risiken und schutzbedürftige Arbeitnehmer:innen</a:t>
            </a:r>
            <a:endParaRPr b="0" i="0" sz="3000" u="none" cap="none" strike="noStrike">
              <a:solidFill>
                <a:srgbClr val="000000"/>
              </a:solidFill>
              <a:latin typeface="Calibri"/>
              <a:ea typeface="Calibri"/>
              <a:cs typeface="Calibri"/>
              <a:sym typeface="Calibri"/>
            </a:endParaRPr>
          </a:p>
          <a:p>
            <a:pPr indent="-98531" lvl="2" marL="295593"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11138" lvl="2" marL="633413" marR="0" rtl="0" algn="l">
              <a:lnSpc>
                <a:spcPct val="1296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Chancengleichheit für Frauen und Männer</a:t>
            </a:r>
            <a:r>
              <a:rPr b="0" i="0" lang="en-US" sz="3000" u="none" cap="none" strike="noStrike">
                <a:solidFill>
                  <a:srgbClr val="000000"/>
                </a:solidFill>
                <a:latin typeface="Calibri"/>
                <a:ea typeface="Calibri"/>
                <a:cs typeface="Calibri"/>
                <a:sym typeface="Calibri"/>
              </a:rPr>
              <a:t>: Gleichbehandlung am Arbeitsplatz, Schwangerschaft, Mutterschaftsurlaub, Elternurlaub</a:t>
            </a:r>
            <a:endParaRPr b="0" i="0" sz="3000" u="none" cap="none" strike="noStrike">
              <a:solidFill>
                <a:srgbClr val="000000"/>
              </a:solidFill>
              <a:latin typeface="Calibri"/>
              <a:ea typeface="Calibri"/>
              <a:cs typeface="Calibri"/>
              <a:sym typeface="Calibri"/>
            </a:endParaRPr>
          </a:p>
          <a:p>
            <a:pPr indent="-98531" lvl="2" marL="295593"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11138" lvl="2" marL="633413" marR="0" rtl="0" algn="l">
              <a:lnSpc>
                <a:spcPct val="1296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Schutz vor Diskriminierung </a:t>
            </a:r>
            <a:r>
              <a:rPr b="0" i="0" lang="en-US" sz="3000" u="none" cap="none" strike="noStrike">
                <a:solidFill>
                  <a:srgbClr val="000000"/>
                </a:solidFill>
                <a:latin typeface="Calibri"/>
                <a:ea typeface="Calibri"/>
                <a:cs typeface="Calibri"/>
                <a:sym typeface="Calibri"/>
              </a:rPr>
              <a:t>aufgrund des Geschlechts, der Rasse, der Religion, </a:t>
            </a:r>
            <a:r>
              <a:rPr b="1" i="0" lang="en-US" sz="3000" u="none" cap="none" strike="noStrike">
                <a:solidFill>
                  <a:srgbClr val="000000"/>
                </a:solidFill>
                <a:latin typeface="Calibri"/>
                <a:ea typeface="Calibri"/>
                <a:cs typeface="Calibri"/>
                <a:sym typeface="Calibri"/>
              </a:rPr>
              <a:t>des Alters, </a:t>
            </a:r>
            <a:r>
              <a:rPr b="0" i="0" lang="en-US" sz="3000" u="none" cap="none" strike="noStrike">
                <a:solidFill>
                  <a:srgbClr val="000000"/>
                </a:solidFill>
                <a:latin typeface="Calibri"/>
                <a:ea typeface="Calibri"/>
                <a:cs typeface="Calibri"/>
                <a:sym typeface="Calibri"/>
              </a:rPr>
              <a:t>einer Behinderung und der sexuellen Ausrichtung</a:t>
            </a:r>
            <a:endParaRPr b="0" i="0" sz="3000" u="none" cap="none" strike="noStrike">
              <a:solidFill>
                <a:srgbClr val="000000"/>
              </a:solidFill>
              <a:latin typeface="Calibri"/>
              <a:ea typeface="Calibri"/>
              <a:cs typeface="Calibri"/>
              <a:sym typeface="Calibri"/>
            </a:endParaRPr>
          </a:p>
          <a:p>
            <a:pPr indent="-98531" lvl="2" marL="295593"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11138" lvl="2" marL="633413" marR="0" rtl="0" algn="l">
              <a:lnSpc>
                <a:spcPct val="129600"/>
              </a:lnSpc>
              <a:spcBef>
                <a:spcPts val="0"/>
              </a:spcBef>
              <a:spcAft>
                <a:spcPts val="0"/>
              </a:spcAft>
              <a:buClr>
                <a:srgbClr val="000000"/>
              </a:buClr>
              <a:buSzPts val="3000"/>
              <a:buFont typeface="Arial"/>
              <a:buChar char="⚬"/>
            </a:pPr>
            <a:r>
              <a:rPr b="1" i="0" lang="en-US" sz="3000" u="none" cap="none" strike="noStrike">
                <a:solidFill>
                  <a:srgbClr val="000000"/>
                </a:solidFill>
                <a:latin typeface="Calibri"/>
                <a:ea typeface="Calibri"/>
                <a:cs typeface="Calibri"/>
                <a:sym typeface="Calibri"/>
              </a:rPr>
              <a:t>Arbeitsrecht</a:t>
            </a:r>
            <a:r>
              <a:rPr b="0" i="0" lang="en-US" sz="3000" u="none" cap="none" strike="noStrike">
                <a:solidFill>
                  <a:srgbClr val="000000"/>
                </a:solidFill>
                <a:latin typeface="Calibri"/>
                <a:ea typeface="Calibri"/>
                <a:cs typeface="Calibri"/>
                <a:sym typeface="Calibri"/>
              </a:rPr>
              <a:t>: Teilzeitarbeit, befristete Arbeitsverträge, Arbeitszeiten, Beschäftigung von Jugendlichen, Unterrichtung und Anhörung der Arbeitnehmer:innen</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descr="Uma imagem com texto, Tipo de letra, captura de ecrã, Gráficos  Descrição gerada automaticamente" id="162" name="Google Shape;162;p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 name="Google Shape;163;p5"/>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64" name="Google Shape;164;p5"/>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65" name="Google Shape;165;p5"/>
          <p:cNvGrpSpPr/>
          <p:nvPr/>
        </p:nvGrpSpPr>
        <p:grpSpPr>
          <a:xfrm>
            <a:off x="2130209" y="-6353"/>
            <a:ext cx="16164211" cy="720090"/>
            <a:chOff x="0" y="0"/>
            <a:chExt cx="21552281" cy="960120"/>
          </a:xfrm>
        </p:grpSpPr>
        <p:sp>
          <p:nvSpPr>
            <p:cNvPr id="166" name="Google Shape;166;p5"/>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p5"/>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8" name="Google Shape;168;p5"/>
          <p:cNvSpPr txBox="1"/>
          <p:nvPr/>
        </p:nvSpPr>
        <p:spPr>
          <a:xfrm>
            <a:off x="1348740" y="1048226"/>
            <a:ext cx="15590396" cy="703650"/>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Antidiskriminierung</a:t>
            </a:r>
            <a:endParaRPr/>
          </a:p>
        </p:txBody>
      </p:sp>
      <p:sp>
        <p:nvSpPr>
          <p:cNvPr id="169" name="Google Shape;169;p5"/>
          <p:cNvSpPr txBox="1"/>
          <p:nvPr/>
        </p:nvSpPr>
        <p:spPr>
          <a:xfrm>
            <a:off x="1348740" y="2669858"/>
            <a:ext cx="15590396" cy="6430222"/>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b="1" lang="en-US" sz="3000">
                <a:solidFill>
                  <a:srgbClr val="000000"/>
                </a:solidFill>
                <a:latin typeface="Calibri"/>
                <a:ea typeface="Calibri"/>
                <a:cs typeface="Calibri"/>
                <a:sym typeface="Calibri"/>
              </a:rPr>
              <a:t>JEDE:R </a:t>
            </a:r>
            <a:r>
              <a:rPr lang="en-US" sz="3000">
                <a:solidFill>
                  <a:srgbClr val="000000"/>
                </a:solidFill>
                <a:latin typeface="Calibri"/>
                <a:ea typeface="Calibri"/>
                <a:cs typeface="Calibri"/>
                <a:sym typeface="Calibri"/>
              </a:rPr>
              <a:t>Arbeitnehmer:in  ist durch das EU-Arbeitsrecht und die nationalen Rechtsvorschriften geschützt.</a:t>
            </a:r>
            <a:endParaRPr/>
          </a:p>
          <a:p>
            <a:pPr indent="0" lvl="0" marL="0" marR="0" rtl="0" algn="l">
              <a:lnSpc>
                <a:spcPct val="60466"/>
              </a:lnSpc>
              <a:spcBef>
                <a:spcPts val="0"/>
              </a:spcBef>
              <a:spcAft>
                <a:spcPts val="0"/>
              </a:spcAft>
              <a:buNone/>
            </a:pPr>
            <a:r>
              <a:t/>
            </a:r>
            <a:endParaRPr sz="3000">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lang="en-US" sz="3000" u="sng">
                <a:solidFill>
                  <a:srgbClr val="0563C1"/>
                </a:solidFill>
                <a:latin typeface="Calibri"/>
                <a:ea typeface="Calibri"/>
                <a:cs typeface="Calibri"/>
                <a:sym typeface="Calibri"/>
                <a:hlinkClick r:id="rId6">
                  <a:extLst>
                    <a:ext uri="{A12FA001-AC4F-418D-AE19-62706E023703}">
                      <ahyp:hlinkClr val="tx"/>
                    </a:ext>
                  </a:extLst>
                </a:hlinkClick>
              </a:rPr>
              <a:t>Die Richtlinie 2006/54/EG – Chancengleichheit </a:t>
            </a:r>
            <a:r>
              <a:rPr lang="en-US" sz="3000">
                <a:solidFill>
                  <a:srgbClr val="000000"/>
                </a:solidFill>
                <a:latin typeface="Calibri"/>
                <a:ea typeface="Calibri"/>
                <a:cs typeface="Calibri"/>
                <a:sym typeface="Calibri"/>
              </a:rPr>
              <a:t>– enthält die rechtlichen Definitionen der Begriffe „unmittelbare Diskriminierung“, „mittelbare Diskriminierung“, „Belästigung“, „sexuelle Belästigung“, „Entgelt“ und „betriebliche Sozialversicherungssysteme“.</a:t>
            </a:r>
            <a:endParaRPr/>
          </a:p>
          <a:p>
            <a:pPr indent="0" lvl="0" marL="0" marR="0" rtl="0" algn="l">
              <a:lnSpc>
                <a:spcPct val="60466"/>
              </a:lnSpc>
              <a:spcBef>
                <a:spcPts val="0"/>
              </a:spcBef>
              <a:spcAft>
                <a:spcPts val="0"/>
              </a:spcAft>
              <a:buNone/>
            </a:pPr>
            <a:r>
              <a:t/>
            </a:r>
            <a:endParaRPr sz="3000">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lang="en-US" sz="3000">
                <a:solidFill>
                  <a:srgbClr val="000000"/>
                </a:solidFill>
                <a:latin typeface="Calibri"/>
                <a:ea typeface="Calibri"/>
                <a:cs typeface="Calibri"/>
                <a:sym typeface="Calibri"/>
              </a:rPr>
              <a:t>Diskriminierung am Arbeitsplatz aus einem der folgenden Gründe ist rechtswidrig:</a:t>
            </a:r>
            <a:endParaRPr/>
          </a:p>
          <a:p>
            <a:pPr indent="0" lvl="0" marL="0" marR="0" rtl="0" algn="l">
              <a:lnSpc>
                <a:spcPct val="60466"/>
              </a:lnSpc>
              <a:spcBef>
                <a:spcPts val="0"/>
              </a:spcBef>
              <a:spcAft>
                <a:spcPts val="0"/>
              </a:spcAft>
              <a:buNone/>
            </a:pPr>
            <a:r>
              <a:t/>
            </a:r>
            <a:endParaRPr sz="3000">
              <a:solidFill>
                <a:srgbClr val="000000"/>
              </a:solidFill>
              <a:latin typeface="Calibri"/>
              <a:ea typeface="Calibri"/>
              <a:cs typeface="Calibri"/>
              <a:sym typeface="Calibri"/>
            </a:endParaRPr>
          </a:p>
          <a:p>
            <a:pPr indent="-295275" lvl="3" marL="1181100" marR="0" rtl="0" algn="l">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Alter; Geschlecht; Familienstand; Familienverhältnisse; Behinderung; Rasse; sexuelle Orientierung; religiöse Überzeugungen; oder eine Kombination der genannten Gründe  </a:t>
            </a:r>
            <a:endParaRPr/>
          </a:p>
          <a:p>
            <a:pPr indent="-137795" lvl="3" marL="55118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95275" lvl="3" marL="1181100" marR="0" rtl="0" algn="l">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Stellenanzeigen dürfen nicht diskriminierend sein, sei es ausdrücklich, implizit oder durch den Eindruck von Diskriminierung</a:t>
            </a:r>
            <a:endParaRPr b="0" i="0" sz="3000" u="none" cap="none" strike="noStrike">
              <a:solidFill>
                <a:srgbClr val="000000"/>
              </a:solidFill>
              <a:latin typeface="Calibri"/>
              <a:ea typeface="Calibri"/>
              <a:cs typeface="Calibri"/>
              <a:sym typeface="Calibri"/>
            </a:endParaRPr>
          </a:p>
          <a:p>
            <a:pPr indent="-137795" lvl="3" marL="55118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137795" lvl="3" marL="551180" marR="0" rtl="0" algn="l">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descr="Uma imagem com texto, Tipo de letra, captura de ecrã, Gráficos  Descrição gerada automaticamente" id="178" name="Google Shape;178;p6"/>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 name="Google Shape;179;p6"/>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80" name="Google Shape;180;p6"/>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1" name="Google Shape;181;p6"/>
          <p:cNvGrpSpPr/>
          <p:nvPr/>
        </p:nvGrpSpPr>
        <p:grpSpPr>
          <a:xfrm>
            <a:off x="2130209" y="-6353"/>
            <a:ext cx="16164211" cy="720090"/>
            <a:chOff x="0" y="0"/>
            <a:chExt cx="21552281" cy="960120"/>
          </a:xfrm>
        </p:grpSpPr>
        <p:sp>
          <p:nvSpPr>
            <p:cNvPr id="182" name="Google Shape;182;p6"/>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 name="Google Shape;183;p6"/>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4" name="Google Shape;184;p6"/>
          <p:cNvSpPr txBox="1"/>
          <p:nvPr/>
        </p:nvSpPr>
        <p:spPr>
          <a:xfrm>
            <a:off x="7762132" y="-26746"/>
            <a:ext cx="9941995" cy="69174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FFFF"/>
                </a:solidFill>
                <a:latin typeface="Arimo"/>
                <a:ea typeface="Arimo"/>
                <a:cs typeface="Arimo"/>
                <a:sym typeface="Arimo"/>
              </a:rPr>
              <a:t>Vielfalt, Gerechtigkeit und Inklusion (DEI)</a:t>
            </a:r>
            <a:endParaRPr/>
          </a:p>
        </p:txBody>
      </p:sp>
      <p:sp>
        <p:nvSpPr>
          <p:cNvPr id="185" name="Google Shape;185;p6"/>
          <p:cNvSpPr txBox="1"/>
          <p:nvPr/>
        </p:nvSpPr>
        <p:spPr>
          <a:xfrm>
            <a:off x="1194378" y="1181100"/>
            <a:ext cx="16509749" cy="5840625"/>
          </a:xfrm>
          <a:prstGeom prst="rect">
            <a:avLst/>
          </a:prstGeom>
          <a:noFill/>
          <a:ln>
            <a:noFill/>
          </a:ln>
        </p:spPr>
        <p:txBody>
          <a:bodyPr anchorCtr="0" anchor="t" bIns="0" lIns="0" spcFirstLastPara="1" rIns="0" wrap="square" tIns="0">
            <a:spAutoFit/>
          </a:bodyPr>
          <a:lstStyle/>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Strategie zur Gleichstellung der Geschlechter 2020–2025</a:t>
            </a:r>
            <a:r>
              <a:rPr b="0" i="0" lang="en-US" sz="3000" u="none" cap="none" strike="noStrike">
                <a:solidFill>
                  <a:srgbClr val="000000"/>
                </a:solidFill>
                <a:latin typeface="Arial"/>
                <a:ea typeface="Arial"/>
                <a:cs typeface="Arial"/>
                <a:sym typeface="Arial"/>
              </a:rPr>
              <a:t>: Bekämpfung geschlechtsspezifischer Ungleichheiten durch Förderung gleicher Bezahlung, Bekämpfung geschlechtsspezifischer Gewalt und Gewährleistung einer ausgewogenen Vertretung in Entscheidungspositionen</a:t>
            </a:r>
            <a:endParaRPr b="0" i="0" sz="3000" u="none" cap="none" strike="noStrike">
              <a:solidFill>
                <a:srgbClr val="000000"/>
              </a:solidFill>
              <a:latin typeface="Arial"/>
              <a:ea typeface="Arial"/>
              <a:cs typeface="Arial"/>
              <a:sym typeface="Arial"/>
            </a:endParaRPr>
          </a:p>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LGBTIQ-Gleichstellungsstrategie 2020–2025</a:t>
            </a:r>
            <a:r>
              <a:rPr b="0" i="0" lang="en-US" sz="3000" u="none" cap="none" strike="noStrike">
                <a:solidFill>
                  <a:srgbClr val="000000"/>
                </a:solidFill>
                <a:latin typeface="Arial"/>
                <a:ea typeface="Arial"/>
                <a:cs typeface="Arial"/>
                <a:sym typeface="Arial"/>
              </a:rPr>
              <a:t>: Gewährleistung der Rechte und der Sicherheit von LGBTIQ-Personen, Bekämpfung von Diskriminierung und Eintreten für inklusive Maßnahmen in allen Mitgliedstaaten</a:t>
            </a:r>
            <a:endParaRPr/>
          </a:p>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EU-Aktionsplan gegen Rassismus 2020–2025</a:t>
            </a:r>
            <a:r>
              <a:rPr b="0" i="0" lang="en-US" sz="3000" u="none" cap="none" strike="noStrike">
                <a:solidFill>
                  <a:srgbClr val="000000"/>
                </a:solidFill>
                <a:latin typeface="Arial"/>
                <a:ea typeface="Arial"/>
                <a:cs typeface="Arial"/>
                <a:sym typeface="Arial"/>
              </a:rPr>
              <a:t>: Bekämpfung rassistischer und ethnischer Diskriminierung sowie Maßnahmen zur Bekämpfung von Rassismus in den Bereichen Beschäftigung, Bildung und Wohnen</a:t>
            </a:r>
            <a:endParaRPr b="0" i="0" sz="3000" u="none" cap="none" strike="noStrike">
              <a:solidFill>
                <a:srgbClr val="000000"/>
              </a:solidFill>
              <a:latin typeface="Arial"/>
              <a:ea typeface="Arial"/>
              <a:cs typeface="Arial"/>
              <a:sym typeface="Arial"/>
            </a:endParaRPr>
          </a:p>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Strategie für die Rechte von Menschen mit Behinderungen 2021–2030</a:t>
            </a:r>
            <a:r>
              <a:rPr b="0" i="0" lang="en-US" sz="3000" u="none" cap="none" strike="noStrike">
                <a:solidFill>
                  <a:srgbClr val="000000"/>
                </a:solidFill>
                <a:latin typeface="Arial"/>
                <a:ea typeface="Arial"/>
                <a:cs typeface="Arial"/>
                <a:sym typeface="Arial"/>
              </a:rPr>
              <a:t>: Diese Strategie konzentriert sich auf Barrierefreiheit, Inklusion und Chancengleichheit für Menschen mit Behinderungen</a:t>
            </a:r>
            <a:endParaRPr b="0" i="0" sz="3000" u="none" cap="none" strike="noStrike">
              <a:solidFill>
                <a:srgbClr val="000000"/>
              </a:solidFill>
              <a:latin typeface="Arial"/>
              <a:ea typeface="Arial"/>
              <a:cs typeface="Arial"/>
              <a:sym typeface="Arial"/>
            </a:endParaRPr>
          </a:p>
          <a:p>
            <a:pPr indent="-295275" lvl="1" marL="590550" marR="0" rtl="0" algn="l">
              <a:lnSpc>
                <a:spcPct val="138000"/>
              </a:lnSpc>
              <a:spcBef>
                <a:spcPts val="0"/>
              </a:spcBef>
              <a:spcAft>
                <a:spcPts val="0"/>
              </a:spcAft>
              <a:buClr>
                <a:srgbClr val="000000"/>
              </a:buClr>
              <a:buSzPts val="3000"/>
              <a:buFont typeface="Arial"/>
              <a:buChar char="•"/>
            </a:pPr>
            <a:r>
              <a:rPr b="1" i="0" lang="en-US" sz="3000" u="none" cap="none" strike="noStrike">
                <a:solidFill>
                  <a:srgbClr val="000000"/>
                </a:solidFill>
                <a:latin typeface="Arial"/>
                <a:ea typeface="Arial"/>
                <a:cs typeface="Arial"/>
                <a:sym typeface="Arial"/>
              </a:rPr>
              <a:t>Strategischer Rahmen der EU für Roma 2020–2030</a:t>
            </a:r>
            <a:r>
              <a:rPr b="0" i="0" lang="en-US" sz="3000" u="none" cap="none" strike="noStrike">
                <a:solidFill>
                  <a:srgbClr val="000000"/>
                </a:solidFill>
                <a:latin typeface="Arial"/>
                <a:ea typeface="Arial"/>
                <a:cs typeface="Arial"/>
                <a:sym typeface="Arial"/>
              </a:rPr>
              <a:t>: widmet sich der Förderung von Gleichstellung, Inklusion und Teilhabe von Roma-Gemeinschaften und geht auf die Herausforderungen ein, denen Roma gegenüberstehen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descr="Uma imagem com texto, Tipo de letra, captura de ecrã, Gráficos  Descrição gerada automaticamente" id="194" name="Google Shape;194;p7"/>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5" name="Google Shape;195;p7"/>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196" name="Google Shape;196;p7"/>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97" name="Google Shape;197;p7"/>
          <p:cNvGrpSpPr/>
          <p:nvPr/>
        </p:nvGrpSpPr>
        <p:grpSpPr>
          <a:xfrm>
            <a:off x="2130209" y="-6353"/>
            <a:ext cx="16164211" cy="720090"/>
            <a:chOff x="0" y="0"/>
            <a:chExt cx="21552281" cy="960120"/>
          </a:xfrm>
        </p:grpSpPr>
        <p:sp>
          <p:nvSpPr>
            <p:cNvPr id="198" name="Google Shape;198;p7"/>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6D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9" name="Google Shape;199;p7"/>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00" name="Google Shape;200;p7"/>
          <p:cNvSpPr txBox="1"/>
          <p:nvPr/>
        </p:nvSpPr>
        <p:spPr>
          <a:xfrm>
            <a:off x="1348740" y="1048226"/>
            <a:ext cx="15590396" cy="703650"/>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EU-Motto – In Vielfalt geeint</a:t>
            </a:r>
            <a:endParaRPr/>
          </a:p>
        </p:txBody>
      </p:sp>
      <p:grpSp>
        <p:nvGrpSpPr>
          <p:cNvPr id="201" name="Google Shape;201;p7"/>
          <p:cNvGrpSpPr/>
          <p:nvPr/>
        </p:nvGrpSpPr>
        <p:grpSpPr>
          <a:xfrm>
            <a:off x="1239464" y="2113826"/>
            <a:ext cx="7610770" cy="6708459"/>
            <a:chOff x="0" y="-38100"/>
            <a:chExt cx="10147694" cy="8944612"/>
          </a:xfrm>
        </p:grpSpPr>
        <p:sp>
          <p:nvSpPr>
            <p:cNvPr id="202" name="Google Shape;202;p7"/>
            <p:cNvSpPr/>
            <p:nvPr/>
          </p:nvSpPr>
          <p:spPr>
            <a:xfrm>
              <a:off x="0" y="0"/>
              <a:ext cx="10147681" cy="8906512"/>
            </a:xfrm>
            <a:custGeom>
              <a:rect b="b" l="l" r="r" t="t"/>
              <a:pathLst>
                <a:path extrusionOk="0" h="8906512" w="10147681">
                  <a:moveTo>
                    <a:pt x="19050" y="0"/>
                  </a:moveTo>
                  <a:lnTo>
                    <a:pt x="10128631" y="0"/>
                  </a:lnTo>
                  <a:cubicBezTo>
                    <a:pt x="10139173" y="0"/>
                    <a:pt x="10147681" y="8509"/>
                    <a:pt x="10147681" y="19050"/>
                  </a:cubicBezTo>
                  <a:lnTo>
                    <a:pt x="10147681" y="8887462"/>
                  </a:lnTo>
                  <a:cubicBezTo>
                    <a:pt x="10147681" y="8898003"/>
                    <a:pt x="10139173" y="8906512"/>
                    <a:pt x="10128631" y="8906512"/>
                  </a:cubicBezTo>
                  <a:lnTo>
                    <a:pt x="19050" y="8906512"/>
                  </a:lnTo>
                  <a:cubicBezTo>
                    <a:pt x="8509" y="8906512"/>
                    <a:pt x="0" y="8898003"/>
                    <a:pt x="0" y="8887462"/>
                  </a:cubicBezTo>
                  <a:lnTo>
                    <a:pt x="0" y="19050"/>
                  </a:lnTo>
                  <a:cubicBezTo>
                    <a:pt x="0" y="8509"/>
                    <a:pt x="8509" y="0"/>
                    <a:pt x="19050" y="0"/>
                  </a:cubicBezTo>
                  <a:moveTo>
                    <a:pt x="19050" y="38100"/>
                  </a:moveTo>
                  <a:lnTo>
                    <a:pt x="19050" y="19050"/>
                  </a:lnTo>
                  <a:lnTo>
                    <a:pt x="38100" y="19050"/>
                  </a:lnTo>
                  <a:lnTo>
                    <a:pt x="38100" y="8887462"/>
                  </a:lnTo>
                  <a:lnTo>
                    <a:pt x="19050" y="8887462"/>
                  </a:lnTo>
                  <a:lnTo>
                    <a:pt x="19050" y="8868412"/>
                  </a:lnTo>
                  <a:lnTo>
                    <a:pt x="10128631" y="8868412"/>
                  </a:lnTo>
                  <a:lnTo>
                    <a:pt x="10128631" y="8887462"/>
                  </a:lnTo>
                  <a:lnTo>
                    <a:pt x="10109581" y="8887462"/>
                  </a:lnTo>
                  <a:lnTo>
                    <a:pt x="10109581" y="19050"/>
                  </a:lnTo>
                  <a:lnTo>
                    <a:pt x="10128631" y="19050"/>
                  </a:lnTo>
                  <a:lnTo>
                    <a:pt x="10128631" y="38100"/>
                  </a:lnTo>
                  <a:lnTo>
                    <a:pt x="19050" y="381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3" name="Google Shape;203;p7"/>
            <p:cNvSpPr txBox="1"/>
            <p:nvPr/>
          </p:nvSpPr>
          <p:spPr>
            <a:xfrm>
              <a:off x="0" y="-38100"/>
              <a:ext cx="10147694" cy="8944600"/>
            </a:xfrm>
            <a:prstGeom prst="rect">
              <a:avLst/>
            </a:prstGeom>
            <a:noFill/>
            <a:ln>
              <a:noFill/>
            </a:ln>
          </p:spPr>
          <p:txBody>
            <a:bodyPr anchorCtr="0" anchor="t" bIns="50800" lIns="50800" spcFirstLastPara="1" rIns="50800" wrap="square" tIns="50800">
              <a:noAutofit/>
            </a:bodyPr>
            <a:lstStyle/>
            <a:p>
              <a:pPr indent="0" lvl="0" marL="0" marR="0" rtl="0" algn="just">
                <a:lnSpc>
                  <a:spcPct val="100777"/>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lnSpc>
                  <a:spcPct val="129600"/>
                </a:lnSpc>
                <a:spcBef>
                  <a:spcPts val="0"/>
                </a:spcBef>
                <a:spcAft>
                  <a:spcPts val="0"/>
                </a:spcAft>
                <a:buNone/>
              </a:pPr>
              <a:r>
                <a:rPr lang="en-US" sz="3000">
                  <a:solidFill>
                    <a:srgbClr val="000000"/>
                  </a:solidFill>
                  <a:latin typeface="Arial"/>
                  <a:ea typeface="Arial"/>
                  <a:cs typeface="Arial"/>
                  <a:sym typeface="Arial"/>
                </a:rPr>
                <a:t>Strategie für Vielfalt und Inklusion 2030… verfolgt einen intersektionalen Ansatz in Bezug auf Vielfalt und einen integrierten Ansatz in Bezug auf Inklusion</a:t>
              </a:r>
              <a:endParaRPr sz="3000">
                <a:solidFill>
                  <a:srgbClr val="000000"/>
                </a:solidFill>
                <a:latin typeface="Arial"/>
                <a:ea typeface="Arial"/>
                <a:cs typeface="Arial"/>
                <a:sym typeface="Arial"/>
              </a:endParaRPr>
            </a:p>
            <a:p>
              <a:pPr indent="0" lvl="0" marL="0" marR="0" rtl="0" algn="just">
                <a:lnSpc>
                  <a:spcPct val="60466"/>
                </a:lnSpc>
                <a:spcBef>
                  <a:spcPts val="0"/>
                </a:spcBef>
                <a:spcAft>
                  <a:spcPts val="0"/>
                </a:spcAft>
                <a:buNone/>
              </a:pPr>
              <a:r>
                <a:t/>
              </a:r>
              <a:endParaRPr sz="3000">
                <a:solidFill>
                  <a:srgbClr val="000000"/>
                </a:solidFill>
                <a:latin typeface="Arial"/>
                <a:ea typeface="Arial"/>
                <a:cs typeface="Arial"/>
                <a:sym typeface="Arial"/>
              </a:endParaRPr>
            </a:p>
            <a:p>
              <a:pPr indent="0" lvl="0" marL="0" marR="0" rtl="0" algn="just">
                <a:lnSpc>
                  <a:spcPct val="129600"/>
                </a:lnSpc>
                <a:spcBef>
                  <a:spcPts val="0"/>
                </a:spcBef>
                <a:spcAft>
                  <a:spcPts val="0"/>
                </a:spcAft>
                <a:buNone/>
              </a:pPr>
              <a:r>
                <a:rPr lang="en-US" sz="3000">
                  <a:solidFill>
                    <a:srgbClr val="001D35"/>
                  </a:solidFill>
                  <a:latin typeface="Arial"/>
                  <a:ea typeface="Arial"/>
                  <a:cs typeface="Arial"/>
                  <a:sym typeface="Arial"/>
                </a:rPr>
                <a:t>DEI regelt die faire Behandlung, Chancengleichheit und Vertretung aller Personen, wobei der Schwerpunkt auf Geschlecht, ethnischer Zugehörigkeit, Behinderung und sexueller Orientierung liegt</a:t>
              </a:r>
              <a:endParaRPr sz="3000">
                <a:solidFill>
                  <a:srgbClr val="001D35"/>
                </a:solidFill>
                <a:latin typeface="Arial"/>
                <a:ea typeface="Arial"/>
                <a:cs typeface="Arial"/>
                <a:sym typeface="Arial"/>
              </a:endParaRPr>
            </a:p>
            <a:p>
              <a:pPr indent="0" lvl="0" marL="0" marR="0" rtl="0" algn="just">
                <a:lnSpc>
                  <a:spcPct val="60466"/>
                </a:lnSpc>
                <a:spcBef>
                  <a:spcPts val="0"/>
                </a:spcBef>
                <a:spcAft>
                  <a:spcPts val="0"/>
                </a:spcAft>
                <a:buNone/>
              </a:pPr>
              <a:r>
                <a:t/>
              </a:r>
              <a:endParaRPr sz="3000">
                <a:solidFill>
                  <a:srgbClr val="001D35"/>
                </a:solidFill>
                <a:latin typeface="Arial"/>
                <a:ea typeface="Arial"/>
                <a:cs typeface="Arial"/>
                <a:sym typeface="Arial"/>
              </a:endParaRPr>
            </a:p>
            <a:p>
              <a:pPr indent="0" lvl="0" marL="0" marR="0" rtl="0" algn="just">
                <a:lnSpc>
                  <a:spcPct val="129600"/>
                </a:lnSpc>
                <a:spcBef>
                  <a:spcPts val="0"/>
                </a:spcBef>
                <a:spcAft>
                  <a:spcPts val="0"/>
                </a:spcAft>
                <a:buNone/>
              </a:pPr>
              <a:r>
                <a:rPr lang="en-US" sz="3000">
                  <a:solidFill>
                    <a:srgbClr val="0A0A0A"/>
                  </a:solidFill>
                  <a:latin typeface="Arial"/>
                  <a:ea typeface="Arial"/>
                  <a:cs typeface="Arial"/>
                  <a:sym typeface="Arial"/>
                </a:rPr>
                <a:t>Meldepflichten für Arbeitgeber:innen, z. B. in Bezug auf Lohntransparenz und Geschlechterparität;</a:t>
              </a:r>
              <a:endParaRPr/>
            </a:p>
            <a:p>
              <a:pPr indent="0" lvl="0" marL="0" marR="0" rtl="0" algn="just">
                <a:lnSpc>
                  <a:spcPct val="60466"/>
                </a:lnSpc>
                <a:spcBef>
                  <a:spcPts val="0"/>
                </a:spcBef>
                <a:spcAft>
                  <a:spcPts val="0"/>
                </a:spcAft>
                <a:buNone/>
              </a:pPr>
              <a:r>
                <a:t/>
              </a:r>
              <a:endParaRPr sz="3000">
                <a:solidFill>
                  <a:srgbClr val="0A0A0A"/>
                </a:solidFill>
                <a:latin typeface="Arial"/>
                <a:ea typeface="Arial"/>
                <a:cs typeface="Arial"/>
                <a:sym typeface="Arial"/>
              </a:endParaRPr>
            </a:p>
          </p:txBody>
        </p:sp>
      </p:grpSp>
      <p:grpSp>
        <p:nvGrpSpPr>
          <p:cNvPr id="204" name="Google Shape;204;p7"/>
          <p:cNvGrpSpPr/>
          <p:nvPr/>
        </p:nvGrpSpPr>
        <p:grpSpPr>
          <a:xfrm>
            <a:off x="9991563" y="2168595"/>
            <a:ext cx="7610770" cy="6701315"/>
            <a:chOff x="0" y="-28575"/>
            <a:chExt cx="10147694" cy="8935087"/>
          </a:xfrm>
        </p:grpSpPr>
        <p:sp>
          <p:nvSpPr>
            <p:cNvPr id="205" name="Google Shape;205;p7"/>
            <p:cNvSpPr/>
            <p:nvPr/>
          </p:nvSpPr>
          <p:spPr>
            <a:xfrm>
              <a:off x="0" y="0"/>
              <a:ext cx="10147681" cy="8906512"/>
            </a:xfrm>
            <a:custGeom>
              <a:rect b="b" l="l" r="r" t="t"/>
              <a:pathLst>
                <a:path extrusionOk="0" h="8906512" w="10147681">
                  <a:moveTo>
                    <a:pt x="19050" y="0"/>
                  </a:moveTo>
                  <a:lnTo>
                    <a:pt x="10128631" y="0"/>
                  </a:lnTo>
                  <a:cubicBezTo>
                    <a:pt x="10139173" y="0"/>
                    <a:pt x="10147681" y="8509"/>
                    <a:pt x="10147681" y="19050"/>
                  </a:cubicBezTo>
                  <a:lnTo>
                    <a:pt x="10147681" y="8887462"/>
                  </a:lnTo>
                  <a:cubicBezTo>
                    <a:pt x="10147681" y="8898003"/>
                    <a:pt x="10139173" y="8906512"/>
                    <a:pt x="10128631" y="8906512"/>
                  </a:cubicBezTo>
                  <a:lnTo>
                    <a:pt x="19050" y="8906512"/>
                  </a:lnTo>
                  <a:cubicBezTo>
                    <a:pt x="8509" y="8906512"/>
                    <a:pt x="0" y="8898003"/>
                    <a:pt x="0" y="8887462"/>
                  </a:cubicBezTo>
                  <a:lnTo>
                    <a:pt x="0" y="19050"/>
                  </a:lnTo>
                  <a:cubicBezTo>
                    <a:pt x="0" y="8509"/>
                    <a:pt x="8509" y="0"/>
                    <a:pt x="19050" y="0"/>
                  </a:cubicBezTo>
                  <a:moveTo>
                    <a:pt x="19050" y="38100"/>
                  </a:moveTo>
                  <a:lnTo>
                    <a:pt x="19050" y="19050"/>
                  </a:lnTo>
                  <a:lnTo>
                    <a:pt x="38100" y="19050"/>
                  </a:lnTo>
                  <a:lnTo>
                    <a:pt x="38100" y="8887462"/>
                  </a:lnTo>
                  <a:lnTo>
                    <a:pt x="19050" y="8887462"/>
                  </a:lnTo>
                  <a:lnTo>
                    <a:pt x="19050" y="8868412"/>
                  </a:lnTo>
                  <a:lnTo>
                    <a:pt x="10128631" y="8868412"/>
                  </a:lnTo>
                  <a:lnTo>
                    <a:pt x="10128631" y="8887462"/>
                  </a:lnTo>
                  <a:lnTo>
                    <a:pt x="10109581" y="8887462"/>
                  </a:lnTo>
                  <a:lnTo>
                    <a:pt x="10109581" y="19050"/>
                  </a:lnTo>
                  <a:lnTo>
                    <a:pt x="10128631" y="19050"/>
                  </a:lnTo>
                  <a:lnTo>
                    <a:pt x="10128631" y="38100"/>
                  </a:lnTo>
                  <a:lnTo>
                    <a:pt x="19050" y="381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p7"/>
            <p:cNvSpPr txBox="1"/>
            <p:nvPr/>
          </p:nvSpPr>
          <p:spPr>
            <a:xfrm>
              <a:off x="0" y="-28575"/>
              <a:ext cx="10147694" cy="8935075"/>
            </a:xfrm>
            <a:prstGeom prst="rect">
              <a:avLst/>
            </a:prstGeom>
            <a:noFill/>
            <a:ln>
              <a:noFill/>
            </a:ln>
          </p:spPr>
          <p:txBody>
            <a:bodyPr anchorCtr="0" anchor="t" bIns="50800" lIns="50800" spcFirstLastPara="1" rIns="50800" wrap="square" tIns="50800">
              <a:noAutofit/>
            </a:bodyPr>
            <a:lstStyle/>
            <a:p>
              <a:pPr indent="0" lvl="0" marL="0" marR="0" rtl="0" algn="l">
                <a:lnSpc>
                  <a:spcPct val="1151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29634"/>
                </a:lnSpc>
                <a:spcBef>
                  <a:spcPts val="0"/>
                </a:spcBef>
                <a:spcAft>
                  <a:spcPts val="0"/>
                </a:spcAft>
                <a:buNone/>
              </a:pPr>
              <a:r>
                <a:rPr lang="en-US" sz="3199">
                  <a:solidFill>
                    <a:srgbClr val="000000"/>
                  </a:solidFill>
                  <a:latin typeface="Arial"/>
                  <a:ea typeface="Arial"/>
                  <a:cs typeface="Arial"/>
                  <a:sym typeface="Arial"/>
                </a:rPr>
                <a:t>Säulen von DEI:</a:t>
              </a:r>
              <a:endParaRPr/>
            </a:p>
            <a:p>
              <a:pPr indent="0" lvl="0" marL="0" marR="0" rtl="0" algn="l">
                <a:lnSpc>
                  <a:spcPct val="64801"/>
                </a:lnSpc>
                <a:spcBef>
                  <a:spcPts val="0"/>
                </a:spcBef>
                <a:spcAft>
                  <a:spcPts val="0"/>
                </a:spcAft>
                <a:buNone/>
              </a:pPr>
              <a:r>
                <a:t/>
              </a:r>
              <a:endParaRPr sz="3199">
                <a:solidFill>
                  <a:srgbClr val="000000"/>
                </a:solidFill>
                <a:latin typeface="Arial"/>
                <a:ea typeface="Arial"/>
                <a:cs typeface="Arial"/>
                <a:sym typeface="Arial"/>
              </a:endParaRPr>
            </a:p>
            <a:p>
              <a:pPr indent="0" lvl="0" marL="0" marR="0" rtl="0" algn="l">
                <a:lnSpc>
                  <a:spcPct val="129634"/>
                </a:lnSpc>
                <a:spcBef>
                  <a:spcPts val="0"/>
                </a:spcBef>
                <a:spcAft>
                  <a:spcPts val="0"/>
                </a:spcAft>
                <a:buNone/>
              </a:pPr>
              <a:r>
                <a:rPr lang="en-US" sz="3199">
                  <a:solidFill>
                    <a:srgbClr val="000000"/>
                  </a:solidFill>
                  <a:latin typeface="Arial"/>
                  <a:ea typeface="Arial"/>
                  <a:cs typeface="Arial"/>
                  <a:sym typeface="Arial"/>
                </a:rPr>
                <a:t>Vielfalt bezieht sich auf den Hintergrund, die Kompetenzen und die Fähigkeiten der Mitarbeiter:innen</a:t>
              </a:r>
              <a:endParaRPr sz="3199">
                <a:solidFill>
                  <a:srgbClr val="000000"/>
                </a:solidFill>
                <a:latin typeface="Arial"/>
                <a:ea typeface="Arial"/>
                <a:cs typeface="Arial"/>
                <a:sym typeface="Arial"/>
              </a:endParaRPr>
            </a:p>
            <a:p>
              <a:pPr indent="0" lvl="0" marL="0" marR="0" rtl="0" algn="l">
                <a:lnSpc>
                  <a:spcPct val="64801"/>
                </a:lnSpc>
                <a:spcBef>
                  <a:spcPts val="0"/>
                </a:spcBef>
                <a:spcAft>
                  <a:spcPts val="0"/>
                </a:spcAft>
                <a:buNone/>
              </a:pPr>
              <a:r>
                <a:t/>
              </a:r>
              <a:endParaRPr sz="3199">
                <a:solidFill>
                  <a:srgbClr val="000000"/>
                </a:solidFill>
                <a:latin typeface="Arial"/>
                <a:ea typeface="Arial"/>
                <a:cs typeface="Arial"/>
                <a:sym typeface="Arial"/>
              </a:endParaRPr>
            </a:p>
            <a:p>
              <a:pPr indent="0" lvl="0" marL="0" marR="0" rtl="0" algn="l">
                <a:lnSpc>
                  <a:spcPct val="129634"/>
                </a:lnSpc>
                <a:spcBef>
                  <a:spcPts val="0"/>
                </a:spcBef>
                <a:spcAft>
                  <a:spcPts val="0"/>
                </a:spcAft>
                <a:buNone/>
              </a:pPr>
              <a:r>
                <a:rPr lang="en-US" sz="3199">
                  <a:solidFill>
                    <a:srgbClr val="000000"/>
                  </a:solidFill>
                  <a:latin typeface="Arial"/>
                  <a:ea typeface="Arial"/>
                  <a:cs typeface="Arial"/>
                  <a:sym typeface="Arial"/>
                </a:rPr>
                <a:t>Gerechtigkeit bezieht sich auf die Fairness gegenüber allen Teammitgliedern und geht auf diese Ungleichheiten in DEI-Programmen ein</a:t>
              </a:r>
              <a:endParaRPr sz="3199">
                <a:solidFill>
                  <a:srgbClr val="000000"/>
                </a:solidFill>
                <a:latin typeface="Arial"/>
                <a:ea typeface="Arial"/>
                <a:cs typeface="Arial"/>
                <a:sym typeface="Arial"/>
              </a:endParaRPr>
            </a:p>
            <a:p>
              <a:pPr indent="0" lvl="0" marL="0" marR="0" rtl="0" algn="l">
                <a:lnSpc>
                  <a:spcPct val="64801"/>
                </a:lnSpc>
                <a:spcBef>
                  <a:spcPts val="0"/>
                </a:spcBef>
                <a:spcAft>
                  <a:spcPts val="0"/>
                </a:spcAft>
                <a:buNone/>
              </a:pPr>
              <a:r>
                <a:t/>
              </a:r>
              <a:endParaRPr sz="3199">
                <a:solidFill>
                  <a:srgbClr val="000000"/>
                </a:solidFill>
                <a:latin typeface="Arial"/>
                <a:ea typeface="Arial"/>
                <a:cs typeface="Arial"/>
                <a:sym typeface="Arial"/>
              </a:endParaRPr>
            </a:p>
            <a:p>
              <a:pPr indent="0" lvl="0" marL="0" marR="0" rtl="0" algn="l">
                <a:lnSpc>
                  <a:spcPct val="129634"/>
                </a:lnSpc>
                <a:spcBef>
                  <a:spcPts val="0"/>
                </a:spcBef>
                <a:spcAft>
                  <a:spcPts val="0"/>
                </a:spcAft>
                <a:buNone/>
              </a:pPr>
              <a:r>
                <a:rPr lang="en-US" sz="3199">
                  <a:solidFill>
                    <a:srgbClr val="000000"/>
                  </a:solidFill>
                  <a:latin typeface="Arial"/>
                  <a:ea typeface="Arial"/>
                  <a:cs typeface="Arial"/>
                  <a:sym typeface="Arial"/>
                </a:rPr>
                <a:t>Inklusion schafft eine positive Arbeitskultur, in der sich alle Mitarbeiter:innen willkommen fühlen.</a:t>
              </a:r>
              <a:endParaRPr/>
            </a:p>
          </p:txBody>
        </p:sp>
      </p:grpSp>
      <p:sp>
        <p:nvSpPr>
          <p:cNvPr id="207" name="Google Shape;207;p7"/>
          <p:cNvSpPr txBox="1"/>
          <p:nvPr/>
        </p:nvSpPr>
        <p:spPr>
          <a:xfrm>
            <a:off x="10302292" y="-27708"/>
            <a:ext cx="7765614" cy="691744"/>
          </a:xfrm>
          <a:prstGeom prst="rect">
            <a:avLst/>
          </a:prstGeom>
          <a:noFill/>
          <a:ln>
            <a:noFill/>
          </a:ln>
        </p:spPr>
        <p:txBody>
          <a:bodyPr anchorCtr="0" anchor="t" bIns="0" lIns="0" spcFirstLastPara="1" rIns="0" wrap="square" tIns="0">
            <a:spAutoFit/>
          </a:bodyPr>
          <a:lstStyle/>
          <a:p>
            <a:pPr indent="0" lvl="0" marL="0" marR="0" rtl="0" algn="r">
              <a:lnSpc>
                <a:spcPct val="129595"/>
              </a:lnSpc>
              <a:spcBef>
                <a:spcPts val="0"/>
              </a:spcBef>
              <a:spcAft>
                <a:spcPts val="0"/>
              </a:spcAft>
              <a:buNone/>
            </a:pPr>
            <a:r>
              <a:rPr b="1" lang="en-US" sz="4200">
                <a:solidFill>
                  <a:srgbClr val="FFFFFF"/>
                </a:solidFill>
                <a:latin typeface="Arial"/>
                <a:ea typeface="Arial"/>
                <a:cs typeface="Arial"/>
                <a:sym typeface="Arial"/>
              </a:rPr>
              <a:t>Vielfalt, Gerechtigkeit und Inklusion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descr="Uma imagem com texto, Tipo de letra, captura de ecrã, Gráficos  Descrição gerada automaticamente" id="216" name="Google Shape;216;p8"/>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7" name="Google Shape;217;p8"/>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18" name="Google Shape;218;p8"/>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19" name="Google Shape;219;p8"/>
          <p:cNvGrpSpPr/>
          <p:nvPr/>
        </p:nvGrpSpPr>
        <p:grpSpPr>
          <a:xfrm>
            <a:off x="2130209" y="-6353"/>
            <a:ext cx="16164211" cy="720090"/>
            <a:chOff x="0" y="0"/>
            <a:chExt cx="21552281" cy="960120"/>
          </a:xfrm>
        </p:grpSpPr>
        <p:sp>
          <p:nvSpPr>
            <p:cNvPr id="220" name="Google Shape;220;p8"/>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8"/>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22" name="Google Shape;222;p8"/>
          <p:cNvSpPr txBox="1"/>
          <p:nvPr/>
        </p:nvSpPr>
        <p:spPr>
          <a:xfrm>
            <a:off x="840743" y="1196835"/>
            <a:ext cx="7767323" cy="12260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Europäische Arbeitsbehörde (ELA)</a:t>
            </a:r>
            <a:endParaRPr/>
          </a:p>
          <a:p>
            <a:pPr indent="0" lvl="0" marL="0" marR="0" rtl="0" algn="l">
              <a:lnSpc>
                <a:spcPct val="43190"/>
              </a:lnSpc>
              <a:spcBef>
                <a:spcPts val="0"/>
              </a:spcBef>
              <a:spcAft>
                <a:spcPts val="0"/>
              </a:spcAft>
              <a:buNone/>
            </a:pPr>
            <a:r>
              <a:t/>
            </a:r>
            <a:endParaRPr b="1" sz="4200">
              <a:solidFill>
                <a:srgbClr val="FF6D25"/>
              </a:solidFill>
              <a:latin typeface="Arial"/>
              <a:ea typeface="Arial"/>
              <a:cs typeface="Arial"/>
              <a:sym typeface="Arial"/>
            </a:endParaRPr>
          </a:p>
        </p:txBody>
      </p:sp>
      <p:sp>
        <p:nvSpPr>
          <p:cNvPr id="223" name="Google Shape;223;p8"/>
          <p:cNvSpPr txBox="1"/>
          <p:nvPr/>
        </p:nvSpPr>
        <p:spPr>
          <a:xfrm>
            <a:off x="840753" y="2692746"/>
            <a:ext cx="7841999" cy="5670398"/>
          </a:xfrm>
          <a:prstGeom prst="rect">
            <a:avLst/>
          </a:prstGeom>
          <a:noFill/>
          <a:ln>
            <a:noFill/>
          </a:ln>
        </p:spPr>
        <p:txBody>
          <a:bodyPr anchorCtr="0" anchor="t" bIns="0" lIns="0" spcFirstLastPara="1" rIns="0" wrap="square" tIns="0">
            <a:spAutoFit/>
          </a:bodyPr>
          <a:lstStyle/>
          <a:p>
            <a:pPr indent="0" lvl="0" marL="0" marR="0" rtl="0" algn="just">
              <a:lnSpc>
                <a:spcPct val="129600"/>
              </a:lnSpc>
              <a:spcBef>
                <a:spcPts val="0"/>
              </a:spcBef>
              <a:spcAft>
                <a:spcPts val="0"/>
              </a:spcAft>
              <a:buNone/>
            </a:pPr>
            <a:r>
              <a:rPr lang="en-US" sz="3000" u="sng">
                <a:solidFill>
                  <a:srgbClr val="000000"/>
                </a:solidFill>
                <a:latin typeface="Calibri"/>
                <a:ea typeface="Calibri"/>
                <a:cs typeface="Calibri"/>
                <a:sym typeface="Calibri"/>
                <a:hlinkClick r:id="rId6">
                  <a:extLst>
                    <a:ext uri="{A12FA001-AC4F-418D-AE19-62706E023703}">
                      <ahyp:hlinkClr val="tx"/>
                    </a:ext>
                  </a:extLst>
                </a:hlinkClick>
              </a:rPr>
              <a:t>2019 im EU-Recht verankert, </a:t>
            </a:r>
            <a:r>
              <a:rPr lang="en-US" sz="3000">
                <a:solidFill>
                  <a:srgbClr val="000000"/>
                </a:solidFill>
                <a:latin typeface="Calibri"/>
                <a:ea typeface="Calibri"/>
                <a:cs typeface="Calibri"/>
                <a:sym typeface="Calibri"/>
              </a:rPr>
              <a:t>um:</a:t>
            </a:r>
            <a:endParaRPr/>
          </a:p>
          <a:p>
            <a:pPr indent="0" lvl="0" marL="0" marR="0" rtl="0" algn="just">
              <a:lnSpc>
                <a:spcPct val="60466"/>
              </a:lnSpc>
              <a:spcBef>
                <a:spcPts val="0"/>
              </a:spcBef>
              <a:spcAft>
                <a:spcPts val="0"/>
              </a:spcAft>
              <a:buNone/>
            </a:pPr>
            <a:r>
              <a:t/>
            </a:r>
            <a:endParaRPr sz="3000">
              <a:solidFill>
                <a:srgbClr val="000000"/>
              </a:solidFill>
              <a:latin typeface="Calibri"/>
              <a:ea typeface="Calibri"/>
              <a:cs typeface="Calibri"/>
              <a:sym typeface="Calibri"/>
            </a:endParaRPr>
          </a:p>
          <a:p>
            <a:pPr indent="-285729" lvl="2" marL="857186" marR="0" rtl="0" algn="just">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Fairness und das Vertrauen in den Binnenmarkt zu stärken</a:t>
            </a:r>
            <a:endParaRPr b="0" i="0" sz="3000" u="none" cap="none" strike="noStrike">
              <a:solidFill>
                <a:srgbClr val="000000"/>
              </a:solidFill>
              <a:latin typeface="Calibri"/>
              <a:ea typeface="Calibri"/>
              <a:cs typeface="Calibri"/>
              <a:sym typeface="Calibri"/>
            </a:endParaRPr>
          </a:p>
          <a:p>
            <a:pPr indent="-133340" lvl="2" marL="400020" marR="0" rtl="0" algn="just">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85729" lvl="2" marL="857186" marR="0" rtl="0" algn="just">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sicherzustellen, dass die EU-Vorschriften zur Arbeitskräftemobilität und zur Koordinierung der sozialen Sicherheit fair und wirksam durchgesetzt werden</a:t>
            </a:r>
            <a:endParaRPr b="0" i="0" sz="3000" u="none" cap="none" strike="noStrike">
              <a:solidFill>
                <a:srgbClr val="000000"/>
              </a:solidFill>
              <a:latin typeface="Calibri"/>
              <a:ea typeface="Calibri"/>
              <a:cs typeface="Calibri"/>
              <a:sym typeface="Calibri"/>
            </a:endParaRPr>
          </a:p>
          <a:p>
            <a:pPr indent="-133340" lvl="2" marL="400020" marR="0" rtl="0" algn="just">
              <a:lnSpc>
                <a:spcPct val="60466"/>
              </a:lnSpc>
              <a:spcBef>
                <a:spcPts val="0"/>
              </a:spcBef>
              <a:spcAft>
                <a:spcPts val="0"/>
              </a:spcAft>
              <a:buNone/>
            </a:pPr>
            <a:r>
              <a:t/>
            </a:r>
            <a:endParaRPr b="0" i="0" sz="3000" u="none" cap="none" strike="noStrike">
              <a:solidFill>
                <a:srgbClr val="000000"/>
              </a:solidFill>
              <a:latin typeface="Calibri"/>
              <a:ea typeface="Calibri"/>
              <a:cs typeface="Calibri"/>
              <a:sym typeface="Calibri"/>
            </a:endParaRPr>
          </a:p>
          <a:p>
            <a:pPr indent="-264583" lvl="2" marL="793749" marR="0" rtl="0" algn="just">
              <a:lnSpc>
                <a:spcPct val="129600"/>
              </a:lnSpc>
              <a:spcBef>
                <a:spcPts val="0"/>
              </a:spcBef>
              <a:spcAft>
                <a:spcPts val="0"/>
              </a:spcAft>
              <a:buClr>
                <a:srgbClr val="000000"/>
              </a:buClr>
              <a:buSzPts val="3000"/>
              <a:buFont typeface="Arial"/>
              <a:buChar char="⚬"/>
            </a:pPr>
            <a:r>
              <a:rPr b="0" i="0" lang="en-US" sz="3000" u="none" cap="none" strike="noStrike">
                <a:solidFill>
                  <a:srgbClr val="000000"/>
                </a:solidFill>
                <a:latin typeface="Calibri"/>
                <a:ea typeface="Calibri"/>
                <a:cs typeface="Calibri"/>
                <a:sym typeface="Calibri"/>
              </a:rPr>
              <a:t>es Einzelpersonen und Unternehmen zu erleichtern, vom Binnenmarkt der Europäischen Union zu profitieren</a:t>
            </a:r>
            <a:endParaRPr b="0" i="0" sz="3000" u="none" cap="none" strike="noStrike">
              <a:solidFill>
                <a:srgbClr val="000000"/>
              </a:solidFill>
              <a:latin typeface="Calibri"/>
              <a:ea typeface="Calibri"/>
              <a:cs typeface="Calibri"/>
              <a:sym typeface="Calibri"/>
            </a:endParaRPr>
          </a:p>
        </p:txBody>
      </p:sp>
      <p:sp>
        <p:nvSpPr>
          <p:cNvPr id="224" name="Google Shape;224;p8"/>
          <p:cNvSpPr/>
          <p:nvPr/>
        </p:nvSpPr>
        <p:spPr>
          <a:xfrm>
            <a:off x="9032700" y="1215885"/>
            <a:ext cx="9221248" cy="8742426"/>
          </a:xfrm>
          <a:custGeom>
            <a:rect b="b" l="l" r="r" t="t"/>
            <a:pathLst>
              <a:path extrusionOk="0" h="11656568" w="12294997">
                <a:moveTo>
                  <a:pt x="0" y="0"/>
                </a:moveTo>
                <a:lnTo>
                  <a:pt x="12294997" y="0"/>
                </a:lnTo>
                <a:lnTo>
                  <a:pt x="12294997" y="11656568"/>
                </a:lnTo>
                <a:lnTo>
                  <a:pt x="0" y="11656568"/>
                </a:lnTo>
                <a:lnTo>
                  <a:pt x="0" y="0"/>
                </a:lnTo>
                <a:close/>
              </a:path>
            </a:pathLst>
          </a:custGeom>
          <a:blipFill rotWithShape="1">
            <a:blip r:embed="rId7">
              <a:alphaModFix/>
            </a:blip>
            <a:stretch>
              <a:fillRect b="-2224" l="0" r="0" t="-222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descr="Uma imagem com texto, Tipo de letra, captura de ecrã, Gráficos  Descrição gerada automaticamente" id="233" name="Google Shape;233;p9"/>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4" name="Google Shape;234;p9"/>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35" name="Google Shape;235;p9"/>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36" name="Google Shape;236;p9"/>
          <p:cNvGrpSpPr/>
          <p:nvPr/>
        </p:nvGrpSpPr>
        <p:grpSpPr>
          <a:xfrm>
            <a:off x="2130209" y="-6353"/>
            <a:ext cx="16164211" cy="720090"/>
            <a:chOff x="0" y="0"/>
            <a:chExt cx="21552281" cy="960120"/>
          </a:xfrm>
        </p:grpSpPr>
        <p:sp>
          <p:nvSpPr>
            <p:cNvPr id="237" name="Google Shape;237;p9"/>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8" name="Google Shape;238;p9"/>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39" name="Google Shape;239;p9"/>
          <p:cNvSpPr txBox="1"/>
          <p:nvPr/>
        </p:nvSpPr>
        <p:spPr>
          <a:xfrm>
            <a:off x="1239460" y="2933481"/>
            <a:ext cx="15590520" cy="4937027"/>
          </a:xfrm>
          <a:prstGeom prst="rect">
            <a:avLst/>
          </a:prstGeom>
          <a:noFill/>
          <a:ln>
            <a:noFill/>
          </a:ln>
        </p:spPr>
        <p:txBody>
          <a:bodyPr anchorCtr="0" anchor="t" bIns="0" lIns="0" spcFirstLastPara="1" rIns="0" wrap="square" tIns="0">
            <a:spAutoFit/>
          </a:bodyPr>
          <a:lstStyle/>
          <a:p>
            <a:pPr indent="0" lvl="0" marL="0" marR="0" rtl="0" algn="ctr">
              <a:lnSpc>
                <a:spcPct val="129609"/>
              </a:lnSpc>
              <a:spcBef>
                <a:spcPts val="0"/>
              </a:spcBef>
              <a:spcAft>
                <a:spcPts val="0"/>
              </a:spcAft>
              <a:buNone/>
            </a:pPr>
            <a:r>
              <a:rPr b="1" lang="en-US" sz="4198">
                <a:solidFill>
                  <a:srgbClr val="FF6D25"/>
                </a:solidFill>
                <a:latin typeface="Calibri"/>
                <a:ea typeface="Calibri"/>
                <a:cs typeface="Calibri"/>
                <a:sym typeface="Calibri"/>
              </a:rPr>
              <a:t>„Die Binnenmigration innerhalb der EU dient zunehmend als Instrument der wirtschaftlichen Anpassung zwischen den EU-Ländern, doch spielt die Zuwanderung aus Ländern außerhalb der EU eine immer wichtigere Rolle bei der Deckung des Arbeitskräftebedarfs“</a:t>
            </a:r>
            <a:endParaRPr/>
          </a:p>
          <a:p>
            <a:pPr indent="0" lvl="0" marL="0" marR="0" rtl="0" algn="ctr">
              <a:lnSpc>
                <a:spcPct val="43211"/>
              </a:lnSpc>
              <a:spcBef>
                <a:spcPts val="0"/>
              </a:spcBef>
              <a:spcAft>
                <a:spcPts val="0"/>
              </a:spcAft>
              <a:buNone/>
            </a:pPr>
            <a:r>
              <a:t/>
            </a:r>
            <a:endParaRPr b="1" sz="4198">
              <a:solidFill>
                <a:srgbClr val="FF6D25"/>
              </a:solidFill>
              <a:latin typeface="Calibri"/>
              <a:ea typeface="Calibri"/>
              <a:cs typeface="Calibri"/>
              <a:sym typeface="Calibri"/>
            </a:endParaRPr>
          </a:p>
          <a:p>
            <a:pPr indent="0" lvl="0" marL="0" marR="0" rtl="0" algn="ctr">
              <a:lnSpc>
                <a:spcPct val="43211"/>
              </a:lnSpc>
              <a:spcBef>
                <a:spcPts val="0"/>
              </a:spcBef>
              <a:spcAft>
                <a:spcPts val="0"/>
              </a:spcAft>
              <a:buNone/>
            </a:pPr>
            <a:r>
              <a:t/>
            </a:r>
            <a:endParaRPr b="1" sz="4198">
              <a:solidFill>
                <a:srgbClr val="FF6D25"/>
              </a:solidFill>
              <a:latin typeface="Calibri"/>
              <a:ea typeface="Calibri"/>
              <a:cs typeface="Calibri"/>
              <a:sym typeface="Calibri"/>
            </a:endParaRPr>
          </a:p>
          <a:p>
            <a:pPr indent="0" lvl="0" marL="0" marR="0" rtl="0" algn="ctr">
              <a:lnSpc>
                <a:spcPct val="43211"/>
              </a:lnSpc>
              <a:spcBef>
                <a:spcPts val="0"/>
              </a:spcBef>
              <a:spcAft>
                <a:spcPts val="0"/>
              </a:spcAft>
              <a:buNone/>
            </a:pPr>
            <a:r>
              <a:t/>
            </a:r>
            <a:endParaRPr b="1" sz="4198">
              <a:solidFill>
                <a:srgbClr val="FF6D25"/>
              </a:solidFill>
              <a:latin typeface="Calibri"/>
              <a:ea typeface="Calibri"/>
              <a:cs typeface="Calibri"/>
              <a:sym typeface="Calibri"/>
            </a:endParaRPr>
          </a:p>
          <a:p>
            <a:pPr indent="0" lvl="0" marL="0" marR="0" rtl="0" algn="ctr">
              <a:lnSpc>
                <a:spcPct val="43211"/>
              </a:lnSpc>
              <a:spcBef>
                <a:spcPts val="0"/>
              </a:spcBef>
              <a:spcAft>
                <a:spcPts val="0"/>
              </a:spcAft>
              <a:buNone/>
            </a:pPr>
            <a:r>
              <a:t/>
            </a:r>
            <a:endParaRPr b="1" sz="4198">
              <a:solidFill>
                <a:srgbClr val="FF6D25"/>
              </a:solidFill>
              <a:latin typeface="Calibri"/>
              <a:ea typeface="Calibri"/>
              <a:cs typeface="Calibri"/>
              <a:sym typeface="Calibri"/>
            </a:endParaRPr>
          </a:p>
          <a:p>
            <a:pPr indent="0" lvl="0" marL="0" marR="0" rtl="0" algn="ctr">
              <a:lnSpc>
                <a:spcPct val="129583"/>
              </a:lnSpc>
              <a:spcBef>
                <a:spcPts val="0"/>
              </a:spcBef>
              <a:spcAft>
                <a:spcPts val="0"/>
              </a:spcAft>
              <a:buNone/>
            </a:pPr>
            <a:r>
              <a:rPr lang="en-US" sz="1200">
                <a:solidFill>
                  <a:srgbClr val="000000"/>
                </a:solidFill>
                <a:latin typeface="Calibri"/>
                <a:ea typeface="Calibri"/>
                <a:cs typeface="Calibri"/>
                <a:sym typeface="Calibri"/>
              </a:rPr>
              <a:t>Migration, Mobilität und der EU-Arbeitsmarkt. Europäische Kommission. Nov. 2025</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descr="Uma imagem com texto, Tipo de letra, captura de ecrã, Gráficos  Descrição gerada automaticamente" id="248" name="Google Shape;248;p10"/>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10"/>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50" name="Google Shape;250;p10"/>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51" name="Google Shape;251;p10"/>
          <p:cNvGrpSpPr/>
          <p:nvPr/>
        </p:nvGrpSpPr>
        <p:grpSpPr>
          <a:xfrm>
            <a:off x="2130209" y="-6353"/>
            <a:ext cx="16164211" cy="720090"/>
            <a:chOff x="0" y="0"/>
            <a:chExt cx="21552281" cy="960120"/>
          </a:xfrm>
        </p:grpSpPr>
        <p:sp>
          <p:nvSpPr>
            <p:cNvPr id="252" name="Google Shape;252;p10"/>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3" name="Google Shape;253;p10"/>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54" name="Google Shape;254;p10"/>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Beschäftigung von EU-Bürger:innen</a:t>
            </a:r>
            <a:endParaRPr b="1" sz="4200">
              <a:solidFill>
                <a:srgbClr val="FF6D25"/>
              </a:solidFill>
              <a:latin typeface="Arial"/>
              <a:ea typeface="Arial"/>
              <a:cs typeface="Arial"/>
              <a:sym typeface="Arial"/>
            </a:endParaRPr>
          </a:p>
        </p:txBody>
      </p:sp>
      <p:sp>
        <p:nvSpPr>
          <p:cNvPr id="255" name="Google Shape;255;p10"/>
          <p:cNvSpPr txBox="1"/>
          <p:nvPr/>
        </p:nvSpPr>
        <p:spPr>
          <a:xfrm>
            <a:off x="1348740" y="2466804"/>
            <a:ext cx="15590520" cy="6460166"/>
          </a:xfrm>
          <a:prstGeom prst="rect">
            <a:avLst/>
          </a:prstGeom>
          <a:noFill/>
          <a:ln>
            <a:noFill/>
          </a:ln>
        </p:spPr>
        <p:txBody>
          <a:bodyPr anchorCtr="0" anchor="t" bIns="0" lIns="0" spcFirstLastPara="1" rIns="0" wrap="square" tIns="0">
            <a:spAutoFit/>
          </a:bodyPr>
          <a:lstStyle/>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Die Freiheit, ohne Arbeitserlaubnis in ein anderes EU-Land zu ziehen, um dort zu arbeiten, ist ein grundlegendes Recht, das EU-Bürger:innen gewährt wird. </a:t>
            </a:r>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EU-Bürger:innen haben das Recht,</a:t>
            </a:r>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in einem anderen EU-Land eine Beschäftigung zu suchen</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in einem EU-Land zu arbeiten, ohne dass eine Arbeitserlaubnis erforderlich ist</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sich zum Zweck der Beschäftigung in einem EU-Land aufzuhalten</a:t>
            </a:r>
            <a:endParaRPr b="0" i="0" sz="3600" u="none" cap="none" strike="noStrike">
              <a:solidFill>
                <a:srgbClr val="000000"/>
              </a:solidFill>
              <a:latin typeface="Calibri"/>
              <a:ea typeface="Calibri"/>
              <a:cs typeface="Calibri"/>
              <a:sym typeface="Calibri"/>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nach Beendigung des Arbeitsverhältnisses in dem EU-Land zu verbleiben </a:t>
            </a:r>
            <a:endParaRPr/>
          </a:p>
          <a:p>
            <a:pPr indent="-274320" lvl="2" marL="822960" marR="0" rtl="0" algn="l">
              <a:lnSpc>
                <a:spcPct val="129583"/>
              </a:lnSpc>
              <a:spcBef>
                <a:spcPts val="0"/>
              </a:spcBef>
              <a:spcAft>
                <a:spcPts val="0"/>
              </a:spcAft>
              <a:buClr>
                <a:srgbClr val="000000"/>
              </a:buClr>
              <a:buSzPts val="3600"/>
              <a:buFont typeface="Arial"/>
              <a:buChar char="⚬"/>
            </a:pPr>
            <a:r>
              <a:rPr b="0" i="0" lang="en-US" sz="3600" u="none" cap="none" strike="noStrike">
                <a:solidFill>
                  <a:srgbClr val="000000"/>
                </a:solidFill>
                <a:latin typeface="Calibri"/>
                <a:ea typeface="Calibri"/>
                <a:cs typeface="Calibri"/>
                <a:sym typeface="Calibri"/>
              </a:rPr>
              <a:t>bei der Arbeitssuche, den Arbeitsbedingungen und allen anderen sozialen und steuerlichen Vorteilen die gleiche Behandlung wie Staatsangehörige zu genießen</a:t>
            </a:r>
            <a:endParaRPr b="0" i="0" sz="3600" u="none" cap="none" strike="noStrik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descr="Uma imagem com texto, Tipo de letra, captura de ecrã, Gráficos  Descrição gerada automaticamente" id="264" name="Google Shape;264;p11"/>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5" name="Google Shape;265;p11"/>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66" name="Google Shape;266;p11"/>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67" name="Google Shape;267;p11"/>
          <p:cNvGrpSpPr/>
          <p:nvPr/>
        </p:nvGrpSpPr>
        <p:grpSpPr>
          <a:xfrm>
            <a:off x="2130209" y="-6353"/>
            <a:ext cx="16164211" cy="720090"/>
            <a:chOff x="0" y="0"/>
            <a:chExt cx="21552281" cy="960120"/>
          </a:xfrm>
        </p:grpSpPr>
        <p:sp>
          <p:nvSpPr>
            <p:cNvPr id="268" name="Google Shape;268;p11"/>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p11"/>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0" name="Google Shape;270;p11"/>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Beschäftigung von EU-Bürger:innen</a:t>
            </a:r>
            <a:endParaRPr b="1" sz="4200">
              <a:solidFill>
                <a:srgbClr val="FF6D25"/>
              </a:solidFill>
              <a:latin typeface="Arial"/>
              <a:ea typeface="Arial"/>
              <a:cs typeface="Arial"/>
              <a:sym typeface="Arial"/>
            </a:endParaRPr>
          </a:p>
        </p:txBody>
      </p:sp>
      <p:sp>
        <p:nvSpPr>
          <p:cNvPr id="271" name="Google Shape;271;p11"/>
          <p:cNvSpPr txBox="1"/>
          <p:nvPr/>
        </p:nvSpPr>
        <p:spPr>
          <a:xfrm>
            <a:off x="1348740" y="2466804"/>
            <a:ext cx="15590520" cy="6930359"/>
          </a:xfrm>
          <a:prstGeom prst="rect">
            <a:avLst/>
          </a:prstGeom>
          <a:noFill/>
          <a:ln>
            <a:noFill/>
          </a:ln>
        </p:spPr>
        <p:txBody>
          <a:bodyPr anchorCtr="0" anchor="t" bIns="0" lIns="0" spcFirstLastPara="1" rIns="0" wrap="square" tIns="0">
            <a:spAutoFit/>
          </a:bodyPr>
          <a:lstStyle/>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EU-Bürger:innen haben das Recht, in einem anderen Mitgliedstaat nach Arbeit zu suchen</a:t>
            </a:r>
            <a:endParaRPr sz="3600">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Sie erhalten von den Arbeitsämtern des Aufnahmemitgliedstaats die gleiche Unterstützung wie dessen Staatsangehörige.</a:t>
            </a:r>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Jeder EU-Bürger:innen hat das Recht, sich so lange im Aufnahmeland aufzuhalten, wie es für die Arbeitssuche, die Bewerbung um eine Stelle und die Einstellung erforderlich ist.</a:t>
            </a:r>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Arbeitssuchende dürfen nicht ausgewiesen werden, wenn sie nachweisen, dass sie weiterhin nach Arbeit suchen und eine echte Chance haben, eine Stelle zu finden.</a:t>
            </a:r>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1200">
                <a:solidFill>
                  <a:srgbClr val="000000"/>
                </a:solidFill>
                <a:latin typeface="Calibri"/>
                <a:ea typeface="Calibri"/>
                <a:cs typeface="Calibri"/>
                <a:sym typeface="Calibri"/>
              </a:rPr>
              <a:t>Europäische Kommission: Das Recht auf Arbeitssuche</a:t>
            </a:r>
            <a:endParaRPr sz="1200">
              <a:solidFill>
                <a:srgbClr val="000000"/>
              </a:solidFill>
              <a:latin typeface="Calibri"/>
              <a:ea typeface="Calibri"/>
              <a:cs typeface="Calibri"/>
              <a:sym typeface="Calibri"/>
            </a:endParaRPr>
          </a:p>
          <a:p>
            <a:pPr indent="0" lvl="0" marL="0" marR="0" rtl="0" algn="l">
              <a:lnSpc>
                <a:spcPct val="291583"/>
              </a:lnSpc>
              <a:spcBef>
                <a:spcPts val="0"/>
              </a:spcBef>
              <a:spcAft>
                <a:spcPts val="0"/>
              </a:spcAft>
              <a:buNone/>
            </a:pPr>
            <a:r>
              <a:t/>
            </a:r>
            <a:endParaRPr sz="1200">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descr="Uma imagem com texto, Tipo de letra, captura de ecrã, Gráficos  Descrição gerada automaticamente" id="280" name="Google Shape;280;p1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1" name="Google Shape;281;p1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82" name="Google Shape;282;p1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83" name="Google Shape;283;p12"/>
          <p:cNvGrpSpPr/>
          <p:nvPr/>
        </p:nvGrpSpPr>
        <p:grpSpPr>
          <a:xfrm>
            <a:off x="2130209" y="-6353"/>
            <a:ext cx="16164211" cy="720090"/>
            <a:chOff x="0" y="0"/>
            <a:chExt cx="21552281" cy="960120"/>
          </a:xfrm>
        </p:grpSpPr>
        <p:sp>
          <p:nvSpPr>
            <p:cNvPr id="284" name="Google Shape;284;p12"/>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12"/>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86" name="Google Shape;286;p12"/>
          <p:cNvSpPr txBox="1"/>
          <p:nvPr/>
        </p:nvSpPr>
        <p:spPr>
          <a:xfrm>
            <a:off x="1062361" y="1303763"/>
            <a:ext cx="15590520" cy="113570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000000"/>
                </a:solidFill>
                <a:latin typeface="Arial"/>
                <a:ea typeface="Arial"/>
                <a:cs typeface="Arial"/>
                <a:sym typeface="Arial"/>
              </a:rPr>
              <a:t>Die Richtlinie über die kombinierte Aufenthalts- und Arbeitserlaubnis </a:t>
            </a:r>
            <a:endParaRPr/>
          </a:p>
          <a:p>
            <a:pPr indent="0" lvl="0" marL="0" marR="0" rtl="0" algn="l">
              <a:lnSpc>
                <a:spcPct val="37023"/>
              </a:lnSpc>
              <a:spcBef>
                <a:spcPts val="0"/>
              </a:spcBef>
              <a:spcAft>
                <a:spcPts val="0"/>
              </a:spcAft>
              <a:buNone/>
            </a:pPr>
            <a:r>
              <a:t/>
            </a:r>
            <a:endParaRPr b="1" sz="4200">
              <a:solidFill>
                <a:srgbClr val="000000"/>
              </a:solidFill>
              <a:latin typeface="Arial"/>
              <a:ea typeface="Arial"/>
              <a:cs typeface="Arial"/>
              <a:sym typeface="Arial"/>
            </a:endParaRPr>
          </a:p>
        </p:txBody>
      </p:sp>
      <p:sp>
        <p:nvSpPr>
          <p:cNvPr id="287" name="Google Shape;287;p12"/>
          <p:cNvSpPr txBox="1"/>
          <p:nvPr/>
        </p:nvSpPr>
        <p:spPr>
          <a:xfrm>
            <a:off x="1062361" y="3024490"/>
            <a:ext cx="14527016" cy="6652270"/>
          </a:xfrm>
          <a:prstGeom prst="rect">
            <a:avLst/>
          </a:prstGeom>
          <a:noFill/>
          <a:ln>
            <a:noFill/>
          </a:ln>
        </p:spPr>
        <p:txBody>
          <a:bodyPr anchorCtr="0" anchor="t" bIns="0" lIns="0" spcFirstLastPara="1" rIns="0" wrap="square" tIns="0">
            <a:spAutoFit/>
          </a:bodyPr>
          <a:lstStyle/>
          <a:p>
            <a:pPr indent="0" lvl="0" marL="0" marR="0" rtl="0" algn="ctr">
              <a:lnSpc>
                <a:spcPct val="129595"/>
              </a:lnSpc>
              <a:spcBef>
                <a:spcPts val="0"/>
              </a:spcBef>
              <a:spcAft>
                <a:spcPts val="0"/>
              </a:spcAft>
              <a:buNone/>
            </a:pPr>
            <a:r>
              <a:rPr b="1" lang="en-US" sz="4200">
                <a:solidFill>
                  <a:srgbClr val="FF6D25"/>
                </a:solidFill>
                <a:latin typeface="Arial"/>
                <a:ea typeface="Arial"/>
                <a:cs typeface="Arial"/>
                <a:sym typeface="Arial"/>
              </a:rPr>
              <a:t>„...der Beitritt zur Richtlinie über die kombinierte Aufenthalts- und Arbeitserlaubnis und die Möglichkeit für Ehepartner:innen oder Lebenspartner:innen von Arbeitnehmer:innen, ebenfalls einen Beitrag zur Wirtschaft zu leisten, werden entscheidend dazu beitragen, dass wir dringend benötigte Fähigkeiten und Erfahrungen in den Arbeitsmarkt aller Wirtschaftssektoren einbringen können.“</a:t>
            </a:r>
            <a:endParaRPr/>
          </a:p>
          <a:p>
            <a:pPr indent="0" lvl="0" marL="0" marR="0" rtl="0" algn="ctr">
              <a:lnSpc>
                <a:spcPct val="43190"/>
              </a:lnSpc>
              <a:spcBef>
                <a:spcPts val="0"/>
              </a:spcBef>
              <a:spcAft>
                <a:spcPts val="0"/>
              </a:spcAft>
              <a:buNone/>
            </a:pPr>
            <a:r>
              <a:t/>
            </a:r>
            <a:endParaRPr b="1" sz="4200">
              <a:solidFill>
                <a:srgbClr val="FF6D25"/>
              </a:solidFill>
              <a:latin typeface="Arial"/>
              <a:ea typeface="Arial"/>
              <a:cs typeface="Arial"/>
              <a:sym typeface="Arial"/>
            </a:endParaRPr>
          </a:p>
          <a:p>
            <a:pPr indent="0" lvl="0" marL="0" marR="0" rtl="0" algn="ctr">
              <a:lnSpc>
                <a:spcPct val="43190"/>
              </a:lnSpc>
              <a:spcBef>
                <a:spcPts val="0"/>
              </a:spcBef>
              <a:spcAft>
                <a:spcPts val="0"/>
              </a:spcAft>
              <a:buNone/>
            </a:pPr>
            <a:r>
              <a:t/>
            </a:r>
            <a:endParaRPr b="1" sz="4200">
              <a:solidFill>
                <a:srgbClr val="FF6D25"/>
              </a:solidFill>
              <a:latin typeface="Arial"/>
              <a:ea typeface="Arial"/>
              <a:cs typeface="Arial"/>
              <a:sym typeface="Arial"/>
            </a:endParaRPr>
          </a:p>
          <a:p>
            <a:pPr indent="0" lvl="0" marL="0" marR="0" rtl="0" algn="ctr">
              <a:lnSpc>
                <a:spcPct val="43190"/>
              </a:lnSpc>
              <a:spcBef>
                <a:spcPts val="0"/>
              </a:spcBef>
              <a:spcAft>
                <a:spcPts val="0"/>
              </a:spcAft>
              <a:buNone/>
            </a:pPr>
            <a:r>
              <a:t/>
            </a:r>
            <a:endParaRPr b="1" sz="4200">
              <a:solidFill>
                <a:srgbClr val="FF6D25"/>
              </a:solidFill>
              <a:latin typeface="Arial"/>
              <a:ea typeface="Arial"/>
              <a:cs typeface="Arial"/>
              <a:sym typeface="Arial"/>
            </a:endParaRPr>
          </a:p>
          <a:p>
            <a:pPr indent="0" lvl="0" marL="0" marR="0" rtl="0" algn="l">
              <a:lnSpc>
                <a:spcPct val="129583"/>
              </a:lnSpc>
              <a:spcBef>
                <a:spcPts val="0"/>
              </a:spcBef>
              <a:spcAft>
                <a:spcPts val="0"/>
              </a:spcAft>
              <a:buNone/>
            </a:pPr>
            <a:r>
              <a:rPr lang="en-US" sz="1200">
                <a:solidFill>
                  <a:srgbClr val="000000"/>
                </a:solidFill>
                <a:latin typeface="Arial"/>
                <a:ea typeface="Arial"/>
                <a:cs typeface="Arial"/>
                <a:sym typeface="Arial"/>
              </a:rPr>
              <a:t>Justizministerin Helen McEntee, Irland. 2024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descr="Uma imagem com texto, Tipo de letra, captura de ecrã, Gráficos  Descrição gerada automaticamente" id="296" name="Google Shape;296;p1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97" name="Google Shape;297;p1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298" name="Google Shape;298;p1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299" name="Google Shape;299;p13"/>
          <p:cNvGrpSpPr/>
          <p:nvPr/>
        </p:nvGrpSpPr>
        <p:grpSpPr>
          <a:xfrm>
            <a:off x="2130209" y="-6353"/>
            <a:ext cx="16164211" cy="720090"/>
            <a:chOff x="0" y="0"/>
            <a:chExt cx="21552281" cy="960120"/>
          </a:xfrm>
        </p:grpSpPr>
        <p:sp>
          <p:nvSpPr>
            <p:cNvPr id="300" name="Google Shape;300;p13"/>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13"/>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02" name="Google Shape;302;p13"/>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Beschäftigung von Nicht-EU-Bürger:innen</a:t>
            </a:r>
            <a:endParaRPr b="1" sz="4200">
              <a:solidFill>
                <a:srgbClr val="FF6D25"/>
              </a:solidFill>
              <a:latin typeface="Arial"/>
              <a:ea typeface="Arial"/>
              <a:cs typeface="Arial"/>
              <a:sym typeface="Arial"/>
            </a:endParaRPr>
          </a:p>
        </p:txBody>
      </p:sp>
      <p:sp>
        <p:nvSpPr>
          <p:cNvPr id="303" name="Google Shape;303;p13"/>
          <p:cNvSpPr txBox="1"/>
          <p:nvPr/>
        </p:nvSpPr>
        <p:spPr>
          <a:xfrm>
            <a:off x="1464478" y="1983124"/>
            <a:ext cx="15851829" cy="8037265"/>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lang="en-US" sz="4200">
                <a:solidFill>
                  <a:srgbClr val="000000"/>
                </a:solidFill>
                <a:latin typeface="Calibri"/>
                <a:ea typeface="Calibri"/>
                <a:cs typeface="Calibri"/>
                <a:sym typeface="Calibri"/>
              </a:rPr>
              <a:t>Nicht-EU-Bürger:innen können je nach ihrer Staatsangehörigkeit oder ihrem Status das Recht haben, in einem EU-Land zu arbeiten, oder das Recht auf Gleichbehandlung mit EU-Bürger:innen hinsichtlich der Arbeitsbedingungen; dies wird durch verschiedene Rechtsinstrumente geregelt</a:t>
            </a:r>
            <a:endParaRPr sz="4200">
              <a:solidFill>
                <a:srgbClr val="000000"/>
              </a:solidFill>
              <a:latin typeface="Calibri"/>
              <a:ea typeface="Calibri"/>
              <a:cs typeface="Calibri"/>
              <a:sym typeface="Calibri"/>
            </a:endParaRPr>
          </a:p>
          <a:p>
            <a:pPr indent="0" lvl="0" marL="0" marR="0" rtl="0" algn="l">
              <a:lnSpc>
                <a:spcPct val="43190"/>
              </a:lnSpc>
              <a:spcBef>
                <a:spcPts val="0"/>
              </a:spcBef>
              <a:spcAft>
                <a:spcPts val="0"/>
              </a:spcAft>
              <a:buNone/>
            </a:pPr>
            <a:r>
              <a:t/>
            </a:r>
            <a:endParaRPr sz="4200">
              <a:solidFill>
                <a:srgbClr val="000000"/>
              </a:solidFill>
              <a:latin typeface="Calibri"/>
              <a:ea typeface="Calibri"/>
              <a:cs typeface="Calibri"/>
              <a:sym typeface="Calibri"/>
            </a:endParaRPr>
          </a:p>
          <a:p>
            <a:pPr indent="0" lvl="0" marL="0" marR="0" rtl="0" algn="l">
              <a:lnSpc>
                <a:spcPct val="129595"/>
              </a:lnSpc>
              <a:spcBef>
                <a:spcPts val="0"/>
              </a:spcBef>
              <a:spcAft>
                <a:spcPts val="0"/>
              </a:spcAft>
              <a:buNone/>
            </a:pPr>
            <a:r>
              <a:rPr lang="en-US" sz="4200">
                <a:solidFill>
                  <a:srgbClr val="000000"/>
                </a:solidFill>
                <a:latin typeface="Calibri"/>
                <a:ea typeface="Calibri"/>
                <a:cs typeface="Calibri"/>
                <a:sym typeface="Calibri"/>
              </a:rPr>
              <a:t>Nicht-EU-Bürger:innen haben unter Umständen das Recht, in einem EU-Land zu arbeiten oder hinsichtlich der Arbeitsbedingungen gleich behandelt zu werden wie EU-Bürger:innen. </a:t>
            </a:r>
            <a:endParaRPr/>
          </a:p>
          <a:p>
            <a:pPr indent="0" lvl="0" marL="0" marR="0" rtl="0" algn="l">
              <a:lnSpc>
                <a:spcPct val="43190"/>
              </a:lnSpc>
              <a:spcBef>
                <a:spcPts val="0"/>
              </a:spcBef>
              <a:spcAft>
                <a:spcPts val="0"/>
              </a:spcAft>
              <a:buNone/>
            </a:pPr>
            <a:r>
              <a:t/>
            </a:r>
            <a:endParaRPr sz="4200">
              <a:solidFill>
                <a:srgbClr val="000000"/>
              </a:solidFill>
              <a:latin typeface="Calibri"/>
              <a:ea typeface="Calibri"/>
              <a:cs typeface="Calibri"/>
              <a:sym typeface="Calibri"/>
            </a:endParaRPr>
          </a:p>
          <a:p>
            <a:pPr indent="0" lvl="0" marL="0" marR="0" rtl="0" algn="l">
              <a:lnSpc>
                <a:spcPct val="129595"/>
              </a:lnSpc>
              <a:spcBef>
                <a:spcPts val="0"/>
              </a:spcBef>
              <a:spcAft>
                <a:spcPts val="0"/>
              </a:spcAft>
              <a:buNone/>
            </a:pPr>
            <a:r>
              <a:rPr lang="en-US" sz="4200">
                <a:solidFill>
                  <a:srgbClr val="000000"/>
                </a:solidFill>
                <a:latin typeface="Calibri"/>
                <a:ea typeface="Calibri"/>
                <a:cs typeface="Calibri"/>
                <a:sym typeface="Calibri"/>
              </a:rPr>
              <a:t>Diese Rechte hängen von ihrem Status als Familienangehörige von EU-Bürger:innenn und von ihrer eigenen Staatsangehörigkeit ab.</a:t>
            </a:r>
            <a:endParaRPr/>
          </a:p>
          <a:p>
            <a:pPr indent="0" lvl="0" marL="0" marR="0" rtl="0" algn="l">
              <a:lnSpc>
                <a:spcPct val="43190"/>
              </a:lnSpc>
              <a:spcBef>
                <a:spcPts val="0"/>
              </a:spcBef>
              <a:spcAft>
                <a:spcPts val="0"/>
              </a:spcAft>
              <a:buNone/>
            </a:pPr>
            <a:r>
              <a:t/>
            </a:r>
            <a:endParaRPr sz="42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1200">
                <a:solidFill>
                  <a:srgbClr val="000000"/>
                </a:solidFill>
                <a:latin typeface="Arial"/>
                <a:ea typeface="Arial"/>
                <a:cs typeface="Arial"/>
                <a:sym typeface="Arial"/>
              </a:rPr>
              <a:t>Europäische Kommission, Beschäftigung, Soziales und Integration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descr="Uma imagem com texto, Tipo de letra, captura de ecrã, Gráficos  Descrição gerada automaticamente" id="312" name="Google Shape;312;p1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 name="Google Shape;313;p14"/>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14" name="Google Shape;314;p14"/>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15" name="Google Shape;315;p14"/>
          <p:cNvGrpSpPr/>
          <p:nvPr/>
        </p:nvGrpSpPr>
        <p:grpSpPr>
          <a:xfrm>
            <a:off x="2130209" y="-6353"/>
            <a:ext cx="16164211" cy="720090"/>
            <a:chOff x="0" y="0"/>
            <a:chExt cx="21552281" cy="960120"/>
          </a:xfrm>
        </p:grpSpPr>
        <p:sp>
          <p:nvSpPr>
            <p:cNvPr id="316" name="Google Shape;316;p14"/>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14"/>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18" name="Google Shape;318;p14"/>
          <p:cNvSpPr txBox="1"/>
          <p:nvPr/>
        </p:nvSpPr>
        <p:spPr>
          <a:xfrm>
            <a:off x="1348740" y="1128541"/>
            <a:ext cx="15590520" cy="6545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Richtlinie über die kombinierte Aufenthaltsgenehmigung</a:t>
            </a:r>
            <a:endParaRPr/>
          </a:p>
        </p:txBody>
      </p:sp>
      <p:sp>
        <p:nvSpPr>
          <p:cNvPr id="319" name="Google Shape;319;p14"/>
          <p:cNvSpPr txBox="1"/>
          <p:nvPr/>
        </p:nvSpPr>
        <p:spPr>
          <a:xfrm>
            <a:off x="1239460" y="2030749"/>
            <a:ext cx="15590520" cy="7707303"/>
          </a:xfrm>
          <a:prstGeom prst="rect">
            <a:avLst/>
          </a:prstGeom>
          <a:noFill/>
          <a:ln>
            <a:noFill/>
          </a:ln>
        </p:spPr>
        <p:txBody>
          <a:bodyPr anchorCtr="0" anchor="t" bIns="0" lIns="0" spcFirstLastPara="1" rIns="0" wrap="square" tIns="0">
            <a:spAutoFit/>
          </a:bodyPr>
          <a:lstStyle/>
          <a:p>
            <a:pPr indent="0" lvl="0" marL="0" marR="0" rtl="0" algn="l">
              <a:lnSpc>
                <a:spcPct val="129583"/>
              </a:lnSpc>
              <a:spcBef>
                <a:spcPts val="0"/>
              </a:spcBef>
              <a:spcAft>
                <a:spcPts val="0"/>
              </a:spcAft>
              <a:buNone/>
            </a:pPr>
            <a:r>
              <a:rPr lang="en-US" sz="3600" u="sng">
                <a:solidFill>
                  <a:srgbClr val="000000"/>
                </a:solidFill>
                <a:latin typeface="Calibri"/>
                <a:ea typeface="Calibri"/>
                <a:cs typeface="Calibri"/>
                <a:sym typeface="Calibri"/>
                <a:hlinkClick r:id="rId6">
                  <a:extLst>
                    <a:ext uri="{A12FA001-AC4F-418D-AE19-62706E023703}">
                      <ahyp:hlinkClr val="tx"/>
                    </a:ext>
                  </a:extLst>
                </a:hlinkClick>
              </a:rPr>
              <a:t>Die Richtlinie über die kombinierte Arbeitserlaubnis</a:t>
            </a:r>
            <a:r>
              <a:rPr lang="en-US" sz="3600">
                <a:solidFill>
                  <a:srgbClr val="000000"/>
                </a:solidFill>
                <a:latin typeface="Calibri"/>
                <a:ea typeface="Calibri"/>
                <a:cs typeface="Calibri"/>
                <a:sym typeface="Calibri"/>
              </a:rPr>
              <a:t> 2024 sieht ein vereinfachtes Verfahren vor, das Arbeitnehmer:innen aus Nicht-EU-Ländern das Recht auf Gleichbehandlung mit Staatsangehörigen der EU-Mitgliedstaaten gewährt</a:t>
            </a:r>
            <a:endParaRPr sz="3600">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Sie gewährleistet die faire Behandlung von Arbeitnehmer:innen aus Nicht-EU-Ländern, die sich rechtmäßig in einem Mitgliedstaat aufhalten, und beugt Ausbeutung vor</a:t>
            </a:r>
            <a:endParaRPr sz="3600">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Die Richtlinie regelt Arbeitsbedingungen wie Entlohnung, Arbeitszeiten, Gesundheits- und Sicherheitsanforderungen, Aus- und Weiterbildung, Anerkennung von Qualifikationen und steuerliche Vorteile</a:t>
            </a:r>
            <a:endParaRPr sz="3600">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129583"/>
              </a:lnSpc>
              <a:spcBef>
                <a:spcPts val="0"/>
              </a:spcBef>
              <a:spcAft>
                <a:spcPts val="0"/>
              </a:spcAft>
              <a:buNone/>
            </a:pPr>
            <a:r>
              <a:rPr lang="en-US" sz="3600">
                <a:solidFill>
                  <a:srgbClr val="000000"/>
                </a:solidFill>
                <a:latin typeface="Calibri"/>
                <a:ea typeface="Calibri"/>
                <a:cs typeface="Calibri"/>
                <a:sym typeface="Calibri"/>
              </a:rPr>
              <a:t>Muss bis zum 1. Mai 2026 in nationales Recht umgesetzt werden</a:t>
            </a:r>
            <a:endParaRPr sz="3600">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a:p>
            <a:pPr indent="0" lvl="0" marL="0" marR="0" rtl="0" algn="l">
              <a:lnSpc>
                <a:spcPct val="50388"/>
              </a:lnSpc>
              <a:spcBef>
                <a:spcPts val="0"/>
              </a:spcBef>
              <a:spcAft>
                <a:spcPts val="0"/>
              </a:spcAft>
              <a:buNone/>
            </a:pPr>
            <a:r>
              <a:t/>
            </a:r>
            <a:endParaRPr sz="3600">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descr="Uma imagem com texto, Tipo de letra, captura de ecrã, Gráficos  Descrição gerada automaticamente" id="328" name="Google Shape;328;p1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9" name="Google Shape;329;p15"/>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30" name="Google Shape;330;p15"/>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31" name="Google Shape;331;p15"/>
          <p:cNvGrpSpPr/>
          <p:nvPr/>
        </p:nvGrpSpPr>
        <p:grpSpPr>
          <a:xfrm>
            <a:off x="2130209" y="-6353"/>
            <a:ext cx="16164211" cy="720090"/>
            <a:chOff x="0" y="0"/>
            <a:chExt cx="21552281" cy="960120"/>
          </a:xfrm>
        </p:grpSpPr>
        <p:sp>
          <p:nvSpPr>
            <p:cNvPr id="332" name="Google Shape;332;p15"/>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3" name="Google Shape;333;p15"/>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34" name="Google Shape;334;p15"/>
          <p:cNvSpPr txBox="1"/>
          <p:nvPr/>
        </p:nvSpPr>
        <p:spPr>
          <a:xfrm>
            <a:off x="1348740" y="1128541"/>
            <a:ext cx="16482060" cy="133446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Änderungen an der Richtlinie über die kombinierte Aufenthalts- und Arbeitserlaubnis 2024</a:t>
            </a:r>
            <a:endParaRPr/>
          </a:p>
        </p:txBody>
      </p:sp>
      <p:sp>
        <p:nvSpPr>
          <p:cNvPr id="335" name="Google Shape;335;p15"/>
          <p:cNvSpPr txBox="1"/>
          <p:nvPr/>
        </p:nvSpPr>
        <p:spPr>
          <a:xfrm>
            <a:off x="1239478" y="2577399"/>
            <a:ext cx="15851696" cy="7132337"/>
          </a:xfrm>
          <a:prstGeom prst="rect">
            <a:avLst/>
          </a:prstGeom>
          <a:noFill/>
          <a:ln>
            <a:noFill/>
          </a:ln>
        </p:spPr>
        <p:txBody>
          <a:bodyPr anchorCtr="0" anchor="t" bIns="0" lIns="0" spcFirstLastPara="1" rIns="0" wrap="square" tIns="0">
            <a:spAutoFit/>
          </a:bodyPr>
          <a:lstStyle/>
          <a:p>
            <a:pPr indent="-457200" lvl="0" marL="457200" marR="0" rtl="0" algn="l">
              <a:lnSpc>
                <a:spcPct val="138857"/>
              </a:lnSpc>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Einführung eines einheitlichen Antragsverfahrens für Aufenthalts- und Arbeitsgenehmigungen </a:t>
            </a:r>
            <a:endParaRPr/>
          </a:p>
          <a:p>
            <a:pPr indent="-279400" lvl="0" marL="457200" marR="0" rtl="0" algn="l">
              <a:lnSpc>
                <a:spcPct val="64785"/>
              </a:lnSpc>
              <a:spcBef>
                <a:spcPts val="0"/>
              </a:spcBef>
              <a:spcAft>
                <a:spcPts val="0"/>
              </a:spcAft>
              <a:buClr>
                <a:schemeClr val="dk1"/>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138857"/>
              </a:lnSpc>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Inhaber:innen einer gültigen Aufenthaltsgenehmigung können den Antrag direkt aus der EU stellen, ohne in ihr Herkunftsland zurückkehren zu müssen</a:t>
            </a:r>
            <a:endParaRPr sz="2800">
              <a:solidFill>
                <a:srgbClr val="000000"/>
              </a:solidFill>
              <a:latin typeface="Calibri"/>
              <a:ea typeface="Calibri"/>
              <a:cs typeface="Calibri"/>
              <a:sym typeface="Calibri"/>
            </a:endParaRPr>
          </a:p>
          <a:p>
            <a:pPr indent="-279400" lvl="0" marL="457200" marR="0" rtl="0" algn="l">
              <a:lnSpc>
                <a:spcPct val="64785"/>
              </a:lnSpc>
              <a:spcBef>
                <a:spcPts val="0"/>
              </a:spcBef>
              <a:spcAft>
                <a:spcPts val="0"/>
              </a:spcAft>
              <a:buClr>
                <a:schemeClr val="dk1"/>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138857"/>
              </a:lnSpc>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Anträge können innerhalb des Mitgliedstaats gestellt werden</a:t>
            </a:r>
            <a:endParaRPr sz="2800">
              <a:solidFill>
                <a:srgbClr val="000000"/>
              </a:solidFill>
              <a:latin typeface="Calibri"/>
              <a:ea typeface="Calibri"/>
              <a:cs typeface="Calibri"/>
              <a:sym typeface="Calibri"/>
            </a:endParaRPr>
          </a:p>
          <a:p>
            <a:pPr indent="-279400" lvl="0" marL="457200" marR="0" rtl="0" algn="l">
              <a:lnSpc>
                <a:spcPct val="64785"/>
              </a:lnSpc>
              <a:spcBef>
                <a:spcPts val="0"/>
              </a:spcBef>
              <a:spcAft>
                <a:spcPts val="0"/>
              </a:spcAft>
              <a:buClr>
                <a:schemeClr val="dk1"/>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138857"/>
              </a:lnSpc>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Die Mitgliedstaaten müssen über einen Antrag im Rahmen eines einzigen Antragsverfahrens innerhalb von 90 Tagen entscheiden </a:t>
            </a:r>
            <a:endParaRPr/>
          </a:p>
          <a:p>
            <a:pPr indent="-457200" lvl="0" marL="457200" marR="0" rtl="0" algn="l">
              <a:lnSpc>
                <a:spcPct val="138857"/>
              </a:lnSpc>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Recht auf Arbeitgeber:innenwechsel</a:t>
            </a:r>
            <a:endParaRPr sz="2800">
              <a:solidFill>
                <a:srgbClr val="000000"/>
              </a:solidFill>
              <a:latin typeface="Calibri"/>
              <a:ea typeface="Calibri"/>
              <a:cs typeface="Calibri"/>
              <a:sym typeface="Calibri"/>
            </a:endParaRPr>
          </a:p>
          <a:p>
            <a:pPr indent="-279400" lvl="0" marL="457200" marR="0" rtl="0" algn="l">
              <a:lnSpc>
                <a:spcPct val="64785"/>
              </a:lnSpc>
              <a:spcBef>
                <a:spcPts val="0"/>
              </a:spcBef>
              <a:spcAft>
                <a:spcPts val="0"/>
              </a:spcAft>
              <a:buClr>
                <a:schemeClr val="dk1"/>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138857"/>
              </a:lnSpc>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Arbeitnehmer:innen können während der Beantragung einer Aufenthaltsverlängerung weiter beschäftigt bleiben</a:t>
            </a:r>
            <a:endParaRPr sz="2800">
              <a:solidFill>
                <a:srgbClr val="000000"/>
              </a:solidFill>
              <a:latin typeface="Calibri"/>
              <a:ea typeface="Calibri"/>
              <a:cs typeface="Calibri"/>
              <a:sym typeface="Calibri"/>
            </a:endParaRPr>
          </a:p>
          <a:p>
            <a:pPr indent="-279400" lvl="0" marL="457200" marR="0" rtl="0" algn="l">
              <a:lnSpc>
                <a:spcPct val="64785"/>
              </a:lnSpc>
              <a:spcBef>
                <a:spcPts val="0"/>
              </a:spcBef>
              <a:spcAft>
                <a:spcPts val="0"/>
              </a:spcAft>
              <a:buClr>
                <a:schemeClr val="dk1"/>
              </a:buClr>
              <a:buSzPts val="2800"/>
              <a:buFont typeface="Arial"/>
              <a:buNone/>
            </a:pPr>
            <a:r>
              <a:t/>
            </a:r>
            <a:endParaRPr sz="2800">
              <a:solidFill>
                <a:srgbClr val="000000"/>
              </a:solidFill>
              <a:latin typeface="Calibri"/>
              <a:ea typeface="Calibri"/>
              <a:cs typeface="Calibri"/>
              <a:sym typeface="Calibri"/>
            </a:endParaRPr>
          </a:p>
          <a:p>
            <a:pPr indent="-457200" lvl="0" marL="457200" marR="0" rtl="0" algn="l">
              <a:lnSpc>
                <a:spcPct val="129600"/>
              </a:lnSpc>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Vorübergehende Arbeitslosigkeit ist kein Grund mehr für den automatischen Entzug der Aufenthaltserlaubnis. Inhaber einer Aufenthaltserlaubnis  behalten ihr Aufenthaltsrecht für bis zu drei bis sechs Monate, wenn sie seit mindestens zwei Jahren im Besitz einer gültigen Aufenthaltserlaubnis </a:t>
            </a:r>
            <a:r>
              <a:rPr lang="en-US" sz="3000">
                <a:solidFill>
                  <a:srgbClr val="000000"/>
                </a:solidFill>
                <a:latin typeface="Calibri"/>
                <a:ea typeface="Calibri"/>
                <a:cs typeface="Calibri"/>
                <a:sym typeface="Calibri"/>
              </a:rPr>
              <a:t>sind.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descr="Uma imagem com texto, Tipo de letra, captura de ecrã, Gráficos  Descrição gerada automaticamente" id="344" name="Google Shape;344;p16"/>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16"/>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46" name="Google Shape;346;p16"/>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47" name="Google Shape;347;p16"/>
          <p:cNvGrpSpPr/>
          <p:nvPr/>
        </p:nvGrpSpPr>
        <p:grpSpPr>
          <a:xfrm>
            <a:off x="2130209" y="-6353"/>
            <a:ext cx="16164211" cy="720090"/>
            <a:chOff x="0" y="0"/>
            <a:chExt cx="21552281" cy="960120"/>
          </a:xfrm>
        </p:grpSpPr>
        <p:sp>
          <p:nvSpPr>
            <p:cNvPr id="348" name="Google Shape;348;p16"/>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16"/>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50" name="Google Shape;350;p16"/>
          <p:cNvSpPr txBox="1"/>
          <p:nvPr/>
        </p:nvSpPr>
        <p:spPr>
          <a:xfrm>
            <a:off x="905266" y="914400"/>
            <a:ext cx="17117910" cy="8203528"/>
          </a:xfrm>
          <a:prstGeom prst="rect">
            <a:avLst/>
          </a:prstGeom>
          <a:noFill/>
          <a:ln>
            <a:noFill/>
          </a:ln>
        </p:spPr>
        <p:txBody>
          <a:bodyPr anchorCtr="0" anchor="t" bIns="0" lIns="0" spcFirstLastPara="1" rIns="0" wrap="square" tIns="0">
            <a:spAutoFit/>
          </a:bodyPr>
          <a:lstStyle/>
          <a:p>
            <a:pPr indent="0" lvl="0" marL="0" marR="0" rtl="0" algn="l">
              <a:lnSpc>
                <a:spcPct val="145781"/>
              </a:lnSpc>
              <a:spcBef>
                <a:spcPts val="0"/>
              </a:spcBef>
              <a:spcAft>
                <a:spcPts val="0"/>
              </a:spcAft>
              <a:buNone/>
            </a:pPr>
            <a:r>
              <a:rPr lang="en-US" sz="3200">
                <a:solidFill>
                  <a:srgbClr val="000000"/>
                </a:solidFill>
                <a:latin typeface="Calibri"/>
                <a:ea typeface="Calibri"/>
                <a:cs typeface="Calibri"/>
                <a:sym typeface="Calibri"/>
              </a:rPr>
              <a:t>Inhaber:innen einer Aufenthaltsgenehmigung haben Anspruch auf Gleichbehandlung mit Staatsangehörigen (wobei die Mitgliedstaaten jedoch bestimmte Einschränkungen vorsehen können):</a:t>
            </a:r>
            <a:endParaRPr/>
          </a:p>
          <a:p>
            <a:pPr indent="0" lvl="0" marL="0" marR="0" rtl="0" algn="l">
              <a:lnSpc>
                <a:spcPct val="56687"/>
              </a:lnSpc>
              <a:spcBef>
                <a:spcPts val="0"/>
              </a:spcBef>
              <a:spcAft>
                <a:spcPts val="0"/>
              </a:spcAft>
              <a:buNone/>
            </a:pPr>
            <a:r>
              <a:t/>
            </a:r>
            <a:endParaRPr sz="3200">
              <a:solidFill>
                <a:srgbClr val="000000"/>
              </a:solidFill>
              <a:latin typeface="Calibri"/>
              <a:ea typeface="Calibri"/>
              <a:cs typeface="Calibri"/>
              <a:sym typeface="Calibri"/>
            </a:endParaRPr>
          </a:p>
          <a:p>
            <a:pPr indent="-274320" lvl="2" marL="822960" marR="0" rtl="0" algn="l">
              <a:lnSpc>
                <a:spcPct val="145781"/>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Beschäftigungs- und Arbeitsbedingungen, einschließlich Entlohnung, Arbeitszeit, Urlaub und Feiertage;</a:t>
            </a:r>
            <a:endParaRPr/>
          </a:p>
          <a:p>
            <a:pPr indent="-106680" lvl="2" marL="320040" marR="0" rtl="0" algn="l">
              <a:lnSpc>
                <a:spcPct val="56687"/>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74320" lvl="2" marL="822960" marR="0" rtl="0" algn="l">
              <a:lnSpc>
                <a:spcPct val="145781"/>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Gesundheit und Sicherheit am Arbeitsplatz</a:t>
            </a:r>
            <a:endParaRPr b="0" i="0" sz="3200" u="none" cap="none" strike="noStrike">
              <a:solidFill>
                <a:srgbClr val="000000"/>
              </a:solidFill>
              <a:latin typeface="Calibri"/>
              <a:ea typeface="Calibri"/>
              <a:cs typeface="Calibri"/>
              <a:sym typeface="Calibri"/>
            </a:endParaRPr>
          </a:p>
          <a:p>
            <a:pPr indent="-106680" lvl="2" marL="320040" marR="0" rtl="0" algn="l">
              <a:lnSpc>
                <a:spcPct val="56687"/>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74320" lvl="2" marL="822960" marR="0" rtl="0" algn="l">
              <a:lnSpc>
                <a:spcPct val="145781"/>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das Recht auf Streik und Arbeitskampfmaßnahmen sowie die Mitgliedschaft in Gewerkschaften</a:t>
            </a:r>
            <a:endParaRPr b="0" i="0" sz="3200" u="none" cap="none" strike="noStrike">
              <a:solidFill>
                <a:srgbClr val="000000"/>
              </a:solidFill>
              <a:latin typeface="Calibri"/>
              <a:ea typeface="Calibri"/>
              <a:cs typeface="Calibri"/>
              <a:sym typeface="Calibri"/>
            </a:endParaRPr>
          </a:p>
          <a:p>
            <a:pPr indent="-106680" lvl="2" marL="320040" marR="0" rtl="0" algn="l">
              <a:lnSpc>
                <a:spcPct val="56687"/>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74320" lvl="2" marL="822960" marR="0" rtl="0" algn="l">
              <a:lnSpc>
                <a:spcPct val="145781"/>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Bildung und berufliche Bildung</a:t>
            </a:r>
            <a:endParaRPr b="0" i="0" sz="3200" u="none" cap="none" strike="noStrike">
              <a:solidFill>
                <a:srgbClr val="000000"/>
              </a:solidFill>
              <a:latin typeface="Calibri"/>
              <a:ea typeface="Calibri"/>
              <a:cs typeface="Calibri"/>
              <a:sym typeface="Calibri"/>
            </a:endParaRPr>
          </a:p>
          <a:p>
            <a:pPr indent="-106680" lvl="2" marL="320040" marR="0" rtl="0" algn="l">
              <a:lnSpc>
                <a:spcPct val="56687"/>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74320" lvl="2" marL="822960" marR="0" rtl="0" algn="l">
              <a:lnSpc>
                <a:spcPct val="145781"/>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Anerkennung von Qualifikationen</a:t>
            </a:r>
            <a:endParaRPr b="0" i="0" sz="3200" u="none" cap="none" strike="noStrike">
              <a:solidFill>
                <a:srgbClr val="000000"/>
              </a:solidFill>
              <a:latin typeface="Calibri"/>
              <a:ea typeface="Calibri"/>
              <a:cs typeface="Calibri"/>
              <a:sym typeface="Calibri"/>
            </a:endParaRPr>
          </a:p>
          <a:p>
            <a:pPr indent="-106680" lvl="2" marL="320040" marR="0" rtl="0" algn="l">
              <a:lnSpc>
                <a:spcPct val="56687"/>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74320" lvl="2" marL="822960" marR="0" rtl="0" algn="l">
              <a:lnSpc>
                <a:spcPct val="145781"/>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bestimmte Bereiche der Sozialversicherung und Steuervergünstigungen</a:t>
            </a:r>
            <a:endParaRPr b="0" i="0" sz="3200" u="none" cap="none" strike="noStrike">
              <a:solidFill>
                <a:srgbClr val="000000"/>
              </a:solidFill>
              <a:latin typeface="Calibri"/>
              <a:ea typeface="Calibri"/>
              <a:cs typeface="Calibri"/>
              <a:sym typeface="Calibri"/>
            </a:endParaRPr>
          </a:p>
          <a:p>
            <a:pPr indent="-106680" lvl="2" marL="320040" marR="0" rtl="0" algn="l">
              <a:lnSpc>
                <a:spcPct val="56687"/>
              </a:lnSpc>
              <a:spcBef>
                <a:spcPts val="0"/>
              </a:spcBef>
              <a:spcAft>
                <a:spcPts val="0"/>
              </a:spcAft>
              <a:buNone/>
            </a:pPr>
            <a:r>
              <a:t/>
            </a:r>
            <a:endParaRPr b="0" i="0" sz="3200" u="none" cap="none" strike="noStrike">
              <a:solidFill>
                <a:srgbClr val="000000"/>
              </a:solidFill>
              <a:latin typeface="Calibri"/>
              <a:ea typeface="Calibri"/>
              <a:cs typeface="Calibri"/>
              <a:sym typeface="Calibri"/>
            </a:endParaRPr>
          </a:p>
          <a:p>
            <a:pPr indent="-274320" lvl="2" marL="822960" marR="0" rtl="0" algn="l">
              <a:lnSpc>
                <a:spcPct val="145781"/>
              </a:lnSpc>
              <a:spcBef>
                <a:spcPts val="0"/>
              </a:spcBef>
              <a:spcAft>
                <a:spcPts val="0"/>
              </a:spcAft>
              <a:buClr>
                <a:srgbClr val="000000"/>
              </a:buClr>
              <a:buSzPts val="3200"/>
              <a:buFont typeface="Arial"/>
              <a:buChar char="⚬"/>
            </a:pPr>
            <a:r>
              <a:rPr b="0" i="0" lang="en-US" sz="3200" u="none" cap="none" strike="noStrike">
                <a:solidFill>
                  <a:srgbClr val="000000"/>
                </a:solidFill>
                <a:latin typeface="Calibri"/>
                <a:ea typeface="Calibri"/>
                <a:cs typeface="Calibri"/>
                <a:sym typeface="Calibri"/>
              </a:rPr>
              <a:t>Zugang zu öffentlichen Gütern und Dienstleistungen, Zugang zu öffentlichem und privatem Wohnraum sowie Beratung durch Arbeitsämter</a:t>
            </a:r>
            <a:endParaRPr b="0" i="0" sz="3200" u="none" cap="none" strike="noStrik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descr="Uma imagem com texto, Tipo de letra, captura de ecrã, Gráficos  Descrição gerada automaticamente" id="359" name="Google Shape;359;p17"/>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0" name="Google Shape;360;p17"/>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61" name="Google Shape;361;p17"/>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62" name="Google Shape;362;p17"/>
          <p:cNvGrpSpPr/>
          <p:nvPr/>
        </p:nvGrpSpPr>
        <p:grpSpPr>
          <a:xfrm>
            <a:off x="2130209" y="-6353"/>
            <a:ext cx="16164211" cy="720090"/>
            <a:chOff x="0" y="0"/>
            <a:chExt cx="21552281" cy="960120"/>
          </a:xfrm>
        </p:grpSpPr>
        <p:sp>
          <p:nvSpPr>
            <p:cNvPr id="363" name="Google Shape;363;p17"/>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4" name="Google Shape;364;p17"/>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65" name="Google Shape;365;p17"/>
          <p:cNvSpPr txBox="1"/>
          <p:nvPr/>
        </p:nvSpPr>
        <p:spPr>
          <a:xfrm>
            <a:off x="1087431" y="2059324"/>
            <a:ext cx="15851829" cy="6512433"/>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lang="en-US" sz="4200">
                <a:solidFill>
                  <a:srgbClr val="000000"/>
                </a:solidFill>
                <a:latin typeface="Calibri"/>
                <a:ea typeface="Calibri"/>
                <a:cs typeface="Calibri"/>
                <a:sym typeface="Calibri"/>
              </a:rPr>
              <a:t>Staatsangehörige dieser Länder, die legal in der Europäischen Union arbeiten, haben Anspruch auf dieselben Arbeitsbedingungen wie die Staatsangehörigen ihres Gastlandes:</a:t>
            </a:r>
            <a:endParaRPr/>
          </a:p>
          <a:p>
            <a:pPr indent="0" lvl="0" marL="0" marR="0" rtl="0" algn="l">
              <a:lnSpc>
                <a:spcPct val="43190"/>
              </a:lnSpc>
              <a:spcBef>
                <a:spcPts val="0"/>
              </a:spcBef>
              <a:spcAft>
                <a:spcPts val="0"/>
              </a:spcAft>
              <a:buNone/>
            </a:pPr>
            <a:r>
              <a:t/>
            </a:r>
            <a:endParaRPr sz="4200">
              <a:solidFill>
                <a:srgbClr val="000000"/>
              </a:solidFill>
              <a:latin typeface="Calibri"/>
              <a:ea typeface="Calibri"/>
              <a:cs typeface="Calibri"/>
              <a:sym typeface="Calibri"/>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Algerien, Marokko, Tunesien</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Russland</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Albanien, Montenegro, Nordmazedonien</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Bosnien und Herzegowina, Kosovo*, Serbien, Ukraine</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Andorra, San Marino</a:t>
            </a:r>
            <a:endParaRPr/>
          </a:p>
          <a:p>
            <a:pPr indent="-320040" lvl="2" marL="960120" marR="0" rtl="0" algn="l">
              <a:lnSpc>
                <a:spcPct val="129595"/>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79 Länder der </a:t>
            </a:r>
            <a:r>
              <a:rPr b="0" i="0" lang="en-US" sz="4200" u="sng" cap="none" strike="noStrike">
                <a:solidFill>
                  <a:srgbClr val="000000"/>
                </a:solidFill>
                <a:latin typeface="Calibri"/>
                <a:ea typeface="Calibri"/>
                <a:cs typeface="Calibri"/>
                <a:sym typeface="Calibri"/>
                <a:hlinkClick r:id="rId6">
                  <a:extLst>
                    <a:ext uri="{A12FA001-AC4F-418D-AE19-62706E023703}">
                      <ahyp:hlinkClr val="tx"/>
                    </a:ext>
                  </a:extLst>
                </a:hlinkClick>
              </a:rPr>
              <a:t>Gruppe der Staaten in Afrika, im Karibischen Raum und im Pazifischen Ozean</a:t>
            </a:r>
            <a:endParaRPr/>
          </a:p>
          <a:p>
            <a:pPr indent="-106680" lvl="2" marL="320040" marR="0" rtl="0" algn="l">
              <a:lnSpc>
                <a:spcPct val="43190"/>
              </a:lnSpc>
              <a:spcBef>
                <a:spcPts val="0"/>
              </a:spcBef>
              <a:spcAft>
                <a:spcPts val="0"/>
              </a:spcAft>
              <a:buNone/>
            </a:pPr>
            <a:r>
              <a:t/>
            </a:r>
            <a:endParaRPr b="0" i="0" sz="4200" u="sng" cap="none" strike="noStrike">
              <a:solidFill>
                <a:srgbClr val="000000"/>
              </a:solidFill>
              <a:latin typeface="Calibri"/>
              <a:ea typeface="Calibri"/>
              <a:cs typeface="Calibri"/>
              <a:sym typeface="Calibri"/>
              <a:hlinkClick r:id="rId7">
                <a:extLst>
                  <a:ext uri="{A12FA001-AC4F-418D-AE19-62706E023703}">
                    <ahyp:hlinkClr val="tx"/>
                  </a:ext>
                </a:extLst>
              </a:hlinkClick>
            </a:endParaRPr>
          </a:p>
        </p:txBody>
      </p:sp>
      <p:sp>
        <p:nvSpPr>
          <p:cNvPr id="366" name="Google Shape;366;p17"/>
          <p:cNvSpPr txBox="1"/>
          <p:nvPr/>
        </p:nvSpPr>
        <p:spPr>
          <a:xfrm>
            <a:off x="1087422" y="1167374"/>
            <a:ext cx="13830300" cy="703650"/>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000000"/>
                </a:solidFill>
                <a:latin typeface="Arial"/>
                <a:ea typeface="Arial"/>
                <a:cs typeface="Arial"/>
                <a:sym typeface="Arial"/>
              </a:rPr>
              <a:t>Andere Länder, die ein Abkommen mit der EU haben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descr="Uma imagem com texto, Tipo de letra, captura de ecrã, Gráficos  Descrição gerada automaticamente" id="375" name="Google Shape;375;p18"/>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6" name="Google Shape;376;p18"/>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77" name="Google Shape;377;p18"/>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78" name="Google Shape;378;p18"/>
          <p:cNvGrpSpPr/>
          <p:nvPr/>
        </p:nvGrpSpPr>
        <p:grpSpPr>
          <a:xfrm>
            <a:off x="2130209" y="-6353"/>
            <a:ext cx="16164211" cy="720090"/>
            <a:chOff x="0" y="0"/>
            <a:chExt cx="21552281" cy="960120"/>
          </a:xfrm>
        </p:grpSpPr>
        <p:sp>
          <p:nvSpPr>
            <p:cNvPr id="379" name="Google Shape;379;p18"/>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18"/>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81" name="Google Shape;381;p18"/>
          <p:cNvSpPr txBox="1"/>
          <p:nvPr/>
        </p:nvSpPr>
        <p:spPr>
          <a:xfrm>
            <a:off x="12753340" y="-57150"/>
            <a:ext cx="5227320" cy="69174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FFFF"/>
                </a:solidFill>
                <a:latin typeface="Arial"/>
                <a:ea typeface="Arial"/>
                <a:cs typeface="Arial"/>
                <a:sym typeface="Arial"/>
              </a:rPr>
              <a:t>Menschenhandel</a:t>
            </a:r>
            <a:endParaRPr/>
          </a:p>
        </p:txBody>
      </p:sp>
      <p:sp>
        <p:nvSpPr>
          <p:cNvPr id="382" name="Google Shape;382;p18"/>
          <p:cNvSpPr txBox="1"/>
          <p:nvPr/>
        </p:nvSpPr>
        <p:spPr>
          <a:xfrm>
            <a:off x="1348740" y="2496293"/>
            <a:ext cx="15590520" cy="579805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lang="en-US" sz="4200">
                <a:solidFill>
                  <a:srgbClr val="000000"/>
                </a:solidFill>
                <a:latin typeface="Arial"/>
                <a:ea typeface="Arial"/>
                <a:cs typeface="Arial"/>
                <a:sym typeface="Arial"/>
              </a:rPr>
              <a:t>Menschenhandel ist der Transport von Menschen zum Zwecke der Ausbeutung, wobei Migrantinnen am stärksten gefährdet sind</a:t>
            </a:r>
            <a:endParaRPr/>
          </a:p>
          <a:p>
            <a:pPr indent="0" lvl="0" marL="0" marR="0" rtl="0" algn="l">
              <a:lnSpc>
                <a:spcPct val="43190"/>
              </a:lnSpc>
              <a:spcBef>
                <a:spcPts val="0"/>
              </a:spcBef>
              <a:spcAft>
                <a:spcPts val="0"/>
              </a:spcAft>
              <a:buNone/>
            </a:pPr>
            <a:r>
              <a:t/>
            </a:r>
            <a:endParaRPr sz="4200">
              <a:solidFill>
                <a:srgbClr val="000000"/>
              </a:solidFill>
              <a:latin typeface="Arial"/>
              <a:ea typeface="Arial"/>
              <a:cs typeface="Arial"/>
              <a:sym typeface="Arial"/>
            </a:endParaRPr>
          </a:p>
          <a:p>
            <a:pPr indent="0" lvl="0" marL="0" marR="0" rtl="0" algn="l">
              <a:lnSpc>
                <a:spcPct val="129595"/>
              </a:lnSpc>
              <a:spcBef>
                <a:spcPts val="0"/>
              </a:spcBef>
              <a:spcAft>
                <a:spcPts val="0"/>
              </a:spcAft>
              <a:buNone/>
            </a:pPr>
            <a:r>
              <a:rPr lang="en-US" sz="4200" u="sng">
                <a:solidFill>
                  <a:srgbClr val="000000"/>
                </a:solidFill>
                <a:latin typeface="Arial"/>
                <a:ea typeface="Arial"/>
                <a:cs typeface="Arial"/>
                <a:sym typeface="Arial"/>
                <a:hlinkClick r:id="rId6">
                  <a:extLst>
                    <a:ext uri="{A12FA001-AC4F-418D-AE19-62706E023703}">
                      <ahyp:hlinkClr val="tx"/>
                    </a:ext>
                  </a:extLst>
                </a:hlinkClick>
              </a:rPr>
              <a:t>Zwangsarbeit, Leibeigenschaft, Sklaverei, Kinderarbeit</a:t>
            </a:r>
            <a:r>
              <a:rPr lang="en-US" sz="4200">
                <a:solidFill>
                  <a:srgbClr val="000000"/>
                </a:solidFill>
                <a:latin typeface="Arial"/>
                <a:ea typeface="Arial"/>
                <a:cs typeface="Arial"/>
                <a:sym typeface="Arial"/>
              </a:rPr>
              <a:t>, Zwangsbettelei oder kriminelle Aktivitäten</a:t>
            </a:r>
            <a:endParaRPr/>
          </a:p>
          <a:p>
            <a:pPr indent="0" lvl="0" marL="0" marR="0" rtl="0" algn="l">
              <a:lnSpc>
                <a:spcPct val="43190"/>
              </a:lnSpc>
              <a:spcBef>
                <a:spcPts val="0"/>
              </a:spcBef>
              <a:spcAft>
                <a:spcPts val="0"/>
              </a:spcAft>
              <a:buNone/>
            </a:pPr>
            <a:r>
              <a:t/>
            </a:r>
            <a:endParaRPr sz="4200">
              <a:solidFill>
                <a:srgbClr val="000000"/>
              </a:solidFill>
              <a:latin typeface="Arial"/>
              <a:ea typeface="Arial"/>
              <a:cs typeface="Arial"/>
              <a:sym typeface="Arial"/>
            </a:endParaRPr>
          </a:p>
          <a:p>
            <a:pPr indent="0" lvl="0" marL="0" marR="0" rtl="0" algn="l">
              <a:lnSpc>
                <a:spcPct val="129595"/>
              </a:lnSpc>
              <a:spcBef>
                <a:spcPts val="0"/>
              </a:spcBef>
              <a:spcAft>
                <a:spcPts val="0"/>
              </a:spcAft>
              <a:buNone/>
            </a:pPr>
            <a:r>
              <a:rPr lang="en-US" sz="4200" u="sng">
                <a:solidFill>
                  <a:srgbClr val="000000"/>
                </a:solidFill>
                <a:latin typeface="Arial"/>
                <a:ea typeface="Arial"/>
                <a:cs typeface="Arial"/>
                <a:sym typeface="Arial"/>
                <a:hlinkClick r:id="rId7">
                  <a:extLst>
                    <a:ext uri="{A12FA001-AC4F-418D-AE19-62706E023703}">
                      <ahyp:hlinkClr val="tx"/>
                    </a:ext>
                  </a:extLst>
                </a:hlinkClick>
              </a:rPr>
              <a:t>Die EU-Richtlinie zur Bekämpfung des Menschenhandels </a:t>
            </a:r>
            <a:r>
              <a:rPr lang="en-US" sz="4200">
                <a:solidFill>
                  <a:srgbClr val="000000"/>
                </a:solidFill>
                <a:latin typeface="Arial"/>
                <a:ea typeface="Arial"/>
                <a:cs typeface="Arial"/>
                <a:sym typeface="Arial"/>
              </a:rPr>
              <a:t>stellt Zwangsarbeit und Ausbeutung unter Strafe</a:t>
            </a:r>
            <a:endParaRPr/>
          </a:p>
          <a:p>
            <a:pPr indent="0" lvl="0" marL="0" marR="0" rtl="0" algn="l">
              <a:lnSpc>
                <a:spcPct val="43190"/>
              </a:lnSpc>
              <a:spcBef>
                <a:spcPts val="0"/>
              </a:spcBef>
              <a:spcAft>
                <a:spcPts val="0"/>
              </a:spcAft>
              <a:buNone/>
            </a:pPr>
            <a:r>
              <a:t/>
            </a:r>
            <a:endParaRPr sz="4200">
              <a:solidFill>
                <a:srgbClr val="000000"/>
              </a:solidFill>
              <a:latin typeface="Arial"/>
              <a:ea typeface="Arial"/>
              <a:cs typeface="Arial"/>
              <a:sym typeface="Arial"/>
            </a:endParaRPr>
          </a:p>
          <a:p>
            <a:pPr indent="0" lvl="0" marL="0" marR="0" rtl="0" algn="l">
              <a:lnSpc>
                <a:spcPct val="129595"/>
              </a:lnSpc>
              <a:spcBef>
                <a:spcPts val="0"/>
              </a:spcBef>
              <a:spcAft>
                <a:spcPts val="0"/>
              </a:spcAft>
              <a:buNone/>
            </a:pPr>
            <a:r>
              <a:rPr lang="en-US" sz="4200">
                <a:solidFill>
                  <a:srgbClr val="000000"/>
                </a:solidFill>
                <a:latin typeface="Arial"/>
                <a:ea typeface="Arial"/>
                <a:cs typeface="Arial"/>
                <a:sym typeface="Arial"/>
              </a:rPr>
              <a:t>Menschenhandel ist nicht dasselbe wie Menschenschmuggel</a:t>
            </a:r>
            <a:endParaRPr/>
          </a:p>
          <a:p>
            <a:pPr indent="0" lvl="0" marL="0" marR="0" rtl="0" algn="l">
              <a:lnSpc>
                <a:spcPct val="43190"/>
              </a:lnSpc>
              <a:spcBef>
                <a:spcPts val="0"/>
              </a:spcBef>
              <a:spcAft>
                <a:spcPts val="0"/>
              </a:spcAft>
              <a:buNone/>
            </a:pPr>
            <a:r>
              <a:t/>
            </a:r>
            <a:endParaRPr sz="4200">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descr="Uma imagem com texto, Tipo de letra, captura de ecrã, Gráficos  Descrição gerada automaticamente" id="391" name="Google Shape;391;p19"/>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2" name="Google Shape;392;p19"/>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393" name="Google Shape;393;p19"/>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394" name="Google Shape;394;p19"/>
          <p:cNvGrpSpPr/>
          <p:nvPr/>
        </p:nvGrpSpPr>
        <p:grpSpPr>
          <a:xfrm>
            <a:off x="2130209" y="-6353"/>
            <a:ext cx="16164211" cy="720090"/>
            <a:chOff x="0" y="0"/>
            <a:chExt cx="21552281" cy="960120"/>
          </a:xfrm>
        </p:grpSpPr>
        <p:sp>
          <p:nvSpPr>
            <p:cNvPr id="395" name="Google Shape;395;p19"/>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6D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 name="Google Shape;396;p19"/>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97" name="Google Shape;397;p19"/>
          <p:cNvSpPr txBox="1"/>
          <p:nvPr/>
        </p:nvSpPr>
        <p:spPr>
          <a:xfrm>
            <a:off x="10933557" y="-20788"/>
            <a:ext cx="7360796" cy="69174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FFFF"/>
                </a:solidFill>
                <a:latin typeface="Arial"/>
                <a:ea typeface="Arial"/>
                <a:cs typeface="Arial"/>
                <a:sym typeface="Arial"/>
              </a:rPr>
              <a:t>Weiterbildung Ihrer Belegschaft</a:t>
            </a:r>
            <a:endParaRPr/>
          </a:p>
        </p:txBody>
      </p:sp>
      <p:sp>
        <p:nvSpPr>
          <p:cNvPr id="398" name="Google Shape;398;p19"/>
          <p:cNvSpPr txBox="1"/>
          <p:nvPr/>
        </p:nvSpPr>
        <p:spPr>
          <a:xfrm>
            <a:off x="1239464" y="2194141"/>
            <a:ext cx="15590396" cy="7262566"/>
          </a:xfrm>
          <a:prstGeom prst="rect">
            <a:avLst/>
          </a:prstGeom>
          <a:noFill/>
          <a:ln>
            <a:noFill/>
          </a:ln>
        </p:spPr>
        <p:txBody>
          <a:bodyPr anchorCtr="0" anchor="t" bIns="0" lIns="0" spcFirstLastPara="1" rIns="0" wrap="square" tIns="0">
            <a:spAutoFit/>
          </a:bodyPr>
          <a:lstStyle/>
          <a:p>
            <a:pPr indent="-323850" lvl="1" marL="647700" marR="0" rtl="0" algn="l">
              <a:lnSpc>
                <a:spcPct val="129600"/>
              </a:lnSpc>
              <a:spcBef>
                <a:spcPts val="0"/>
              </a:spcBef>
              <a:spcAft>
                <a:spcPts val="0"/>
              </a:spcAft>
              <a:buClr>
                <a:srgbClr val="0000FF"/>
              </a:buClr>
              <a:buSzPts val="3000"/>
              <a:buFont typeface="Arial"/>
              <a:buChar char="•"/>
            </a:pPr>
            <a:r>
              <a:rPr b="0" i="0" lang="en-US" sz="3000" u="sng" cap="none" strike="noStrike">
                <a:solidFill>
                  <a:srgbClr val="0000FF"/>
                </a:solidFill>
                <a:latin typeface="Arial"/>
                <a:ea typeface="Arial"/>
                <a:cs typeface="Arial"/>
                <a:sym typeface="Arial"/>
                <a:hlinkClick r:id="rId6">
                  <a:extLst>
                    <a:ext uri="{A12FA001-AC4F-418D-AE19-62706E023703}">
                      <ahyp:hlinkClr val="tx"/>
                    </a:ext>
                  </a:extLst>
                </a:hlinkClick>
              </a:rPr>
              <a:t>Die Europäische Säule sozialer Rechte </a:t>
            </a:r>
            <a:r>
              <a:rPr b="0" i="0" lang="en-US" sz="3000" u="none" cap="none" strike="noStrike">
                <a:solidFill>
                  <a:srgbClr val="00002E"/>
                </a:solidFill>
                <a:latin typeface="Arial"/>
                <a:ea typeface="Arial"/>
                <a:cs typeface="Arial"/>
                <a:sym typeface="Arial"/>
              </a:rPr>
              <a:t>umfasst</a:t>
            </a:r>
            <a:r>
              <a:rPr b="0" i="0" lang="en-US" sz="3000" u="sng" cap="none" strike="noStrike">
                <a:solidFill>
                  <a:srgbClr val="0046FF"/>
                </a:solidFill>
                <a:latin typeface="Arial"/>
                <a:ea typeface="Arial"/>
                <a:cs typeface="Arial"/>
                <a:sym typeface="Arial"/>
                <a:hlinkClick r:id="rId7">
                  <a:extLst>
                    <a:ext uri="{A12FA001-AC4F-418D-AE19-62706E023703}">
                      <ahyp:hlinkClr val="tx"/>
                    </a:ext>
                  </a:extLst>
                </a:hlinkClick>
              </a:rPr>
              <a:t> 20 zentrale Grundsätze und Rechte</a:t>
            </a:r>
            <a:r>
              <a:rPr b="0" i="0" lang="en-US" sz="3000" u="none" cap="none" strike="noStrike">
                <a:solidFill>
                  <a:srgbClr val="00002E"/>
                </a:solidFill>
                <a:latin typeface="Arial"/>
                <a:ea typeface="Arial"/>
                <a:cs typeface="Arial"/>
                <a:sym typeface="Arial"/>
              </a:rPr>
              <a:t>, die für faire und gut funktionierende Arbeitsmärkte und Sozialschutzsysteme unerlässlich sind.</a:t>
            </a:r>
            <a:endParaRPr/>
          </a:p>
          <a:p>
            <a:pPr indent="0" lvl="0" marL="0" marR="0" rtl="0" algn="l">
              <a:lnSpc>
                <a:spcPct val="129600"/>
              </a:lnSpc>
              <a:spcBef>
                <a:spcPts val="0"/>
              </a:spcBef>
              <a:spcAft>
                <a:spcPts val="0"/>
              </a:spcAft>
              <a:buNone/>
            </a:pPr>
            <a:r>
              <a:t/>
            </a:r>
            <a:endParaRPr sz="3000">
              <a:solidFill>
                <a:srgbClr val="00002E"/>
              </a:solidFill>
              <a:latin typeface="Arial"/>
              <a:ea typeface="Arial"/>
              <a:cs typeface="Arial"/>
              <a:sym typeface="Arial"/>
            </a:endParaRPr>
          </a:p>
          <a:p>
            <a:pPr indent="-323850" lvl="1" marL="647700" marR="0" rtl="0" algn="l">
              <a:lnSpc>
                <a:spcPct val="129600"/>
              </a:lnSpc>
              <a:spcBef>
                <a:spcPts val="0"/>
              </a:spcBef>
              <a:spcAft>
                <a:spcPts val="0"/>
              </a:spcAft>
              <a:buClr>
                <a:srgbClr val="00002E"/>
              </a:buClr>
              <a:buSzPts val="3000"/>
              <a:buFont typeface="Arial"/>
              <a:buChar char="•"/>
            </a:pPr>
            <a:r>
              <a:rPr b="0" i="0" lang="en-US" sz="3000" u="none" cap="none" strike="noStrike">
                <a:solidFill>
                  <a:srgbClr val="00002E"/>
                </a:solidFill>
                <a:latin typeface="Arial"/>
                <a:ea typeface="Arial"/>
                <a:cs typeface="Arial"/>
                <a:sym typeface="Arial"/>
              </a:rPr>
              <a:t>Migrant:innen haben das Recht auf eine hochwertige und inklusive Bildung, Ausbildung und lebenslanges Lernen, um Fähigkeiten zu erhalten und zu erwerben, die es ihnen ermöglichen, uneingeschränkt am gesellschaftlichen Leben teilzunehmen und Übergänge auf dem Arbeitsmarkt erfolgreich zu bewältigen.</a:t>
            </a:r>
            <a:endParaRPr/>
          </a:p>
          <a:p>
            <a:pPr indent="0" lvl="0" marL="0" marR="0" rtl="0" algn="l">
              <a:lnSpc>
                <a:spcPct val="129600"/>
              </a:lnSpc>
              <a:spcBef>
                <a:spcPts val="0"/>
              </a:spcBef>
              <a:spcAft>
                <a:spcPts val="0"/>
              </a:spcAft>
              <a:buNone/>
            </a:pPr>
            <a:r>
              <a:t/>
            </a:r>
            <a:endParaRPr sz="3000">
              <a:solidFill>
                <a:srgbClr val="00002E"/>
              </a:solidFill>
              <a:latin typeface="Arial"/>
              <a:ea typeface="Arial"/>
              <a:cs typeface="Arial"/>
              <a:sym typeface="Arial"/>
            </a:endParaRPr>
          </a:p>
          <a:p>
            <a:pPr indent="-323850" lvl="1" marL="647700" marR="0" rtl="0" algn="l">
              <a:lnSpc>
                <a:spcPct val="129600"/>
              </a:lnSpc>
              <a:spcBef>
                <a:spcPts val="0"/>
              </a:spcBef>
              <a:spcAft>
                <a:spcPts val="0"/>
              </a:spcAft>
              <a:buClr>
                <a:srgbClr val="00002E"/>
              </a:buClr>
              <a:buSzPts val="3000"/>
              <a:buFont typeface="Arial"/>
              <a:buChar char="•"/>
            </a:pPr>
            <a:r>
              <a:rPr b="0" i="0" lang="en-US" sz="3000" u="none" cap="none" strike="noStrike">
                <a:solidFill>
                  <a:srgbClr val="00002E"/>
                </a:solidFill>
                <a:latin typeface="Arial"/>
                <a:ea typeface="Arial"/>
                <a:cs typeface="Arial"/>
                <a:sym typeface="Arial"/>
              </a:rPr>
              <a:t>Migrant:innen haben das Recht auf Unterstützung bei der Arbeitssuche, bei der Ausbildung und bei der Umschulung</a:t>
            </a:r>
            <a:endParaRPr b="0" i="0" sz="3000" u="none" cap="none" strike="noStrike">
              <a:solidFill>
                <a:srgbClr val="00002E"/>
              </a:solidFill>
              <a:latin typeface="Arial"/>
              <a:ea typeface="Arial"/>
              <a:cs typeface="Arial"/>
              <a:sym typeface="Arial"/>
            </a:endParaRPr>
          </a:p>
          <a:p>
            <a:pPr indent="0" lvl="0" marL="0" marR="0" rtl="0" algn="l">
              <a:lnSpc>
                <a:spcPct val="129600"/>
              </a:lnSpc>
              <a:spcBef>
                <a:spcPts val="0"/>
              </a:spcBef>
              <a:spcAft>
                <a:spcPts val="0"/>
              </a:spcAft>
              <a:buNone/>
            </a:pPr>
            <a:r>
              <a:t/>
            </a:r>
            <a:endParaRPr sz="3000">
              <a:solidFill>
                <a:srgbClr val="00002E"/>
              </a:solidFill>
              <a:latin typeface="Arial"/>
              <a:ea typeface="Arial"/>
              <a:cs typeface="Arial"/>
              <a:sym typeface="Arial"/>
            </a:endParaRPr>
          </a:p>
          <a:p>
            <a:pPr indent="-323850" lvl="1" marL="647700" marR="0" rtl="0" algn="l">
              <a:lnSpc>
                <a:spcPct val="129600"/>
              </a:lnSpc>
              <a:spcBef>
                <a:spcPts val="0"/>
              </a:spcBef>
              <a:spcAft>
                <a:spcPts val="0"/>
              </a:spcAft>
              <a:buClr>
                <a:srgbClr val="00002E"/>
              </a:buClr>
              <a:buSzPts val="3000"/>
              <a:buFont typeface="Arial"/>
              <a:buChar char="•"/>
            </a:pPr>
            <a:r>
              <a:rPr b="0" i="0" lang="en-US" sz="3000" u="none" cap="none" strike="noStrike">
                <a:solidFill>
                  <a:srgbClr val="00002E"/>
                </a:solidFill>
                <a:latin typeface="Arial"/>
                <a:ea typeface="Arial"/>
                <a:cs typeface="Arial"/>
                <a:sym typeface="Arial"/>
              </a:rPr>
              <a:t>Migrant:innen haben das Recht auf die Übertragung von Ansprüchen auf Sozialschutz und Weiterbildung bei beruflichen Übergängen</a:t>
            </a:r>
            <a:endParaRPr b="0" i="0" sz="3000" u="none" cap="none" strike="noStrike">
              <a:solidFill>
                <a:srgbClr val="00002E"/>
              </a:solidFill>
              <a:latin typeface="Arial"/>
              <a:ea typeface="Arial"/>
              <a:cs typeface="Arial"/>
              <a:sym typeface="Arial"/>
            </a:endParaRPr>
          </a:p>
          <a:p>
            <a:pPr indent="0" lvl="1" marL="302260" marR="0" rtl="0" algn="l">
              <a:lnSpc>
                <a:spcPct val="60466"/>
              </a:lnSpc>
              <a:spcBef>
                <a:spcPts val="0"/>
              </a:spcBef>
              <a:spcAft>
                <a:spcPts val="0"/>
              </a:spcAft>
              <a:buClr>
                <a:schemeClr val="dk1"/>
              </a:buClr>
              <a:buSzPts val="3000"/>
              <a:buFont typeface="Arial"/>
              <a:buNone/>
            </a:pPr>
            <a:r>
              <a:t/>
            </a:r>
            <a:endParaRPr b="0" i="0" sz="3000" u="none" cap="none" strike="noStrike">
              <a:solidFill>
                <a:srgbClr val="00002E"/>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descr="Uma imagem com texto, Tipo de letra, captura de ecrã, Gráficos  Descrição gerada automaticamente" id="407" name="Google Shape;407;p20"/>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8" name="Google Shape;408;p20"/>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409" name="Google Shape;409;p20"/>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10" name="Google Shape;410;p20"/>
          <p:cNvGrpSpPr/>
          <p:nvPr/>
        </p:nvGrpSpPr>
        <p:grpSpPr>
          <a:xfrm>
            <a:off x="2130209" y="-6353"/>
            <a:ext cx="16164211" cy="720090"/>
            <a:chOff x="0" y="0"/>
            <a:chExt cx="21552281" cy="960120"/>
          </a:xfrm>
        </p:grpSpPr>
        <p:sp>
          <p:nvSpPr>
            <p:cNvPr id="411" name="Google Shape;411;p20"/>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2" name="Google Shape;412;p20"/>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13" name="Google Shape;413;p20"/>
          <p:cNvSpPr txBox="1"/>
          <p:nvPr/>
        </p:nvSpPr>
        <p:spPr>
          <a:xfrm>
            <a:off x="1239460" y="1009650"/>
            <a:ext cx="9809540" cy="7177542"/>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Nationale Arbeitsgesetzgebung</a:t>
            </a:r>
            <a:endParaRPr b="1" sz="4200">
              <a:solidFill>
                <a:srgbClr val="FF6D25"/>
              </a:solidFill>
              <a:latin typeface="Arial"/>
              <a:ea typeface="Arial"/>
              <a:cs typeface="Arial"/>
              <a:sym typeface="Arial"/>
            </a:endParaRPr>
          </a:p>
          <a:p>
            <a:pPr indent="0" lvl="0" marL="0" marR="0" rtl="0" algn="l">
              <a:lnSpc>
                <a:spcPct val="43190"/>
              </a:lnSpc>
              <a:spcBef>
                <a:spcPts val="0"/>
              </a:spcBef>
              <a:spcAft>
                <a:spcPts val="0"/>
              </a:spcAft>
              <a:buNone/>
            </a:pPr>
            <a:r>
              <a:t/>
            </a:r>
            <a:endParaRPr b="1" sz="4200">
              <a:solidFill>
                <a:srgbClr val="FF6D25"/>
              </a:solidFill>
              <a:latin typeface="Arial"/>
              <a:ea typeface="Arial"/>
              <a:cs typeface="Arial"/>
              <a:sym typeface="Arial"/>
            </a:endParaRPr>
          </a:p>
          <a:p>
            <a:pPr indent="0" lvl="0" marL="0" marR="0" rtl="0" algn="l">
              <a:lnSpc>
                <a:spcPct val="129583"/>
              </a:lnSpc>
              <a:spcBef>
                <a:spcPts val="0"/>
              </a:spcBef>
              <a:spcAft>
                <a:spcPts val="0"/>
              </a:spcAft>
              <a:buNone/>
            </a:pPr>
            <a:r>
              <a:rPr b="1" lang="en-US" sz="3600">
                <a:solidFill>
                  <a:srgbClr val="000000"/>
                </a:solidFill>
                <a:latin typeface="Arial"/>
                <a:ea typeface="Arial"/>
                <a:cs typeface="Arial"/>
                <a:sym typeface="Arial"/>
              </a:rPr>
              <a:t>ÖSTERREICH</a:t>
            </a:r>
            <a:endParaRPr/>
          </a:p>
          <a:p>
            <a:pPr indent="0" lvl="0" marL="0" marR="0" rtl="0" algn="l">
              <a:lnSpc>
                <a:spcPct val="50388"/>
              </a:lnSpc>
              <a:spcBef>
                <a:spcPts val="0"/>
              </a:spcBef>
              <a:spcAft>
                <a:spcPts val="0"/>
              </a:spcAft>
              <a:buNone/>
            </a:pPr>
            <a:r>
              <a:t/>
            </a:r>
            <a:endParaRPr b="1" sz="36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a:solidFill>
                  <a:srgbClr val="000000"/>
                </a:solidFill>
                <a:latin typeface="Arial"/>
                <a:ea typeface="Arial"/>
                <a:cs typeface="Arial"/>
                <a:sym typeface="Arial"/>
              </a:rPr>
              <a:t>Freizügigkeit im EWR</a:t>
            </a:r>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a:solidFill>
                  <a:srgbClr val="000000"/>
                </a:solidFill>
                <a:latin typeface="Arial"/>
                <a:ea typeface="Arial"/>
                <a:cs typeface="Arial"/>
                <a:sym typeface="Arial"/>
              </a:rPr>
              <a:t>Gesetz über die Beschäftigung von Ausländern</a:t>
            </a:r>
            <a:endParaRPr sz="3600">
              <a:solidFill>
                <a:srgbClr val="000000"/>
              </a:solidFill>
              <a:latin typeface="Arial"/>
              <a:ea typeface="Arial"/>
              <a:cs typeface="Arial"/>
              <a:sym typeface="Arial"/>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a:solidFill>
                  <a:srgbClr val="000000"/>
                </a:solidFill>
                <a:latin typeface="Arial"/>
                <a:ea typeface="Arial"/>
                <a:cs typeface="Arial"/>
                <a:sym typeface="Arial"/>
              </a:rPr>
              <a:t>Punktesystem für Rot-Weiß-Karte</a:t>
            </a:r>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a:solidFill>
                  <a:srgbClr val="000000"/>
                </a:solidFill>
                <a:latin typeface="Arial"/>
                <a:ea typeface="Arial"/>
                <a:cs typeface="Arial"/>
                <a:sym typeface="Arial"/>
              </a:rPr>
              <a:t>Arbeitnehmer:innen aus Nicht-EU-Ländern: Gesetz über die kombinierte Aufenthalts- und Arbeitserlaubnis – 1. Mai 2026</a:t>
            </a:r>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u="sng">
                <a:solidFill>
                  <a:srgbClr val="0000FF"/>
                </a:solidFill>
                <a:latin typeface="Arial"/>
                <a:ea typeface="Arial"/>
                <a:cs typeface="Arial"/>
                <a:sym typeface="Arial"/>
                <a:hlinkClick r:id="rId6">
                  <a:extLst>
                    <a:ext uri="{A12FA001-AC4F-418D-AE19-62706E023703}">
                      <ahyp:hlinkClr val="tx"/>
                    </a:ext>
                  </a:extLst>
                </a:hlinkClick>
              </a:rPr>
              <a:t>Migrationsportal </a:t>
            </a:r>
            <a:r>
              <a:rPr lang="en-US" sz="3600">
                <a:solidFill>
                  <a:srgbClr val="000000"/>
                </a:solidFill>
                <a:latin typeface="Arial"/>
                <a:ea typeface="Arial"/>
                <a:cs typeface="Arial"/>
                <a:sym typeface="Arial"/>
              </a:rPr>
              <a:t>der Bundesregierung</a:t>
            </a:r>
            <a:endParaRPr sz="3600">
              <a:solidFill>
                <a:srgbClr val="000000"/>
              </a:solidFill>
              <a:latin typeface="Arial"/>
              <a:ea typeface="Arial"/>
              <a:cs typeface="Arial"/>
              <a:sym typeface="Arial"/>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p:txBody>
      </p:sp>
      <p:sp>
        <p:nvSpPr>
          <p:cNvPr id="414" name="Google Shape;414;p20"/>
          <p:cNvSpPr/>
          <p:nvPr/>
        </p:nvSpPr>
        <p:spPr>
          <a:xfrm>
            <a:off x="11348390" y="707336"/>
            <a:ext cx="6939629" cy="4627817"/>
          </a:xfrm>
          <a:custGeom>
            <a:rect b="b" l="l" r="r" t="t"/>
            <a:pathLst>
              <a:path extrusionOk="0" h="6170422" w="9252839">
                <a:moveTo>
                  <a:pt x="0" y="0"/>
                </a:moveTo>
                <a:lnTo>
                  <a:pt x="9252839" y="0"/>
                </a:lnTo>
                <a:lnTo>
                  <a:pt x="9252839" y="6170422"/>
                </a:lnTo>
                <a:lnTo>
                  <a:pt x="0" y="6170422"/>
                </a:lnTo>
                <a:lnTo>
                  <a:pt x="0" y="0"/>
                </a:lnTo>
                <a:close/>
              </a:path>
            </a:pathLst>
          </a:custGeom>
          <a:blipFill rotWithShape="1">
            <a:blip r:embed="rId7">
              <a:alphaModFix/>
            </a:blip>
            <a:stretch>
              <a:fillRect b="0" l="-15" r="-15"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descr="Uma imagem com texto, Tipo de letra, captura de ecrã, Gráficos  Descrição gerada automaticamente" id="423" name="Google Shape;423;p21"/>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4" name="Google Shape;424;p21"/>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425" name="Google Shape;425;p21"/>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26" name="Google Shape;426;p21"/>
          <p:cNvGrpSpPr/>
          <p:nvPr/>
        </p:nvGrpSpPr>
        <p:grpSpPr>
          <a:xfrm>
            <a:off x="2130209" y="-6353"/>
            <a:ext cx="16164211" cy="720090"/>
            <a:chOff x="0" y="0"/>
            <a:chExt cx="21552281" cy="960120"/>
          </a:xfrm>
        </p:grpSpPr>
        <p:sp>
          <p:nvSpPr>
            <p:cNvPr id="427" name="Google Shape;427;p21"/>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28" name="Google Shape;428;p21"/>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29" name="Google Shape;429;p21"/>
          <p:cNvSpPr txBox="1"/>
          <p:nvPr/>
        </p:nvSpPr>
        <p:spPr>
          <a:xfrm>
            <a:off x="1348740" y="1016508"/>
            <a:ext cx="8376796" cy="6719087"/>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Nationale Arbeitsgesetzgebung</a:t>
            </a:r>
            <a:endParaRPr/>
          </a:p>
          <a:p>
            <a:pPr indent="0" lvl="0" marL="0" marR="0" rtl="0" algn="l">
              <a:lnSpc>
                <a:spcPct val="67880"/>
              </a:lnSpc>
              <a:spcBef>
                <a:spcPts val="0"/>
              </a:spcBef>
              <a:spcAft>
                <a:spcPts val="0"/>
              </a:spcAft>
              <a:buNone/>
            </a:pPr>
            <a:r>
              <a:t/>
            </a:r>
            <a:endParaRPr b="1" sz="4200">
              <a:solidFill>
                <a:srgbClr val="FF6D25"/>
              </a:solidFill>
              <a:latin typeface="Arial"/>
              <a:ea typeface="Arial"/>
              <a:cs typeface="Arial"/>
              <a:sym typeface="Arial"/>
            </a:endParaRPr>
          </a:p>
          <a:p>
            <a:pPr indent="0" lvl="0" marL="0" marR="0" rtl="0" algn="l">
              <a:lnSpc>
                <a:spcPct val="129595"/>
              </a:lnSpc>
              <a:spcBef>
                <a:spcPts val="0"/>
              </a:spcBef>
              <a:spcAft>
                <a:spcPts val="0"/>
              </a:spcAft>
              <a:buNone/>
            </a:pPr>
            <a:r>
              <a:rPr b="1" lang="en-US" sz="4200">
                <a:solidFill>
                  <a:srgbClr val="000000"/>
                </a:solidFill>
                <a:latin typeface="Arial"/>
                <a:ea typeface="Arial"/>
                <a:cs typeface="Arial"/>
                <a:sym typeface="Arial"/>
              </a:rPr>
              <a:t>Deutschland</a:t>
            </a:r>
            <a:endParaRPr/>
          </a:p>
          <a:p>
            <a:pPr indent="0" lvl="0" marL="0" marR="0" rtl="0" algn="l">
              <a:lnSpc>
                <a:spcPct val="43190"/>
              </a:lnSpc>
              <a:spcBef>
                <a:spcPts val="0"/>
              </a:spcBef>
              <a:spcAft>
                <a:spcPts val="0"/>
              </a:spcAft>
              <a:buNone/>
            </a:pPr>
            <a:r>
              <a:t/>
            </a:r>
            <a:endParaRPr b="1" sz="42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a:solidFill>
                  <a:srgbClr val="000000"/>
                </a:solidFill>
                <a:latin typeface="Arial"/>
                <a:ea typeface="Arial"/>
                <a:cs typeface="Arial"/>
                <a:sym typeface="Arial"/>
              </a:rPr>
              <a:t>Gesetz über die Einwanderung von Fachkräften</a:t>
            </a:r>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a:solidFill>
                  <a:srgbClr val="000000"/>
                </a:solidFill>
                <a:latin typeface="Arial"/>
                <a:ea typeface="Arial"/>
                <a:cs typeface="Arial"/>
                <a:sym typeface="Arial"/>
              </a:rPr>
              <a:t>EU-Blue-Card</a:t>
            </a:r>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a:solidFill>
                  <a:srgbClr val="000000"/>
                </a:solidFill>
                <a:latin typeface="Arial"/>
                <a:ea typeface="Arial"/>
                <a:cs typeface="Arial"/>
                <a:sym typeface="Arial"/>
              </a:rPr>
              <a:t>Aufenthaltsgesetz</a:t>
            </a:r>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29583"/>
              </a:lnSpc>
              <a:spcBef>
                <a:spcPts val="0"/>
              </a:spcBef>
              <a:spcAft>
                <a:spcPts val="0"/>
              </a:spcAft>
              <a:buNone/>
            </a:pPr>
            <a:r>
              <a:rPr lang="en-US" sz="3600">
                <a:solidFill>
                  <a:srgbClr val="000000"/>
                </a:solidFill>
                <a:latin typeface="Arial"/>
                <a:ea typeface="Arial"/>
                <a:cs typeface="Arial"/>
                <a:sym typeface="Arial"/>
              </a:rPr>
              <a:t>Karte für Arbeitssuchende</a:t>
            </a:r>
            <a:endParaRPr/>
          </a:p>
          <a:p>
            <a:pPr indent="0" lvl="0" marL="0" marR="0" rtl="0" algn="l">
              <a:lnSpc>
                <a:spcPct val="50388"/>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29575"/>
              </a:lnSpc>
              <a:spcBef>
                <a:spcPts val="0"/>
              </a:spcBef>
              <a:spcAft>
                <a:spcPts val="0"/>
              </a:spcAft>
              <a:buNone/>
            </a:pPr>
            <a:r>
              <a:rPr lang="en-US" sz="3300">
                <a:solidFill>
                  <a:srgbClr val="000000"/>
                </a:solidFill>
                <a:latin typeface="Arial"/>
                <a:ea typeface="Arial"/>
                <a:cs typeface="Arial"/>
                <a:sym typeface="Arial"/>
              </a:rPr>
              <a:t>* </a:t>
            </a:r>
            <a:r>
              <a:rPr lang="en-US" sz="3300" u="sng">
                <a:solidFill>
                  <a:srgbClr val="0000FF"/>
                </a:solidFill>
                <a:latin typeface="Arial"/>
                <a:ea typeface="Arial"/>
                <a:cs typeface="Arial"/>
                <a:sym typeface="Arial"/>
                <a:hlinkClick r:id="rId6">
                  <a:extLst>
                    <a:ext uri="{A12FA001-AC4F-418D-AE19-62706E023703}">
                      <ahyp:hlinkClr val="tx"/>
                    </a:ext>
                  </a:extLst>
                </a:hlinkClick>
              </a:rPr>
              <a:t>Schnellcheck für Arbeitgeber</a:t>
            </a:r>
            <a:endParaRPr/>
          </a:p>
          <a:p>
            <a:pPr indent="0" lvl="0" marL="0" marR="0" rtl="0" algn="l">
              <a:lnSpc>
                <a:spcPct val="54969"/>
              </a:lnSpc>
              <a:spcBef>
                <a:spcPts val="0"/>
              </a:spcBef>
              <a:spcAft>
                <a:spcPts val="0"/>
              </a:spcAft>
              <a:buNone/>
            </a:pPr>
            <a:r>
              <a:t/>
            </a:r>
            <a:endParaRPr sz="3300" u="sng">
              <a:solidFill>
                <a:srgbClr val="0000FF"/>
              </a:solidFill>
              <a:latin typeface="Arial"/>
              <a:ea typeface="Arial"/>
              <a:cs typeface="Arial"/>
              <a:sym typeface="Arial"/>
              <a:hlinkClick r:id="rId7">
                <a:extLst>
                  <a:ext uri="{A12FA001-AC4F-418D-AE19-62706E023703}">
                    <ahyp:hlinkClr val="tx"/>
                  </a:ext>
                </a:extLst>
              </a:hlinkClick>
            </a:endParaRPr>
          </a:p>
        </p:txBody>
      </p:sp>
      <p:sp>
        <p:nvSpPr>
          <p:cNvPr id="430" name="Google Shape;430;p21"/>
          <p:cNvSpPr/>
          <p:nvPr/>
        </p:nvSpPr>
        <p:spPr>
          <a:xfrm>
            <a:off x="10422865" y="707336"/>
            <a:ext cx="7865173" cy="4719066"/>
          </a:xfrm>
          <a:custGeom>
            <a:rect b="b" l="l" r="r" t="t"/>
            <a:pathLst>
              <a:path extrusionOk="0" h="6292088" w="10486898">
                <a:moveTo>
                  <a:pt x="0" y="0"/>
                </a:moveTo>
                <a:lnTo>
                  <a:pt x="10486898" y="0"/>
                </a:lnTo>
                <a:lnTo>
                  <a:pt x="10486898" y="6292088"/>
                </a:lnTo>
                <a:lnTo>
                  <a:pt x="0" y="6292088"/>
                </a:lnTo>
                <a:lnTo>
                  <a:pt x="0" y="0"/>
                </a:lnTo>
                <a:close/>
              </a:path>
            </a:pathLst>
          </a:custGeom>
          <a:blipFill rotWithShape="1">
            <a:blip r:embed="rId8">
              <a:alphaModFix/>
            </a:blip>
            <a:stretch>
              <a:fillRect b="-22" l="0" r="0" t="-2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descr="Uma imagem com texto, Tipo de letra, captura de ecrã, Gráficos  Descrição gerada automaticamente" id="439" name="Google Shape;439;p22"/>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0" name="Google Shape;440;p22"/>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441" name="Google Shape;441;p22"/>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42" name="Google Shape;442;p22"/>
          <p:cNvGrpSpPr/>
          <p:nvPr/>
        </p:nvGrpSpPr>
        <p:grpSpPr>
          <a:xfrm>
            <a:off x="2130209" y="-6353"/>
            <a:ext cx="16164211" cy="720090"/>
            <a:chOff x="0" y="0"/>
            <a:chExt cx="21552281" cy="960120"/>
          </a:xfrm>
        </p:grpSpPr>
        <p:sp>
          <p:nvSpPr>
            <p:cNvPr id="443" name="Google Shape;443;p22"/>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4" name="Google Shape;444;p22"/>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45" name="Google Shape;445;p22"/>
          <p:cNvSpPr txBox="1"/>
          <p:nvPr/>
        </p:nvSpPr>
        <p:spPr>
          <a:xfrm>
            <a:off x="1348750" y="1016498"/>
            <a:ext cx="8607600" cy="6342833"/>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Nationale Arbeitsgesetzgebung</a:t>
            </a:r>
            <a:endParaRPr/>
          </a:p>
          <a:p>
            <a:pPr indent="0" lvl="0" marL="0" marR="0" rtl="0" algn="l">
              <a:lnSpc>
                <a:spcPct val="43190"/>
              </a:lnSpc>
              <a:spcBef>
                <a:spcPts val="0"/>
              </a:spcBef>
              <a:spcAft>
                <a:spcPts val="0"/>
              </a:spcAft>
              <a:buNone/>
            </a:pPr>
            <a:r>
              <a:t/>
            </a:r>
            <a:endParaRPr b="1" sz="4200">
              <a:solidFill>
                <a:srgbClr val="FF6D25"/>
              </a:solidFill>
              <a:latin typeface="Arial"/>
              <a:ea typeface="Arial"/>
              <a:cs typeface="Arial"/>
              <a:sym typeface="Arial"/>
            </a:endParaRPr>
          </a:p>
          <a:p>
            <a:pPr indent="0" lvl="0" marL="0" marR="0" rtl="0" algn="l">
              <a:lnSpc>
                <a:spcPct val="129595"/>
              </a:lnSpc>
              <a:spcBef>
                <a:spcPts val="0"/>
              </a:spcBef>
              <a:spcAft>
                <a:spcPts val="0"/>
              </a:spcAft>
              <a:buNone/>
            </a:pPr>
            <a:r>
              <a:rPr b="1" lang="en-US" sz="4200">
                <a:solidFill>
                  <a:srgbClr val="000000"/>
                </a:solidFill>
                <a:latin typeface="Arial"/>
                <a:ea typeface="Arial"/>
                <a:cs typeface="Arial"/>
                <a:sym typeface="Arial"/>
              </a:rPr>
              <a:t>Spanien</a:t>
            </a:r>
            <a:endParaRPr/>
          </a:p>
          <a:p>
            <a:pPr indent="0" lvl="0" marL="0" marR="0" rtl="0" algn="l">
              <a:lnSpc>
                <a:spcPct val="43190"/>
              </a:lnSpc>
              <a:spcBef>
                <a:spcPts val="0"/>
              </a:spcBef>
              <a:spcAft>
                <a:spcPts val="0"/>
              </a:spcAft>
              <a:buNone/>
            </a:pPr>
            <a:r>
              <a:t/>
            </a:r>
            <a:endParaRPr b="1" sz="4200">
              <a:solidFill>
                <a:srgbClr val="000000"/>
              </a:solidFill>
              <a:latin typeface="Arial"/>
              <a:ea typeface="Arial"/>
              <a:cs typeface="Arial"/>
              <a:sym typeface="Arial"/>
            </a:endParaRPr>
          </a:p>
          <a:p>
            <a:pPr indent="0" lvl="0" marL="0" marR="0" rtl="0" algn="l">
              <a:lnSpc>
                <a:spcPct val="129600"/>
              </a:lnSpc>
              <a:spcBef>
                <a:spcPts val="0"/>
              </a:spcBef>
              <a:spcAft>
                <a:spcPts val="0"/>
              </a:spcAft>
              <a:buNone/>
            </a:pPr>
            <a:r>
              <a:rPr lang="en-US" sz="3000" u="sng">
                <a:solidFill>
                  <a:srgbClr val="000000"/>
                </a:solidFill>
                <a:latin typeface="Calibri"/>
                <a:ea typeface="Calibri"/>
                <a:cs typeface="Calibri"/>
                <a:sym typeface="Calibri"/>
                <a:hlinkClick r:id="rId6">
                  <a:extLst>
                    <a:ext uri="{A12FA001-AC4F-418D-AE19-62706E023703}">
                      <ahyp:hlinkClr val="tx"/>
                    </a:ext>
                  </a:extLst>
                </a:hlinkClick>
              </a:rPr>
              <a:t>Königliches Dekret zur Durchführung des Einwanderungsgesetzes 1155/2024</a:t>
            </a:r>
            <a:r>
              <a:rPr lang="en-US" sz="3000">
                <a:solidFill>
                  <a:srgbClr val="000000"/>
                </a:solidFill>
                <a:latin typeface="Calibri"/>
                <a:ea typeface="Calibri"/>
                <a:cs typeface="Calibri"/>
                <a:sym typeface="Calibri"/>
              </a:rPr>
              <a:t> </a:t>
            </a:r>
            <a:endParaRPr/>
          </a:p>
          <a:p>
            <a:pPr indent="0" lvl="0" marL="0" marR="0" rtl="0" algn="l">
              <a:lnSpc>
                <a:spcPct val="129600"/>
              </a:lnSpc>
              <a:spcBef>
                <a:spcPts val="0"/>
              </a:spcBef>
              <a:spcAft>
                <a:spcPts val="0"/>
              </a:spcAft>
              <a:buNone/>
            </a:pPr>
            <a:r>
              <a:t/>
            </a:r>
            <a:endParaRPr sz="3000">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lang="en-US" sz="3000">
                <a:solidFill>
                  <a:srgbClr val="000000"/>
                </a:solidFill>
                <a:latin typeface="Calibri"/>
                <a:ea typeface="Calibri"/>
                <a:cs typeface="Calibri"/>
                <a:sym typeface="Calibri"/>
              </a:rPr>
              <a:t>Außerordentliche Regularisierung (2026)</a:t>
            </a:r>
            <a:endParaRPr/>
          </a:p>
          <a:p>
            <a:pPr indent="0" lvl="0" marL="0" marR="0" rtl="0" algn="l">
              <a:lnSpc>
                <a:spcPct val="129600"/>
              </a:lnSpc>
              <a:spcBef>
                <a:spcPts val="0"/>
              </a:spcBef>
              <a:spcAft>
                <a:spcPts val="0"/>
              </a:spcAft>
              <a:buNone/>
            </a:pPr>
            <a:r>
              <a:t/>
            </a:r>
            <a:endParaRPr sz="3000">
              <a:solidFill>
                <a:srgbClr val="000000"/>
              </a:solidFill>
              <a:latin typeface="Calibri"/>
              <a:ea typeface="Calibri"/>
              <a:cs typeface="Calibri"/>
              <a:sym typeface="Calibri"/>
            </a:endParaRPr>
          </a:p>
          <a:p>
            <a:pPr indent="0" lvl="0" marL="0" marR="0" rtl="0" algn="l">
              <a:lnSpc>
                <a:spcPct val="129600"/>
              </a:lnSpc>
              <a:spcBef>
                <a:spcPts val="0"/>
              </a:spcBef>
              <a:spcAft>
                <a:spcPts val="0"/>
              </a:spcAft>
              <a:buNone/>
            </a:pPr>
            <a:r>
              <a:rPr lang="en-US" sz="3000" u="sng">
                <a:solidFill>
                  <a:srgbClr val="000000"/>
                </a:solidFill>
                <a:latin typeface="Calibri"/>
                <a:ea typeface="Calibri"/>
                <a:cs typeface="Calibri"/>
                <a:sym typeface="Calibri"/>
                <a:hlinkClick r:id="rId7">
                  <a:extLst>
                    <a:ext uri="{A12FA001-AC4F-418D-AE19-62706E023703}">
                      <ahyp:hlinkClr val="tx"/>
                    </a:ext>
                  </a:extLst>
                </a:hlinkClick>
              </a:rPr>
              <a:t>TIE Ausländerausweis</a:t>
            </a:r>
            <a:endParaRPr/>
          </a:p>
          <a:p>
            <a:pPr indent="0" lvl="0" marL="0" marR="0" rtl="0" algn="l">
              <a:lnSpc>
                <a:spcPct val="129600"/>
              </a:lnSpc>
              <a:spcBef>
                <a:spcPts val="0"/>
              </a:spcBef>
              <a:spcAft>
                <a:spcPts val="0"/>
              </a:spcAft>
              <a:buNone/>
            </a:pPr>
            <a:r>
              <a:t/>
            </a:r>
            <a:endParaRPr sz="3000" u="sng">
              <a:solidFill>
                <a:srgbClr val="000000"/>
              </a:solidFill>
              <a:latin typeface="Calibri"/>
              <a:ea typeface="Calibri"/>
              <a:cs typeface="Calibri"/>
              <a:sym typeface="Calibri"/>
              <a:hlinkClick r:id="rId8">
                <a:extLst>
                  <a:ext uri="{A12FA001-AC4F-418D-AE19-62706E023703}">
                    <ahyp:hlinkClr val="tx"/>
                  </a:ext>
                </a:extLst>
              </a:hlinkClick>
            </a:endParaRPr>
          </a:p>
          <a:p>
            <a:pPr indent="0" lvl="0" marL="0" marR="0" rtl="0" algn="l">
              <a:lnSpc>
                <a:spcPct val="60466"/>
              </a:lnSpc>
              <a:spcBef>
                <a:spcPts val="0"/>
              </a:spcBef>
              <a:spcAft>
                <a:spcPts val="0"/>
              </a:spcAft>
              <a:buNone/>
            </a:pPr>
            <a:r>
              <a:t/>
            </a:r>
            <a:endParaRPr sz="3000" u="sng">
              <a:solidFill>
                <a:srgbClr val="000000"/>
              </a:solidFill>
              <a:latin typeface="Calibri"/>
              <a:ea typeface="Calibri"/>
              <a:cs typeface="Calibri"/>
              <a:sym typeface="Calibri"/>
              <a:hlinkClick r:id="rId9">
                <a:extLst>
                  <a:ext uri="{A12FA001-AC4F-418D-AE19-62706E023703}">
                    <ahyp:hlinkClr val="tx"/>
                  </a:ext>
                </a:extLst>
              </a:hlinkClick>
            </a:endParaRPr>
          </a:p>
          <a:p>
            <a:pPr indent="0" lvl="0" marL="0" marR="0" rtl="0" algn="l">
              <a:lnSpc>
                <a:spcPct val="60466"/>
              </a:lnSpc>
              <a:spcBef>
                <a:spcPts val="0"/>
              </a:spcBef>
              <a:spcAft>
                <a:spcPts val="0"/>
              </a:spcAft>
              <a:buNone/>
            </a:pPr>
            <a:r>
              <a:t/>
            </a:r>
            <a:endParaRPr sz="3000" u="sng">
              <a:solidFill>
                <a:srgbClr val="000000"/>
              </a:solidFill>
              <a:latin typeface="Calibri"/>
              <a:ea typeface="Calibri"/>
              <a:cs typeface="Calibri"/>
              <a:sym typeface="Calibri"/>
              <a:hlinkClick r:id="rId10">
                <a:extLst>
                  <a:ext uri="{A12FA001-AC4F-418D-AE19-62706E023703}">
                    <ahyp:hlinkClr val="tx"/>
                  </a:ext>
                </a:extLst>
              </a:hlinkClick>
            </a:endParaRPr>
          </a:p>
          <a:p>
            <a:pPr indent="0" lvl="0" marL="0" marR="0" rtl="0" algn="l">
              <a:lnSpc>
                <a:spcPct val="60466"/>
              </a:lnSpc>
              <a:spcBef>
                <a:spcPts val="0"/>
              </a:spcBef>
              <a:spcAft>
                <a:spcPts val="0"/>
              </a:spcAft>
              <a:buNone/>
            </a:pPr>
            <a:r>
              <a:t/>
            </a:r>
            <a:endParaRPr sz="3000" u="sng">
              <a:solidFill>
                <a:srgbClr val="000000"/>
              </a:solidFill>
              <a:latin typeface="Calibri"/>
              <a:ea typeface="Calibri"/>
              <a:cs typeface="Calibri"/>
              <a:sym typeface="Calibri"/>
              <a:hlinkClick r:id="rId11">
                <a:extLst>
                  <a:ext uri="{A12FA001-AC4F-418D-AE19-62706E023703}">
                    <ahyp:hlinkClr val="tx"/>
                  </a:ext>
                </a:extLst>
              </a:hlinkClick>
            </a:endParaRPr>
          </a:p>
          <a:p>
            <a:pPr indent="0" lvl="0" marL="0" marR="0" rtl="0" algn="l">
              <a:lnSpc>
                <a:spcPct val="60466"/>
              </a:lnSpc>
              <a:spcBef>
                <a:spcPts val="0"/>
              </a:spcBef>
              <a:spcAft>
                <a:spcPts val="0"/>
              </a:spcAft>
              <a:buNone/>
            </a:pPr>
            <a:r>
              <a:t/>
            </a:r>
            <a:endParaRPr sz="3000" u="sng">
              <a:solidFill>
                <a:srgbClr val="000000"/>
              </a:solidFill>
              <a:latin typeface="Calibri"/>
              <a:ea typeface="Calibri"/>
              <a:cs typeface="Calibri"/>
              <a:sym typeface="Calibri"/>
              <a:hlinkClick r:id="rId12">
                <a:extLst>
                  <a:ext uri="{A12FA001-AC4F-418D-AE19-62706E023703}">
                    <ahyp:hlinkClr val="tx"/>
                  </a:ext>
                </a:extLst>
              </a:hlinkClick>
            </a:endParaRPr>
          </a:p>
          <a:p>
            <a:pPr indent="0" lvl="0" marL="0" marR="0" rtl="0" algn="l">
              <a:lnSpc>
                <a:spcPct val="32966"/>
              </a:lnSpc>
              <a:spcBef>
                <a:spcPts val="0"/>
              </a:spcBef>
              <a:spcAft>
                <a:spcPts val="0"/>
              </a:spcAft>
              <a:buNone/>
            </a:pPr>
            <a:r>
              <a:t/>
            </a:r>
            <a:endParaRPr sz="3000" u="sng">
              <a:solidFill>
                <a:srgbClr val="000000"/>
              </a:solidFill>
              <a:latin typeface="Calibri"/>
              <a:ea typeface="Calibri"/>
              <a:cs typeface="Calibri"/>
              <a:sym typeface="Calibri"/>
              <a:hlinkClick r:id="rId13">
                <a:extLst>
                  <a:ext uri="{A12FA001-AC4F-418D-AE19-62706E023703}">
                    <ahyp:hlinkClr val="tx"/>
                  </a:ext>
                </a:extLst>
              </a:hlinkClick>
            </a:endParaRPr>
          </a:p>
        </p:txBody>
      </p:sp>
      <p:sp>
        <p:nvSpPr>
          <p:cNvPr id="446" name="Google Shape;446;p22"/>
          <p:cNvSpPr/>
          <p:nvPr/>
        </p:nvSpPr>
        <p:spPr>
          <a:xfrm>
            <a:off x="11203657" y="707336"/>
            <a:ext cx="7084314" cy="4722876"/>
          </a:xfrm>
          <a:custGeom>
            <a:rect b="b" l="l" r="r" t="t"/>
            <a:pathLst>
              <a:path extrusionOk="0" h="6297168" w="9445752">
                <a:moveTo>
                  <a:pt x="0" y="0"/>
                </a:moveTo>
                <a:lnTo>
                  <a:pt x="9445752" y="0"/>
                </a:lnTo>
                <a:lnTo>
                  <a:pt x="9445752" y="6297168"/>
                </a:lnTo>
                <a:lnTo>
                  <a:pt x="0" y="6297168"/>
                </a:lnTo>
                <a:lnTo>
                  <a:pt x="0" y="0"/>
                </a:lnTo>
                <a:close/>
              </a:path>
            </a:pathLst>
          </a:custGeom>
          <a:blipFill rotWithShape="1">
            <a:blip r:embed="rId14">
              <a:alphaModFix/>
            </a:blip>
            <a:stretch>
              <a:fillRect b="-49" l="0" r="0"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descr="Uma imagem com texto, Tipo de letra, captura de ecrã, Gráficos  Descrição gerada automaticamente" id="455" name="Google Shape;455;p23"/>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6" name="Google Shape;456;p23"/>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457" name="Google Shape;457;p23"/>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58" name="Google Shape;458;p23"/>
          <p:cNvGrpSpPr/>
          <p:nvPr/>
        </p:nvGrpSpPr>
        <p:grpSpPr>
          <a:xfrm>
            <a:off x="2130209" y="-6353"/>
            <a:ext cx="16164211" cy="720090"/>
            <a:chOff x="0" y="0"/>
            <a:chExt cx="21552281" cy="960120"/>
          </a:xfrm>
        </p:grpSpPr>
        <p:sp>
          <p:nvSpPr>
            <p:cNvPr id="459" name="Google Shape;459;p23"/>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0" name="Google Shape;460;p23"/>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61" name="Google Shape;461;p23"/>
          <p:cNvSpPr/>
          <p:nvPr/>
        </p:nvSpPr>
        <p:spPr>
          <a:xfrm>
            <a:off x="10686926" y="707336"/>
            <a:ext cx="7601045" cy="5087969"/>
          </a:xfrm>
          <a:custGeom>
            <a:rect b="b" l="l" r="r" t="t"/>
            <a:pathLst>
              <a:path extrusionOk="0" h="6783959" w="10134727">
                <a:moveTo>
                  <a:pt x="0" y="0"/>
                </a:moveTo>
                <a:lnTo>
                  <a:pt x="10134727" y="0"/>
                </a:lnTo>
                <a:lnTo>
                  <a:pt x="10134727" y="6783959"/>
                </a:lnTo>
                <a:lnTo>
                  <a:pt x="0" y="6783959"/>
                </a:lnTo>
                <a:lnTo>
                  <a:pt x="0" y="0"/>
                </a:lnTo>
                <a:close/>
              </a:path>
            </a:pathLst>
          </a:custGeom>
          <a:blipFill rotWithShape="1">
            <a:blip r:embed="rId6">
              <a:alphaModFix/>
            </a:blip>
            <a:stretch>
              <a:fillRect b="0" l="-34" r="-3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2" name="Google Shape;462;p23"/>
          <p:cNvSpPr txBox="1"/>
          <p:nvPr/>
        </p:nvSpPr>
        <p:spPr>
          <a:xfrm>
            <a:off x="1348750" y="1016498"/>
            <a:ext cx="9120302" cy="5799908"/>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Nationale Arbeitsgesetzgebung</a:t>
            </a:r>
            <a:endParaRPr/>
          </a:p>
          <a:p>
            <a:pPr indent="0" lvl="0" marL="0" marR="0" rtl="0" algn="l">
              <a:lnSpc>
                <a:spcPct val="129595"/>
              </a:lnSpc>
              <a:spcBef>
                <a:spcPts val="0"/>
              </a:spcBef>
              <a:spcAft>
                <a:spcPts val="0"/>
              </a:spcAft>
              <a:buNone/>
            </a:pPr>
            <a:r>
              <a:t/>
            </a:r>
            <a:endParaRPr b="1" sz="4200">
              <a:solidFill>
                <a:srgbClr val="FF6D25"/>
              </a:solidFill>
              <a:latin typeface="Arial"/>
              <a:ea typeface="Arial"/>
              <a:cs typeface="Arial"/>
              <a:sym typeface="Arial"/>
            </a:endParaRPr>
          </a:p>
          <a:p>
            <a:pPr indent="0" lvl="0" marL="0" marR="0" rtl="0" algn="l">
              <a:lnSpc>
                <a:spcPct val="129600"/>
              </a:lnSpc>
              <a:spcBef>
                <a:spcPts val="0"/>
              </a:spcBef>
              <a:spcAft>
                <a:spcPts val="0"/>
              </a:spcAft>
              <a:buNone/>
            </a:pPr>
            <a:r>
              <a:rPr b="1" lang="en-US" sz="4000">
                <a:solidFill>
                  <a:srgbClr val="000000"/>
                </a:solidFill>
                <a:latin typeface="Arial"/>
                <a:ea typeface="Arial"/>
                <a:cs typeface="Arial"/>
                <a:sym typeface="Arial"/>
              </a:rPr>
              <a:t>Italien</a:t>
            </a:r>
            <a:endParaRPr/>
          </a:p>
          <a:p>
            <a:pPr indent="0" lvl="0" marL="0" marR="0" rtl="0" algn="l">
              <a:lnSpc>
                <a:spcPct val="45350"/>
              </a:lnSpc>
              <a:spcBef>
                <a:spcPts val="0"/>
              </a:spcBef>
              <a:spcAft>
                <a:spcPts val="0"/>
              </a:spcAft>
              <a:buNone/>
            </a:pPr>
            <a:r>
              <a:t/>
            </a:r>
            <a:endParaRPr b="1" sz="4000">
              <a:solidFill>
                <a:srgbClr val="000000"/>
              </a:solidFill>
              <a:latin typeface="Arial"/>
              <a:ea typeface="Arial"/>
              <a:cs typeface="Arial"/>
              <a:sym typeface="Arial"/>
            </a:endParaRPr>
          </a:p>
          <a:p>
            <a:pPr indent="0" lvl="0" marL="0" marR="0" rtl="0" algn="l">
              <a:lnSpc>
                <a:spcPct val="45350"/>
              </a:lnSpc>
              <a:spcBef>
                <a:spcPts val="0"/>
              </a:spcBef>
              <a:spcAft>
                <a:spcPts val="0"/>
              </a:spcAft>
              <a:buNone/>
            </a:pPr>
            <a:r>
              <a:t/>
            </a:r>
            <a:endParaRPr b="1" sz="4000">
              <a:solidFill>
                <a:srgbClr val="000000"/>
              </a:solidFill>
              <a:latin typeface="Arial"/>
              <a:ea typeface="Arial"/>
              <a:cs typeface="Arial"/>
              <a:sym typeface="Arial"/>
            </a:endParaRPr>
          </a:p>
          <a:p>
            <a:pPr indent="0" lvl="0" marL="0" marR="0" rtl="0" algn="l">
              <a:lnSpc>
                <a:spcPct val="45350"/>
              </a:lnSpc>
              <a:spcBef>
                <a:spcPts val="0"/>
              </a:spcBef>
              <a:spcAft>
                <a:spcPts val="0"/>
              </a:spcAft>
              <a:buNone/>
            </a:pPr>
            <a:r>
              <a:t/>
            </a:r>
            <a:endParaRPr b="1" sz="4000">
              <a:solidFill>
                <a:srgbClr val="000000"/>
              </a:solidFill>
              <a:latin typeface="Arial"/>
              <a:ea typeface="Arial"/>
              <a:cs typeface="Arial"/>
              <a:sym typeface="Arial"/>
            </a:endParaRPr>
          </a:p>
          <a:p>
            <a:pPr indent="0" lvl="0" marL="0" marR="0" rtl="0" algn="l">
              <a:lnSpc>
                <a:spcPct val="45350"/>
              </a:lnSpc>
              <a:spcBef>
                <a:spcPts val="0"/>
              </a:spcBef>
              <a:spcAft>
                <a:spcPts val="0"/>
              </a:spcAft>
              <a:buNone/>
            </a:pPr>
            <a:r>
              <a:t/>
            </a:r>
            <a:endParaRPr b="1" sz="4000">
              <a:solidFill>
                <a:srgbClr val="000000"/>
              </a:solidFill>
              <a:latin typeface="Arial"/>
              <a:ea typeface="Arial"/>
              <a:cs typeface="Arial"/>
              <a:sym typeface="Arial"/>
            </a:endParaRPr>
          </a:p>
          <a:p>
            <a:pPr indent="0" lvl="0" marL="0" marR="0" rtl="0" algn="l">
              <a:lnSpc>
                <a:spcPct val="129600"/>
              </a:lnSpc>
              <a:spcBef>
                <a:spcPts val="0"/>
              </a:spcBef>
              <a:spcAft>
                <a:spcPts val="0"/>
              </a:spcAft>
              <a:buNone/>
            </a:pPr>
            <a:r>
              <a:rPr lang="en-US" sz="3000">
                <a:solidFill>
                  <a:srgbClr val="0046FF"/>
                </a:solidFill>
                <a:latin typeface="Arial"/>
                <a:ea typeface="Arial"/>
                <a:cs typeface="Arial"/>
                <a:sym typeface="Arial"/>
              </a:rPr>
              <a:t>Gesetzesdekret</a:t>
            </a:r>
            <a:r>
              <a:rPr lang="en-US" sz="3000" u="sng">
                <a:solidFill>
                  <a:srgbClr val="0046FF"/>
                </a:solidFill>
                <a:latin typeface="Arial"/>
                <a:ea typeface="Arial"/>
                <a:cs typeface="Arial"/>
                <a:sym typeface="Arial"/>
                <a:hlinkClick r:id="rId7">
                  <a:extLst>
                    <a:ext uri="{A12FA001-AC4F-418D-AE19-62706E023703}">
                      <ahyp:hlinkClr val="tx"/>
                    </a:ext>
                  </a:extLst>
                </a:hlinkClick>
              </a:rPr>
              <a:t> 179/2025 </a:t>
            </a:r>
            <a:endParaRPr/>
          </a:p>
          <a:p>
            <a:pPr indent="0" lvl="0" marL="0" marR="0" rtl="0" algn="l">
              <a:lnSpc>
                <a:spcPct val="129600"/>
              </a:lnSpc>
              <a:spcBef>
                <a:spcPts val="0"/>
              </a:spcBef>
              <a:spcAft>
                <a:spcPts val="0"/>
              </a:spcAft>
              <a:buNone/>
            </a:pPr>
            <a:r>
              <a:t/>
            </a:r>
            <a:endParaRPr sz="3000" u="sng">
              <a:solidFill>
                <a:srgbClr val="0046FF"/>
              </a:solidFill>
              <a:latin typeface="Arial"/>
              <a:ea typeface="Arial"/>
              <a:cs typeface="Arial"/>
              <a:sym typeface="Arial"/>
              <a:hlinkClick r:id="rId8">
                <a:extLst>
                  <a:ext uri="{A12FA001-AC4F-418D-AE19-62706E023703}">
                    <ahyp:hlinkClr val="tx"/>
                  </a:ext>
                </a:extLst>
              </a:hlinkClick>
            </a:endParaRPr>
          </a:p>
          <a:p>
            <a:pPr indent="0" lvl="0" marL="0" marR="0" rtl="0" algn="l">
              <a:lnSpc>
                <a:spcPct val="129600"/>
              </a:lnSpc>
              <a:spcBef>
                <a:spcPts val="0"/>
              </a:spcBef>
              <a:spcAft>
                <a:spcPts val="0"/>
              </a:spcAft>
              <a:buNone/>
            </a:pPr>
            <a:r>
              <a:rPr lang="en-US" sz="3000" u="sng">
                <a:solidFill>
                  <a:srgbClr val="0046FF"/>
                </a:solidFill>
                <a:latin typeface="Arial"/>
                <a:ea typeface="Arial"/>
                <a:cs typeface="Arial"/>
                <a:sym typeface="Arial"/>
                <a:hlinkClick r:id="rId9">
                  <a:extLst>
                    <a:ext uri="{A12FA001-AC4F-418D-AE19-62706E023703}">
                      <ahyp:hlinkClr val="tx"/>
                    </a:ext>
                  </a:extLst>
                </a:hlinkClick>
              </a:rPr>
              <a:t>Dekret über die Einwanderungsquoten </a:t>
            </a:r>
            <a:r>
              <a:rPr lang="en-US" sz="3000">
                <a:solidFill>
                  <a:srgbClr val="0046FF"/>
                </a:solidFill>
                <a:latin typeface="Arial"/>
                <a:ea typeface="Arial"/>
                <a:cs typeface="Arial"/>
                <a:sym typeface="Arial"/>
              </a:rPr>
              <a:t>für Italien</a:t>
            </a:r>
            <a:endParaRPr/>
          </a:p>
          <a:p>
            <a:pPr indent="0" lvl="0" marL="0" marR="0" rtl="0" algn="l">
              <a:lnSpc>
                <a:spcPct val="129600"/>
              </a:lnSpc>
              <a:spcBef>
                <a:spcPts val="0"/>
              </a:spcBef>
              <a:spcAft>
                <a:spcPts val="0"/>
              </a:spcAft>
              <a:buNone/>
            </a:pPr>
            <a:r>
              <a:t/>
            </a:r>
            <a:endParaRPr sz="3000">
              <a:solidFill>
                <a:srgbClr val="0046FF"/>
              </a:solidFill>
              <a:latin typeface="Arial"/>
              <a:ea typeface="Arial"/>
              <a:cs typeface="Arial"/>
              <a:sym typeface="Arial"/>
            </a:endParaRPr>
          </a:p>
          <a:p>
            <a:pPr indent="0" lvl="0" marL="0" marR="0" rtl="0" algn="l">
              <a:lnSpc>
                <a:spcPct val="129600"/>
              </a:lnSpc>
              <a:spcBef>
                <a:spcPts val="0"/>
              </a:spcBef>
              <a:spcAft>
                <a:spcPts val="0"/>
              </a:spcAft>
              <a:buNone/>
            </a:pPr>
            <a:r>
              <a:t/>
            </a:r>
            <a:endParaRPr sz="3000">
              <a:solidFill>
                <a:srgbClr val="0046FF"/>
              </a:solidFill>
              <a:latin typeface="Arial"/>
              <a:ea typeface="Arial"/>
              <a:cs typeface="Arial"/>
              <a:sym typeface="Arial"/>
            </a:endParaRPr>
          </a:p>
          <a:p>
            <a:pPr indent="0" lvl="0" marL="0" marR="0" rtl="0" algn="l">
              <a:lnSpc>
                <a:spcPct val="60466"/>
              </a:lnSpc>
              <a:spcBef>
                <a:spcPts val="0"/>
              </a:spcBef>
              <a:spcAft>
                <a:spcPts val="0"/>
              </a:spcAft>
              <a:buNone/>
            </a:pPr>
            <a:r>
              <a:t/>
            </a:r>
            <a:endParaRPr sz="3000">
              <a:solidFill>
                <a:srgbClr val="0046FF"/>
              </a:solidFill>
              <a:latin typeface="Arial"/>
              <a:ea typeface="Arial"/>
              <a:cs typeface="Arial"/>
              <a:sym typeface="Arial"/>
            </a:endParaRPr>
          </a:p>
          <a:p>
            <a:pPr indent="0" lvl="0" marL="0" marR="0" rtl="0" algn="l">
              <a:lnSpc>
                <a:spcPct val="32966"/>
              </a:lnSpc>
              <a:spcBef>
                <a:spcPts val="0"/>
              </a:spcBef>
              <a:spcAft>
                <a:spcPts val="0"/>
              </a:spcAft>
              <a:buNone/>
            </a:pPr>
            <a:r>
              <a:t/>
            </a:r>
            <a:endParaRPr sz="3000">
              <a:solidFill>
                <a:srgbClr val="0046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descr="Uma imagem com texto, Tipo de letra, captura de ecrã, Gráficos  Descrição gerada automaticamente" id="471" name="Google Shape;471;p24"/>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2" name="Google Shape;472;p24"/>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473" name="Google Shape;473;p24"/>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74" name="Google Shape;474;p24"/>
          <p:cNvGrpSpPr/>
          <p:nvPr/>
        </p:nvGrpSpPr>
        <p:grpSpPr>
          <a:xfrm>
            <a:off x="2130209" y="-6353"/>
            <a:ext cx="16164211" cy="720090"/>
            <a:chOff x="0" y="0"/>
            <a:chExt cx="21552281" cy="960120"/>
          </a:xfrm>
        </p:grpSpPr>
        <p:sp>
          <p:nvSpPr>
            <p:cNvPr id="475" name="Google Shape;475;p24"/>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6" name="Google Shape;476;p24"/>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77" name="Google Shape;477;p24"/>
          <p:cNvSpPr/>
          <p:nvPr/>
        </p:nvSpPr>
        <p:spPr>
          <a:xfrm>
            <a:off x="11259007" y="707336"/>
            <a:ext cx="7028974" cy="5271707"/>
          </a:xfrm>
          <a:custGeom>
            <a:rect b="b" l="l" r="r" t="t"/>
            <a:pathLst>
              <a:path extrusionOk="0" h="7028942" w="9371965">
                <a:moveTo>
                  <a:pt x="0" y="0"/>
                </a:moveTo>
                <a:lnTo>
                  <a:pt x="9371965" y="0"/>
                </a:lnTo>
                <a:lnTo>
                  <a:pt x="9371965" y="7028942"/>
                </a:lnTo>
                <a:lnTo>
                  <a:pt x="0" y="7028942"/>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p24"/>
          <p:cNvSpPr txBox="1"/>
          <p:nvPr/>
        </p:nvSpPr>
        <p:spPr>
          <a:xfrm>
            <a:off x="1348740" y="1016508"/>
            <a:ext cx="8176260" cy="5710859"/>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Nationale Arbeitsgesetzgebung</a:t>
            </a:r>
            <a:endParaRPr b="1" sz="4200">
              <a:solidFill>
                <a:srgbClr val="FF6D25"/>
              </a:solidFill>
              <a:latin typeface="Arial"/>
              <a:ea typeface="Arial"/>
              <a:cs typeface="Arial"/>
              <a:sym typeface="Arial"/>
            </a:endParaRPr>
          </a:p>
          <a:p>
            <a:pPr indent="0" lvl="0" marL="0" marR="0" rtl="0" algn="l">
              <a:lnSpc>
                <a:spcPct val="129590"/>
              </a:lnSpc>
              <a:spcBef>
                <a:spcPts val="0"/>
              </a:spcBef>
              <a:spcAft>
                <a:spcPts val="0"/>
              </a:spcAft>
              <a:buNone/>
            </a:pPr>
            <a:r>
              <a:rPr b="1" lang="en-US" sz="6600">
                <a:solidFill>
                  <a:srgbClr val="000000"/>
                </a:solidFill>
                <a:latin typeface="Arial"/>
                <a:ea typeface="Arial"/>
                <a:cs typeface="Arial"/>
                <a:sym typeface="Arial"/>
              </a:rPr>
              <a:t>Irland</a:t>
            </a:r>
            <a:endParaRPr/>
          </a:p>
          <a:p>
            <a:pPr indent="0" lvl="0" marL="0" marR="0" rtl="0" algn="l">
              <a:lnSpc>
                <a:spcPct val="58909"/>
              </a:lnSpc>
              <a:spcBef>
                <a:spcPts val="0"/>
              </a:spcBef>
              <a:spcAft>
                <a:spcPts val="0"/>
              </a:spcAft>
              <a:buNone/>
            </a:pPr>
            <a:r>
              <a:t/>
            </a:r>
            <a:endParaRPr b="1" sz="6600">
              <a:solidFill>
                <a:srgbClr val="000000"/>
              </a:solidFill>
              <a:latin typeface="Arial"/>
              <a:ea typeface="Arial"/>
              <a:cs typeface="Arial"/>
              <a:sym typeface="Arial"/>
            </a:endParaRPr>
          </a:p>
          <a:p>
            <a:pPr indent="0" lvl="0" marL="0" marR="0" rtl="0" algn="l">
              <a:lnSpc>
                <a:spcPct val="129600"/>
              </a:lnSpc>
              <a:spcBef>
                <a:spcPts val="0"/>
              </a:spcBef>
              <a:spcAft>
                <a:spcPts val="0"/>
              </a:spcAft>
              <a:buNone/>
            </a:pPr>
            <a:r>
              <a:rPr lang="en-US" sz="3000">
                <a:solidFill>
                  <a:srgbClr val="000000"/>
                </a:solidFill>
                <a:latin typeface="Arial"/>
                <a:ea typeface="Arial"/>
                <a:cs typeface="Arial"/>
                <a:sym typeface="Arial"/>
              </a:rPr>
              <a:t>Gesetz über Arbeitsgenehmigungen von 2020</a:t>
            </a:r>
            <a:endParaRPr/>
          </a:p>
          <a:p>
            <a:pPr indent="0" lvl="0" marL="0" marR="0" rtl="0" algn="l">
              <a:lnSpc>
                <a:spcPct val="129600"/>
              </a:lnSpc>
              <a:spcBef>
                <a:spcPts val="0"/>
              </a:spcBef>
              <a:spcAft>
                <a:spcPts val="0"/>
              </a:spcAft>
              <a:buNone/>
            </a:pPr>
            <a:r>
              <a:t/>
            </a:r>
            <a:endParaRPr sz="3000">
              <a:solidFill>
                <a:srgbClr val="000000"/>
              </a:solidFill>
              <a:latin typeface="Arial"/>
              <a:ea typeface="Arial"/>
              <a:cs typeface="Arial"/>
              <a:sym typeface="Arial"/>
            </a:endParaRPr>
          </a:p>
          <a:p>
            <a:pPr indent="0" lvl="0" marL="0" marR="0" rtl="0" algn="l">
              <a:lnSpc>
                <a:spcPct val="129600"/>
              </a:lnSpc>
              <a:spcBef>
                <a:spcPts val="0"/>
              </a:spcBef>
              <a:spcAft>
                <a:spcPts val="0"/>
              </a:spcAft>
              <a:buNone/>
            </a:pPr>
            <a:r>
              <a:rPr lang="en-US" sz="3000">
                <a:solidFill>
                  <a:srgbClr val="000000"/>
                </a:solidFill>
                <a:latin typeface="Arial"/>
                <a:ea typeface="Arial"/>
                <a:cs typeface="Arial"/>
                <a:sym typeface="Arial"/>
              </a:rPr>
              <a:t>Verordnung über Arbeitsgenehmigungen 2017 (</a:t>
            </a:r>
            <a:r>
              <a:rPr lang="en-US" sz="3000" u="sng">
                <a:solidFill>
                  <a:srgbClr val="000000"/>
                </a:solidFill>
                <a:latin typeface="Arial"/>
                <a:ea typeface="Arial"/>
                <a:cs typeface="Arial"/>
                <a:sym typeface="Arial"/>
                <a:hlinkClick r:id="rId7">
                  <a:extLst>
                    <a:ext uri="{A12FA001-AC4F-418D-AE19-62706E023703}">
                      <ahyp:hlinkClr val="tx"/>
                    </a:ext>
                  </a:extLst>
                </a:hlinkClick>
              </a:rPr>
              <a:t>SI Nr. 95 von 2017</a:t>
            </a:r>
            <a:endParaRPr/>
          </a:p>
          <a:p>
            <a:pPr indent="0" lvl="0" marL="0" marR="0" rtl="0" algn="l">
              <a:lnSpc>
                <a:spcPct val="129600"/>
              </a:lnSpc>
              <a:spcBef>
                <a:spcPts val="0"/>
              </a:spcBef>
              <a:spcAft>
                <a:spcPts val="0"/>
              </a:spcAft>
              <a:buNone/>
            </a:pPr>
            <a:r>
              <a:t/>
            </a:r>
            <a:endParaRPr sz="3000" u="sng">
              <a:solidFill>
                <a:srgbClr val="000000"/>
              </a:solidFill>
              <a:latin typeface="Arial"/>
              <a:ea typeface="Arial"/>
              <a:cs typeface="Arial"/>
              <a:sym typeface="Arial"/>
              <a:hlinkClick r:id="rId8">
                <a:extLst>
                  <a:ext uri="{A12FA001-AC4F-418D-AE19-62706E023703}">
                    <ahyp:hlinkClr val="tx"/>
                  </a:ext>
                </a:extLst>
              </a:hlinkClick>
            </a:endParaRPr>
          </a:p>
          <a:p>
            <a:pPr indent="0" lvl="0" marL="0" marR="0" rtl="0" algn="l">
              <a:lnSpc>
                <a:spcPct val="129600"/>
              </a:lnSpc>
              <a:spcBef>
                <a:spcPts val="0"/>
              </a:spcBef>
              <a:spcAft>
                <a:spcPts val="0"/>
              </a:spcAft>
              <a:buNone/>
            </a:pPr>
            <a:r>
              <a:rPr lang="en-US" sz="3000" u="sng">
                <a:solidFill>
                  <a:srgbClr val="000000"/>
                </a:solidFill>
                <a:latin typeface="Arial"/>
                <a:ea typeface="Arial"/>
                <a:cs typeface="Arial"/>
                <a:sym typeface="Arial"/>
                <a:hlinkClick r:id="rId9">
                  <a:extLst>
                    <a:ext uri="{A12FA001-AC4F-418D-AE19-62706E023703}">
                      <ahyp:hlinkClr val="tx"/>
                    </a:ext>
                  </a:extLst>
                </a:hlinkClick>
              </a:rPr>
              <a:t>Wirtschaftsmigrationspolitik</a:t>
            </a:r>
            <a:endParaRPr sz="3000" u="sng">
              <a:solidFill>
                <a:srgbClr val="000000"/>
              </a:solidFill>
              <a:latin typeface="Arial"/>
              <a:ea typeface="Arial"/>
              <a:cs typeface="Arial"/>
              <a:sym typeface="Arial"/>
              <a:hlinkClick r:id="rId10">
                <a:extLst>
                  <a:ext uri="{A12FA001-AC4F-418D-AE19-62706E023703}">
                    <ahyp:hlinkClr val="tx"/>
                  </a:ext>
                </a:extLst>
              </a:hlinkClick>
            </a:endParaRPr>
          </a:p>
          <a:p>
            <a:pPr indent="0" lvl="0" marL="0" marR="0" rtl="0" algn="l">
              <a:lnSpc>
                <a:spcPct val="60466"/>
              </a:lnSpc>
              <a:spcBef>
                <a:spcPts val="0"/>
              </a:spcBef>
              <a:spcAft>
                <a:spcPts val="0"/>
              </a:spcAft>
              <a:buNone/>
            </a:pPr>
            <a:r>
              <a:t/>
            </a:r>
            <a:endParaRPr sz="3000" u="sng">
              <a:solidFill>
                <a:srgbClr val="000000"/>
              </a:solidFill>
              <a:latin typeface="Arial"/>
              <a:ea typeface="Arial"/>
              <a:cs typeface="Arial"/>
              <a:sym typeface="Arial"/>
              <a:hlinkClick r:id="rId11">
                <a:extLst>
                  <a:ext uri="{A12FA001-AC4F-418D-AE19-62706E023703}">
                    <ahyp:hlinkClr val="tx"/>
                  </a:ext>
                </a:extLst>
              </a:hlinkClick>
            </a:endParaRPr>
          </a:p>
          <a:p>
            <a:pPr indent="0" lvl="0" marL="0" marR="0" rtl="0" algn="l">
              <a:lnSpc>
                <a:spcPct val="32966"/>
              </a:lnSpc>
              <a:spcBef>
                <a:spcPts val="0"/>
              </a:spcBef>
              <a:spcAft>
                <a:spcPts val="0"/>
              </a:spcAft>
              <a:buNone/>
            </a:pPr>
            <a:r>
              <a:t/>
            </a:r>
            <a:endParaRPr sz="3000" u="sng">
              <a:solidFill>
                <a:srgbClr val="000000"/>
              </a:solidFill>
              <a:latin typeface="Arial"/>
              <a:ea typeface="Arial"/>
              <a:cs typeface="Arial"/>
              <a:sym typeface="Arial"/>
              <a:hlinkClick r:id="rId12">
                <a:extLst>
                  <a:ext uri="{A12FA001-AC4F-418D-AE19-62706E023703}">
                    <ahyp:hlinkClr val="tx"/>
                  </a:ext>
                </a:extLst>
              </a:hlinkClick>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descr="Uma imagem com texto, Tipo de letra, captura de ecrã, Gráficos  Descrição gerada automaticamente" id="487" name="Google Shape;487;p25"/>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8" name="Google Shape;488;p25"/>
          <p:cNvSpPr/>
          <p:nvPr/>
        </p:nvSpPr>
        <p:spPr>
          <a:xfrm>
            <a:off x="42758" y="9682944"/>
            <a:ext cx="2393441" cy="502157"/>
          </a:xfrm>
          <a:custGeom>
            <a:rect b="b" l="l" r="r" t="t"/>
            <a:pathLst>
              <a:path extrusionOk="0" h="669544" w="3191256">
                <a:moveTo>
                  <a:pt x="0" y="0"/>
                </a:moveTo>
                <a:lnTo>
                  <a:pt x="3191256" y="0"/>
                </a:lnTo>
                <a:lnTo>
                  <a:pt x="3191256" y="669544"/>
                </a:lnTo>
                <a:lnTo>
                  <a:pt x="0" y="669544"/>
                </a:lnTo>
                <a:lnTo>
                  <a:pt x="0" y="0"/>
                </a:lnTo>
                <a:close/>
              </a:path>
            </a:pathLst>
          </a:custGeom>
          <a:blipFill rotWithShape="1">
            <a:blip r:embed="rId4">
              <a:alphaModFix/>
            </a:blip>
            <a:stretch>
              <a:fillRect b="-182" l="0" r="1" t="-1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logótipo, captura de ecrã  Descrição gerada automaticamente" id="489" name="Google Shape;489;p25"/>
          <p:cNvSpPr/>
          <p:nvPr/>
        </p:nvSpPr>
        <p:spPr>
          <a:xfrm>
            <a:off x="-134350" y="181680"/>
            <a:ext cx="2393441" cy="605409"/>
          </a:xfrm>
          <a:custGeom>
            <a:rect b="b" l="l" r="r" t="t"/>
            <a:pathLst>
              <a:path extrusionOk="0" h="807212" w="3191256">
                <a:moveTo>
                  <a:pt x="0" y="0"/>
                </a:moveTo>
                <a:lnTo>
                  <a:pt x="3191256" y="0"/>
                </a:lnTo>
                <a:lnTo>
                  <a:pt x="3191256" y="807212"/>
                </a:lnTo>
                <a:lnTo>
                  <a:pt x="0" y="807212"/>
                </a:lnTo>
                <a:lnTo>
                  <a:pt x="0" y="0"/>
                </a:lnTo>
                <a:close/>
              </a:path>
            </a:pathLst>
          </a:custGeom>
          <a:blipFill rotWithShape="1">
            <a:blip r:embed="rId5">
              <a:alphaModFix/>
            </a:blip>
            <a:stretch>
              <a:fillRect b="-57370" l="0" r="1" t="-5737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490" name="Google Shape;490;p25"/>
          <p:cNvGrpSpPr/>
          <p:nvPr/>
        </p:nvGrpSpPr>
        <p:grpSpPr>
          <a:xfrm>
            <a:off x="2130209" y="-6353"/>
            <a:ext cx="16164211" cy="720090"/>
            <a:chOff x="0" y="0"/>
            <a:chExt cx="21552281" cy="960120"/>
          </a:xfrm>
        </p:grpSpPr>
        <p:sp>
          <p:nvSpPr>
            <p:cNvPr id="491" name="Google Shape;491;p25"/>
            <p:cNvSpPr/>
            <p:nvPr/>
          </p:nvSpPr>
          <p:spPr>
            <a:xfrm>
              <a:off x="8509" y="8509"/>
              <a:ext cx="21535263" cy="943102"/>
            </a:xfrm>
            <a:custGeom>
              <a:rect b="b" l="l" r="r" t="t"/>
              <a:pathLst>
                <a:path extrusionOk="0" h="943102" w="21535263">
                  <a:moveTo>
                    <a:pt x="0" y="0"/>
                  </a:moveTo>
                  <a:lnTo>
                    <a:pt x="21535263" y="0"/>
                  </a:lnTo>
                  <a:lnTo>
                    <a:pt x="21535263" y="943102"/>
                  </a:lnTo>
                  <a:lnTo>
                    <a:pt x="0" y="943102"/>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2" name="Google Shape;492;p25"/>
            <p:cNvSpPr/>
            <p:nvPr/>
          </p:nvSpPr>
          <p:spPr>
            <a:xfrm>
              <a:off x="0" y="0"/>
              <a:ext cx="21552281" cy="960120"/>
            </a:xfrm>
            <a:custGeom>
              <a:rect b="b" l="l" r="r" t="t"/>
              <a:pathLst>
                <a:path extrusionOk="0" h="960120" w="21552281">
                  <a:moveTo>
                    <a:pt x="8509" y="0"/>
                  </a:moveTo>
                  <a:lnTo>
                    <a:pt x="21543772" y="0"/>
                  </a:lnTo>
                  <a:cubicBezTo>
                    <a:pt x="21548471" y="0"/>
                    <a:pt x="21552281" y="3810"/>
                    <a:pt x="21552281" y="8509"/>
                  </a:cubicBezTo>
                  <a:lnTo>
                    <a:pt x="21552281" y="951611"/>
                  </a:lnTo>
                  <a:cubicBezTo>
                    <a:pt x="21552281" y="956310"/>
                    <a:pt x="21548471" y="960120"/>
                    <a:pt x="21543772" y="960120"/>
                  </a:cubicBezTo>
                  <a:lnTo>
                    <a:pt x="8509" y="960120"/>
                  </a:lnTo>
                  <a:cubicBezTo>
                    <a:pt x="3810" y="960120"/>
                    <a:pt x="0" y="956310"/>
                    <a:pt x="0" y="951611"/>
                  </a:cubicBezTo>
                  <a:lnTo>
                    <a:pt x="0" y="8509"/>
                  </a:lnTo>
                  <a:cubicBezTo>
                    <a:pt x="0" y="3810"/>
                    <a:pt x="3810" y="0"/>
                    <a:pt x="8509" y="0"/>
                  </a:cubicBezTo>
                  <a:moveTo>
                    <a:pt x="8509" y="16891"/>
                  </a:moveTo>
                  <a:lnTo>
                    <a:pt x="8509" y="8509"/>
                  </a:lnTo>
                  <a:lnTo>
                    <a:pt x="17018" y="8509"/>
                  </a:lnTo>
                  <a:lnTo>
                    <a:pt x="17018" y="951611"/>
                  </a:lnTo>
                  <a:lnTo>
                    <a:pt x="8509" y="951611"/>
                  </a:lnTo>
                  <a:lnTo>
                    <a:pt x="8509" y="943102"/>
                  </a:lnTo>
                  <a:lnTo>
                    <a:pt x="21543772" y="943102"/>
                  </a:lnTo>
                  <a:lnTo>
                    <a:pt x="21543772" y="951611"/>
                  </a:lnTo>
                  <a:lnTo>
                    <a:pt x="21535262" y="951611"/>
                  </a:lnTo>
                  <a:lnTo>
                    <a:pt x="21535262" y="8509"/>
                  </a:lnTo>
                  <a:lnTo>
                    <a:pt x="21543772" y="8509"/>
                  </a:lnTo>
                  <a:lnTo>
                    <a:pt x="21543772"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93" name="Google Shape;493;p25"/>
          <p:cNvSpPr txBox="1"/>
          <p:nvPr/>
        </p:nvSpPr>
        <p:spPr>
          <a:xfrm>
            <a:off x="1348740" y="1048226"/>
            <a:ext cx="15590520" cy="1195664"/>
          </a:xfrm>
          <a:prstGeom prst="rect">
            <a:avLst/>
          </a:prstGeom>
          <a:noFill/>
          <a:ln>
            <a:noFill/>
          </a:ln>
        </p:spPr>
        <p:txBody>
          <a:bodyPr anchorCtr="0" anchor="t" bIns="0" lIns="0" spcFirstLastPara="1" rIns="0" wrap="square" tIns="0">
            <a:spAutoFit/>
          </a:bodyPr>
          <a:lstStyle/>
          <a:p>
            <a:pPr indent="0" lvl="0" marL="0" marR="0" rtl="0" algn="l">
              <a:lnSpc>
                <a:spcPct val="129595"/>
              </a:lnSpc>
              <a:spcBef>
                <a:spcPts val="0"/>
              </a:spcBef>
              <a:spcAft>
                <a:spcPts val="0"/>
              </a:spcAft>
              <a:buNone/>
            </a:pPr>
            <a:r>
              <a:rPr b="1" lang="en-US" sz="4200">
                <a:solidFill>
                  <a:srgbClr val="FF6D25"/>
                </a:solidFill>
                <a:latin typeface="Arial"/>
                <a:ea typeface="Arial"/>
                <a:cs typeface="Arial"/>
                <a:sym typeface="Arial"/>
              </a:rPr>
              <a:t>Weiterführende Literatur:</a:t>
            </a:r>
            <a:endParaRPr/>
          </a:p>
        </p:txBody>
      </p:sp>
      <p:sp>
        <p:nvSpPr>
          <p:cNvPr id="494" name="Google Shape;494;p25"/>
          <p:cNvSpPr txBox="1"/>
          <p:nvPr/>
        </p:nvSpPr>
        <p:spPr>
          <a:xfrm>
            <a:off x="1668780" y="2932509"/>
            <a:ext cx="15590396" cy="6039974"/>
          </a:xfrm>
          <a:prstGeom prst="rect">
            <a:avLst/>
          </a:prstGeom>
          <a:noFill/>
          <a:ln>
            <a:noFill/>
          </a:ln>
        </p:spPr>
        <p:txBody>
          <a:bodyPr anchorCtr="0" anchor="t" bIns="0" lIns="0" spcFirstLastPara="1" rIns="0" wrap="square" tIns="0">
            <a:spAutoFit/>
          </a:bodyPr>
          <a:lstStyle/>
          <a:p>
            <a:pPr indent="0" lvl="0" marL="0" marR="0" rtl="0" algn="l">
              <a:lnSpc>
                <a:spcPct val="129600"/>
              </a:lnSpc>
              <a:spcBef>
                <a:spcPts val="0"/>
              </a:spcBef>
              <a:spcAft>
                <a:spcPts val="0"/>
              </a:spcAft>
              <a:buNone/>
            </a:pPr>
            <a:r>
              <a:rPr lang="en-US" sz="4000" u="sng">
                <a:solidFill>
                  <a:srgbClr val="000000"/>
                </a:solidFill>
                <a:latin typeface="Calibri"/>
                <a:ea typeface="Calibri"/>
                <a:cs typeface="Calibri"/>
                <a:sym typeface="Calibri"/>
                <a:hlinkClick r:id="rId6">
                  <a:extLst>
                    <a:ext uri="{A12FA001-AC4F-418D-AE19-62706E023703}">
                      <ahyp:hlinkClr val="tx"/>
                    </a:ext>
                  </a:extLst>
                </a:hlinkClick>
              </a:rPr>
              <a:t>EU-Richtlinie über die kombinierte Aufenthalts- und Arbeitserlaubnis</a:t>
            </a:r>
            <a:endParaRPr/>
          </a:p>
          <a:p>
            <a:pPr indent="0" lvl="0" marL="0" marR="0" rtl="0" algn="l">
              <a:lnSpc>
                <a:spcPct val="45350"/>
              </a:lnSpc>
              <a:spcBef>
                <a:spcPts val="0"/>
              </a:spcBef>
              <a:spcAft>
                <a:spcPts val="0"/>
              </a:spcAft>
              <a:buNone/>
            </a:pPr>
            <a:r>
              <a:t/>
            </a:r>
            <a:endParaRPr sz="4000" u="sng">
              <a:solidFill>
                <a:srgbClr val="000000"/>
              </a:solidFill>
              <a:latin typeface="Calibri"/>
              <a:ea typeface="Calibri"/>
              <a:cs typeface="Calibri"/>
              <a:sym typeface="Calibri"/>
              <a:hlinkClick r:id="rId7">
                <a:extLst>
                  <a:ext uri="{A12FA001-AC4F-418D-AE19-62706E023703}">
                    <ahyp:hlinkClr val="tx"/>
                  </a:ext>
                </a:extLst>
              </a:hlinkClick>
            </a:endParaRPr>
          </a:p>
          <a:p>
            <a:pPr indent="0" lvl="0" marL="0" marR="0" rtl="0" algn="l">
              <a:lnSpc>
                <a:spcPct val="129600"/>
              </a:lnSpc>
              <a:spcBef>
                <a:spcPts val="0"/>
              </a:spcBef>
              <a:spcAft>
                <a:spcPts val="0"/>
              </a:spcAft>
              <a:buNone/>
            </a:pPr>
            <a:r>
              <a:rPr lang="en-US" sz="4000" u="sng">
                <a:solidFill>
                  <a:srgbClr val="000000"/>
                </a:solidFill>
                <a:latin typeface="Calibri"/>
                <a:ea typeface="Calibri"/>
                <a:cs typeface="Calibri"/>
                <a:sym typeface="Calibri"/>
                <a:hlinkClick r:id="rId8">
                  <a:extLst>
                    <a:ext uri="{A12FA001-AC4F-418D-AE19-62706E023703}">
                      <ahyp:hlinkClr val="tx"/>
                    </a:ext>
                  </a:extLst>
                </a:hlinkClick>
              </a:rPr>
              <a:t>Beschäftigung und Soziales</a:t>
            </a:r>
            <a:endParaRPr/>
          </a:p>
          <a:p>
            <a:pPr indent="0" lvl="0" marL="0" marR="0" rtl="0" algn="l">
              <a:lnSpc>
                <a:spcPct val="45350"/>
              </a:lnSpc>
              <a:spcBef>
                <a:spcPts val="0"/>
              </a:spcBef>
              <a:spcAft>
                <a:spcPts val="0"/>
              </a:spcAft>
              <a:buNone/>
            </a:pPr>
            <a:r>
              <a:t/>
            </a:r>
            <a:endParaRPr sz="4000" u="sng">
              <a:solidFill>
                <a:srgbClr val="000000"/>
              </a:solidFill>
              <a:latin typeface="Calibri"/>
              <a:ea typeface="Calibri"/>
              <a:cs typeface="Calibri"/>
              <a:sym typeface="Calibri"/>
              <a:hlinkClick r:id="rId9">
                <a:extLst>
                  <a:ext uri="{A12FA001-AC4F-418D-AE19-62706E023703}">
                    <ahyp:hlinkClr val="tx"/>
                  </a:ext>
                </a:extLst>
              </a:hlinkClick>
            </a:endParaRPr>
          </a:p>
          <a:p>
            <a:pPr indent="0" lvl="0" marL="0" marR="0" rtl="0" algn="l">
              <a:lnSpc>
                <a:spcPct val="129600"/>
              </a:lnSpc>
              <a:spcBef>
                <a:spcPts val="0"/>
              </a:spcBef>
              <a:spcAft>
                <a:spcPts val="0"/>
              </a:spcAft>
              <a:buNone/>
            </a:pPr>
            <a:r>
              <a:rPr lang="en-US" sz="4000" u="sng">
                <a:solidFill>
                  <a:srgbClr val="000000"/>
                </a:solidFill>
                <a:latin typeface="Calibri"/>
                <a:ea typeface="Calibri"/>
                <a:cs typeface="Calibri"/>
                <a:sym typeface="Calibri"/>
                <a:hlinkClick r:id="rId10">
                  <a:extLst>
                    <a:ext uri="{A12FA001-AC4F-418D-AE19-62706E023703}">
                      <ahyp:hlinkClr val="tx"/>
                    </a:ext>
                  </a:extLst>
                </a:hlinkClick>
              </a:rPr>
              <a:t>Europäisches Netzwerk gegen Rassismus</a:t>
            </a:r>
            <a:endParaRPr/>
          </a:p>
          <a:p>
            <a:pPr indent="0" lvl="0" marL="0" marR="0" rtl="0" algn="l">
              <a:lnSpc>
                <a:spcPct val="45350"/>
              </a:lnSpc>
              <a:spcBef>
                <a:spcPts val="0"/>
              </a:spcBef>
              <a:spcAft>
                <a:spcPts val="0"/>
              </a:spcAft>
              <a:buNone/>
            </a:pPr>
            <a:r>
              <a:t/>
            </a:r>
            <a:endParaRPr sz="4000" u="sng">
              <a:solidFill>
                <a:srgbClr val="000000"/>
              </a:solidFill>
              <a:latin typeface="Calibri"/>
              <a:ea typeface="Calibri"/>
              <a:cs typeface="Calibri"/>
              <a:sym typeface="Calibri"/>
              <a:hlinkClick r:id="rId11">
                <a:extLst>
                  <a:ext uri="{A12FA001-AC4F-418D-AE19-62706E023703}">
                    <ahyp:hlinkClr val="tx"/>
                  </a:ext>
                </a:extLst>
              </a:hlinkClick>
            </a:endParaRPr>
          </a:p>
          <a:p>
            <a:pPr indent="0" lvl="0" marL="0" marR="0" rtl="0" algn="l">
              <a:lnSpc>
                <a:spcPct val="129600"/>
              </a:lnSpc>
              <a:spcBef>
                <a:spcPts val="0"/>
              </a:spcBef>
              <a:spcAft>
                <a:spcPts val="0"/>
              </a:spcAft>
              <a:buNone/>
            </a:pPr>
            <a:r>
              <a:rPr lang="en-US" sz="4000" u="sng">
                <a:solidFill>
                  <a:srgbClr val="000000"/>
                </a:solidFill>
                <a:latin typeface="Calibri"/>
                <a:ea typeface="Calibri"/>
                <a:cs typeface="Calibri"/>
                <a:sym typeface="Calibri"/>
                <a:hlinkClick r:id="rId12">
                  <a:extLst>
                    <a:ext uri="{A12FA001-AC4F-418D-AE19-62706E023703}">
                      <ahyp:hlinkClr val="tx"/>
                    </a:ext>
                  </a:extLst>
                </a:hlinkClick>
              </a:rPr>
              <a:t>EURES – EU-Arbeitsvermittlungsdienste</a:t>
            </a:r>
            <a:endParaRPr/>
          </a:p>
          <a:p>
            <a:pPr indent="0" lvl="0" marL="0" marR="0" rtl="0" algn="l">
              <a:lnSpc>
                <a:spcPct val="45350"/>
              </a:lnSpc>
              <a:spcBef>
                <a:spcPts val="0"/>
              </a:spcBef>
              <a:spcAft>
                <a:spcPts val="0"/>
              </a:spcAft>
              <a:buNone/>
            </a:pPr>
            <a:r>
              <a:t/>
            </a:r>
            <a:endParaRPr sz="4000" u="sng">
              <a:solidFill>
                <a:srgbClr val="000000"/>
              </a:solidFill>
              <a:latin typeface="Calibri"/>
              <a:ea typeface="Calibri"/>
              <a:cs typeface="Calibri"/>
              <a:sym typeface="Calibri"/>
              <a:hlinkClick r:id="rId13">
                <a:extLst>
                  <a:ext uri="{A12FA001-AC4F-418D-AE19-62706E023703}">
                    <ahyp:hlinkClr val="tx"/>
                  </a:ext>
                </a:extLst>
              </a:hlinkClick>
            </a:endParaRPr>
          </a:p>
          <a:p>
            <a:pPr indent="0" lvl="0" marL="0" marR="0" rtl="0" algn="l">
              <a:lnSpc>
                <a:spcPct val="129600"/>
              </a:lnSpc>
              <a:spcBef>
                <a:spcPts val="0"/>
              </a:spcBef>
              <a:spcAft>
                <a:spcPts val="0"/>
              </a:spcAft>
              <a:buNone/>
            </a:pPr>
            <a:r>
              <a:rPr lang="en-US" sz="4000" u="sng">
                <a:solidFill>
                  <a:srgbClr val="000000"/>
                </a:solidFill>
                <a:latin typeface="Calibri"/>
                <a:ea typeface="Calibri"/>
                <a:cs typeface="Calibri"/>
                <a:sym typeface="Calibri"/>
                <a:hlinkClick r:id="rId14">
                  <a:extLst>
                    <a:ext uri="{A12FA001-AC4F-418D-AE19-62706E023703}">
                      <ahyp:hlinkClr val="tx"/>
                    </a:ext>
                  </a:extLst>
                </a:hlinkClick>
              </a:rPr>
              <a:t>Strategie für Vielfalt und Inklusion 2030</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descr="Uma imagem com texto, Tipo de letra, captura de ecrã, Gráficos  Descrição gerada automaticamente" id="503" name="Google Shape;503;p26"/>
          <p:cNvSpPr/>
          <p:nvPr/>
        </p:nvSpPr>
        <p:spPr>
          <a:xfrm>
            <a:off x="264824" y="9690668"/>
            <a:ext cx="2399347" cy="535305"/>
          </a:xfrm>
          <a:custGeom>
            <a:rect b="b" l="l" r="r" t="t"/>
            <a:pathLst>
              <a:path extrusionOk="0" h="713740" w="3199130">
                <a:moveTo>
                  <a:pt x="0" y="0"/>
                </a:moveTo>
                <a:lnTo>
                  <a:pt x="3199130" y="0"/>
                </a:lnTo>
                <a:lnTo>
                  <a:pt x="3199130" y="713740"/>
                </a:lnTo>
                <a:lnTo>
                  <a:pt x="0" y="713740"/>
                </a:lnTo>
                <a:lnTo>
                  <a:pt x="0" y="0"/>
                </a:lnTo>
                <a:close/>
              </a:path>
            </a:pathLst>
          </a:custGeom>
          <a:blipFill rotWithShape="1">
            <a:blip r:embed="rId3">
              <a:alphaModFix/>
            </a:blip>
            <a:stretch>
              <a:fillRect b="-44" l="0" r="1" t="-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04" name="Google Shape;504;p26"/>
          <p:cNvGrpSpPr/>
          <p:nvPr/>
        </p:nvGrpSpPr>
        <p:grpSpPr>
          <a:xfrm>
            <a:off x="-6353" y="9291561"/>
            <a:ext cx="18300764" cy="1001840"/>
            <a:chOff x="0" y="0"/>
            <a:chExt cx="24401018" cy="1335786"/>
          </a:xfrm>
        </p:grpSpPr>
        <p:sp>
          <p:nvSpPr>
            <p:cNvPr id="505" name="Google Shape;505;p26"/>
            <p:cNvSpPr/>
            <p:nvPr/>
          </p:nvSpPr>
          <p:spPr>
            <a:xfrm>
              <a:off x="8509" y="8509"/>
              <a:ext cx="24384001" cy="1318768"/>
            </a:xfrm>
            <a:custGeom>
              <a:rect b="b" l="l" r="r" t="t"/>
              <a:pathLst>
                <a:path extrusionOk="0" h="1318768" w="24384001">
                  <a:moveTo>
                    <a:pt x="0" y="0"/>
                  </a:moveTo>
                  <a:lnTo>
                    <a:pt x="24384001" y="0"/>
                  </a:lnTo>
                  <a:lnTo>
                    <a:pt x="24384001" y="1318768"/>
                  </a:lnTo>
                  <a:lnTo>
                    <a:pt x="0" y="1318768"/>
                  </a:lnTo>
                  <a:close/>
                </a:path>
              </a:pathLst>
            </a:custGeom>
            <a:solidFill>
              <a:srgbClr val="FF6D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6" name="Google Shape;506;p26"/>
            <p:cNvSpPr/>
            <p:nvPr/>
          </p:nvSpPr>
          <p:spPr>
            <a:xfrm>
              <a:off x="0" y="0"/>
              <a:ext cx="24401018" cy="1335786"/>
            </a:xfrm>
            <a:custGeom>
              <a:rect b="b" l="l" r="r" t="t"/>
              <a:pathLst>
                <a:path extrusionOk="0" h="1335786" w="24401018">
                  <a:moveTo>
                    <a:pt x="8509" y="0"/>
                  </a:moveTo>
                  <a:lnTo>
                    <a:pt x="24392510" y="0"/>
                  </a:lnTo>
                  <a:cubicBezTo>
                    <a:pt x="24397208" y="0"/>
                    <a:pt x="24401018" y="3810"/>
                    <a:pt x="24401018" y="8509"/>
                  </a:cubicBezTo>
                  <a:lnTo>
                    <a:pt x="24401018" y="1327277"/>
                  </a:lnTo>
                  <a:cubicBezTo>
                    <a:pt x="24401018" y="1331976"/>
                    <a:pt x="24397208" y="1335786"/>
                    <a:pt x="24392510" y="1335786"/>
                  </a:cubicBezTo>
                  <a:lnTo>
                    <a:pt x="8509" y="1335786"/>
                  </a:lnTo>
                  <a:cubicBezTo>
                    <a:pt x="3810" y="1335786"/>
                    <a:pt x="0" y="1331976"/>
                    <a:pt x="0" y="1327277"/>
                  </a:cubicBezTo>
                  <a:lnTo>
                    <a:pt x="0" y="8509"/>
                  </a:lnTo>
                  <a:cubicBezTo>
                    <a:pt x="0" y="3810"/>
                    <a:pt x="3810" y="0"/>
                    <a:pt x="8509" y="0"/>
                  </a:cubicBezTo>
                  <a:moveTo>
                    <a:pt x="8509" y="16891"/>
                  </a:moveTo>
                  <a:lnTo>
                    <a:pt x="8509" y="8509"/>
                  </a:lnTo>
                  <a:lnTo>
                    <a:pt x="17018" y="8509"/>
                  </a:lnTo>
                  <a:lnTo>
                    <a:pt x="17018" y="1327277"/>
                  </a:lnTo>
                  <a:lnTo>
                    <a:pt x="8509" y="1327277"/>
                  </a:lnTo>
                  <a:lnTo>
                    <a:pt x="8509" y="1318768"/>
                  </a:lnTo>
                  <a:lnTo>
                    <a:pt x="24392510" y="1318768"/>
                  </a:lnTo>
                  <a:lnTo>
                    <a:pt x="24392510" y="1327277"/>
                  </a:lnTo>
                  <a:lnTo>
                    <a:pt x="24384000" y="1327277"/>
                  </a:lnTo>
                  <a:lnTo>
                    <a:pt x="24384000" y="8509"/>
                  </a:lnTo>
                  <a:lnTo>
                    <a:pt x="24392510" y="8509"/>
                  </a:lnTo>
                  <a:lnTo>
                    <a:pt x="24392510"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07" name="Google Shape;507;p26"/>
          <p:cNvSpPr/>
          <p:nvPr/>
        </p:nvSpPr>
        <p:spPr>
          <a:xfrm>
            <a:off x="5626741" y="5844569"/>
            <a:ext cx="6614351" cy="3060382"/>
          </a:xfrm>
          <a:custGeom>
            <a:rect b="b" l="l" r="r" t="t"/>
            <a:pathLst>
              <a:path extrusionOk="0" h="4080510" w="8819134">
                <a:moveTo>
                  <a:pt x="0" y="0"/>
                </a:moveTo>
                <a:lnTo>
                  <a:pt x="8819134" y="0"/>
                </a:lnTo>
                <a:lnTo>
                  <a:pt x="8819134" y="4080510"/>
                </a:lnTo>
                <a:lnTo>
                  <a:pt x="0" y="4080510"/>
                </a:lnTo>
                <a:lnTo>
                  <a:pt x="0" y="0"/>
                </a:lnTo>
                <a:close/>
              </a:path>
            </a:pathLst>
          </a:custGeom>
          <a:blipFill rotWithShape="1">
            <a:blip r:embed="rId4">
              <a:alphaModFix/>
            </a:blip>
            <a:stretch>
              <a:fillRect b="-8698" l="0" r="0" t="-869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estrela, Tipo de letra, Gráficos, símbolo  Descrição gerada automaticamente" id="508" name="Google Shape;508;p26"/>
          <p:cNvSpPr/>
          <p:nvPr/>
        </p:nvSpPr>
        <p:spPr>
          <a:xfrm>
            <a:off x="6199937" y="4004777"/>
            <a:ext cx="860679" cy="619316"/>
          </a:xfrm>
          <a:custGeom>
            <a:rect b="b" l="l" r="r" t="t"/>
            <a:pathLst>
              <a:path extrusionOk="0" h="825754" w="1147572">
                <a:moveTo>
                  <a:pt x="0" y="0"/>
                </a:moveTo>
                <a:lnTo>
                  <a:pt x="1147572" y="0"/>
                </a:lnTo>
                <a:lnTo>
                  <a:pt x="1147572" y="825754"/>
                </a:lnTo>
                <a:lnTo>
                  <a:pt x="0" y="825754"/>
                </a:lnTo>
                <a:lnTo>
                  <a:pt x="0" y="0"/>
                </a:lnTo>
                <a:close/>
              </a:path>
            </a:pathLst>
          </a:custGeom>
          <a:blipFill rotWithShape="1">
            <a:blip r:embed="rId5">
              <a:alphaModFix/>
            </a:blip>
            <a:stretch>
              <a:fillRect b="-32" l="0" r="-5" t="-3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texto, design gráfico  Descrição gerada automaticamente" id="509" name="Google Shape;509;p26"/>
          <p:cNvSpPr/>
          <p:nvPr/>
        </p:nvSpPr>
        <p:spPr>
          <a:xfrm>
            <a:off x="9086240" y="4066232"/>
            <a:ext cx="1420654" cy="496443"/>
          </a:xfrm>
          <a:custGeom>
            <a:rect b="b" l="l" r="r" t="t"/>
            <a:pathLst>
              <a:path extrusionOk="0" h="661924" w="1894205">
                <a:moveTo>
                  <a:pt x="0" y="0"/>
                </a:moveTo>
                <a:lnTo>
                  <a:pt x="1894205" y="0"/>
                </a:lnTo>
                <a:lnTo>
                  <a:pt x="1894205" y="661924"/>
                </a:lnTo>
                <a:lnTo>
                  <a:pt x="0" y="661924"/>
                </a:lnTo>
                <a:lnTo>
                  <a:pt x="0" y="0"/>
                </a:lnTo>
                <a:close/>
              </a:path>
            </a:pathLst>
          </a:custGeom>
          <a:blipFill rotWithShape="1">
            <a:blip r:embed="rId6">
              <a:alphaModFix/>
            </a:blip>
            <a:stretch>
              <a:fillRect b="-188" l="0" r="2" t="-19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símbolo, captura de ecrã  Descrição gerada automaticamente" id="510" name="Google Shape;510;p26"/>
          <p:cNvSpPr/>
          <p:nvPr/>
        </p:nvSpPr>
        <p:spPr>
          <a:xfrm>
            <a:off x="10285876" y="4942227"/>
            <a:ext cx="734759" cy="541687"/>
          </a:xfrm>
          <a:custGeom>
            <a:rect b="b" l="l" r="r" t="t"/>
            <a:pathLst>
              <a:path extrusionOk="0" h="722249" w="979678">
                <a:moveTo>
                  <a:pt x="0" y="0"/>
                </a:moveTo>
                <a:lnTo>
                  <a:pt x="979678" y="0"/>
                </a:lnTo>
                <a:lnTo>
                  <a:pt x="979678" y="722249"/>
                </a:lnTo>
                <a:lnTo>
                  <a:pt x="0" y="722249"/>
                </a:lnTo>
                <a:lnTo>
                  <a:pt x="0" y="0"/>
                </a:lnTo>
                <a:close/>
              </a:path>
            </a:pathLst>
          </a:custGeom>
          <a:blipFill rotWithShape="1">
            <a:blip r:embed="rId7">
              <a:alphaModFix/>
            </a:blip>
            <a:stretch>
              <a:fillRect b="-167" l="0" r="-5" t="-1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logótipo, Gráficos  Descrição gerada automaticamente" id="511" name="Google Shape;511;p26"/>
          <p:cNvSpPr/>
          <p:nvPr/>
        </p:nvSpPr>
        <p:spPr>
          <a:xfrm>
            <a:off x="10930976" y="4138727"/>
            <a:ext cx="1057751" cy="351377"/>
          </a:xfrm>
          <a:custGeom>
            <a:rect b="b" l="l" r="r" t="t"/>
            <a:pathLst>
              <a:path extrusionOk="0" h="468503" w="1410335">
                <a:moveTo>
                  <a:pt x="0" y="0"/>
                </a:moveTo>
                <a:lnTo>
                  <a:pt x="1410335" y="0"/>
                </a:lnTo>
                <a:lnTo>
                  <a:pt x="1410335" y="468503"/>
                </a:lnTo>
                <a:lnTo>
                  <a:pt x="0" y="468503"/>
                </a:lnTo>
                <a:lnTo>
                  <a:pt x="0" y="0"/>
                </a:lnTo>
                <a:close/>
              </a:path>
            </a:pathLst>
          </a:custGeom>
          <a:blipFill rotWithShape="1">
            <a:blip r:embed="rId8">
              <a:alphaModFix/>
            </a:blip>
            <a:stretch>
              <a:fillRect b="-178" l="0" r="-2" t="-1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ipo de letra, Gráficos, captura de ecrã, texto  Descrição gerada automaticamente" id="512" name="Google Shape;512;p26"/>
          <p:cNvSpPr/>
          <p:nvPr/>
        </p:nvSpPr>
        <p:spPr>
          <a:xfrm>
            <a:off x="8942013" y="4767024"/>
            <a:ext cx="930211" cy="930211"/>
          </a:xfrm>
          <a:custGeom>
            <a:rect b="b" l="l" r="r" t="t"/>
            <a:pathLst>
              <a:path extrusionOk="0" h="1240282" w="1240282">
                <a:moveTo>
                  <a:pt x="0" y="0"/>
                </a:moveTo>
                <a:lnTo>
                  <a:pt x="1240282" y="0"/>
                </a:lnTo>
                <a:lnTo>
                  <a:pt x="1240282" y="1240282"/>
                </a:lnTo>
                <a:lnTo>
                  <a:pt x="0" y="1240282"/>
                </a:lnTo>
                <a:lnTo>
                  <a:pt x="0" y="0"/>
                </a:lnTo>
                <a:close/>
              </a:path>
            </a:pathLst>
          </a:custGeom>
          <a:blipFill rotWithShape="1">
            <a:blip r:embed="rId9">
              <a:alphaModFix/>
            </a:blip>
            <a:stretch>
              <a:fillRect b="-1" l="0" r="-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Uma imagem com texto, Tipo de letra, logótipo, Gráficos  Descrição gerada automaticamente" id="513" name="Google Shape;513;p26"/>
          <p:cNvSpPr/>
          <p:nvPr/>
        </p:nvSpPr>
        <p:spPr>
          <a:xfrm>
            <a:off x="7484783" y="4082644"/>
            <a:ext cx="1177385" cy="463582"/>
          </a:xfrm>
          <a:custGeom>
            <a:rect b="b" l="l" r="r" t="t"/>
            <a:pathLst>
              <a:path extrusionOk="0" h="618109" w="1569847">
                <a:moveTo>
                  <a:pt x="0" y="0"/>
                </a:moveTo>
                <a:lnTo>
                  <a:pt x="1569847" y="0"/>
                </a:lnTo>
                <a:lnTo>
                  <a:pt x="1569847" y="618109"/>
                </a:lnTo>
                <a:lnTo>
                  <a:pt x="0" y="618109"/>
                </a:lnTo>
                <a:lnTo>
                  <a:pt x="0" y="0"/>
                </a:lnTo>
                <a:close/>
              </a:path>
            </a:pathLst>
          </a:custGeom>
          <a:blipFill rotWithShape="1">
            <a:blip r:embed="rId10">
              <a:alphaModFix/>
            </a:blip>
            <a:stretch>
              <a:fillRect b="-265" l="0" r="4" t="-26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4" name="Google Shape;514;p26"/>
          <p:cNvSpPr/>
          <p:nvPr/>
        </p:nvSpPr>
        <p:spPr>
          <a:xfrm>
            <a:off x="6991445" y="4992900"/>
            <a:ext cx="1536954" cy="458629"/>
          </a:xfrm>
          <a:custGeom>
            <a:rect b="b" l="l" r="r" t="t"/>
            <a:pathLst>
              <a:path extrusionOk="0" h="611505" w="2049272">
                <a:moveTo>
                  <a:pt x="0" y="0"/>
                </a:moveTo>
                <a:lnTo>
                  <a:pt x="2049272" y="0"/>
                </a:lnTo>
                <a:lnTo>
                  <a:pt x="2049272" y="611505"/>
                </a:lnTo>
                <a:lnTo>
                  <a:pt x="0" y="611505"/>
                </a:lnTo>
                <a:lnTo>
                  <a:pt x="0" y="0"/>
                </a:lnTo>
                <a:close/>
              </a:path>
            </a:pathLst>
          </a:custGeom>
          <a:blipFill rotWithShape="1">
            <a:blip r:embed="rId11">
              <a:alphaModFix/>
            </a:blip>
            <a:stretch>
              <a:fillRect b="-7" l="0" r="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15" name="Google Shape;515;p26"/>
          <p:cNvGrpSpPr/>
          <p:nvPr/>
        </p:nvGrpSpPr>
        <p:grpSpPr>
          <a:xfrm>
            <a:off x="-28156" y="-41424"/>
            <a:ext cx="18308861" cy="2643474"/>
            <a:chOff x="0" y="0"/>
            <a:chExt cx="24411814" cy="3524631"/>
          </a:xfrm>
        </p:grpSpPr>
        <p:sp>
          <p:nvSpPr>
            <p:cNvPr id="516" name="Google Shape;516;p26"/>
            <p:cNvSpPr/>
            <p:nvPr/>
          </p:nvSpPr>
          <p:spPr>
            <a:xfrm>
              <a:off x="8509" y="8509"/>
              <a:ext cx="24394795" cy="3507613"/>
            </a:xfrm>
            <a:custGeom>
              <a:rect b="b" l="l" r="r" t="t"/>
              <a:pathLst>
                <a:path extrusionOk="0" h="3507613" w="24394795">
                  <a:moveTo>
                    <a:pt x="0" y="0"/>
                  </a:moveTo>
                  <a:lnTo>
                    <a:pt x="24394795" y="0"/>
                  </a:lnTo>
                  <a:lnTo>
                    <a:pt x="24394795" y="3507613"/>
                  </a:lnTo>
                  <a:lnTo>
                    <a:pt x="0" y="3507613"/>
                  </a:lnTo>
                  <a:close/>
                </a:path>
              </a:pathLst>
            </a:custGeom>
            <a:solidFill>
              <a:srgbClr val="FF952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7" name="Google Shape;517;p26"/>
            <p:cNvSpPr/>
            <p:nvPr/>
          </p:nvSpPr>
          <p:spPr>
            <a:xfrm>
              <a:off x="0" y="0"/>
              <a:ext cx="24411814" cy="3524631"/>
            </a:xfrm>
            <a:custGeom>
              <a:rect b="b" l="l" r="r" t="t"/>
              <a:pathLst>
                <a:path extrusionOk="0" h="3524631" w="24411814">
                  <a:moveTo>
                    <a:pt x="8509" y="0"/>
                  </a:moveTo>
                  <a:lnTo>
                    <a:pt x="24403304" y="0"/>
                  </a:lnTo>
                  <a:cubicBezTo>
                    <a:pt x="24408003" y="0"/>
                    <a:pt x="24411814" y="3810"/>
                    <a:pt x="24411814" y="8509"/>
                  </a:cubicBezTo>
                  <a:lnTo>
                    <a:pt x="24411814" y="3516122"/>
                  </a:lnTo>
                  <a:cubicBezTo>
                    <a:pt x="24411814" y="3520821"/>
                    <a:pt x="24408003" y="3524631"/>
                    <a:pt x="24403304" y="3524631"/>
                  </a:cubicBezTo>
                  <a:lnTo>
                    <a:pt x="8509" y="3524631"/>
                  </a:lnTo>
                  <a:cubicBezTo>
                    <a:pt x="3810" y="3524631"/>
                    <a:pt x="0" y="3520821"/>
                    <a:pt x="0" y="3516122"/>
                  </a:cubicBezTo>
                  <a:lnTo>
                    <a:pt x="0" y="8509"/>
                  </a:lnTo>
                  <a:cubicBezTo>
                    <a:pt x="0" y="3810"/>
                    <a:pt x="3810" y="0"/>
                    <a:pt x="8509" y="0"/>
                  </a:cubicBezTo>
                  <a:moveTo>
                    <a:pt x="8509" y="16891"/>
                  </a:moveTo>
                  <a:lnTo>
                    <a:pt x="8509" y="8509"/>
                  </a:lnTo>
                  <a:lnTo>
                    <a:pt x="17018" y="8509"/>
                  </a:lnTo>
                  <a:lnTo>
                    <a:pt x="17018" y="3516122"/>
                  </a:lnTo>
                  <a:lnTo>
                    <a:pt x="8509" y="3516122"/>
                  </a:lnTo>
                  <a:lnTo>
                    <a:pt x="8509" y="3507613"/>
                  </a:lnTo>
                  <a:lnTo>
                    <a:pt x="24403304" y="3507613"/>
                  </a:lnTo>
                  <a:lnTo>
                    <a:pt x="24403304" y="3516122"/>
                  </a:lnTo>
                  <a:lnTo>
                    <a:pt x="24394795" y="3516122"/>
                  </a:lnTo>
                  <a:lnTo>
                    <a:pt x="24394795" y="8509"/>
                  </a:lnTo>
                  <a:lnTo>
                    <a:pt x="24403304" y="8509"/>
                  </a:lnTo>
                  <a:lnTo>
                    <a:pt x="24403304" y="17018"/>
                  </a:lnTo>
                  <a:lnTo>
                    <a:pt x="8509" y="17018"/>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18" name="Google Shape;518;p26"/>
          <p:cNvSpPr txBox="1"/>
          <p:nvPr/>
        </p:nvSpPr>
        <p:spPr>
          <a:xfrm>
            <a:off x="4616510" y="286445"/>
            <a:ext cx="8963777" cy="1894408"/>
          </a:xfrm>
          <a:prstGeom prst="rect">
            <a:avLst/>
          </a:prstGeom>
          <a:noFill/>
          <a:ln>
            <a:noFill/>
          </a:ln>
        </p:spPr>
        <p:txBody>
          <a:bodyPr anchorCtr="0" anchor="t" bIns="0" lIns="0" spcFirstLastPara="1" rIns="0" wrap="square" tIns="0">
            <a:spAutoFit/>
          </a:bodyPr>
          <a:lstStyle/>
          <a:p>
            <a:pPr indent="0" lvl="0" marL="0" marR="0" rtl="0" algn="ctr">
              <a:lnSpc>
                <a:spcPct val="144000"/>
              </a:lnSpc>
              <a:spcBef>
                <a:spcPts val="0"/>
              </a:spcBef>
              <a:spcAft>
                <a:spcPts val="0"/>
              </a:spcAft>
              <a:buNone/>
            </a:pPr>
            <a:r>
              <a:rPr b="1" lang="en-US" sz="9900">
                <a:solidFill>
                  <a:srgbClr val="FFFFFF"/>
                </a:solidFill>
                <a:latin typeface="Arial"/>
                <a:ea typeface="Arial"/>
                <a:cs typeface="Arial"/>
                <a:sym typeface="Arial"/>
              </a:rPr>
              <a:t>DANKE</a:t>
            </a:r>
            <a:endParaRPr/>
          </a:p>
        </p:txBody>
      </p:sp>
      <p:pic>
        <p:nvPicPr>
          <p:cNvPr id="519" name="Google Shape;519;p26" title="DE-DE (1).jpg"/>
          <p:cNvPicPr preferRelativeResize="0"/>
          <p:nvPr/>
        </p:nvPicPr>
        <p:blipFill>
          <a:blip r:embed="rId12">
            <a:alphaModFix/>
          </a:blip>
          <a:stretch>
            <a:fillRect/>
          </a:stretch>
        </p:blipFill>
        <p:spPr>
          <a:xfrm>
            <a:off x="25" y="9475878"/>
            <a:ext cx="18288000" cy="75009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Salkic Jasmina | WKSTMK Room 466</dc:creator>
</cp:coreProperties>
</file>