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10287000" cx="18288000"/>
  <p:notesSz cx="6858000" cy="9144000"/>
  <p:embeddedFontLst>
    <p:embeddedFont>
      <p:font typeface="Arimo"/>
      <p:bold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35" roundtripDataSignature="AMtx7mjyuUCabOCztXyvfxhsw5VYDld4i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Arimo-bold.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font" Target="fonts/Arimo-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07" name="Google Shape;107;p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08" name="Google Shape;108;p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11" name="Google Shape;111;p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24" name="Google Shape;124;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25" name="Google Shape;125;p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28" name="Google Shape;128;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40" name="Google Shape;140;p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41" name="Google Shape;141;p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44" name="Google Shape;144;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56" name="Google Shape;156;p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57" name="Google Shape;157;p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p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60" name="Google Shape;160;p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72" name="Google Shape;172;p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73" name="Google Shape;173;p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76" name="Google Shape;176;p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88" name="Google Shape;188;p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89" name="Google Shape;189;p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92" name="Google Shape;192;p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10" name="Google Shape;210;p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11" name="Google Shape;211;p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14" name="Google Shape;214;p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27" name="Google Shape;227;p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28" name="Google Shape;228;p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31" name="Google Shape;231;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42" name="Google Shape;242;p1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43" name="Google Shape;243;p1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1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46" name="Google Shape;246;p1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58" name="Google Shape;258;p1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59" name="Google Shape;259;p1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1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1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62" name="Google Shape;262;p1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74" name="Google Shape;274;p1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75" name="Google Shape;275;p1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1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1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78" name="Google Shape;278;p1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90" name="Google Shape;290;p1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91" name="Google Shape;291;p1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p1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p1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94" name="Google Shape;294;p1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06" name="Google Shape;306;p1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07" name="Google Shape;307;p1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1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1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10" name="Google Shape;310;p1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22" name="Google Shape;322;p1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23" name="Google Shape;323;p1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1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1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26" name="Google Shape;326;p1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38" name="Google Shape;338;p1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39" name="Google Shape;339;p1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0" name="Google Shape;340;p1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1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42" name="Google Shape;342;p1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1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53" name="Google Shape;353;p1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54" name="Google Shape;354;p1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p1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 name="Google Shape;356;p1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57" name="Google Shape;357;p1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1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69" name="Google Shape;369;p1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70" name="Google Shape;370;p1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1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1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73" name="Google Shape;373;p1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1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85" name="Google Shape;385;p1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86" name="Google Shape;386;p1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p1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p1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89" name="Google Shape;389;p1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01" name="Google Shape;401;p2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02" name="Google Shape;402;p2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3" name="Google Shape;403;p2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 name="Google Shape;404;p2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05" name="Google Shape;405;p2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2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17" name="Google Shape;417;p2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18" name="Google Shape;418;p2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9" name="Google Shape;419;p2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0" name="Google Shape;420;p2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21" name="Google Shape;421;p2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2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33" name="Google Shape;433;p2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34" name="Google Shape;434;p2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5" name="Google Shape;435;p2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2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37" name="Google Shape;437;p2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2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49" name="Google Shape;449;p2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50" name="Google Shape;450;p2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1" name="Google Shape;451;p2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2" name="Google Shape;452;p2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53" name="Google Shape;453;p2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2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65" name="Google Shape;465;p2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66" name="Google Shape;466;p2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7" name="Google Shape;467;p2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8" name="Google Shape;468;p2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69" name="Google Shape;469;p2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2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81" name="Google Shape;481;p2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82" name="Google Shape;482;p2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3" name="Google Shape;483;p2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p2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85" name="Google Shape;485;p2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2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97" name="Google Shape;497;p2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98" name="Google Shape;498;p2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9" name="Google Shape;499;p2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0" name="Google Shape;500;p2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01" name="Google Shape;501;p2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2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25" name="Google Shape;525;p2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26" name="Google Shape;526;p2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7" name="Google Shape;527;p2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8" name="Google Shape;528;p2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29" name="Google Shape;529;p2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3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3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33"/>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33"/>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3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3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3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3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6"/>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36"/>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7"/>
          <p:cNvSpPr/>
          <p:nvPr>
            <p:ph idx="2" type="pic"/>
          </p:nvPr>
        </p:nvSpPr>
        <p:spPr>
          <a:xfrm>
            <a:off x="1792288" y="612775"/>
            <a:ext cx="5486400" cy="4114800"/>
          </a:xfrm>
          <a:prstGeom prst="rect">
            <a:avLst/>
          </a:prstGeom>
          <a:noFill/>
          <a:ln>
            <a:noFill/>
          </a:ln>
        </p:spPr>
      </p:sp>
      <p:sp>
        <p:nvSpPr>
          <p:cNvPr id="68" name="Google Shape;68;p3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8"/>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9"/>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9"/>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16.png"/><Relationship Id="rId11" Type="http://schemas.openxmlformats.org/officeDocument/2006/relationships/image" Target="../media/image3.png"/><Relationship Id="rId10" Type="http://schemas.openxmlformats.org/officeDocument/2006/relationships/image" Target="../media/image2.png"/><Relationship Id="rId9"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4.jpg"/><Relationship Id="rId8"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9.png"/><Relationship Id="rId10" Type="http://schemas.openxmlformats.org/officeDocument/2006/relationships/hyperlink" Target="https://fra.europa.eu/en/eu-charter" TargetMode="External"/><Relationship Id="rId9" Type="http://schemas.openxmlformats.org/officeDocument/2006/relationships/hyperlink" Target="https://employment-social-affairs.ec.europa.eu/policies-and-activities/rights-work/labour-law/working-conditions/working-time-directive_en" TargetMode="External"/><Relationship Id="rId5" Type="http://schemas.openxmlformats.org/officeDocument/2006/relationships/image" Target="../media/image10.png"/><Relationship Id="rId6" Type="http://schemas.openxmlformats.org/officeDocument/2006/relationships/hyperlink" Target="https://eur-lex.europa.eu/eli/dir/2000/78/oj/eng" TargetMode="External"/><Relationship Id="rId7" Type="http://schemas.openxmlformats.org/officeDocument/2006/relationships/hyperlink" Target="https://eur-lex.europa.eu/eli/dir/2011/98/oj/" TargetMode="External"/><Relationship Id="rId8" Type="http://schemas.openxmlformats.org/officeDocument/2006/relationships/hyperlink" Target="https://osha.europa.eu/en/legislation/directives/council-directive-2006-54-ec"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hyperlink" Target="https://eur-lex.europa.eu/eli/dir/2006/54/2006-07-26"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hyperlink" Target="https://eur-lex.europa.eu/legal-content/EN/TXT/?uri=celex%3A32019R1149" TargetMode="External"/><Relationship Id="rId7"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hyperlink" Target="https://eur-lex.europa.eu/eli/dir/2011/98/oj/"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hyperlink" Target="https://www.oacps.org" TargetMode="External"/><Relationship Id="rId7" Type="http://schemas.openxmlformats.org/officeDocument/2006/relationships/hyperlink" Target="https://www.oacps.or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hyperlink" Target="https://eur-lex.europa.eu/eli/dir/2024/1712/oj/eng" TargetMode="External"/><Relationship Id="rId7" Type="http://schemas.openxmlformats.org/officeDocument/2006/relationships/hyperlink" Target="https://eur-lex.europa.eu/eli/dir/2024/1712/oj/en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hyperlink" Target="https://employment-social-affairs.ec.europa.eu/policies-and-activities/european-pillar-social-rights-building-fairer-and-more-inclusive-european-union/european-pillar-social-rights-20-principles_en" TargetMode="External"/><Relationship Id="rId7" Type="http://schemas.openxmlformats.org/officeDocument/2006/relationships/hyperlink" Target="https://employment-social-affairs.ec.europa.eu/policies-and-activities/european-pillar-social-rights-building-fairer-and-more-inclusive-european-union/european-pillar-social-rights-20-principles_en"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hyperlink" Target="https://www.migration.gv.at/en/welcome/?no_cache=1" TargetMode="External"/><Relationship Id="rId7" Type="http://schemas.openxmlformats.org/officeDocument/2006/relationships/hyperlink" Target="https://www.migration.gv.at/en/welcome/?no_cache=1" TargetMode="External"/><Relationship Id="rId8" Type="http://schemas.openxmlformats.org/officeDocument/2006/relationships/image" Target="../media/image2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24.jpg"/><Relationship Id="rId5" Type="http://schemas.openxmlformats.org/officeDocument/2006/relationships/image" Target="../media/image10.png"/><Relationship Id="rId6" Type="http://schemas.openxmlformats.org/officeDocument/2006/relationships/hyperlink" Target="https://www.make-it-in-germany.com/en/looking-for-foreign-professionals/entering/quick-check-employers" TargetMode="External"/><Relationship Id="rId7" Type="http://schemas.openxmlformats.org/officeDocument/2006/relationships/hyperlink" Target="https://www.make-it-in-germany.com/en/looking-for-foreign-professionals/entering/quick-check-employers" TargetMode="External"/><Relationship Id="rId8" Type="http://schemas.openxmlformats.org/officeDocument/2006/relationships/hyperlink" Target="https://www.make-it-in-germany.com/en/looking-for-foreign-professionals/entering/quick-check-employers" TargetMode="External"/></Relationships>
</file>

<file path=ppt/slides/_rels/slide22.xml.rels><?xml version="1.0" encoding="UTF-8" standalone="yes"?><Relationships xmlns="http://schemas.openxmlformats.org/package/2006/relationships"><Relationship Id="rId11" Type="http://schemas.openxmlformats.org/officeDocument/2006/relationships/hyperlink" Target="https://home-affairs.ec.europa.eu/policies/migration-and-asylum/eu-immigration-portal/employed-worker-spain_en" TargetMode="External"/><Relationship Id="rId10" Type="http://schemas.openxmlformats.org/officeDocument/2006/relationships/hyperlink" Target="https://home-affairs.ec.europa.eu/policies/migration-and-asylum/eu-immigration-portal/employed-worker-spain_en" TargetMode="External"/><Relationship Id="rId13" Type="http://schemas.openxmlformats.org/officeDocument/2006/relationships/hyperlink" Target="https://home-affairs.ec.europa.eu/policies/migration-and-asylum/eu-immigration-portal/employed-worker-spain_en" TargetMode="External"/><Relationship Id="rId12" Type="http://schemas.openxmlformats.org/officeDocument/2006/relationships/hyperlink" Target="https://home-affairs.ec.europa.eu/policies/migration-and-asylum/eu-immigration-portal/employed-worker-spain_en" TargetMode="External"/><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hyperlink" Target="https://home-affairs.ec.europa.eu/policies/migration-and-asylum/eu-immigration-portal/employed-worker-spain_en" TargetMode="External"/><Relationship Id="rId14" Type="http://schemas.openxmlformats.org/officeDocument/2006/relationships/image" Target="../media/image30.jpg"/><Relationship Id="rId5" Type="http://schemas.openxmlformats.org/officeDocument/2006/relationships/image" Target="../media/image10.png"/><Relationship Id="rId6" Type="http://schemas.openxmlformats.org/officeDocument/2006/relationships/hyperlink" Target="https://www.boe.es/buscar/act.php?id=BOE-A-2024-24099" TargetMode="External"/><Relationship Id="rId7" Type="http://schemas.openxmlformats.org/officeDocument/2006/relationships/hyperlink" Target="https://home-affairs.ec.europa.eu/policies/migration-and-asylum/eu-immigration-portal/employed-worker-spain_en" TargetMode="External"/><Relationship Id="rId8" Type="http://schemas.openxmlformats.org/officeDocument/2006/relationships/hyperlink" Target="https://home-affairs.ec.europa.eu/policies/migration-and-asylum/eu-immigration-portal/employed-worker-spain_en"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hyperlink" Target="https://decretoflussiitalia.it/en/" TargetMode="External"/><Relationship Id="rId5" Type="http://schemas.openxmlformats.org/officeDocument/2006/relationships/image" Target="../media/image10.png"/><Relationship Id="rId6" Type="http://schemas.openxmlformats.org/officeDocument/2006/relationships/image" Target="../media/image21.jpg"/><Relationship Id="rId7" Type="http://schemas.openxmlformats.org/officeDocument/2006/relationships/hyperlink" Target="https://www.gazzettaufficiale.it/eli/id/2024/12/10/24G00206/sg" TargetMode="External"/><Relationship Id="rId8" Type="http://schemas.openxmlformats.org/officeDocument/2006/relationships/hyperlink" Target="https://www.gazzettaufficiale.it/eli/id/2024/12/10/24G00206/sg" TargetMode="External"/></Relationships>
</file>

<file path=ppt/slides/_rels/slide24.xml.rels><?xml version="1.0" encoding="UTF-8" standalone="yes"?><Relationships xmlns="http://schemas.openxmlformats.org/package/2006/relationships"><Relationship Id="rId11" Type="http://schemas.openxmlformats.org/officeDocument/2006/relationships/hyperlink" Target="https://enterprise.gov.ie/en/what-we-do/workplace-and-skills/employment-permits/employment-permit-policy/" TargetMode="External"/><Relationship Id="rId10" Type="http://schemas.openxmlformats.org/officeDocument/2006/relationships/hyperlink" Target="https://enterprise.gov.ie/en/what-we-do/workplace-and-skills/employment-permits/employment-permit-policy/" TargetMode="External"/><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hyperlink" Target="https://enterprise.gov.ie/en/what-we-do/workplace-and-skills/employment-permits/employment-permit-policy/" TargetMode="External"/><Relationship Id="rId5" Type="http://schemas.openxmlformats.org/officeDocument/2006/relationships/image" Target="../media/image10.png"/><Relationship Id="rId6" Type="http://schemas.openxmlformats.org/officeDocument/2006/relationships/image" Target="../media/image29.jpg"/><Relationship Id="rId7" Type="http://schemas.openxmlformats.org/officeDocument/2006/relationships/hyperlink" Target="http://www.irishstatutebook.ie/eli/2017/si/95/made/en/print" TargetMode="External"/><Relationship Id="rId8" Type="http://schemas.openxmlformats.org/officeDocument/2006/relationships/hyperlink" Target="http://www.irishstatutebook.ie/eli/2017/si/95/made/en/print" TargetMode="External"/></Relationships>
</file>

<file path=ppt/slides/_rels/slide25.xml.rels><?xml version="1.0" encoding="UTF-8" standalone="yes"?><Relationships xmlns="http://schemas.openxmlformats.org/package/2006/relationships"><Relationship Id="rId11" Type="http://schemas.openxmlformats.org/officeDocument/2006/relationships/hyperlink" Target="https://www.enar-eu.org" TargetMode="External"/><Relationship Id="rId10" Type="http://schemas.openxmlformats.org/officeDocument/2006/relationships/hyperlink" Target="https://www.enar-eu.org" TargetMode="External"/><Relationship Id="rId13" Type="http://schemas.openxmlformats.org/officeDocument/2006/relationships/hyperlink" Target="https://eures.europa.eu/index_en" TargetMode="External"/><Relationship Id="rId12" Type="http://schemas.openxmlformats.org/officeDocument/2006/relationships/hyperlink" Target="https://eures.europa.eu/index_en" TargetMode="External"/><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hyperlink" Target="https://employment-social-affairs.ec.europa.eu/policies-and-activities_en" TargetMode="External"/><Relationship Id="rId14" Type="http://schemas.openxmlformats.org/officeDocument/2006/relationships/hyperlink" Target="https://www.consilium.europa.eu/en/general-secretariat/careers/diversity-and-inclusion/#:~:text=We%20are%20committed%20to%20diversity,Diversity%20and%20Inclusion%20Strategy%202030." TargetMode="External"/><Relationship Id="rId5" Type="http://schemas.openxmlformats.org/officeDocument/2006/relationships/image" Target="../media/image10.png"/><Relationship Id="rId6" Type="http://schemas.openxmlformats.org/officeDocument/2006/relationships/hyperlink" Target="https://eur-lex.europa.eu/eli/dir/2011/98/oj/" TargetMode="External"/><Relationship Id="rId7" Type="http://schemas.openxmlformats.org/officeDocument/2006/relationships/hyperlink" Target="https://eur-lex.europa.eu/eli/dir/2011/98/oj/" TargetMode="External"/><Relationship Id="rId8" Type="http://schemas.openxmlformats.org/officeDocument/2006/relationships/hyperlink" Target="https://employment-social-affairs.ec.europa.eu/policies-and-activities_en" TargetMode="External"/></Relationships>
</file>

<file path=ppt/slides/_rels/slide26.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image" Target="../media/image6.png"/><Relationship Id="rId13" Type="http://schemas.openxmlformats.org/officeDocument/2006/relationships/image" Target="../media/image26.png"/><Relationship Id="rId12"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5.png"/><Relationship Id="rId4" Type="http://schemas.openxmlformats.org/officeDocument/2006/relationships/image" Target="../media/image28.jpg"/><Relationship Id="rId9" Type="http://schemas.openxmlformats.org/officeDocument/2006/relationships/image" Target="../media/image14.jpg"/><Relationship Id="rId5" Type="http://schemas.openxmlformats.org/officeDocument/2006/relationships/image" Target="../media/image10.png"/><Relationship Id="rId6" Type="http://schemas.openxmlformats.org/officeDocument/2006/relationships/image" Target="../media/image16.png"/><Relationship Id="rId7" Type="http://schemas.openxmlformats.org/officeDocument/2006/relationships/image" Target="../media/image4.png"/><Relationship Id="rId8" Type="http://schemas.openxmlformats.org/officeDocument/2006/relationships/image" Target="../media/image5.png"/></Relationships>
</file>

<file path=ppt/slides/_rels/slide27.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image" Target="../media/image6.png"/><Relationship Id="rId13" Type="http://schemas.openxmlformats.org/officeDocument/2006/relationships/image" Target="../media/image26.png"/><Relationship Id="rId12"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5.png"/><Relationship Id="rId4" Type="http://schemas.openxmlformats.org/officeDocument/2006/relationships/image" Target="../media/image28.jpg"/><Relationship Id="rId9" Type="http://schemas.openxmlformats.org/officeDocument/2006/relationships/image" Target="../media/image14.jpg"/><Relationship Id="rId5" Type="http://schemas.openxmlformats.org/officeDocument/2006/relationships/image" Target="../media/image10.png"/><Relationship Id="rId6" Type="http://schemas.openxmlformats.org/officeDocument/2006/relationships/image" Target="../media/image16.png"/><Relationship Id="rId7" Type="http://schemas.openxmlformats.org/officeDocument/2006/relationships/image" Target="../media/image4.png"/><Relationship Id="rId8"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grpSp>
        <p:nvGrpSpPr>
          <p:cNvPr id="92" name="Google Shape;92;p1"/>
          <p:cNvGrpSpPr/>
          <p:nvPr/>
        </p:nvGrpSpPr>
        <p:grpSpPr>
          <a:xfrm>
            <a:off x="-8420" y="5778313"/>
            <a:ext cx="18300764" cy="4591717"/>
            <a:chOff x="0" y="0"/>
            <a:chExt cx="24401018" cy="6122289"/>
          </a:xfrm>
        </p:grpSpPr>
        <p:sp>
          <p:nvSpPr>
            <p:cNvPr id="93" name="Google Shape;93;p1"/>
            <p:cNvSpPr/>
            <p:nvPr/>
          </p:nvSpPr>
          <p:spPr>
            <a:xfrm>
              <a:off x="8509" y="8509"/>
              <a:ext cx="24384001" cy="6105271"/>
            </a:xfrm>
            <a:custGeom>
              <a:rect b="b" l="l" r="r" t="t"/>
              <a:pathLst>
                <a:path extrusionOk="0" h="6105271" w="24384001">
                  <a:moveTo>
                    <a:pt x="0" y="0"/>
                  </a:moveTo>
                  <a:lnTo>
                    <a:pt x="24384001" y="0"/>
                  </a:lnTo>
                  <a:lnTo>
                    <a:pt x="24384001" y="6105271"/>
                  </a:lnTo>
                  <a:lnTo>
                    <a:pt x="0" y="6105271"/>
                  </a:lnTo>
                  <a:close/>
                </a:path>
              </a:pathLst>
            </a:custGeom>
            <a:solidFill>
              <a:srgbClr val="FF6D25"/>
            </a:solidFill>
            <a:ln>
              <a:noFill/>
            </a:ln>
          </p:spPr>
        </p:sp>
        <p:sp>
          <p:nvSpPr>
            <p:cNvPr id="94" name="Google Shape;94;p1"/>
            <p:cNvSpPr/>
            <p:nvPr/>
          </p:nvSpPr>
          <p:spPr>
            <a:xfrm>
              <a:off x="0" y="0"/>
              <a:ext cx="24401018" cy="6122289"/>
            </a:xfrm>
            <a:custGeom>
              <a:rect b="b" l="l" r="r" t="t"/>
              <a:pathLst>
                <a:path extrusionOk="0" h="6122289" w="24401018">
                  <a:moveTo>
                    <a:pt x="8509" y="0"/>
                  </a:moveTo>
                  <a:lnTo>
                    <a:pt x="24392510" y="0"/>
                  </a:lnTo>
                  <a:cubicBezTo>
                    <a:pt x="24397208" y="0"/>
                    <a:pt x="24401018" y="3810"/>
                    <a:pt x="24401018" y="8509"/>
                  </a:cubicBezTo>
                  <a:lnTo>
                    <a:pt x="24401018" y="6113780"/>
                  </a:lnTo>
                  <a:cubicBezTo>
                    <a:pt x="24401018" y="6118479"/>
                    <a:pt x="24397208" y="6122289"/>
                    <a:pt x="24392510" y="6122289"/>
                  </a:cubicBezTo>
                  <a:lnTo>
                    <a:pt x="8509" y="6122289"/>
                  </a:lnTo>
                  <a:cubicBezTo>
                    <a:pt x="3810" y="6122289"/>
                    <a:pt x="0" y="6118479"/>
                    <a:pt x="0" y="6113780"/>
                  </a:cubicBezTo>
                  <a:lnTo>
                    <a:pt x="0" y="8509"/>
                  </a:lnTo>
                  <a:cubicBezTo>
                    <a:pt x="0" y="3810"/>
                    <a:pt x="3810" y="0"/>
                    <a:pt x="8509" y="0"/>
                  </a:cubicBezTo>
                  <a:moveTo>
                    <a:pt x="8509" y="16891"/>
                  </a:moveTo>
                  <a:lnTo>
                    <a:pt x="8509" y="8509"/>
                  </a:lnTo>
                  <a:lnTo>
                    <a:pt x="17018" y="8509"/>
                  </a:lnTo>
                  <a:lnTo>
                    <a:pt x="17018" y="6113780"/>
                  </a:lnTo>
                  <a:lnTo>
                    <a:pt x="8509" y="6113780"/>
                  </a:lnTo>
                  <a:lnTo>
                    <a:pt x="8509" y="6105271"/>
                  </a:lnTo>
                  <a:lnTo>
                    <a:pt x="24392510" y="6105271"/>
                  </a:lnTo>
                  <a:lnTo>
                    <a:pt x="24392510" y="6113780"/>
                  </a:lnTo>
                  <a:lnTo>
                    <a:pt x="24384000" y="6113780"/>
                  </a:lnTo>
                  <a:lnTo>
                    <a:pt x="24384000" y="8509"/>
                  </a:lnTo>
                  <a:lnTo>
                    <a:pt x="24392510" y="8509"/>
                  </a:lnTo>
                  <a:lnTo>
                    <a:pt x="24392510"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1"/>
          <p:cNvSpPr/>
          <p:nvPr/>
        </p:nvSpPr>
        <p:spPr>
          <a:xfrm>
            <a:off x="3841013" y="1085840"/>
            <a:ext cx="10605992" cy="4907280"/>
          </a:xfrm>
          <a:custGeom>
            <a:rect b="b" l="l" r="r" t="t"/>
            <a:pathLst>
              <a:path extrusionOk="0" h="6543040" w="14141323">
                <a:moveTo>
                  <a:pt x="0" y="0"/>
                </a:moveTo>
                <a:lnTo>
                  <a:pt x="14141323" y="0"/>
                </a:lnTo>
                <a:lnTo>
                  <a:pt x="14141323" y="6543040"/>
                </a:lnTo>
                <a:lnTo>
                  <a:pt x="0" y="6543040"/>
                </a:lnTo>
                <a:lnTo>
                  <a:pt x="0" y="0"/>
                </a:lnTo>
                <a:close/>
              </a:path>
            </a:pathLst>
          </a:custGeom>
          <a:blipFill rotWithShape="1">
            <a:blip r:embed="rId3">
              <a:alphaModFix/>
            </a:blip>
            <a:stretch>
              <a:fillRect b="-8698" l="0" r="0" t="-8698"/>
            </a:stretch>
          </a:blipFill>
          <a:ln>
            <a:noFill/>
          </a:ln>
        </p:spPr>
      </p:sp>
      <p:sp>
        <p:nvSpPr>
          <p:cNvPr descr="Uma imagem com estrela, Tipo de letra, Gráficos, símbolo  Descrição gerada automaticamente" id="96" name="Google Shape;96;p1"/>
          <p:cNvSpPr/>
          <p:nvPr/>
        </p:nvSpPr>
        <p:spPr>
          <a:xfrm>
            <a:off x="5014208" y="121558"/>
            <a:ext cx="673036" cy="484251"/>
          </a:xfrm>
          <a:custGeom>
            <a:rect b="b" l="l" r="r" t="t"/>
            <a:pathLst>
              <a:path extrusionOk="0" h="645668" w="897382">
                <a:moveTo>
                  <a:pt x="0" y="0"/>
                </a:moveTo>
                <a:lnTo>
                  <a:pt x="897382" y="0"/>
                </a:lnTo>
                <a:lnTo>
                  <a:pt x="897382" y="645668"/>
                </a:lnTo>
                <a:lnTo>
                  <a:pt x="0" y="645668"/>
                </a:lnTo>
                <a:lnTo>
                  <a:pt x="0" y="0"/>
                </a:lnTo>
                <a:close/>
              </a:path>
            </a:pathLst>
          </a:custGeom>
          <a:blipFill rotWithShape="1">
            <a:blip r:embed="rId4">
              <a:alphaModFix/>
            </a:blip>
            <a:stretch>
              <a:fillRect b="-38" l="0" r="-3" t="-32"/>
            </a:stretch>
          </a:blipFill>
          <a:ln>
            <a:noFill/>
          </a:ln>
        </p:spPr>
      </p:sp>
      <p:sp>
        <p:nvSpPr>
          <p:cNvPr descr="Uma imagem com Tipo de letra, Gráficos, texto, design gráfico  Descrição gerada automaticamente" id="97" name="Google Shape;97;p1"/>
          <p:cNvSpPr/>
          <p:nvPr/>
        </p:nvSpPr>
        <p:spPr>
          <a:xfrm>
            <a:off x="7349261" y="169612"/>
            <a:ext cx="1110901" cy="388144"/>
          </a:xfrm>
          <a:custGeom>
            <a:rect b="b" l="l" r="r" t="t"/>
            <a:pathLst>
              <a:path extrusionOk="0" h="517525" w="1481201">
                <a:moveTo>
                  <a:pt x="0" y="0"/>
                </a:moveTo>
                <a:lnTo>
                  <a:pt x="1481201" y="0"/>
                </a:lnTo>
                <a:lnTo>
                  <a:pt x="1481201" y="517525"/>
                </a:lnTo>
                <a:lnTo>
                  <a:pt x="0" y="517525"/>
                </a:lnTo>
                <a:lnTo>
                  <a:pt x="0" y="0"/>
                </a:lnTo>
                <a:close/>
              </a:path>
            </a:pathLst>
          </a:custGeom>
          <a:blipFill rotWithShape="1">
            <a:blip r:embed="rId5">
              <a:alphaModFix/>
            </a:blip>
            <a:stretch>
              <a:fillRect b="-203" l="0" r="1" t="-196"/>
            </a:stretch>
          </a:blipFill>
          <a:ln>
            <a:noFill/>
          </a:ln>
        </p:spPr>
      </p:sp>
      <p:sp>
        <p:nvSpPr>
          <p:cNvPr descr="Uma imagem com texto, Tipo de letra, símbolo, captura de ecrã  Descrição gerada automaticamente" id="98" name="Google Shape;98;p1"/>
          <p:cNvSpPr/>
          <p:nvPr/>
        </p:nvSpPr>
        <p:spPr>
          <a:xfrm>
            <a:off x="12699197" y="151914"/>
            <a:ext cx="574548" cy="423576"/>
          </a:xfrm>
          <a:custGeom>
            <a:rect b="b" l="l" r="r" t="t"/>
            <a:pathLst>
              <a:path extrusionOk="0" h="564769" w="766064">
                <a:moveTo>
                  <a:pt x="0" y="0"/>
                </a:moveTo>
                <a:lnTo>
                  <a:pt x="766064" y="0"/>
                </a:lnTo>
                <a:lnTo>
                  <a:pt x="766064" y="564769"/>
                </a:lnTo>
                <a:lnTo>
                  <a:pt x="0" y="564769"/>
                </a:lnTo>
                <a:lnTo>
                  <a:pt x="0" y="0"/>
                </a:lnTo>
                <a:close/>
              </a:path>
            </a:pathLst>
          </a:custGeom>
          <a:blipFill rotWithShape="1">
            <a:blip r:embed="rId6">
              <a:alphaModFix/>
            </a:blip>
            <a:stretch>
              <a:fillRect b="-170" l="0" r="-7" t="-168"/>
            </a:stretch>
          </a:blipFill>
          <a:ln>
            <a:noFill/>
          </a:ln>
        </p:spPr>
      </p:sp>
      <p:sp>
        <p:nvSpPr>
          <p:cNvPr descr="Uma imagem com texto, Tipo de letra, logótipo, Gráficos  Descrição gerada automaticamente" id="99" name="Google Shape;99;p1"/>
          <p:cNvSpPr/>
          <p:nvPr/>
        </p:nvSpPr>
        <p:spPr>
          <a:xfrm>
            <a:off x="8830808" y="226304"/>
            <a:ext cx="827151" cy="274796"/>
          </a:xfrm>
          <a:custGeom>
            <a:rect b="b" l="l" r="r" t="t"/>
            <a:pathLst>
              <a:path extrusionOk="0" h="366395" w="1102868">
                <a:moveTo>
                  <a:pt x="0" y="0"/>
                </a:moveTo>
                <a:lnTo>
                  <a:pt x="1102868" y="0"/>
                </a:lnTo>
                <a:lnTo>
                  <a:pt x="1102868" y="366395"/>
                </a:lnTo>
                <a:lnTo>
                  <a:pt x="0" y="366395"/>
                </a:lnTo>
                <a:lnTo>
                  <a:pt x="0" y="0"/>
                </a:lnTo>
                <a:close/>
              </a:path>
            </a:pathLst>
          </a:custGeom>
          <a:blipFill rotWithShape="1">
            <a:blip r:embed="rId7">
              <a:alphaModFix/>
            </a:blip>
            <a:stretch>
              <a:fillRect b="-166" l="0" r="0" t="-169"/>
            </a:stretch>
          </a:blipFill>
          <a:ln>
            <a:noFill/>
          </a:ln>
        </p:spPr>
      </p:sp>
      <p:sp>
        <p:nvSpPr>
          <p:cNvPr descr="Uma imagem com Tipo de letra, Gráficos, captura de ecrã, texto  Descrição gerada automaticamente" id="100" name="Google Shape;100;p1"/>
          <p:cNvSpPr/>
          <p:nvPr/>
        </p:nvSpPr>
        <p:spPr>
          <a:xfrm>
            <a:off x="11601126" y="0"/>
            <a:ext cx="727424" cy="727424"/>
          </a:xfrm>
          <a:custGeom>
            <a:rect b="b" l="l" r="r" t="t"/>
            <a:pathLst>
              <a:path extrusionOk="0" h="969899" w="969899">
                <a:moveTo>
                  <a:pt x="0" y="0"/>
                </a:moveTo>
                <a:lnTo>
                  <a:pt x="969899" y="0"/>
                </a:lnTo>
                <a:lnTo>
                  <a:pt x="969899" y="969899"/>
                </a:lnTo>
                <a:lnTo>
                  <a:pt x="0" y="969899"/>
                </a:lnTo>
                <a:lnTo>
                  <a:pt x="0" y="0"/>
                </a:lnTo>
                <a:close/>
              </a:path>
            </a:pathLst>
          </a:custGeom>
          <a:blipFill rotWithShape="1">
            <a:blip r:embed="rId8">
              <a:alphaModFix/>
            </a:blip>
            <a:stretch>
              <a:fillRect b="2" l="0" r="2" t="0"/>
            </a:stretch>
          </a:blipFill>
          <a:ln>
            <a:noFill/>
          </a:ln>
        </p:spPr>
      </p:sp>
      <p:sp>
        <p:nvSpPr>
          <p:cNvPr descr="Uma imagem com texto, Tipo de letra, logótipo, Gráficos  Descrição gerada automaticamente" id="101" name="Google Shape;101;p1"/>
          <p:cNvSpPr/>
          <p:nvPr/>
        </p:nvSpPr>
        <p:spPr>
          <a:xfrm>
            <a:off x="6057948" y="182451"/>
            <a:ext cx="920686" cy="362521"/>
          </a:xfrm>
          <a:custGeom>
            <a:rect b="b" l="l" r="r" t="t"/>
            <a:pathLst>
              <a:path extrusionOk="0" h="483362" w="1227582">
                <a:moveTo>
                  <a:pt x="0" y="0"/>
                </a:moveTo>
                <a:lnTo>
                  <a:pt x="1227582" y="0"/>
                </a:lnTo>
                <a:lnTo>
                  <a:pt x="1227582" y="483362"/>
                </a:lnTo>
                <a:lnTo>
                  <a:pt x="0" y="483362"/>
                </a:lnTo>
                <a:lnTo>
                  <a:pt x="0" y="0"/>
                </a:lnTo>
                <a:close/>
              </a:path>
            </a:pathLst>
          </a:custGeom>
          <a:blipFill rotWithShape="1">
            <a:blip r:embed="rId9">
              <a:alphaModFix/>
            </a:blip>
            <a:stretch>
              <a:fillRect b="-259" l="0" r="4" t="-264"/>
            </a:stretch>
          </a:blipFill>
          <a:ln>
            <a:noFill/>
          </a:ln>
        </p:spPr>
      </p:sp>
      <p:sp>
        <p:nvSpPr>
          <p:cNvPr id="102" name="Google Shape;102;p1"/>
          <p:cNvSpPr/>
          <p:nvPr/>
        </p:nvSpPr>
        <p:spPr>
          <a:xfrm>
            <a:off x="10028634" y="184366"/>
            <a:ext cx="1201864" cy="358712"/>
          </a:xfrm>
          <a:custGeom>
            <a:rect b="b" l="l" r="r" t="t"/>
            <a:pathLst>
              <a:path extrusionOk="0" h="478282" w="1602486">
                <a:moveTo>
                  <a:pt x="0" y="0"/>
                </a:moveTo>
                <a:lnTo>
                  <a:pt x="1602486" y="0"/>
                </a:lnTo>
                <a:lnTo>
                  <a:pt x="1602486" y="478282"/>
                </a:lnTo>
                <a:lnTo>
                  <a:pt x="0" y="478282"/>
                </a:lnTo>
                <a:lnTo>
                  <a:pt x="0" y="0"/>
                </a:lnTo>
                <a:close/>
              </a:path>
            </a:pathLst>
          </a:custGeom>
          <a:blipFill rotWithShape="1">
            <a:blip r:embed="rId10">
              <a:alphaModFix/>
            </a:blip>
            <a:stretch>
              <a:fillRect b="13" l="0" r="3" t="0"/>
            </a:stretch>
          </a:blipFill>
          <a:ln>
            <a:noFill/>
          </a:ln>
        </p:spPr>
      </p:sp>
      <p:sp>
        <p:nvSpPr>
          <p:cNvPr id="103" name="Google Shape;103;p1"/>
          <p:cNvSpPr txBox="1"/>
          <p:nvPr/>
        </p:nvSpPr>
        <p:spPr>
          <a:xfrm>
            <a:off x="3604155" y="5686558"/>
            <a:ext cx="11280467" cy="3571742"/>
          </a:xfrm>
          <a:prstGeom prst="rect">
            <a:avLst/>
          </a:prstGeom>
          <a:noFill/>
          <a:ln>
            <a:noFill/>
          </a:ln>
        </p:spPr>
        <p:txBody>
          <a:bodyPr anchorCtr="0" anchor="t" bIns="0" lIns="0" spcFirstLastPara="1" rIns="0" wrap="square" tIns="0">
            <a:spAutoFit/>
          </a:bodyPr>
          <a:lstStyle/>
          <a:p>
            <a:pPr indent="0" lvl="0" marL="0" marR="0" rtl="0" algn="ctr">
              <a:lnSpc>
                <a:spcPct val="144000"/>
              </a:lnSpc>
              <a:spcBef>
                <a:spcPts val="0"/>
              </a:spcBef>
              <a:spcAft>
                <a:spcPts val="0"/>
              </a:spcAft>
              <a:buNone/>
            </a:pPr>
            <a:r>
              <a:rPr b="1" i="0" lang="en-US" sz="6000" u="none" cap="none" strike="noStrike">
                <a:solidFill>
                  <a:srgbClr val="FFFFFF"/>
                </a:solidFill>
                <a:latin typeface="Arial"/>
                <a:ea typeface="Arial"/>
                <a:cs typeface="Arial"/>
                <a:sym typeface="Arial"/>
              </a:rPr>
              <a:t>EU and National Legislation for Migrant Workers</a:t>
            </a:r>
            <a:endParaRPr/>
          </a:p>
          <a:p>
            <a:pPr indent="0" lvl="0" marL="0" marR="0" rtl="0" algn="ctr">
              <a:lnSpc>
                <a:spcPct val="33583"/>
              </a:lnSpc>
              <a:spcBef>
                <a:spcPts val="0"/>
              </a:spcBef>
              <a:spcAft>
                <a:spcPts val="0"/>
              </a:spcAft>
              <a:buNone/>
            </a:pPr>
            <a:r>
              <a:t/>
            </a:r>
            <a:endParaRPr b="1" i="0" sz="6000" u="none" cap="none" strike="noStrike">
              <a:solidFill>
                <a:srgbClr val="FFFFFF"/>
              </a:solidFill>
              <a:latin typeface="Arial"/>
              <a:ea typeface="Arial"/>
              <a:cs typeface="Arial"/>
              <a:sym typeface="Arial"/>
            </a:endParaRPr>
          </a:p>
          <a:p>
            <a:pPr indent="0" lvl="0" marL="0" marR="0" rtl="0" algn="ctr">
              <a:lnSpc>
                <a:spcPct val="144000"/>
              </a:lnSpc>
              <a:spcBef>
                <a:spcPts val="0"/>
              </a:spcBef>
              <a:spcAft>
                <a:spcPts val="0"/>
              </a:spcAft>
              <a:buNone/>
            </a:pPr>
            <a:r>
              <a:rPr b="1" i="0" lang="en-US" sz="4200" u="none" cap="none" strike="noStrike">
                <a:solidFill>
                  <a:srgbClr val="FFFFFF"/>
                </a:solidFill>
                <a:latin typeface="Arial"/>
                <a:ea typeface="Arial"/>
                <a:cs typeface="Arial"/>
                <a:sym typeface="Arial"/>
              </a:rPr>
              <a:t>December 2025/ Meath Partnership</a:t>
            </a:r>
            <a:endParaRPr/>
          </a:p>
        </p:txBody>
      </p:sp>
      <p:pic>
        <p:nvPicPr>
          <p:cNvPr id="104" name="Google Shape;104;p1"/>
          <p:cNvPicPr preferRelativeResize="0"/>
          <p:nvPr/>
        </p:nvPicPr>
        <p:blipFill>
          <a:blip r:embed="rId11">
            <a:alphaModFix/>
          </a:blip>
          <a:stretch>
            <a:fillRect/>
          </a:stretch>
        </p:blipFill>
        <p:spPr>
          <a:xfrm>
            <a:off x="0" y="9638650"/>
            <a:ext cx="18288002" cy="731375"/>
          </a:xfrm>
          <a:prstGeom prst="rect">
            <a:avLst/>
          </a:prstGeom>
          <a:noFill/>
          <a:ln cap="flat" cmpd="sng" w="9525">
            <a:solidFill>
              <a:srgbClr val="F79646"/>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descr="Uma imagem com texto, Tipo de letra, captura de ecrã, Gráficos  Descrição gerada automaticamente" id="113" name="Google Shape;113;p2"/>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114" name="Google Shape;114;p2"/>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115" name="Google Shape;115;p2"/>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116" name="Google Shape;116;p2"/>
          <p:cNvGrpSpPr/>
          <p:nvPr/>
        </p:nvGrpSpPr>
        <p:grpSpPr>
          <a:xfrm>
            <a:off x="2130209" y="-6353"/>
            <a:ext cx="16164211" cy="720090"/>
            <a:chOff x="0" y="0"/>
            <a:chExt cx="21552281" cy="960120"/>
          </a:xfrm>
        </p:grpSpPr>
        <p:sp>
          <p:nvSpPr>
            <p:cNvPr id="117" name="Google Shape;117;p2"/>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118" name="Google Shape;118;p2"/>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2"/>
          <p:cNvSpPr txBox="1"/>
          <p:nvPr/>
        </p:nvSpPr>
        <p:spPr>
          <a:xfrm>
            <a:off x="1447952" y="675599"/>
            <a:ext cx="9500702" cy="7640574"/>
          </a:xfrm>
          <a:prstGeom prst="rect">
            <a:avLst/>
          </a:prstGeom>
          <a:noFill/>
          <a:ln>
            <a:noFill/>
          </a:ln>
        </p:spPr>
        <p:txBody>
          <a:bodyPr anchorCtr="0" anchor="t" bIns="0" lIns="0" spcFirstLastPara="1" rIns="0" wrap="square" tIns="0">
            <a:spAutoFit/>
          </a:bodyPr>
          <a:lstStyle/>
          <a:p>
            <a:pPr indent="0" lvl="0" marL="0" marR="0" rtl="0" algn="l">
              <a:lnSpc>
                <a:spcPct val="216000"/>
              </a:lnSpc>
              <a:spcBef>
                <a:spcPts val="0"/>
              </a:spcBef>
              <a:spcAft>
                <a:spcPts val="0"/>
              </a:spcAft>
              <a:buNone/>
            </a:pPr>
            <a:r>
              <a:rPr b="1" i="0" lang="en-US" sz="4200" u="none" cap="none" strike="noStrike">
                <a:solidFill>
                  <a:srgbClr val="FF6D25"/>
                </a:solidFill>
                <a:latin typeface="Arial"/>
                <a:ea typeface="Arial"/>
                <a:cs typeface="Arial"/>
                <a:sym typeface="Arial"/>
              </a:rPr>
              <a:t>Migrant Workers Employment Legislation</a:t>
            </a:r>
            <a:endParaRPr/>
          </a:p>
          <a:p>
            <a:pPr indent="-211138" lvl="2" marL="633413" marR="0" rtl="0" algn="l">
              <a:lnSpc>
                <a:spcPct val="216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EU Key Legislation</a:t>
            </a:r>
            <a:endParaRPr/>
          </a:p>
          <a:p>
            <a:pPr indent="-211074" lvl="2" marL="633222" marR="0" rtl="0" algn="l">
              <a:lnSpc>
                <a:spcPct val="216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Diversity, Equity and Inclusion: Anti-discrimination</a:t>
            </a:r>
            <a:endParaRPr/>
          </a:p>
          <a:p>
            <a:pPr indent="-211074" lvl="2" marL="633222" marR="0" rtl="0" algn="l">
              <a:lnSpc>
                <a:spcPct val="216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Human Trafficking</a:t>
            </a:r>
            <a:endParaRPr/>
          </a:p>
          <a:p>
            <a:pPr indent="-211138" lvl="2" marL="633413" marR="0" rtl="0" algn="l">
              <a:lnSpc>
                <a:spcPct val="216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Upskilling your workforce</a:t>
            </a:r>
            <a:endParaRPr/>
          </a:p>
          <a:p>
            <a:pPr indent="-211138" lvl="2" marL="633413" marR="0" rtl="0" algn="l">
              <a:lnSpc>
                <a:spcPct val="216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Pension rights for migrants</a:t>
            </a:r>
            <a:endParaRPr/>
          </a:p>
          <a:p>
            <a:pPr indent="-211138" lvl="2" marL="633413" marR="0" rtl="0" algn="l">
              <a:lnSpc>
                <a:spcPct val="216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National Legislation</a:t>
            </a:r>
            <a:endParaRPr/>
          </a:p>
          <a:p>
            <a:pPr indent="-98531" lvl="2" marL="295593" marR="0" rtl="0" algn="l">
              <a:lnSpc>
                <a:spcPct val="100800"/>
              </a:lnSpc>
              <a:spcBef>
                <a:spcPts val="0"/>
              </a:spcBef>
              <a:spcAft>
                <a:spcPts val="0"/>
              </a:spcAft>
              <a:buNone/>
            </a:pPr>
            <a:r>
              <a:t/>
            </a:r>
            <a:endParaRPr b="0" i="0" sz="3000" u="none" cap="none" strike="noStrike">
              <a:solidFill>
                <a:srgbClr val="000000"/>
              </a:solidFill>
              <a:latin typeface="Arial"/>
              <a:ea typeface="Arial"/>
              <a:cs typeface="Arial"/>
              <a:sym typeface="Arial"/>
            </a:endParaRPr>
          </a:p>
        </p:txBody>
      </p:sp>
      <p:sp>
        <p:nvSpPr>
          <p:cNvPr id="120" name="Google Shape;120;p2"/>
          <p:cNvSpPr/>
          <p:nvPr/>
        </p:nvSpPr>
        <p:spPr>
          <a:xfrm>
            <a:off x="11803123" y="2710596"/>
            <a:ext cx="5770436" cy="5770436"/>
          </a:xfrm>
          <a:custGeom>
            <a:rect b="b" l="l" r="r" t="t"/>
            <a:pathLst>
              <a:path extrusionOk="0" h="7693914" w="7693914">
                <a:moveTo>
                  <a:pt x="0" y="0"/>
                </a:moveTo>
                <a:lnTo>
                  <a:pt x="7693914" y="0"/>
                </a:lnTo>
                <a:lnTo>
                  <a:pt x="7693914" y="7693914"/>
                </a:lnTo>
                <a:lnTo>
                  <a:pt x="0" y="7693914"/>
                </a:lnTo>
                <a:lnTo>
                  <a:pt x="0" y="0"/>
                </a:lnTo>
                <a:close/>
              </a:path>
            </a:pathLst>
          </a:custGeom>
          <a:blipFill rotWithShape="1">
            <a:blip r:embed="rId6">
              <a:alphaModFix/>
            </a:blip>
            <a:stretch>
              <a:fillRect b="0" l="0" r="0" t="0"/>
            </a:stretch>
          </a:blipFill>
          <a:ln>
            <a:noFill/>
          </a:ln>
        </p:spPr>
      </p:sp>
      <p:sp>
        <p:nvSpPr>
          <p:cNvPr id="121" name="Google Shape;121;p2"/>
          <p:cNvSpPr txBox="1"/>
          <p:nvPr/>
        </p:nvSpPr>
        <p:spPr>
          <a:xfrm>
            <a:off x="11901521" y="128597"/>
            <a:ext cx="5864423" cy="973074"/>
          </a:xfrm>
          <a:prstGeom prst="rect">
            <a:avLst/>
          </a:prstGeom>
          <a:noFill/>
          <a:ln>
            <a:noFill/>
          </a:ln>
        </p:spPr>
        <p:txBody>
          <a:bodyPr anchorCtr="0" anchor="t" bIns="0" lIns="0" spcFirstLastPara="1" rIns="0" wrap="square" tIns="0">
            <a:spAutoFit/>
          </a:bodyPr>
          <a:lstStyle/>
          <a:p>
            <a:pPr indent="0" lvl="0" marL="0" marR="0" rtl="0" algn="r">
              <a:lnSpc>
                <a:spcPct val="129600"/>
              </a:lnSpc>
              <a:spcBef>
                <a:spcPts val="0"/>
              </a:spcBef>
              <a:spcAft>
                <a:spcPts val="0"/>
              </a:spcAft>
              <a:buNone/>
            </a:pPr>
            <a:r>
              <a:rPr b="1" i="0" lang="en-US" sz="3000" u="none" cap="none" strike="noStrike">
                <a:solidFill>
                  <a:srgbClr val="FFFFFF"/>
                </a:solidFill>
                <a:latin typeface="Arial"/>
                <a:ea typeface="Arial"/>
                <a:cs typeface="Arial"/>
                <a:sym typeface="Arial"/>
              </a:rPr>
              <a:t>Unit 18 Migrant Workers Agenda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descr="Uma imagem com texto, Tipo de letra, captura de ecrã, Gráficos  Descrição gerada automaticamente" id="130" name="Google Shape;130;p3"/>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131" name="Google Shape;131;p3"/>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132" name="Google Shape;132;p3"/>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133" name="Google Shape;133;p3"/>
          <p:cNvGrpSpPr/>
          <p:nvPr/>
        </p:nvGrpSpPr>
        <p:grpSpPr>
          <a:xfrm>
            <a:off x="2130209" y="-6353"/>
            <a:ext cx="16164211" cy="720090"/>
            <a:chOff x="0" y="0"/>
            <a:chExt cx="21552281" cy="960120"/>
          </a:xfrm>
        </p:grpSpPr>
        <p:sp>
          <p:nvSpPr>
            <p:cNvPr id="134" name="Google Shape;134;p3"/>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135" name="Google Shape;135;p3"/>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6" name="Google Shape;136;p3"/>
          <p:cNvSpPr txBox="1"/>
          <p:nvPr/>
        </p:nvSpPr>
        <p:spPr>
          <a:xfrm>
            <a:off x="1168632" y="877414"/>
            <a:ext cx="15590396" cy="703650"/>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6D25"/>
                </a:solidFill>
                <a:latin typeface="Arimo"/>
                <a:ea typeface="Arimo"/>
                <a:cs typeface="Arimo"/>
                <a:sym typeface="Arimo"/>
              </a:rPr>
              <a:t>Key EU Legislative Pillars</a:t>
            </a:r>
            <a:endParaRPr/>
          </a:p>
        </p:txBody>
      </p:sp>
      <p:sp>
        <p:nvSpPr>
          <p:cNvPr id="137" name="Google Shape;137;p3"/>
          <p:cNvSpPr txBox="1"/>
          <p:nvPr/>
        </p:nvSpPr>
        <p:spPr>
          <a:xfrm>
            <a:off x="1102947" y="1885264"/>
            <a:ext cx="16082096" cy="7267423"/>
          </a:xfrm>
          <a:prstGeom prst="rect">
            <a:avLst/>
          </a:prstGeom>
          <a:noFill/>
          <a:ln>
            <a:noFill/>
          </a:ln>
        </p:spPr>
        <p:txBody>
          <a:bodyPr anchorCtr="0" anchor="t" bIns="0" lIns="0" spcFirstLastPara="1" rIns="0" wrap="square" tIns="0">
            <a:spAutoFit/>
          </a:bodyPr>
          <a:lstStyle/>
          <a:p>
            <a:pPr indent="0" lvl="0" marL="0" marR="0" rtl="0" algn="l">
              <a:lnSpc>
                <a:spcPct val="129600"/>
              </a:lnSpc>
              <a:spcBef>
                <a:spcPts val="0"/>
              </a:spcBef>
              <a:spcAft>
                <a:spcPts val="0"/>
              </a:spcAft>
              <a:buNone/>
            </a:pPr>
            <a:r>
              <a:rPr b="0" i="0" lang="en-US" sz="3000" u="none" cap="none" strike="noStrike">
                <a:solidFill>
                  <a:srgbClr val="000000"/>
                </a:solidFill>
                <a:latin typeface="Calibri"/>
                <a:ea typeface="Calibri"/>
                <a:cs typeface="Calibri"/>
                <a:sym typeface="Calibri"/>
              </a:rPr>
              <a:t>The </a:t>
            </a:r>
            <a:r>
              <a:rPr b="0" i="0" lang="en-US" sz="3000" u="sng" cap="none" strike="noStrike">
                <a:solidFill>
                  <a:srgbClr val="000000"/>
                </a:solidFill>
                <a:latin typeface="Calibri"/>
                <a:ea typeface="Calibri"/>
                <a:cs typeface="Calibri"/>
                <a:sym typeface="Calibri"/>
                <a:hlinkClick r:id="rId6">
                  <a:extLst>
                    <a:ext uri="{A12FA001-AC4F-418D-AE19-62706E023703}">
                      <ahyp:hlinkClr val="tx"/>
                    </a:ext>
                  </a:extLst>
                </a:hlinkClick>
              </a:rPr>
              <a:t>Employment Equality Directive</a:t>
            </a:r>
            <a:r>
              <a:rPr b="0" i="0" lang="en-US" sz="3000" u="none" cap="none" strike="noStrike">
                <a:solidFill>
                  <a:srgbClr val="000000"/>
                </a:solidFill>
                <a:latin typeface="Calibri"/>
                <a:ea typeface="Calibri"/>
                <a:cs typeface="Calibri"/>
                <a:sym typeface="Calibri"/>
              </a:rPr>
              <a:t> provides protection against discrimination in employment on the grounds of, among others, age and disability</a:t>
            </a:r>
            <a:endParaRPr/>
          </a:p>
          <a:p>
            <a:pPr indent="0" lvl="0" marL="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b="0" i="0" lang="en-US" sz="3000" u="none" cap="none" strike="noStrike">
                <a:solidFill>
                  <a:srgbClr val="000000"/>
                </a:solidFill>
                <a:latin typeface="Calibri"/>
                <a:ea typeface="Calibri"/>
                <a:cs typeface="Calibri"/>
                <a:sym typeface="Calibri"/>
              </a:rPr>
              <a:t> </a:t>
            </a:r>
            <a:r>
              <a:rPr b="0" i="0" lang="en-US" sz="3000" u="sng" cap="none" strike="noStrike">
                <a:solidFill>
                  <a:srgbClr val="000000"/>
                </a:solidFill>
                <a:latin typeface="Calibri"/>
                <a:ea typeface="Calibri"/>
                <a:cs typeface="Calibri"/>
                <a:sym typeface="Calibri"/>
                <a:hlinkClick r:id="rId7">
                  <a:extLst>
                    <a:ext uri="{A12FA001-AC4F-418D-AE19-62706E023703}">
                      <ahyp:hlinkClr val="tx"/>
                    </a:ext>
                  </a:extLst>
                </a:hlinkClick>
              </a:rPr>
              <a:t>Single Permit Directive</a:t>
            </a:r>
            <a:r>
              <a:rPr b="0" i="0" lang="en-US" sz="3000" u="none" cap="none" strike="noStrike">
                <a:solidFill>
                  <a:srgbClr val="000000"/>
                </a:solidFill>
                <a:latin typeface="Calibri"/>
                <a:ea typeface="Calibri"/>
                <a:cs typeface="Calibri"/>
                <a:sym typeface="Calibri"/>
              </a:rPr>
              <a:t> (2011/98/EU) ensures non-EU nationals are treated equally and fairly and not subjected to expolitation</a:t>
            </a:r>
            <a:endParaRPr/>
          </a:p>
          <a:p>
            <a:pPr indent="0" lvl="0" marL="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b="0" i="0" lang="en-US" sz="3000" u="sng" cap="none" strike="noStrike">
                <a:solidFill>
                  <a:srgbClr val="000000"/>
                </a:solidFill>
                <a:latin typeface="Calibri"/>
                <a:ea typeface="Calibri"/>
                <a:cs typeface="Calibri"/>
                <a:sym typeface="Calibri"/>
                <a:hlinkClick r:id="rId8">
                  <a:extLst>
                    <a:ext uri="{A12FA001-AC4F-418D-AE19-62706E023703}">
                      <ahyp:hlinkClr val="tx"/>
                    </a:ext>
                  </a:extLst>
                </a:hlinkClick>
              </a:rPr>
              <a:t>Equal Opportunities Directive</a:t>
            </a:r>
            <a:r>
              <a:rPr b="0" i="0" lang="en-US" sz="3000" u="none" cap="none" strike="noStrike">
                <a:solidFill>
                  <a:srgbClr val="000000"/>
                </a:solidFill>
                <a:latin typeface="Calibri"/>
                <a:ea typeface="Calibri"/>
                <a:cs typeface="Calibri"/>
                <a:sym typeface="Calibri"/>
              </a:rPr>
              <a:t>: ensure the implementation of the principle of equal opportunities and equal treatment of men and women in matters of employment and occupation</a:t>
            </a:r>
            <a:endParaRPr/>
          </a:p>
          <a:p>
            <a:pPr indent="0" lvl="0" marL="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b="0" i="0" lang="en-US" sz="3000" u="sng" cap="none" strike="noStrike">
                <a:solidFill>
                  <a:srgbClr val="000000"/>
                </a:solidFill>
                <a:latin typeface="Calibri"/>
                <a:ea typeface="Calibri"/>
                <a:cs typeface="Calibri"/>
                <a:sym typeface="Calibri"/>
                <a:hlinkClick r:id="rId9">
                  <a:extLst>
                    <a:ext uri="{A12FA001-AC4F-418D-AE19-62706E023703}">
                      <ahyp:hlinkClr val="tx"/>
                    </a:ext>
                  </a:extLst>
                </a:hlinkClick>
              </a:rPr>
              <a:t>EU working Time Directive:</a:t>
            </a:r>
            <a:r>
              <a:rPr b="0" i="0" lang="en-US" sz="3000" u="none" cap="none" strike="noStrike">
                <a:solidFill>
                  <a:srgbClr val="000000"/>
                </a:solidFill>
                <a:latin typeface="Calibri"/>
                <a:ea typeface="Calibri"/>
                <a:cs typeface="Calibri"/>
                <a:sym typeface="Calibri"/>
              </a:rPr>
              <a:t> ensures that employees do not exceed an average working week of 48 hours, including overtime, over a reference period of up to four months. It also guarantees minimum daily and weekly rest periods, as well as paid annual leave </a:t>
            </a:r>
            <a:endParaRPr/>
          </a:p>
          <a:p>
            <a:pPr indent="0" lvl="0" marL="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b="0" i="0" lang="en-US" sz="3000" u="sng" cap="none" strike="noStrike">
                <a:solidFill>
                  <a:srgbClr val="000000"/>
                </a:solidFill>
                <a:latin typeface="Calibri"/>
                <a:ea typeface="Calibri"/>
                <a:cs typeface="Calibri"/>
                <a:sym typeface="Calibri"/>
                <a:hlinkClick r:id="rId10">
                  <a:extLst>
                    <a:ext uri="{A12FA001-AC4F-418D-AE19-62706E023703}">
                      <ahyp:hlinkClr val="tx"/>
                    </a:ext>
                  </a:extLst>
                </a:hlinkClick>
              </a:rPr>
              <a:t>EU Charter of Fundamental Rights</a:t>
            </a:r>
            <a:r>
              <a:rPr b="0" i="0" lang="en-US" sz="3000" u="none" cap="none" strike="noStrike">
                <a:solidFill>
                  <a:srgbClr val="000000"/>
                </a:solidFill>
                <a:latin typeface="Calibri"/>
                <a:ea typeface="Calibri"/>
                <a:cs typeface="Calibri"/>
                <a:sym typeface="Calibri"/>
              </a:rPr>
              <a:t>, Article 21, prohibits discrimination</a:t>
            </a:r>
            <a:endParaRPr/>
          </a:p>
          <a:p>
            <a:pPr indent="0" lvl="0" marL="0" marR="0" rtl="0" algn="ctr">
              <a:lnSpc>
                <a:spcPct val="23300"/>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descr="Uma imagem com texto, Tipo de letra, captura de ecrã, Gráficos  Descrição gerada automaticamente" id="146" name="Google Shape;146;p4"/>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147" name="Google Shape;147;p4"/>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148" name="Google Shape;148;p4"/>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149" name="Google Shape;149;p4"/>
          <p:cNvGrpSpPr/>
          <p:nvPr/>
        </p:nvGrpSpPr>
        <p:grpSpPr>
          <a:xfrm>
            <a:off x="2130209" y="-6353"/>
            <a:ext cx="16164211" cy="720090"/>
            <a:chOff x="0" y="0"/>
            <a:chExt cx="21552281" cy="960120"/>
          </a:xfrm>
        </p:grpSpPr>
        <p:sp>
          <p:nvSpPr>
            <p:cNvPr id="150" name="Google Shape;150;p4"/>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151" name="Google Shape;151;p4"/>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2" name="Google Shape;152;p4"/>
          <p:cNvSpPr txBox="1"/>
          <p:nvPr/>
        </p:nvSpPr>
        <p:spPr>
          <a:xfrm>
            <a:off x="1348740" y="1048226"/>
            <a:ext cx="15590520" cy="82079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0" i="0" lang="en-US" sz="4200" u="none" cap="none" strike="noStrike">
                <a:solidFill>
                  <a:srgbClr val="000000"/>
                </a:solidFill>
                <a:latin typeface="Arial"/>
                <a:ea typeface="Arial"/>
                <a:cs typeface="Arial"/>
                <a:sym typeface="Arial"/>
              </a:rPr>
              <a:t> </a:t>
            </a:r>
            <a:r>
              <a:rPr b="1" i="0" lang="en-US" sz="4200" u="none" cap="none" strike="noStrike">
                <a:solidFill>
                  <a:srgbClr val="FF6D25"/>
                </a:solidFill>
                <a:latin typeface="Arial"/>
                <a:ea typeface="Arial"/>
                <a:cs typeface="Arial"/>
                <a:sym typeface="Arial"/>
              </a:rPr>
              <a:t> EU worker minimum rights cover</a:t>
            </a:r>
            <a:r>
              <a:rPr b="0" i="0" lang="en-US" sz="4200" u="none" cap="none" strike="noStrike">
                <a:solidFill>
                  <a:srgbClr val="000000"/>
                </a:solidFill>
                <a:latin typeface="Arial"/>
                <a:ea typeface="Arial"/>
                <a:cs typeface="Arial"/>
                <a:sym typeface="Arial"/>
              </a:rPr>
              <a:t>:</a:t>
            </a:r>
            <a:endParaRPr/>
          </a:p>
        </p:txBody>
      </p:sp>
      <p:sp>
        <p:nvSpPr>
          <p:cNvPr id="153" name="Google Shape;153;p4"/>
          <p:cNvSpPr txBox="1"/>
          <p:nvPr/>
        </p:nvSpPr>
        <p:spPr>
          <a:xfrm>
            <a:off x="1348740" y="2669858"/>
            <a:ext cx="15590520" cy="6549866"/>
          </a:xfrm>
          <a:prstGeom prst="rect">
            <a:avLst/>
          </a:prstGeom>
          <a:noFill/>
          <a:ln>
            <a:noFill/>
          </a:ln>
        </p:spPr>
        <p:txBody>
          <a:bodyPr anchorCtr="0" anchor="t" bIns="0" lIns="0" spcFirstLastPara="1" rIns="0" wrap="square" tIns="0">
            <a:spAutoFit/>
          </a:bodyPr>
          <a:lstStyle/>
          <a:p>
            <a:pPr indent="-211138" lvl="2" marL="633413" marR="0" rtl="0" algn="l">
              <a:lnSpc>
                <a:spcPct val="129600"/>
              </a:lnSpc>
              <a:spcBef>
                <a:spcPts val="0"/>
              </a:spcBef>
              <a:spcAft>
                <a:spcPts val="0"/>
              </a:spcAft>
              <a:buClr>
                <a:srgbClr val="000000"/>
              </a:buClr>
              <a:buSzPts val="3000"/>
              <a:buFont typeface="Arial"/>
              <a:buChar char="⚬"/>
            </a:pPr>
            <a:r>
              <a:rPr b="1" i="0" lang="en-US" sz="3000" u="none" cap="none" strike="noStrike">
                <a:solidFill>
                  <a:srgbClr val="000000"/>
                </a:solidFill>
                <a:latin typeface="Calibri"/>
                <a:ea typeface="Calibri"/>
                <a:cs typeface="Calibri"/>
                <a:sym typeface="Calibri"/>
              </a:rPr>
              <a:t>health and safety at work</a:t>
            </a:r>
            <a:r>
              <a:rPr b="0" i="0" lang="en-US" sz="3000" u="none" cap="none" strike="noStrike">
                <a:solidFill>
                  <a:srgbClr val="000000"/>
                </a:solidFill>
                <a:latin typeface="Calibri"/>
                <a:ea typeface="Calibri"/>
                <a:cs typeface="Calibri"/>
                <a:sym typeface="Calibri"/>
              </a:rPr>
              <a:t>: general rights and obligations, workplaces, work equipment, specific risks and vulnerable workers</a:t>
            </a:r>
            <a:endParaRPr/>
          </a:p>
          <a:p>
            <a:pPr indent="-98531" lvl="2" marL="295593"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211138" lvl="2" marL="633413" marR="0" rtl="0" algn="l">
              <a:lnSpc>
                <a:spcPct val="129600"/>
              </a:lnSpc>
              <a:spcBef>
                <a:spcPts val="0"/>
              </a:spcBef>
              <a:spcAft>
                <a:spcPts val="0"/>
              </a:spcAft>
              <a:buClr>
                <a:srgbClr val="000000"/>
              </a:buClr>
              <a:buSzPts val="3000"/>
              <a:buFont typeface="Arial"/>
              <a:buChar char="⚬"/>
            </a:pPr>
            <a:r>
              <a:rPr b="1" i="0" lang="en-US" sz="3000" u="none" cap="none" strike="noStrike">
                <a:solidFill>
                  <a:srgbClr val="000000"/>
                </a:solidFill>
                <a:latin typeface="Calibri"/>
                <a:ea typeface="Calibri"/>
                <a:cs typeface="Calibri"/>
                <a:sym typeface="Calibri"/>
              </a:rPr>
              <a:t>equal opportunities for women and men</a:t>
            </a:r>
            <a:r>
              <a:rPr b="0" i="0" lang="en-US" sz="3000" u="none" cap="none" strike="noStrike">
                <a:solidFill>
                  <a:srgbClr val="000000"/>
                </a:solidFill>
                <a:latin typeface="Calibri"/>
                <a:ea typeface="Calibri"/>
                <a:cs typeface="Calibri"/>
                <a:sym typeface="Calibri"/>
              </a:rPr>
              <a:t>: equal treatment at work, pregnancy, maternity leave, parental leave</a:t>
            </a:r>
            <a:endParaRPr/>
          </a:p>
          <a:p>
            <a:pPr indent="-98531" lvl="2" marL="295593"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211138" lvl="2" marL="633413" marR="0" rtl="0" algn="l">
              <a:lnSpc>
                <a:spcPct val="129600"/>
              </a:lnSpc>
              <a:spcBef>
                <a:spcPts val="0"/>
              </a:spcBef>
              <a:spcAft>
                <a:spcPts val="0"/>
              </a:spcAft>
              <a:buClr>
                <a:srgbClr val="000000"/>
              </a:buClr>
              <a:buSzPts val="3000"/>
              <a:buFont typeface="Arial"/>
              <a:buChar char="⚬"/>
            </a:pPr>
            <a:r>
              <a:rPr b="1" i="0" lang="en-US" sz="3000" u="none" cap="none" strike="noStrike">
                <a:solidFill>
                  <a:srgbClr val="000000"/>
                </a:solidFill>
                <a:latin typeface="Calibri"/>
                <a:ea typeface="Calibri"/>
                <a:cs typeface="Calibri"/>
                <a:sym typeface="Calibri"/>
              </a:rPr>
              <a:t>protection against discrimination</a:t>
            </a:r>
            <a:r>
              <a:rPr b="0" i="0" lang="en-US" sz="3000" u="none" cap="none" strike="noStrike">
                <a:solidFill>
                  <a:srgbClr val="000000"/>
                </a:solidFill>
                <a:latin typeface="Calibri"/>
                <a:ea typeface="Calibri"/>
                <a:cs typeface="Calibri"/>
                <a:sym typeface="Calibri"/>
              </a:rPr>
              <a:t> based on sex, race, religion, </a:t>
            </a:r>
            <a:r>
              <a:rPr b="1" i="0" lang="en-US" sz="3000" u="none" cap="none" strike="noStrike">
                <a:solidFill>
                  <a:srgbClr val="000000"/>
                </a:solidFill>
                <a:latin typeface="Calibri"/>
                <a:ea typeface="Calibri"/>
                <a:cs typeface="Calibri"/>
                <a:sym typeface="Calibri"/>
              </a:rPr>
              <a:t>age, </a:t>
            </a:r>
            <a:r>
              <a:rPr b="0" i="0" lang="en-US" sz="3000" u="none" cap="none" strike="noStrike">
                <a:solidFill>
                  <a:srgbClr val="000000"/>
                </a:solidFill>
                <a:latin typeface="Calibri"/>
                <a:ea typeface="Calibri"/>
                <a:cs typeface="Calibri"/>
                <a:sym typeface="Calibri"/>
              </a:rPr>
              <a:t>disability and sexual orientation</a:t>
            </a:r>
            <a:endParaRPr/>
          </a:p>
          <a:p>
            <a:pPr indent="-98531" lvl="2" marL="295593"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211138" lvl="2" marL="633413" marR="0" rtl="0" algn="l">
              <a:lnSpc>
                <a:spcPct val="129600"/>
              </a:lnSpc>
              <a:spcBef>
                <a:spcPts val="0"/>
              </a:spcBef>
              <a:spcAft>
                <a:spcPts val="0"/>
              </a:spcAft>
              <a:buClr>
                <a:srgbClr val="000000"/>
              </a:buClr>
              <a:buSzPts val="3000"/>
              <a:buFont typeface="Arial"/>
              <a:buChar char="⚬"/>
            </a:pPr>
            <a:r>
              <a:rPr b="1" i="0" lang="en-US" sz="3000" u="none" cap="none" strike="noStrike">
                <a:solidFill>
                  <a:srgbClr val="000000"/>
                </a:solidFill>
                <a:latin typeface="Calibri"/>
                <a:ea typeface="Calibri"/>
                <a:cs typeface="Calibri"/>
                <a:sym typeface="Calibri"/>
              </a:rPr>
              <a:t>labour law</a:t>
            </a:r>
            <a:r>
              <a:rPr b="0" i="0" lang="en-US" sz="3000" u="none" cap="none" strike="noStrike">
                <a:solidFill>
                  <a:srgbClr val="000000"/>
                </a:solidFill>
                <a:latin typeface="Calibri"/>
                <a:ea typeface="Calibri"/>
                <a:cs typeface="Calibri"/>
                <a:sym typeface="Calibri"/>
              </a:rPr>
              <a:t>: part-time work, fixed-term contracts, working hours, employment of young people, informing and consulting employees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descr="Uma imagem com texto, Tipo de letra, captura de ecrã, Gráficos  Descrição gerada automaticamente" id="162" name="Google Shape;162;p5"/>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163" name="Google Shape;163;p5"/>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164" name="Google Shape;164;p5"/>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165" name="Google Shape;165;p5"/>
          <p:cNvGrpSpPr/>
          <p:nvPr/>
        </p:nvGrpSpPr>
        <p:grpSpPr>
          <a:xfrm>
            <a:off x="2130209" y="-6353"/>
            <a:ext cx="16164211" cy="720090"/>
            <a:chOff x="0" y="0"/>
            <a:chExt cx="21552281" cy="960120"/>
          </a:xfrm>
        </p:grpSpPr>
        <p:sp>
          <p:nvSpPr>
            <p:cNvPr id="166" name="Google Shape;166;p5"/>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167" name="Google Shape;167;p5"/>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8" name="Google Shape;168;p5"/>
          <p:cNvSpPr txBox="1"/>
          <p:nvPr/>
        </p:nvSpPr>
        <p:spPr>
          <a:xfrm>
            <a:off x="1348740" y="1048226"/>
            <a:ext cx="15590396" cy="703650"/>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6D25"/>
                </a:solidFill>
                <a:latin typeface="Arial"/>
                <a:ea typeface="Arial"/>
                <a:cs typeface="Arial"/>
                <a:sym typeface="Arial"/>
              </a:rPr>
              <a:t>Anti-Discrimination</a:t>
            </a:r>
            <a:endParaRPr/>
          </a:p>
        </p:txBody>
      </p:sp>
      <p:sp>
        <p:nvSpPr>
          <p:cNvPr id="169" name="Google Shape;169;p5"/>
          <p:cNvSpPr txBox="1"/>
          <p:nvPr/>
        </p:nvSpPr>
        <p:spPr>
          <a:xfrm>
            <a:off x="1348740" y="2669858"/>
            <a:ext cx="15590396" cy="7529627"/>
          </a:xfrm>
          <a:prstGeom prst="rect">
            <a:avLst/>
          </a:prstGeom>
          <a:noFill/>
          <a:ln>
            <a:noFill/>
          </a:ln>
        </p:spPr>
        <p:txBody>
          <a:bodyPr anchorCtr="0" anchor="t" bIns="0" lIns="0" spcFirstLastPara="1" rIns="0" wrap="square" tIns="0">
            <a:spAutoFit/>
          </a:bodyPr>
          <a:lstStyle/>
          <a:p>
            <a:pPr indent="0" lvl="0" marL="0" marR="0" rtl="0" algn="l">
              <a:lnSpc>
                <a:spcPct val="129600"/>
              </a:lnSpc>
              <a:spcBef>
                <a:spcPts val="0"/>
              </a:spcBef>
              <a:spcAft>
                <a:spcPts val="0"/>
              </a:spcAft>
              <a:buNone/>
            </a:pPr>
            <a:r>
              <a:rPr b="1" i="0" lang="en-US" sz="3000" u="none" cap="none" strike="noStrike">
                <a:solidFill>
                  <a:srgbClr val="000000"/>
                </a:solidFill>
                <a:latin typeface="Calibri"/>
                <a:ea typeface="Calibri"/>
                <a:cs typeface="Calibri"/>
                <a:sym typeface="Calibri"/>
              </a:rPr>
              <a:t>EVERY </a:t>
            </a:r>
            <a:r>
              <a:rPr b="0" i="0" lang="en-US" sz="3000" u="none" cap="none" strike="noStrike">
                <a:solidFill>
                  <a:srgbClr val="000000"/>
                </a:solidFill>
                <a:latin typeface="Calibri"/>
                <a:ea typeface="Calibri"/>
                <a:cs typeface="Calibri"/>
                <a:sym typeface="Calibri"/>
              </a:rPr>
              <a:t>employee is protected by EU Labour Laws and national legislation</a:t>
            </a:r>
            <a:endParaRPr/>
          </a:p>
          <a:p>
            <a:pPr indent="0" lvl="0" marL="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b="0" i="0" lang="en-US" sz="3000" u="sng" cap="none" strike="noStrike">
                <a:solidFill>
                  <a:srgbClr val="0563C1"/>
                </a:solidFill>
                <a:latin typeface="Calibri"/>
                <a:ea typeface="Calibri"/>
                <a:cs typeface="Calibri"/>
                <a:sym typeface="Calibri"/>
                <a:hlinkClick r:id="rId6">
                  <a:extLst>
                    <a:ext uri="{A12FA001-AC4F-418D-AE19-62706E023703}">
                      <ahyp:hlinkClr val="tx"/>
                    </a:ext>
                  </a:extLst>
                </a:hlinkClick>
              </a:rPr>
              <a:t>Directive 2006/54/EC - equal opportunities</a:t>
            </a:r>
            <a:r>
              <a:rPr b="0" i="0" lang="en-US" sz="3000" u="none" cap="none" strike="noStrike">
                <a:solidFill>
                  <a:srgbClr val="000000"/>
                </a:solidFill>
                <a:latin typeface="Calibri"/>
                <a:ea typeface="Calibri"/>
                <a:cs typeface="Calibri"/>
                <a:sym typeface="Calibri"/>
              </a:rPr>
              <a:t>, provides the legal definitions for the terms ‘direct discrimination’, indirect discrimination’, ‘harassment’, ‘sexual harassment’, ‘pay’ and ‘occupational social security schemes’.</a:t>
            </a:r>
            <a:endParaRPr/>
          </a:p>
          <a:p>
            <a:pPr indent="0" lvl="0" marL="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b="0" i="0" lang="en-US" sz="3000" u="none" cap="none" strike="noStrike">
                <a:solidFill>
                  <a:srgbClr val="000000"/>
                </a:solidFill>
                <a:latin typeface="Calibri"/>
                <a:ea typeface="Calibri"/>
                <a:cs typeface="Calibri"/>
                <a:sym typeface="Calibri"/>
              </a:rPr>
              <a:t>Discrimination in employment on any one of the following grounds is illegal:</a:t>
            </a:r>
            <a:endParaRPr/>
          </a:p>
          <a:p>
            <a:pPr indent="0" lvl="0" marL="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295275" lvl="3" marL="1181100" marR="0" rtl="0" algn="l">
              <a:lnSpc>
                <a:spcPct val="129600"/>
              </a:lnSpc>
              <a:spcBef>
                <a:spcPts val="0"/>
              </a:spcBef>
              <a:spcAft>
                <a:spcPts val="0"/>
              </a:spcAft>
              <a:buClr>
                <a:srgbClr val="000000"/>
              </a:buClr>
              <a:buSzPts val="3000"/>
              <a:buFont typeface="Arial"/>
              <a:buChar char="￭"/>
            </a:pPr>
            <a:r>
              <a:rPr b="0" i="0" lang="en-US" sz="3000" u="none" cap="none" strike="noStrike">
                <a:solidFill>
                  <a:srgbClr val="000000"/>
                </a:solidFill>
                <a:latin typeface="Calibri"/>
                <a:ea typeface="Calibri"/>
                <a:cs typeface="Calibri"/>
                <a:sym typeface="Calibri"/>
              </a:rPr>
              <a:t>Age; Gender; Marital status; Family status; Disability; Race; Sexual orientation; Religious beliefs; or a combination of any stated  </a:t>
            </a:r>
            <a:endParaRPr/>
          </a:p>
          <a:p>
            <a:pPr indent="-137795" lvl="3" marL="55118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295275" lvl="3" marL="1181100" marR="0" rtl="0" algn="l">
              <a:lnSpc>
                <a:spcPct val="129600"/>
              </a:lnSpc>
              <a:spcBef>
                <a:spcPts val="0"/>
              </a:spcBef>
              <a:spcAft>
                <a:spcPts val="0"/>
              </a:spcAft>
              <a:buClr>
                <a:srgbClr val="000000"/>
              </a:buClr>
              <a:buSzPts val="3000"/>
              <a:buFont typeface="Arial"/>
              <a:buChar char="￭"/>
            </a:pPr>
            <a:r>
              <a:rPr b="0" i="0" lang="en-US" sz="3000" u="none" cap="none" strike="noStrike">
                <a:solidFill>
                  <a:srgbClr val="000000"/>
                </a:solidFill>
                <a:latin typeface="Calibri"/>
                <a:ea typeface="Calibri"/>
                <a:cs typeface="Calibri"/>
                <a:sym typeface="Calibri"/>
              </a:rPr>
              <a:t>Advertisements for employment must not be discriminatory, whether stated, implied or give the impression of discrimination</a:t>
            </a:r>
            <a:endParaRPr/>
          </a:p>
          <a:p>
            <a:pPr indent="-137795" lvl="3" marL="55118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137795" lvl="3" marL="55118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descr="Uma imagem com texto, Tipo de letra, captura de ecrã, Gráficos  Descrição gerada automaticamente" id="178" name="Google Shape;178;p6"/>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179" name="Google Shape;179;p6"/>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180" name="Google Shape;180;p6"/>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181" name="Google Shape;181;p6"/>
          <p:cNvGrpSpPr/>
          <p:nvPr/>
        </p:nvGrpSpPr>
        <p:grpSpPr>
          <a:xfrm>
            <a:off x="2130209" y="-6353"/>
            <a:ext cx="16164211" cy="720090"/>
            <a:chOff x="0" y="0"/>
            <a:chExt cx="21552281" cy="960120"/>
          </a:xfrm>
        </p:grpSpPr>
        <p:sp>
          <p:nvSpPr>
            <p:cNvPr id="182" name="Google Shape;182;p6"/>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183" name="Google Shape;183;p6"/>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4" name="Google Shape;184;p6"/>
          <p:cNvSpPr txBox="1"/>
          <p:nvPr/>
        </p:nvSpPr>
        <p:spPr>
          <a:xfrm>
            <a:off x="7762132" y="-26746"/>
            <a:ext cx="9941995" cy="691744"/>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FFFF"/>
                </a:solidFill>
                <a:latin typeface="Arimo"/>
                <a:ea typeface="Arimo"/>
                <a:cs typeface="Arimo"/>
                <a:sym typeface="Arimo"/>
              </a:rPr>
              <a:t>Diversity, Equity and Inclusion (DEI)</a:t>
            </a:r>
            <a:endParaRPr/>
          </a:p>
        </p:txBody>
      </p:sp>
      <p:sp>
        <p:nvSpPr>
          <p:cNvPr id="185" name="Google Shape;185;p6"/>
          <p:cNvSpPr txBox="1"/>
          <p:nvPr/>
        </p:nvSpPr>
        <p:spPr>
          <a:xfrm>
            <a:off x="1194378" y="2285238"/>
            <a:ext cx="16509749" cy="5840625"/>
          </a:xfrm>
          <a:prstGeom prst="rect">
            <a:avLst/>
          </a:prstGeom>
          <a:noFill/>
          <a:ln>
            <a:noFill/>
          </a:ln>
        </p:spPr>
        <p:txBody>
          <a:bodyPr anchorCtr="0" anchor="t" bIns="0" lIns="0" spcFirstLastPara="1" rIns="0" wrap="square" tIns="0">
            <a:spAutoFit/>
          </a:bodyPr>
          <a:lstStyle/>
          <a:p>
            <a:pPr indent="-295275" lvl="1" marL="590550" marR="0" rtl="0" algn="l">
              <a:lnSpc>
                <a:spcPct val="138000"/>
              </a:lnSpc>
              <a:spcBef>
                <a:spcPts val="0"/>
              </a:spcBef>
              <a:spcAft>
                <a:spcPts val="0"/>
              </a:spcAft>
              <a:buClr>
                <a:srgbClr val="000000"/>
              </a:buClr>
              <a:buSzPts val="3000"/>
              <a:buFont typeface="Arial"/>
              <a:buChar char="•"/>
            </a:pPr>
            <a:r>
              <a:rPr b="1" i="0" lang="en-US" sz="3000" u="none" cap="none" strike="noStrike">
                <a:solidFill>
                  <a:srgbClr val="000000"/>
                </a:solidFill>
                <a:latin typeface="Arial"/>
                <a:ea typeface="Arial"/>
                <a:cs typeface="Arial"/>
                <a:sym typeface="Arial"/>
              </a:rPr>
              <a:t>Gender Equality Strategy 2020-2025</a:t>
            </a:r>
            <a:r>
              <a:rPr b="0" i="0" lang="en-US" sz="3000" u="none" cap="none" strike="noStrike">
                <a:solidFill>
                  <a:srgbClr val="000000"/>
                </a:solidFill>
                <a:latin typeface="Arial"/>
                <a:ea typeface="Arial"/>
                <a:cs typeface="Arial"/>
                <a:sym typeface="Arial"/>
              </a:rPr>
              <a:t>: address gender disparities by promoting equal pay, combating gender-based violence, and ensuring balanced representation in decision-making roles</a:t>
            </a:r>
            <a:endParaRPr/>
          </a:p>
          <a:p>
            <a:pPr indent="-295275" lvl="1" marL="590550" marR="0" rtl="0" algn="l">
              <a:lnSpc>
                <a:spcPct val="138000"/>
              </a:lnSpc>
              <a:spcBef>
                <a:spcPts val="0"/>
              </a:spcBef>
              <a:spcAft>
                <a:spcPts val="0"/>
              </a:spcAft>
              <a:buClr>
                <a:srgbClr val="000000"/>
              </a:buClr>
              <a:buSzPts val="3000"/>
              <a:buFont typeface="Arial"/>
              <a:buChar char="•"/>
            </a:pPr>
            <a:r>
              <a:rPr b="1" i="0" lang="en-US" sz="3000" u="none" cap="none" strike="noStrike">
                <a:solidFill>
                  <a:srgbClr val="000000"/>
                </a:solidFill>
                <a:latin typeface="Arial"/>
                <a:ea typeface="Arial"/>
                <a:cs typeface="Arial"/>
                <a:sym typeface="Arial"/>
              </a:rPr>
              <a:t>LGBTIQ Equality Strategy 2020-2025</a:t>
            </a:r>
            <a:r>
              <a:rPr b="0" i="0" lang="en-US" sz="3000" u="none" cap="none" strike="noStrike">
                <a:solidFill>
                  <a:srgbClr val="000000"/>
                </a:solidFill>
                <a:latin typeface="Arial"/>
                <a:ea typeface="Arial"/>
                <a:cs typeface="Arial"/>
                <a:sym typeface="Arial"/>
              </a:rPr>
              <a:t>: ensures the rights and safety of LGBTIQ individuals, addressing discrimination and advocates for inclusive policies across member states</a:t>
            </a:r>
            <a:endParaRPr/>
          </a:p>
          <a:p>
            <a:pPr indent="-295275" lvl="1" marL="590550" marR="0" rtl="0" algn="l">
              <a:lnSpc>
                <a:spcPct val="138000"/>
              </a:lnSpc>
              <a:spcBef>
                <a:spcPts val="0"/>
              </a:spcBef>
              <a:spcAft>
                <a:spcPts val="0"/>
              </a:spcAft>
              <a:buClr>
                <a:srgbClr val="000000"/>
              </a:buClr>
              <a:buSzPts val="3000"/>
              <a:buFont typeface="Arial"/>
              <a:buChar char="•"/>
            </a:pPr>
            <a:r>
              <a:rPr b="1" i="0" lang="en-US" sz="3000" u="none" cap="none" strike="noStrike">
                <a:solidFill>
                  <a:srgbClr val="000000"/>
                </a:solidFill>
                <a:latin typeface="Arial"/>
                <a:ea typeface="Arial"/>
                <a:cs typeface="Arial"/>
                <a:sym typeface="Arial"/>
              </a:rPr>
              <a:t>EU Anti-Racism Action Plan 2020-2025</a:t>
            </a:r>
            <a:r>
              <a:rPr b="0" i="0" lang="en-US" sz="3000" u="none" cap="none" strike="noStrike">
                <a:solidFill>
                  <a:srgbClr val="000000"/>
                </a:solidFill>
                <a:latin typeface="Arial"/>
                <a:ea typeface="Arial"/>
                <a:cs typeface="Arial"/>
                <a:sym typeface="Arial"/>
              </a:rPr>
              <a:t>: to tackle racial and ethnic discrimination, and outlines measures to combat racism in employment, education, and housing</a:t>
            </a:r>
            <a:endParaRPr/>
          </a:p>
          <a:p>
            <a:pPr indent="-295275" lvl="1" marL="590550" marR="0" rtl="0" algn="l">
              <a:lnSpc>
                <a:spcPct val="138000"/>
              </a:lnSpc>
              <a:spcBef>
                <a:spcPts val="0"/>
              </a:spcBef>
              <a:spcAft>
                <a:spcPts val="0"/>
              </a:spcAft>
              <a:buClr>
                <a:srgbClr val="000000"/>
              </a:buClr>
              <a:buSzPts val="3000"/>
              <a:buFont typeface="Arial"/>
              <a:buChar char="•"/>
            </a:pPr>
            <a:r>
              <a:rPr b="1" i="0" lang="en-US" sz="3000" u="none" cap="none" strike="noStrike">
                <a:solidFill>
                  <a:srgbClr val="000000"/>
                </a:solidFill>
                <a:latin typeface="Arial"/>
                <a:ea typeface="Arial"/>
                <a:cs typeface="Arial"/>
                <a:sym typeface="Arial"/>
              </a:rPr>
              <a:t>Strategy for the Rights of Persons with Disabilities 2021-2030</a:t>
            </a:r>
            <a:r>
              <a:rPr b="0" i="0" lang="en-US" sz="3000" u="none" cap="none" strike="noStrike">
                <a:solidFill>
                  <a:srgbClr val="000000"/>
                </a:solidFill>
                <a:latin typeface="Arial"/>
                <a:ea typeface="Arial"/>
                <a:cs typeface="Arial"/>
                <a:sym typeface="Arial"/>
              </a:rPr>
              <a:t>: this strategy focuses on accessibility, inclusion, and equal opportunities for individuals with disabilities</a:t>
            </a:r>
            <a:endParaRPr/>
          </a:p>
          <a:p>
            <a:pPr indent="-295275" lvl="1" marL="590550" marR="0" rtl="0" algn="l">
              <a:lnSpc>
                <a:spcPct val="138000"/>
              </a:lnSpc>
              <a:spcBef>
                <a:spcPts val="0"/>
              </a:spcBef>
              <a:spcAft>
                <a:spcPts val="0"/>
              </a:spcAft>
              <a:buClr>
                <a:srgbClr val="000000"/>
              </a:buClr>
              <a:buSzPts val="3000"/>
              <a:buFont typeface="Arial"/>
              <a:buChar char="•"/>
            </a:pPr>
            <a:r>
              <a:rPr b="1" i="0" lang="en-US" sz="3000" u="none" cap="none" strike="noStrike">
                <a:solidFill>
                  <a:srgbClr val="000000"/>
                </a:solidFill>
                <a:latin typeface="Arial"/>
                <a:ea typeface="Arial"/>
                <a:cs typeface="Arial"/>
                <a:sym typeface="Arial"/>
              </a:rPr>
              <a:t>EU Roma Strategic Framework 2020-2030</a:t>
            </a:r>
            <a:r>
              <a:rPr b="0" i="0" lang="en-US" sz="3000" u="none" cap="none" strike="noStrike">
                <a:solidFill>
                  <a:srgbClr val="000000"/>
                </a:solidFill>
                <a:latin typeface="Arial"/>
                <a:ea typeface="Arial"/>
                <a:cs typeface="Arial"/>
                <a:sym typeface="Arial"/>
              </a:rPr>
              <a:t>: dedicated to promoting equality, inclusion, and participation of Roma communities, addressing challenges faced by Roma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descr="Uma imagem com texto, Tipo de letra, captura de ecrã, Gráficos  Descrição gerada automaticamente" id="194" name="Google Shape;194;p7"/>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195" name="Google Shape;195;p7"/>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196" name="Google Shape;196;p7"/>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197" name="Google Shape;197;p7"/>
          <p:cNvGrpSpPr/>
          <p:nvPr/>
        </p:nvGrpSpPr>
        <p:grpSpPr>
          <a:xfrm>
            <a:off x="2130209" y="-6353"/>
            <a:ext cx="16164211" cy="720090"/>
            <a:chOff x="0" y="0"/>
            <a:chExt cx="21552281" cy="960120"/>
          </a:xfrm>
        </p:grpSpPr>
        <p:sp>
          <p:nvSpPr>
            <p:cNvPr id="198" name="Google Shape;198;p7"/>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6D25"/>
            </a:solidFill>
            <a:ln>
              <a:noFill/>
            </a:ln>
          </p:spPr>
        </p:sp>
        <p:sp>
          <p:nvSpPr>
            <p:cNvPr id="199" name="Google Shape;199;p7"/>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0" name="Google Shape;200;p7"/>
          <p:cNvSpPr txBox="1"/>
          <p:nvPr/>
        </p:nvSpPr>
        <p:spPr>
          <a:xfrm>
            <a:off x="1348740" y="1048226"/>
            <a:ext cx="15590396" cy="703650"/>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6D25"/>
                </a:solidFill>
                <a:latin typeface="Arial"/>
                <a:ea typeface="Arial"/>
                <a:cs typeface="Arial"/>
                <a:sym typeface="Arial"/>
              </a:rPr>
              <a:t>EU Motto - United in Diversity</a:t>
            </a:r>
            <a:endParaRPr/>
          </a:p>
        </p:txBody>
      </p:sp>
      <p:grpSp>
        <p:nvGrpSpPr>
          <p:cNvPr id="201" name="Google Shape;201;p7"/>
          <p:cNvGrpSpPr/>
          <p:nvPr/>
        </p:nvGrpSpPr>
        <p:grpSpPr>
          <a:xfrm>
            <a:off x="1239464" y="2113826"/>
            <a:ext cx="7610770" cy="6708459"/>
            <a:chOff x="0" y="-38100"/>
            <a:chExt cx="10147694" cy="8944612"/>
          </a:xfrm>
        </p:grpSpPr>
        <p:sp>
          <p:nvSpPr>
            <p:cNvPr id="202" name="Google Shape;202;p7"/>
            <p:cNvSpPr/>
            <p:nvPr/>
          </p:nvSpPr>
          <p:spPr>
            <a:xfrm>
              <a:off x="0" y="0"/>
              <a:ext cx="10147681" cy="8906512"/>
            </a:xfrm>
            <a:custGeom>
              <a:rect b="b" l="l" r="r" t="t"/>
              <a:pathLst>
                <a:path extrusionOk="0" h="8906512" w="10147681">
                  <a:moveTo>
                    <a:pt x="19050" y="0"/>
                  </a:moveTo>
                  <a:lnTo>
                    <a:pt x="10128631" y="0"/>
                  </a:lnTo>
                  <a:cubicBezTo>
                    <a:pt x="10139173" y="0"/>
                    <a:pt x="10147681" y="8509"/>
                    <a:pt x="10147681" y="19050"/>
                  </a:cubicBezTo>
                  <a:lnTo>
                    <a:pt x="10147681" y="8887462"/>
                  </a:lnTo>
                  <a:cubicBezTo>
                    <a:pt x="10147681" y="8898003"/>
                    <a:pt x="10139173" y="8906512"/>
                    <a:pt x="10128631" y="8906512"/>
                  </a:cubicBezTo>
                  <a:lnTo>
                    <a:pt x="19050" y="8906512"/>
                  </a:lnTo>
                  <a:cubicBezTo>
                    <a:pt x="8509" y="8906512"/>
                    <a:pt x="0" y="8898003"/>
                    <a:pt x="0" y="8887462"/>
                  </a:cubicBezTo>
                  <a:lnTo>
                    <a:pt x="0" y="19050"/>
                  </a:lnTo>
                  <a:cubicBezTo>
                    <a:pt x="0" y="8509"/>
                    <a:pt x="8509" y="0"/>
                    <a:pt x="19050" y="0"/>
                  </a:cubicBezTo>
                  <a:moveTo>
                    <a:pt x="19050" y="38100"/>
                  </a:moveTo>
                  <a:lnTo>
                    <a:pt x="19050" y="19050"/>
                  </a:lnTo>
                  <a:lnTo>
                    <a:pt x="38100" y="19050"/>
                  </a:lnTo>
                  <a:lnTo>
                    <a:pt x="38100" y="8887462"/>
                  </a:lnTo>
                  <a:lnTo>
                    <a:pt x="19050" y="8887462"/>
                  </a:lnTo>
                  <a:lnTo>
                    <a:pt x="19050" y="8868412"/>
                  </a:lnTo>
                  <a:lnTo>
                    <a:pt x="10128631" y="8868412"/>
                  </a:lnTo>
                  <a:lnTo>
                    <a:pt x="10128631" y="8887462"/>
                  </a:lnTo>
                  <a:lnTo>
                    <a:pt x="10109581" y="8887462"/>
                  </a:lnTo>
                  <a:lnTo>
                    <a:pt x="10109581" y="19050"/>
                  </a:lnTo>
                  <a:lnTo>
                    <a:pt x="10128631" y="19050"/>
                  </a:lnTo>
                  <a:lnTo>
                    <a:pt x="10128631" y="38100"/>
                  </a:lnTo>
                  <a:lnTo>
                    <a:pt x="19050" y="3810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7"/>
            <p:cNvSpPr txBox="1"/>
            <p:nvPr/>
          </p:nvSpPr>
          <p:spPr>
            <a:xfrm>
              <a:off x="0" y="-38100"/>
              <a:ext cx="10147694" cy="8944600"/>
            </a:xfrm>
            <a:prstGeom prst="rect">
              <a:avLst/>
            </a:prstGeom>
            <a:noFill/>
            <a:ln>
              <a:noFill/>
            </a:ln>
          </p:spPr>
          <p:txBody>
            <a:bodyPr anchorCtr="0" anchor="t" bIns="50800" lIns="50800" spcFirstLastPara="1" rIns="50800" wrap="square" tIns="50800">
              <a:noAutofit/>
            </a:bodyPr>
            <a:lstStyle/>
            <a:p>
              <a:pPr indent="0" lvl="0" marL="0" marR="0" rtl="0" algn="just">
                <a:lnSpc>
                  <a:spcPct val="100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29600"/>
                </a:lnSpc>
                <a:spcBef>
                  <a:spcPts val="0"/>
                </a:spcBef>
                <a:spcAft>
                  <a:spcPts val="0"/>
                </a:spcAft>
                <a:buNone/>
              </a:pPr>
              <a:r>
                <a:rPr b="0" i="0" lang="en-US" sz="3000" u="none" cap="none" strike="noStrike">
                  <a:solidFill>
                    <a:srgbClr val="001D35"/>
                  </a:solidFill>
                  <a:latin typeface="Arial"/>
                  <a:ea typeface="Arial"/>
                  <a:cs typeface="Arial"/>
                  <a:sym typeface="Arial"/>
                </a:rPr>
                <a:t> </a:t>
              </a:r>
              <a:r>
                <a:rPr b="0" i="0" lang="en-US" sz="3000" u="none" cap="none" strike="noStrike">
                  <a:solidFill>
                    <a:srgbClr val="000000"/>
                  </a:solidFill>
                  <a:latin typeface="Arial"/>
                  <a:ea typeface="Arial"/>
                  <a:cs typeface="Arial"/>
                  <a:sym typeface="Arial"/>
                </a:rPr>
                <a:t>   Diversity and Inclusion Strategy 2030… embraces an intersectional approach to diversity and an integrated approach to inclusion</a:t>
              </a:r>
              <a:endParaRPr/>
            </a:p>
            <a:p>
              <a:pPr indent="0" lvl="0" marL="0" marR="0" rtl="0" algn="just">
                <a:lnSpc>
                  <a:spcPct val="60466"/>
                </a:lnSpc>
                <a:spcBef>
                  <a:spcPts val="0"/>
                </a:spcBef>
                <a:spcAft>
                  <a:spcPts val="0"/>
                </a:spcAft>
                <a:buNone/>
              </a:pPr>
              <a:r>
                <a:t/>
              </a:r>
              <a:endParaRPr b="0" i="0" sz="3000" u="none" cap="none" strike="noStrike">
                <a:solidFill>
                  <a:srgbClr val="000000"/>
                </a:solidFill>
                <a:latin typeface="Arial"/>
                <a:ea typeface="Arial"/>
                <a:cs typeface="Arial"/>
                <a:sym typeface="Arial"/>
              </a:endParaRPr>
            </a:p>
            <a:p>
              <a:pPr indent="0" lvl="0" marL="0" marR="0" rtl="0" algn="just">
                <a:lnSpc>
                  <a:spcPct val="129600"/>
                </a:lnSpc>
                <a:spcBef>
                  <a:spcPts val="0"/>
                </a:spcBef>
                <a:spcAft>
                  <a:spcPts val="0"/>
                </a:spcAft>
                <a:buNone/>
              </a:pPr>
              <a:r>
                <a:rPr b="0" i="0" lang="en-US" sz="3000" u="none" cap="none" strike="noStrike">
                  <a:solidFill>
                    <a:srgbClr val="001D35"/>
                  </a:solidFill>
                  <a:latin typeface="Arial"/>
                  <a:ea typeface="Arial"/>
                  <a:cs typeface="Arial"/>
                  <a:sym typeface="Arial"/>
                </a:rPr>
                <a:t>    DEI regulates for fair treatment, equal opportunities, and representation for all individuals, focusing on gender, ethnicity, disability, and sexual orientation</a:t>
              </a:r>
              <a:endParaRPr/>
            </a:p>
            <a:p>
              <a:pPr indent="0" lvl="0" marL="0" marR="0" rtl="0" algn="just">
                <a:lnSpc>
                  <a:spcPct val="60466"/>
                </a:lnSpc>
                <a:spcBef>
                  <a:spcPts val="0"/>
                </a:spcBef>
                <a:spcAft>
                  <a:spcPts val="0"/>
                </a:spcAft>
                <a:buNone/>
              </a:pPr>
              <a:r>
                <a:t/>
              </a:r>
              <a:endParaRPr b="0" i="0" sz="3000" u="none" cap="none" strike="noStrike">
                <a:solidFill>
                  <a:srgbClr val="001D35"/>
                </a:solidFill>
                <a:latin typeface="Arial"/>
                <a:ea typeface="Arial"/>
                <a:cs typeface="Arial"/>
                <a:sym typeface="Arial"/>
              </a:endParaRPr>
            </a:p>
            <a:p>
              <a:pPr indent="0" lvl="0" marL="0" marR="0" rtl="0" algn="just">
                <a:lnSpc>
                  <a:spcPct val="129600"/>
                </a:lnSpc>
                <a:spcBef>
                  <a:spcPts val="0"/>
                </a:spcBef>
                <a:spcAft>
                  <a:spcPts val="0"/>
                </a:spcAft>
                <a:buNone/>
              </a:pPr>
              <a:r>
                <a:rPr b="0" i="0" lang="en-US" sz="3000" u="none" cap="none" strike="noStrike">
                  <a:solidFill>
                    <a:srgbClr val="001D35"/>
                  </a:solidFill>
                  <a:latin typeface="Arial"/>
                  <a:ea typeface="Arial"/>
                  <a:cs typeface="Arial"/>
                  <a:sym typeface="Arial"/>
                </a:rPr>
                <a:t>    </a:t>
              </a:r>
              <a:r>
                <a:rPr b="0" i="0" lang="en-US" sz="3000" u="none" cap="none" strike="noStrike">
                  <a:solidFill>
                    <a:srgbClr val="0A0A0A"/>
                  </a:solidFill>
                  <a:latin typeface="Arial"/>
                  <a:ea typeface="Arial"/>
                  <a:cs typeface="Arial"/>
                  <a:sym typeface="Arial"/>
                </a:rPr>
                <a:t>Mandatory reporting requirements for employers such as Pay transparency; gender balance;</a:t>
              </a:r>
              <a:endParaRPr/>
            </a:p>
            <a:p>
              <a:pPr indent="0" lvl="0" marL="0" marR="0" rtl="0" algn="just">
                <a:lnSpc>
                  <a:spcPct val="60466"/>
                </a:lnSpc>
                <a:spcBef>
                  <a:spcPts val="0"/>
                </a:spcBef>
                <a:spcAft>
                  <a:spcPts val="0"/>
                </a:spcAft>
                <a:buNone/>
              </a:pPr>
              <a:r>
                <a:t/>
              </a:r>
              <a:endParaRPr b="0" i="0" sz="3000" u="none" cap="none" strike="noStrike">
                <a:solidFill>
                  <a:srgbClr val="0A0A0A"/>
                </a:solidFill>
                <a:latin typeface="Arial"/>
                <a:ea typeface="Arial"/>
                <a:cs typeface="Arial"/>
                <a:sym typeface="Arial"/>
              </a:endParaRPr>
            </a:p>
          </p:txBody>
        </p:sp>
      </p:grpSp>
      <p:grpSp>
        <p:nvGrpSpPr>
          <p:cNvPr id="204" name="Google Shape;204;p7"/>
          <p:cNvGrpSpPr/>
          <p:nvPr/>
        </p:nvGrpSpPr>
        <p:grpSpPr>
          <a:xfrm>
            <a:off x="9991563" y="2168595"/>
            <a:ext cx="7610770" cy="6701315"/>
            <a:chOff x="0" y="-28575"/>
            <a:chExt cx="10147694" cy="8935087"/>
          </a:xfrm>
        </p:grpSpPr>
        <p:sp>
          <p:nvSpPr>
            <p:cNvPr id="205" name="Google Shape;205;p7"/>
            <p:cNvSpPr/>
            <p:nvPr/>
          </p:nvSpPr>
          <p:spPr>
            <a:xfrm>
              <a:off x="0" y="0"/>
              <a:ext cx="10147681" cy="8906512"/>
            </a:xfrm>
            <a:custGeom>
              <a:rect b="b" l="l" r="r" t="t"/>
              <a:pathLst>
                <a:path extrusionOk="0" h="8906512" w="10147681">
                  <a:moveTo>
                    <a:pt x="19050" y="0"/>
                  </a:moveTo>
                  <a:lnTo>
                    <a:pt x="10128631" y="0"/>
                  </a:lnTo>
                  <a:cubicBezTo>
                    <a:pt x="10139173" y="0"/>
                    <a:pt x="10147681" y="8509"/>
                    <a:pt x="10147681" y="19050"/>
                  </a:cubicBezTo>
                  <a:lnTo>
                    <a:pt x="10147681" y="8887462"/>
                  </a:lnTo>
                  <a:cubicBezTo>
                    <a:pt x="10147681" y="8898003"/>
                    <a:pt x="10139173" y="8906512"/>
                    <a:pt x="10128631" y="8906512"/>
                  </a:cubicBezTo>
                  <a:lnTo>
                    <a:pt x="19050" y="8906512"/>
                  </a:lnTo>
                  <a:cubicBezTo>
                    <a:pt x="8509" y="8906512"/>
                    <a:pt x="0" y="8898003"/>
                    <a:pt x="0" y="8887462"/>
                  </a:cubicBezTo>
                  <a:lnTo>
                    <a:pt x="0" y="19050"/>
                  </a:lnTo>
                  <a:cubicBezTo>
                    <a:pt x="0" y="8509"/>
                    <a:pt x="8509" y="0"/>
                    <a:pt x="19050" y="0"/>
                  </a:cubicBezTo>
                  <a:moveTo>
                    <a:pt x="19050" y="38100"/>
                  </a:moveTo>
                  <a:lnTo>
                    <a:pt x="19050" y="19050"/>
                  </a:lnTo>
                  <a:lnTo>
                    <a:pt x="38100" y="19050"/>
                  </a:lnTo>
                  <a:lnTo>
                    <a:pt x="38100" y="8887462"/>
                  </a:lnTo>
                  <a:lnTo>
                    <a:pt x="19050" y="8887462"/>
                  </a:lnTo>
                  <a:lnTo>
                    <a:pt x="19050" y="8868412"/>
                  </a:lnTo>
                  <a:lnTo>
                    <a:pt x="10128631" y="8868412"/>
                  </a:lnTo>
                  <a:lnTo>
                    <a:pt x="10128631" y="8887462"/>
                  </a:lnTo>
                  <a:lnTo>
                    <a:pt x="10109581" y="8887462"/>
                  </a:lnTo>
                  <a:lnTo>
                    <a:pt x="10109581" y="19050"/>
                  </a:lnTo>
                  <a:lnTo>
                    <a:pt x="10128631" y="19050"/>
                  </a:lnTo>
                  <a:lnTo>
                    <a:pt x="10128631" y="38100"/>
                  </a:lnTo>
                  <a:lnTo>
                    <a:pt x="19050" y="3810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7"/>
            <p:cNvSpPr txBox="1"/>
            <p:nvPr/>
          </p:nvSpPr>
          <p:spPr>
            <a:xfrm>
              <a:off x="0" y="-28575"/>
              <a:ext cx="10147694" cy="8935075"/>
            </a:xfrm>
            <a:prstGeom prst="rect">
              <a:avLst/>
            </a:prstGeom>
            <a:noFill/>
            <a:ln>
              <a:noFill/>
            </a:ln>
          </p:spPr>
          <p:txBody>
            <a:bodyPr anchorCtr="0" anchor="t" bIns="50800" lIns="50800" spcFirstLastPara="1" rIns="50800" wrap="square" tIns="50800">
              <a:noAutofit/>
            </a:bodyPr>
            <a:lstStyle/>
            <a:p>
              <a:pPr indent="0" lvl="0" marL="0" marR="0" rtl="0" algn="l">
                <a:lnSpc>
                  <a:spcPct val="1151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lnSpc>
                  <a:spcPct val="129634"/>
                </a:lnSpc>
                <a:spcBef>
                  <a:spcPts val="0"/>
                </a:spcBef>
                <a:spcAft>
                  <a:spcPts val="0"/>
                </a:spcAft>
                <a:buNone/>
              </a:pPr>
              <a:r>
                <a:rPr b="0" i="0" lang="en-US" sz="3199" u="none" cap="none" strike="noStrike">
                  <a:solidFill>
                    <a:srgbClr val="0A0A0A"/>
                  </a:solidFill>
                  <a:latin typeface="Arial"/>
                  <a:ea typeface="Arial"/>
                  <a:cs typeface="Arial"/>
                  <a:sym typeface="Arial"/>
                </a:rPr>
                <a:t>   </a:t>
              </a:r>
              <a:r>
                <a:rPr b="0" i="0" lang="en-US" sz="3199" u="none" cap="none" strike="noStrike">
                  <a:solidFill>
                    <a:srgbClr val="000000"/>
                  </a:solidFill>
                  <a:latin typeface="Arial"/>
                  <a:ea typeface="Arial"/>
                  <a:cs typeface="Arial"/>
                  <a:sym typeface="Arial"/>
                </a:rPr>
                <a:t>Pillars of DEI:</a:t>
              </a:r>
              <a:endParaRPr/>
            </a:p>
            <a:p>
              <a:pPr indent="0" lvl="0" marL="0" marR="0" rtl="0" algn="l">
                <a:lnSpc>
                  <a:spcPct val="64801"/>
                </a:lnSpc>
                <a:spcBef>
                  <a:spcPts val="0"/>
                </a:spcBef>
                <a:spcAft>
                  <a:spcPts val="0"/>
                </a:spcAft>
                <a:buNone/>
              </a:pPr>
              <a:r>
                <a:t/>
              </a:r>
              <a:endParaRPr b="0" i="0" sz="3199" u="none" cap="none" strike="noStrike">
                <a:solidFill>
                  <a:srgbClr val="000000"/>
                </a:solidFill>
                <a:latin typeface="Arial"/>
                <a:ea typeface="Arial"/>
                <a:cs typeface="Arial"/>
                <a:sym typeface="Arial"/>
              </a:endParaRPr>
            </a:p>
            <a:p>
              <a:pPr indent="0" lvl="0" marL="0" marR="0" rtl="0" algn="l">
                <a:lnSpc>
                  <a:spcPct val="129634"/>
                </a:lnSpc>
                <a:spcBef>
                  <a:spcPts val="0"/>
                </a:spcBef>
                <a:spcAft>
                  <a:spcPts val="0"/>
                </a:spcAft>
                <a:buNone/>
              </a:pPr>
              <a:r>
                <a:rPr b="0" i="0" lang="en-US" sz="3199" u="none" cap="none" strike="noStrike">
                  <a:solidFill>
                    <a:srgbClr val="000000"/>
                  </a:solidFill>
                  <a:latin typeface="Arial"/>
                  <a:ea typeface="Arial"/>
                  <a:cs typeface="Arial"/>
                  <a:sym typeface="Arial"/>
                </a:rPr>
                <a:t>    Diversity refers to employees’ backgrounds,                           skill sets, and abilities</a:t>
              </a:r>
              <a:endParaRPr/>
            </a:p>
            <a:p>
              <a:pPr indent="0" lvl="0" marL="0" marR="0" rtl="0" algn="l">
                <a:lnSpc>
                  <a:spcPct val="64801"/>
                </a:lnSpc>
                <a:spcBef>
                  <a:spcPts val="0"/>
                </a:spcBef>
                <a:spcAft>
                  <a:spcPts val="0"/>
                </a:spcAft>
                <a:buNone/>
              </a:pPr>
              <a:r>
                <a:t/>
              </a:r>
              <a:endParaRPr b="0" i="0" sz="3199" u="none" cap="none" strike="noStrike">
                <a:solidFill>
                  <a:srgbClr val="000000"/>
                </a:solidFill>
                <a:latin typeface="Arial"/>
                <a:ea typeface="Arial"/>
                <a:cs typeface="Arial"/>
                <a:sym typeface="Arial"/>
              </a:endParaRPr>
            </a:p>
            <a:p>
              <a:pPr indent="0" lvl="0" marL="0" marR="0" rtl="0" algn="l">
                <a:lnSpc>
                  <a:spcPct val="129634"/>
                </a:lnSpc>
                <a:spcBef>
                  <a:spcPts val="0"/>
                </a:spcBef>
                <a:spcAft>
                  <a:spcPts val="0"/>
                </a:spcAft>
                <a:buNone/>
              </a:pPr>
              <a:r>
                <a:rPr b="0" i="0" lang="en-US" sz="3199" u="none" cap="none" strike="noStrike">
                  <a:solidFill>
                    <a:srgbClr val="000000"/>
                  </a:solidFill>
                  <a:latin typeface="Arial"/>
                  <a:ea typeface="Arial"/>
                  <a:cs typeface="Arial"/>
                  <a:sym typeface="Arial"/>
                </a:rPr>
                <a:t>    Equity refers to the fairness of all team members and addresses these disparities in DEI programs</a:t>
              </a:r>
              <a:endParaRPr/>
            </a:p>
            <a:p>
              <a:pPr indent="0" lvl="0" marL="0" marR="0" rtl="0" algn="l">
                <a:lnSpc>
                  <a:spcPct val="64801"/>
                </a:lnSpc>
                <a:spcBef>
                  <a:spcPts val="0"/>
                </a:spcBef>
                <a:spcAft>
                  <a:spcPts val="0"/>
                </a:spcAft>
                <a:buNone/>
              </a:pPr>
              <a:r>
                <a:t/>
              </a:r>
              <a:endParaRPr b="0" i="0" sz="3199" u="none" cap="none" strike="noStrike">
                <a:solidFill>
                  <a:srgbClr val="000000"/>
                </a:solidFill>
                <a:latin typeface="Arial"/>
                <a:ea typeface="Arial"/>
                <a:cs typeface="Arial"/>
                <a:sym typeface="Arial"/>
              </a:endParaRPr>
            </a:p>
            <a:p>
              <a:pPr indent="0" lvl="0" marL="0" marR="0" rtl="0" algn="l">
                <a:lnSpc>
                  <a:spcPct val="129634"/>
                </a:lnSpc>
                <a:spcBef>
                  <a:spcPts val="0"/>
                </a:spcBef>
                <a:spcAft>
                  <a:spcPts val="0"/>
                </a:spcAft>
                <a:buNone/>
              </a:pPr>
              <a:r>
                <a:rPr b="0" i="0" lang="en-US" sz="3199" u="none" cap="none" strike="noStrike">
                  <a:solidFill>
                    <a:srgbClr val="000000"/>
                  </a:solidFill>
                  <a:latin typeface="Arial"/>
                  <a:ea typeface="Arial"/>
                  <a:cs typeface="Arial"/>
                  <a:sym typeface="Arial"/>
                </a:rPr>
                <a:t>    Inclusion creates a positive work culture where all employees feel welcome.</a:t>
              </a:r>
              <a:endParaRPr/>
            </a:p>
          </p:txBody>
        </p:sp>
      </p:grpSp>
      <p:sp>
        <p:nvSpPr>
          <p:cNvPr id="207" name="Google Shape;207;p7"/>
          <p:cNvSpPr txBox="1"/>
          <p:nvPr/>
        </p:nvSpPr>
        <p:spPr>
          <a:xfrm>
            <a:off x="10302292" y="-27708"/>
            <a:ext cx="7765614" cy="691744"/>
          </a:xfrm>
          <a:prstGeom prst="rect">
            <a:avLst/>
          </a:prstGeom>
          <a:noFill/>
          <a:ln>
            <a:noFill/>
          </a:ln>
        </p:spPr>
        <p:txBody>
          <a:bodyPr anchorCtr="0" anchor="t" bIns="0" lIns="0" spcFirstLastPara="1" rIns="0" wrap="square" tIns="0">
            <a:spAutoFit/>
          </a:bodyPr>
          <a:lstStyle/>
          <a:p>
            <a:pPr indent="0" lvl="0" marL="0" marR="0" rtl="0" algn="r">
              <a:lnSpc>
                <a:spcPct val="129595"/>
              </a:lnSpc>
              <a:spcBef>
                <a:spcPts val="0"/>
              </a:spcBef>
              <a:spcAft>
                <a:spcPts val="0"/>
              </a:spcAft>
              <a:buNone/>
            </a:pPr>
            <a:r>
              <a:rPr b="1" i="0" lang="en-US" sz="4200" u="none" cap="none" strike="noStrike">
                <a:solidFill>
                  <a:srgbClr val="FFFFFF"/>
                </a:solidFill>
                <a:latin typeface="Arial"/>
                <a:ea typeface="Arial"/>
                <a:cs typeface="Arial"/>
                <a:sym typeface="Arial"/>
              </a:rPr>
              <a:t>Diversity, Equity and Inclusion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descr="Uma imagem com texto, Tipo de letra, captura de ecrã, Gráficos  Descrição gerada automaticamente" id="216" name="Google Shape;216;p8"/>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217" name="Google Shape;217;p8"/>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218" name="Google Shape;218;p8"/>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219" name="Google Shape;219;p8"/>
          <p:cNvGrpSpPr/>
          <p:nvPr/>
        </p:nvGrpSpPr>
        <p:grpSpPr>
          <a:xfrm>
            <a:off x="2130209" y="-6353"/>
            <a:ext cx="16164211" cy="720090"/>
            <a:chOff x="0" y="0"/>
            <a:chExt cx="21552281" cy="960120"/>
          </a:xfrm>
        </p:grpSpPr>
        <p:sp>
          <p:nvSpPr>
            <p:cNvPr id="220" name="Google Shape;220;p8"/>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221" name="Google Shape;221;p8"/>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2" name="Google Shape;222;p8"/>
          <p:cNvSpPr txBox="1"/>
          <p:nvPr/>
        </p:nvSpPr>
        <p:spPr>
          <a:xfrm>
            <a:off x="840743" y="1196835"/>
            <a:ext cx="7767323" cy="122605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6D25"/>
                </a:solidFill>
                <a:latin typeface="Arial"/>
                <a:ea typeface="Arial"/>
                <a:cs typeface="Arial"/>
                <a:sym typeface="Arial"/>
              </a:rPr>
              <a:t>European Labour Authority (ELA)</a:t>
            </a:r>
            <a:endParaRPr/>
          </a:p>
          <a:p>
            <a:pPr indent="0" lvl="0" marL="0" marR="0" rtl="0" algn="l">
              <a:lnSpc>
                <a:spcPct val="43190"/>
              </a:lnSpc>
              <a:spcBef>
                <a:spcPts val="0"/>
              </a:spcBef>
              <a:spcAft>
                <a:spcPts val="0"/>
              </a:spcAft>
              <a:buNone/>
            </a:pPr>
            <a:r>
              <a:t/>
            </a:r>
            <a:endParaRPr b="1" i="0" sz="4200" u="none" cap="none" strike="noStrike">
              <a:solidFill>
                <a:srgbClr val="FF6D25"/>
              </a:solidFill>
              <a:latin typeface="Arial"/>
              <a:ea typeface="Arial"/>
              <a:cs typeface="Arial"/>
              <a:sym typeface="Arial"/>
            </a:endParaRPr>
          </a:p>
        </p:txBody>
      </p:sp>
      <p:sp>
        <p:nvSpPr>
          <p:cNvPr id="223" name="Google Shape;223;p8"/>
          <p:cNvSpPr txBox="1"/>
          <p:nvPr/>
        </p:nvSpPr>
        <p:spPr>
          <a:xfrm>
            <a:off x="840753" y="2692746"/>
            <a:ext cx="7841999" cy="6199422"/>
          </a:xfrm>
          <a:prstGeom prst="rect">
            <a:avLst/>
          </a:prstGeom>
          <a:noFill/>
          <a:ln>
            <a:noFill/>
          </a:ln>
        </p:spPr>
        <p:txBody>
          <a:bodyPr anchorCtr="0" anchor="t" bIns="0" lIns="0" spcFirstLastPara="1" rIns="0" wrap="square" tIns="0">
            <a:spAutoFit/>
          </a:bodyPr>
          <a:lstStyle/>
          <a:p>
            <a:pPr indent="0" lvl="0" marL="0" marR="0" rtl="0" algn="just">
              <a:lnSpc>
                <a:spcPct val="129600"/>
              </a:lnSpc>
              <a:spcBef>
                <a:spcPts val="0"/>
              </a:spcBef>
              <a:spcAft>
                <a:spcPts val="0"/>
              </a:spcAft>
              <a:buNone/>
            </a:pPr>
            <a:r>
              <a:rPr b="0" i="0" lang="en-US" sz="3000" u="none" cap="none" strike="noStrike">
                <a:solidFill>
                  <a:srgbClr val="000000"/>
                </a:solidFill>
                <a:latin typeface="Calibri"/>
                <a:ea typeface="Calibri"/>
                <a:cs typeface="Calibri"/>
                <a:sym typeface="Calibri"/>
              </a:rPr>
              <a:t>E</a:t>
            </a:r>
            <a:r>
              <a:rPr b="0" i="0" lang="en-US" sz="3000" u="sng" cap="none" strike="noStrike">
                <a:solidFill>
                  <a:srgbClr val="000000"/>
                </a:solidFill>
                <a:latin typeface="Calibri"/>
                <a:ea typeface="Calibri"/>
                <a:cs typeface="Calibri"/>
                <a:sym typeface="Calibri"/>
                <a:hlinkClick r:id="rId6">
                  <a:extLst>
                    <a:ext uri="{A12FA001-AC4F-418D-AE19-62706E023703}">
                      <ahyp:hlinkClr val="tx"/>
                    </a:ext>
                  </a:extLst>
                </a:hlinkClick>
              </a:rPr>
              <a:t>stablished in EU law in 2019</a:t>
            </a:r>
            <a:r>
              <a:rPr b="0" i="0" lang="en-US" sz="3000" u="none" cap="none" strike="noStrike">
                <a:solidFill>
                  <a:srgbClr val="000000"/>
                </a:solidFill>
                <a:latin typeface="Calibri"/>
                <a:ea typeface="Calibri"/>
                <a:cs typeface="Calibri"/>
                <a:sym typeface="Calibri"/>
              </a:rPr>
              <a:t> to:</a:t>
            </a:r>
            <a:endParaRPr/>
          </a:p>
          <a:p>
            <a:pPr indent="0" lvl="0" marL="0" marR="0" rtl="0" algn="just">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285729" lvl="2" marL="857186" marR="0" rtl="0" algn="just">
              <a:lnSpc>
                <a:spcPct val="129600"/>
              </a:lnSpc>
              <a:spcBef>
                <a:spcPts val="0"/>
              </a:spcBef>
              <a:spcAft>
                <a:spcPts val="0"/>
              </a:spcAft>
              <a:buClr>
                <a:srgbClr val="000000"/>
              </a:buClr>
              <a:buSzPts val="3000"/>
              <a:buFont typeface="Arial"/>
              <a:buChar char="⚬"/>
            </a:pPr>
            <a:r>
              <a:rPr b="0" i="0" lang="en-US" sz="3000" u="none" cap="none" strike="noStrike">
                <a:solidFill>
                  <a:srgbClr val="000000"/>
                </a:solidFill>
                <a:latin typeface="Calibri"/>
                <a:ea typeface="Calibri"/>
                <a:cs typeface="Calibri"/>
                <a:sym typeface="Calibri"/>
              </a:rPr>
              <a:t>strengthen fairness and trust in the internal market</a:t>
            </a:r>
            <a:endParaRPr/>
          </a:p>
          <a:p>
            <a:pPr indent="-133340" lvl="2" marL="400020" marR="0" rtl="0" algn="just">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285729" lvl="2" marL="857186" marR="0" rtl="0" algn="just">
              <a:lnSpc>
                <a:spcPct val="129600"/>
              </a:lnSpc>
              <a:spcBef>
                <a:spcPts val="0"/>
              </a:spcBef>
              <a:spcAft>
                <a:spcPts val="0"/>
              </a:spcAft>
              <a:buClr>
                <a:srgbClr val="000000"/>
              </a:buClr>
              <a:buSzPts val="3000"/>
              <a:buFont typeface="Arial"/>
              <a:buChar char="⚬"/>
            </a:pPr>
            <a:r>
              <a:rPr b="0" i="0" lang="en-US" sz="3000" u="none" cap="none" strike="noStrike">
                <a:solidFill>
                  <a:srgbClr val="000000"/>
                </a:solidFill>
                <a:latin typeface="Calibri"/>
                <a:ea typeface="Calibri"/>
                <a:cs typeface="Calibri"/>
                <a:sym typeface="Calibri"/>
              </a:rPr>
              <a:t>ensure that EU rules on labour mobility and social security coordination are enforced in a fair and effective way</a:t>
            </a:r>
            <a:endParaRPr/>
          </a:p>
          <a:p>
            <a:pPr indent="-133340" lvl="2" marL="400020" marR="0" rtl="0" algn="just">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264583" lvl="2" marL="793749" marR="0" rtl="0" algn="just">
              <a:lnSpc>
                <a:spcPct val="129600"/>
              </a:lnSpc>
              <a:spcBef>
                <a:spcPts val="0"/>
              </a:spcBef>
              <a:spcAft>
                <a:spcPts val="0"/>
              </a:spcAft>
              <a:buClr>
                <a:srgbClr val="000000"/>
              </a:buClr>
              <a:buSzPts val="3000"/>
              <a:buFont typeface="Arial"/>
              <a:buChar char="⚬"/>
            </a:pPr>
            <a:r>
              <a:rPr b="0" i="0" lang="en-US" sz="3000" u="none" cap="none" strike="noStrike">
                <a:solidFill>
                  <a:srgbClr val="000000"/>
                </a:solidFill>
                <a:latin typeface="Calibri"/>
                <a:ea typeface="Calibri"/>
                <a:cs typeface="Calibri"/>
                <a:sym typeface="Calibri"/>
              </a:rPr>
              <a:t>make it easier for individuals and businesses to benefit from the internal market of the European Union</a:t>
            </a:r>
            <a:endParaRPr/>
          </a:p>
        </p:txBody>
      </p:sp>
      <p:sp>
        <p:nvSpPr>
          <p:cNvPr id="224" name="Google Shape;224;p8"/>
          <p:cNvSpPr/>
          <p:nvPr/>
        </p:nvSpPr>
        <p:spPr>
          <a:xfrm>
            <a:off x="9032700" y="1215885"/>
            <a:ext cx="9221248" cy="8742426"/>
          </a:xfrm>
          <a:custGeom>
            <a:rect b="b" l="l" r="r" t="t"/>
            <a:pathLst>
              <a:path extrusionOk="0" h="11656568" w="12294997">
                <a:moveTo>
                  <a:pt x="0" y="0"/>
                </a:moveTo>
                <a:lnTo>
                  <a:pt x="12294997" y="0"/>
                </a:lnTo>
                <a:lnTo>
                  <a:pt x="12294997" y="11656568"/>
                </a:lnTo>
                <a:lnTo>
                  <a:pt x="0" y="11656568"/>
                </a:lnTo>
                <a:lnTo>
                  <a:pt x="0" y="0"/>
                </a:lnTo>
                <a:close/>
              </a:path>
            </a:pathLst>
          </a:custGeom>
          <a:blipFill rotWithShape="1">
            <a:blip r:embed="rId7">
              <a:alphaModFix/>
            </a:blip>
            <a:stretch>
              <a:fillRect b="-2224" l="0" r="0" t="-2223"/>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descr="Uma imagem com texto, Tipo de letra, captura de ecrã, Gráficos  Descrição gerada automaticamente" id="233" name="Google Shape;233;p9"/>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234" name="Google Shape;234;p9"/>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235" name="Google Shape;235;p9"/>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236" name="Google Shape;236;p9"/>
          <p:cNvGrpSpPr/>
          <p:nvPr/>
        </p:nvGrpSpPr>
        <p:grpSpPr>
          <a:xfrm>
            <a:off x="2130209" y="-6353"/>
            <a:ext cx="16164211" cy="720090"/>
            <a:chOff x="0" y="0"/>
            <a:chExt cx="21552281" cy="960120"/>
          </a:xfrm>
        </p:grpSpPr>
        <p:sp>
          <p:nvSpPr>
            <p:cNvPr id="237" name="Google Shape;237;p9"/>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238" name="Google Shape;238;p9"/>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9" name="Google Shape;239;p9"/>
          <p:cNvSpPr txBox="1"/>
          <p:nvPr/>
        </p:nvSpPr>
        <p:spPr>
          <a:xfrm>
            <a:off x="1239460" y="2933481"/>
            <a:ext cx="15590520" cy="4937027"/>
          </a:xfrm>
          <a:prstGeom prst="rect">
            <a:avLst/>
          </a:prstGeom>
          <a:noFill/>
          <a:ln>
            <a:noFill/>
          </a:ln>
        </p:spPr>
        <p:txBody>
          <a:bodyPr anchorCtr="0" anchor="t" bIns="0" lIns="0" spcFirstLastPara="1" rIns="0" wrap="square" tIns="0">
            <a:spAutoFit/>
          </a:bodyPr>
          <a:lstStyle/>
          <a:p>
            <a:pPr indent="0" lvl="0" marL="0" marR="0" rtl="0" algn="ctr">
              <a:lnSpc>
                <a:spcPct val="129609"/>
              </a:lnSpc>
              <a:spcBef>
                <a:spcPts val="0"/>
              </a:spcBef>
              <a:spcAft>
                <a:spcPts val="0"/>
              </a:spcAft>
              <a:buNone/>
            </a:pPr>
            <a:r>
              <a:rPr b="1" i="0" lang="en-US" sz="4198" u="none" cap="none" strike="noStrike">
                <a:solidFill>
                  <a:srgbClr val="FF6D25"/>
                </a:solidFill>
                <a:latin typeface="Calibri"/>
                <a:ea typeface="Calibri"/>
                <a:cs typeface="Calibri"/>
                <a:sym typeface="Calibri"/>
              </a:rPr>
              <a:t>“Intra-EU relocation flows have increasingly served as a channel of economic adjustment between EU countries, but immigration from outside the EU is playing an increasingly important role in meeting labour demand”</a:t>
            </a:r>
            <a:endParaRPr/>
          </a:p>
          <a:p>
            <a:pPr indent="0" lvl="0" marL="0" marR="0" rtl="0" algn="ctr">
              <a:lnSpc>
                <a:spcPct val="43211"/>
              </a:lnSpc>
              <a:spcBef>
                <a:spcPts val="0"/>
              </a:spcBef>
              <a:spcAft>
                <a:spcPts val="0"/>
              </a:spcAft>
              <a:buNone/>
            </a:pPr>
            <a:r>
              <a:t/>
            </a:r>
            <a:endParaRPr b="1" i="0" sz="4198" u="none" cap="none" strike="noStrike">
              <a:solidFill>
                <a:srgbClr val="FF6D25"/>
              </a:solidFill>
              <a:latin typeface="Calibri"/>
              <a:ea typeface="Calibri"/>
              <a:cs typeface="Calibri"/>
              <a:sym typeface="Calibri"/>
            </a:endParaRPr>
          </a:p>
          <a:p>
            <a:pPr indent="0" lvl="0" marL="0" marR="0" rtl="0" algn="ctr">
              <a:lnSpc>
                <a:spcPct val="43211"/>
              </a:lnSpc>
              <a:spcBef>
                <a:spcPts val="0"/>
              </a:spcBef>
              <a:spcAft>
                <a:spcPts val="0"/>
              </a:spcAft>
              <a:buNone/>
            </a:pPr>
            <a:r>
              <a:t/>
            </a:r>
            <a:endParaRPr b="1" i="0" sz="4198" u="none" cap="none" strike="noStrike">
              <a:solidFill>
                <a:srgbClr val="FF6D25"/>
              </a:solidFill>
              <a:latin typeface="Calibri"/>
              <a:ea typeface="Calibri"/>
              <a:cs typeface="Calibri"/>
              <a:sym typeface="Calibri"/>
            </a:endParaRPr>
          </a:p>
          <a:p>
            <a:pPr indent="0" lvl="0" marL="0" marR="0" rtl="0" algn="ctr">
              <a:lnSpc>
                <a:spcPct val="43211"/>
              </a:lnSpc>
              <a:spcBef>
                <a:spcPts val="0"/>
              </a:spcBef>
              <a:spcAft>
                <a:spcPts val="0"/>
              </a:spcAft>
              <a:buNone/>
            </a:pPr>
            <a:r>
              <a:t/>
            </a:r>
            <a:endParaRPr b="1" i="0" sz="4198" u="none" cap="none" strike="noStrike">
              <a:solidFill>
                <a:srgbClr val="FF6D25"/>
              </a:solidFill>
              <a:latin typeface="Calibri"/>
              <a:ea typeface="Calibri"/>
              <a:cs typeface="Calibri"/>
              <a:sym typeface="Calibri"/>
            </a:endParaRPr>
          </a:p>
          <a:p>
            <a:pPr indent="0" lvl="0" marL="0" marR="0" rtl="0" algn="ctr">
              <a:lnSpc>
                <a:spcPct val="43211"/>
              </a:lnSpc>
              <a:spcBef>
                <a:spcPts val="0"/>
              </a:spcBef>
              <a:spcAft>
                <a:spcPts val="0"/>
              </a:spcAft>
              <a:buNone/>
            </a:pPr>
            <a:r>
              <a:t/>
            </a:r>
            <a:endParaRPr b="1" i="0" sz="4198" u="none" cap="none" strike="noStrike">
              <a:solidFill>
                <a:srgbClr val="FF6D25"/>
              </a:solidFill>
              <a:latin typeface="Calibri"/>
              <a:ea typeface="Calibri"/>
              <a:cs typeface="Calibri"/>
              <a:sym typeface="Calibri"/>
            </a:endParaRPr>
          </a:p>
          <a:p>
            <a:pPr indent="0" lvl="0" marL="0" marR="0" rtl="0" algn="ctr">
              <a:lnSpc>
                <a:spcPct val="129583"/>
              </a:lnSpc>
              <a:spcBef>
                <a:spcPts val="0"/>
              </a:spcBef>
              <a:spcAft>
                <a:spcPts val="0"/>
              </a:spcAft>
              <a:buNone/>
            </a:pPr>
            <a:r>
              <a:rPr b="0" i="0" lang="en-US" sz="1200" u="none" cap="none" strike="noStrike">
                <a:solidFill>
                  <a:srgbClr val="000000"/>
                </a:solidFill>
                <a:latin typeface="Calibri"/>
                <a:ea typeface="Calibri"/>
                <a:cs typeface="Calibri"/>
                <a:sym typeface="Calibri"/>
              </a:rPr>
              <a:t>Migration, mobility and the EU labour market. European Commission. Nov 2025</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descr="Uma imagem com texto, Tipo de letra, captura de ecrã, Gráficos  Descrição gerada automaticamente" id="248" name="Google Shape;248;p10"/>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249" name="Google Shape;249;p10"/>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250" name="Google Shape;250;p10"/>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251" name="Google Shape;251;p10"/>
          <p:cNvGrpSpPr/>
          <p:nvPr/>
        </p:nvGrpSpPr>
        <p:grpSpPr>
          <a:xfrm>
            <a:off x="2130209" y="-6353"/>
            <a:ext cx="16164211" cy="720090"/>
            <a:chOff x="0" y="0"/>
            <a:chExt cx="21552281" cy="960120"/>
          </a:xfrm>
        </p:grpSpPr>
        <p:sp>
          <p:nvSpPr>
            <p:cNvPr id="252" name="Google Shape;252;p10"/>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253" name="Google Shape;253;p10"/>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4" name="Google Shape;254;p10"/>
          <p:cNvSpPr txBox="1"/>
          <p:nvPr/>
        </p:nvSpPr>
        <p:spPr>
          <a:xfrm>
            <a:off x="1348740" y="1128541"/>
            <a:ext cx="15590520" cy="65455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6D25"/>
                </a:solidFill>
                <a:latin typeface="Arial"/>
                <a:ea typeface="Arial"/>
                <a:cs typeface="Arial"/>
                <a:sym typeface="Arial"/>
              </a:rPr>
              <a:t>Employing EU Nationals</a:t>
            </a:r>
            <a:endParaRPr/>
          </a:p>
        </p:txBody>
      </p:sp>
      <p:sp>
        <p:nvSpPr>
          <p:cNvPr id="255" name="Google Shape;255;p10"/>
          <p:cNvSpPr txBox="1"/>
          <p:nvPr/>
        </p:nvSpPr>
        <p:spPr>
          <a:xfrm>
            <a:off x="1348740" y="2466804"/>
            <a:ext cx="15590520" cy="5512689"/>
          </a:xfrm>
          <a:prstGeom prst="rect">
            <a:avLst/>
          </a:prstGeom>
          <a:noFill/>
          <a:ln>
            <a:noFill/>
          </a:ln>
        </p:spPr>
        <p:txBody>
          <a:bodyPr anchorCtr="0" anchor="t" bIns="0" lIns="0" spcFirstLastPara="1" rIns="0" wrap="square" tIns="0">
            <a:spAutoFit/>
          </a:bodyPr>
          <a:lstStyle/>
          <a:p>
            <a:pPr indent="0" lvl="0" marL="0" marR="0" rtl="0" algn="l">
              <a:lnSpc>
                <a:spcPct val="129583"/>
              </a:lnSpc>
              <a:spcBef>
                <a:spcPts val="0"/>
              </a:spcBef>
              <a:spcAft>
                <a:spcPts val="0"/>
              </a:spcAft>
              <a:buNone/>
            </a:pPr>
            <a:r>
              <a:rPr b="0" i="0" lang="en-US" sz="3600" u="none" cap="none" strike="noStrike">
                <a:solidFill>
                  <a:srgbClr val="000000"/>
                </a:solidFill>
                <a:latin typeface="Calibri"/>
                <a:ea typeface="Calibri"/>
                <a:cs typeface="Calibri"/>
                <a:sym typeface="Calibri"/>
              </a:rPr>
              <a:t>The freedom to move to another EU country to work without need for a work permit is a fundamental principle right granted to EU nationals. </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b="0" i="0" lang="en-US" sz="3600" u="none" cap="none" strike="noStrike">
                <a:solidFill>
                  <a:srgbClr val="000000"/>
                </a:solidFill>
                <a:latin typeface="Calibri"/>
                <a:ea typeface="Calibri"/>
                <a:cs typeface="Calibri"/>
                <a:sym typeface="Calibri"/>
              </a:rPr>
              <a:t>EU citizens are entitled to:</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274320" lvl="2" marL="822960" marR="0" rtl="0" algn="l">
              <a:lnSpc>
                <a:spcPct val="129583"/>
              </a:lnSpc>
              <a:spcBef>
                <a:spcPts val="0"/>
              </a:spcBef>
              <a:spcAft>
                <a:spcPts val="0"/>
              </a:spcAft>
              <a:buClr>
                <a:srgbClr val="000000"/>
              </a:buClr>
              <a:buSzPts val="3600"/>
              <a:buFont typeface="Arial"/>
              <a:buChar char="⚬"/>
            </a:pPr>
            <a:r>
              <a:rPr b="0" i="0" lang="en-US" sz="3600" u="none" cap="none" strike="noStrike">
                <a:solidFill>
                  <a:srgbClr val="000000"/>
                </a:solidFill>
                <a:latin typeface="Calibri"/>
                <a:ea typeface="Calibri"/>
                <a:cs typeface="Calibri"/>
                <a:sym typeface="Calibri"/>
              </a:rPr>
              <a:t>seek employment in another EU country</a:t>
            </a:r>
            <a:endParaRPr/>
          </a:p>
          <a:p>
            <a:pPr indent="-274320" lvl="2" marL="822960" marR="0" rtl="0" algn="l">
              <a:lnSpc>
                <a:spcPct val="129583"/>
              </a:lnSpc>
              <a:spcBef>
                <a:spcPts val="0"/>
              </a:spcBef>
              <a:spcAft>
                <a:spcPts val="0"/>
              </a:spcAft>
              <a:buClr>
                <a:srgbClr val="000000"/>
              </a:buClr>
              <a:buSzPts val="3600"/>
              <a:buFont typeface="Arial"/>
              <a:buChar char="⚬"/>
            </a:pPr>
            <a:r>
              <a:rPr b="0" i="0" lang="en-US" sz="3600" u="none" cap="none" strike="noStrike">
                <a:solidFill>
                  <a:srgbClr val="000000"/>
                </a:solidFill>
                <a:latin typeface="Calibri"/>
                <a:ea typeface="Calibri"/>
                <a:cs typeface="Calibri"/>
                <a:sym typeface="Calibri"/>
              </a:rPr>
              <a:t>work in an EU country without the necessity of a work permit</a:t>
            </a:r>
            <a:endParaRPr/>
          </a:p>
          <a:p>
            <a:pPr indent="-274320" lvl="2" marL="822960" marR="0" rtl="0" algn="l">
              <a:lnSpc>
                <a:spcPct val="129583"/>
              </a:lnSpc>
              <a:spcBef>
                <a:spcPts val="0"/>
              </a:spcBef>
              <a:spcAft>
                <a:spcPts val="0"/>
              </a:spcAft>
              <a:buClr>
                <a:srgbClr val="000000"/>
              </a:buClr>
              <a:buSzPts val="3600"/>
              <a:buFont typeface="Arial"/>
              <a:buChar char="⚬"/>
            </a:pPr>
            <a:r>
              <a:rPr b="0" i="0" lang="en-US" sz="3600" u="none" cap="none" strike="noStrike">
                <a:solidFill>
                  <a:srgbClr val="000000"/>
                </a:solidFill>
                <a:latin typeface="Calibri"/>
                <a:ea typeface="Calibri"/>
                <a:cs typeface="Calibri"/>
                <a:sym typeface="Calibri"/>
              </a:rPr>
              <a:t>reside in an EU country for the purpose of the employment</a:t>
            </a:r>
            <a:endParaRPr/>
          </a:p>
          <a:p>
            <a:pPr indent="-274320" lvl="2" marL="822960" marR="0" rtl="0" algn="l">
              <a:lnSpc>
                <a:spcPct val="129583"/>
              </a:lnSpc>
              <a:spcBef>
                <a:spcPts val="0"/>
              </a:spcBef>
              <a:spcAft>
                <a:spcPts val="0"/>
              </a:spcAft>
              <a:buClr>
                <a:srgbClr val="000000"/>
              </a:buClr>
              <a:buSzPts val="3600"/>
              <a:buFont typeface="Arial"/>
              <a:buChar char="⚬"/>
            </a:pPr>
            <a:r>
              <a:rPr b="0" i="0" lang="en-US" sz="3600" u="none" cap="none" strike="noStrike">
                <a:solidFill>
                  <a:srgbClr val="000000"/>
                </a:solidFill>
                <a:latin typeface="Calibri"/>
                <a:ea typeface="Calibri"/>
                <a:cs typeface="Calibri"/>
                <a:sym typeface="Calibri"/>
              </a:rPr>
              <a:t>remain in the EU country after cessation of the employment </a:t>
            </a:r>
            <a:endParaRPr/>
          </a:p>
          <a:p>
            <a:pPr indent="-274320" lvl="2" marL="822960" marR="0" rtl="0" algn="l">
              <a:lnSpc>
                <a:spcPct val="129583"/>
              </a:lnSpc>
              <a:spcBef>
                <a:spcPts val="0"/>
              </a:spcBef>
              <a:spcAft>
                <a:spcPts val="0"/>
              </a:spcAft>
              <a:buClr>
                <a:srgbClr val="000000"/>
              </a:buClr>
              <a:buSzPts val="3600"/>
              <a:buFont typeface="Arial"/>
              <a:buChar char="⚬"/>
            </a:pPr>
            <a:r>
              <a:rPr b="0" i="0" lang="en-US" sz="3600" u="none" cap="none" strike="noStrike">
                <a:solidFill>
                  <a:srgbClr val="000000"/>
                </a:solidFill>
                <a:latin typeface="Calibri"/>
                <a:ea typeface="Calibri"/>
                <a:cs typeface="Calibri"/>
                <a:sym typeface="Calibri"/>
              </a:rPr>
              <a:t>enjoy equal treatment with nationals in accessing employment, work conditions and all other social and tax advantages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descr="Uma imagem com texto, Tipo de letra, captura de ecrã, Gráficos  Descrição gerada automaticamente" id="264" name="Google Shape;264;p11"/>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265" name="Google Shape;265;p11"/>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266" name="Google Shape;266;p11"/>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267" name="Google Shape;267;p11"/>
          <p:cNvGrpSpPr/>
          <p:nvPr/>
        </p:nvGrpSpPr>
        <p:grpSpPr>
          <a:xfrm>
            <a:off x="2130209" y="-6353"/>
            <a:ext cx="16164211" cy="720090"/>
            <a:chOff x="0" y="0"/>
            <a:chExt cx="21552281" cy="960120"/>
          </a:xfrm>
        </p:grpSpPr>
        <p:sp>
          <p:nvSpPr>
            <p:cNvPr id="268" name="Google Shape;268;p11"/>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269" name="Google Shape;269;p11"/>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0" name="Google Shape;270;p11"/>
          <p:cNvSpPr txBox="1"/>
          <p:nvPr/>
        </p:nvSpPr>
        <p:spPr>
          <a:xfrm>
            <a:off x="1348740" y="1128541"/>
            <a:ext cx="15590520" cy="65455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6D25"/>
                </a:solidFill>
                <a:latin typeface="Arial"/>
                <a:ea typeface="Arial"/>
                <a:cs typeface="Arial"/>
                <a:sym typeface="Arial"/>
              </a:rPr>
              <a:t>Employing EU Nationals</a:t>
            </a:r>
            <a:endParaRPr/>
          </a:p>
        </p:txBody>
      </p:sp>
      <p:sp>
        <p:nvSpPr>
          <p:cNvPr id="271" name="Google Shape;271;p11"/>
          <p:cNvSpPr txBox="1"/>
          <p:nvPr/>
        </p:nvSpPr>
        <p:spPr>
          <a:xfrm>
            <a:off x="1348740" y="2466804"/>
            <a:ext cx="15590520" cy="6159770"/>
          </a:xfrm>
          <a:prstGeom prst="rect">
            <a:avLst/>
          </a:prstGeom>
          <a:noFill/>
          <a:ln>
            <a:noFill/>
          </a:ln>
        </p:spPr>
        <p:txBody>
          <a:bodyPr anchorCtr="0" anchor="t" bIns="0" lIns="0" spcFirstLastPara="1" rIns="0" wrap="square" tIns="0">
            <a:spAutoFit/>
          </a:bodyPr>
          <a:lstStyle/>
          <a:p>
            <a:pPr indent="0" lvl="0" marL="0" marR="0" rtl="0" algn="l">
              <a:lnSpc>
                <a:spcPct val="129583"/>
              </a:lnSpc>
              <a:spcBef>
                <a:spcPts val="0"/>
              </a:spcBef>
              <a:spcAft>
                <a:spcPts val="0"/>
              </a:spcAft>
              <a:buNone/>
            </a:pPr>
            <a:r>
              <a:rPr b="0" i="0" lang="en-US" sz="3600" u="none" cap="none" strike="noStrike">
                <a:solidFill>
                  <a:srgbClr val="000000"/>
                </a:solidFill>
                <a:latin typeface="Calibri"/>
                <a:ea typeface="Calibri"/>
                <a:cs typeface="Calibri"/>
                <a:sym typeface="Calibri"/>
              </a:rPr>
              <a:t>EU nationals have the right to look for a job in another Member State</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b="0" i="0" lang="en-US" sz="3600" u="none" cap="none" strike="noStrike">
                <a:solidFill>
                  <a:srgbClr val="000000"/>
                </a:solidFill>
                <a:latin typeface="Calibri"/>
                <a:ea typeface="Calibri"/>
                <a:cs typeface="Calibri"/>
                <a:sym typeface="Calibri"/>
              </a:rPr>
              <a:t>They will receive the same assistance as nationals from the host Member State national employment offices.</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b="0" i="0" lang="en-US" sz="3600" u="none" cap="none" strike="noStrike">
                <a:solidFill>
                  <a:srgbClr val="000000"/>
                </a:solidFill>
                <a:latin typeface="Calibri"/>
                <a:ea typeface="Calibri"/>
                <a:cs typeface="Calibri"/>
                <a:sym typeface="Calibri"/>
              </a:rPr>
              <a:t>Any EU national has the right to stay in the host country for a period long enough to look for work, apply for a job and be recruited.</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b="0" i="0" lang="en-US" sz="3600" u="none" cap="none" strike="noStrike">
                <a:solidFill>
                  <a:srgbClr val="000000"/>
                </a:solidFill>
                <a:latin typeface="Calibri"/>
                <a:ea typeface="Calibri"/>
                <a:cs typeface="Calibri"/>
                <a:sym typeface="Calibri"/>
              </a:rPr>
              <a:t>Jobseekers cannot be expelled if they prove that they are continuing to seek employment and have a genuine chance of finding a job.</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b="0" i="0" lang="en-US" sz="1200" u="none" cap="none" strike="noStrike">
                <a:solidFill>
                  <a:srgbClr val="000000"/>
                </a:solidFill>
                <a:latin typeface="Calibri"/>
                <a:ea typeface="Calibri"/>
                <a:cs typeface="Calibri"/>
                <a:sym typeface="Calibri"/>
              </a:rPr>
              <a:t>European Commission: The right to look for a job</a:t>
            </a:r>
            <a:endParaRPr/>
          </a:p>
          <a:p>
            <a:pPr indent="0" lvl="0" marL="0" marR="0" rtl="0" algn="l">
              <a:lnSpc>
                <a:spcPct val="291583"/>
              </a:lnSpc>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descr="Uma imagem com texto, Tipo de letra, captura de ecrã, Gráficos  Descrição gerada automaticamente" id="280" name="Google Shape;280;p12"/>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281" name="Google Shape;281;p12"/>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282" name="Google Shape;282;p12"/>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283" name="Google Shape;283;p12"/>
          <p:cNvGrpSpPr/>
          <p:nvPr/>
        </p:nvGrpSpPr>
        <p:grpSpPr>
          <a:xfrm>
            <a:off x="2130209" y="-6353"/>
            <a:ext cx="16164211" cy="720090"/>
            <a:chOff x="0" y="0"/>
            <a:chExt cx="21552281" cy="960120"/>
          </a:xfrm>
        </p:grpSpPr>
        <p:sp>
          <p:nvSpPr>
            <p:cNvPr id="284" name="Google Shape;284;p12"/>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285" name="Google Shape;285;p12"/>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6" name="Google Shape;286;p12"/>
          <p:cNvSpPr txBox="1"/>
          <p:nvPr/>
        </p:nvSpPr>
        <p:spPr>
          <a:xfrm>
            <a:off x="1062361" y="1303763"/>
            <a:ext cx="15590520" cy="1135704"/>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000000"/>
                </a:solidFill>
                <a:latin typeface="Arial"/>
                <a:ea typeface="Arial"/>
                <a:cs typeface="Arial"/>
                <a:sym typeface="Arial"/>
              </a:rPr>
              <a:t>The Single Permit Directive </a:t>
            </a:r>
            <a:endParaRPr/>
          </a:p>
          <a:p>
            <a:pPr indent="0" lvl="0" marL="0" marR="0" rtl="0" algn="l">
              <a:lnSpc>
                <a:spcPct val="37023"/>
              </a:lnSpc>
              <a:spcBef>
                <a:spcPts val="0"/>
              </a:spcBef>
              <a:spcAft>
                <a:spcPts val="0"/>
              </a:spcAft>
              <a:buNone/>
            </a:pPr>
            <a:r>
              <a:t/>
            </a:r>
            <a:endParaRPr b="1" i="0" sz="4200" u="none" cap="none" strike="noStrike">
              <a:solidFill>
                <a:srgbClr val="000000"/>
              </a:solidFill>
              <a:latin typeface="Arial"/>
              <a:ea typeface="Arial"/>
              <a:cs typeface="Arial"/>
              <a:sym typeface="Arial"/>
            </a:endParaRPr>
          </a:p>
        </p:txBody>
      </p:sp>
      <p:sp>
        <p:nvSpPr>
          <p:cNvPr id="287" name="Google Shape;287;p12"/>
          <p:cNvSpPr txBox="1"/>
          <p:nvPr/>
        </p:nvSpPr>
        <p:spPr>
          <a:xfrm>
            <a:off x="1239460" y="3949446"/>
            <a:ext cx="14527016" cy="4794152"/>
          </a:xfrm>
          <a:prstGeom prst="rect">
            <a:avLst/>
          </a:prstGeom>
          <a:noFill/>
          <a:ln>
            <a:noFill/>
          </a:ln>
        </p:spPr>
        <p:txBody>
          <a:bodyPr anchorCtr="0" anchor="t" bIns="0" lIns="0" spcFirstLastPara="1" rIns="0" wrap="square" tIns="0">
            <a:spAutoFit/>
          </a:bodyPr>
          <a:lstStyle/>
          <a:p>
            <a:pPr indent="0" lvl="0" marL="0" marR="0" rtl="0" algn="ctr">
              <a:lnSpc>
                <a:spcPct val="129595"/>
              </a:lnSpc>
              <a:spcBef>
                <a:spcPts val="0"/>
              </a:spcBef>
              <a:spcAft>
                <a:spcPts val="0"/>
              </a:spcAft>
              <a:buNone/>
            </a:pPr>
            <a:r>
              <a:rPr b="1" i="0" lang="en-US" sz="4200" u="none" cap="none" strike="noStrike">
                <a:solidFill>
                  <a:srgbClr val="FF6D25"/>
                </a:solidFill>
                <a:latin typeface="Arial"/>
                <a:ea typeface="Arial"/>
                <a:cs typeface="Arial"/>
                <a:sym typeface="Arial"/>
              </a:rPr>
              <a:t>“...joining the Single Permit Directive and enabling spouses or partners of workers to also contribute to the economy will be key in ensuring that we can bring much needed skills and experience to the labour market across all sectors of the economy.”</a:t>
            </a:r>
            <a:endParaRPr/>
          </a:p>
          <a:p>
            <a:pPr indent="0" lvl="0" marL="0" marR="0" rtl="0" algn="ctr">
              <a:lnSpc>
                <a:spcPct val="43190"/>
              </a:lnSpc>
              <a:spcBef>
                <a:spcPts val="0"/>
              </a:spcBef>
              <a:spcAft>
                <a:spcPts val="0"/>
              </a:spcAft>
              <a:buNone/>
            </a:pPr>
            <a:r>
              <a:t/>
            </a:r>
            <a:endParaRPr b="1" i="0" sz="4200" u="none" cap="none" strike="noStrike">
              <a:solidFill>
                <a:srgbClr val="FF6D25"/>
              </a:solidFill>
              <a:latin typeface="Arial"/>
              <a:ea typeface="Arial"/>
              <a:cs typeface="Arial"/>
              <a:sym typeface="Arial"/>
            </a:endParaRPr>
          </a:p>
          <a:p>
            <a:pPr indent="0" lvl="0" marL="0" marR="0" rtl="0" algn="ctr">
              <a:lnSpc>
                <a:spcPct val="43190"/>
              </a:lnSpc>
              <a:spcBef>
                <a:spcPts val="0"/>
              </a:spcBef>
              <a:spcAft>
                <a:spcPts val="0"/>
              </a:spcAft>
              <a:buNone/>
            </a:pPr>
            <a:r>
              <a:t/>
            </a:r>
            <a:endParaRPr b="1" i="0" sz="4200" u="none" cap="none" strike="noStrike">
              <a:solidFill>
                <a:srgbClr val="FF6D25"/>
              </a:solidFill>
              <a:latin typeface="Arial"/>
              <a:ea typeface="Arial"/>
              <a:cs typeface="Arial"/>
              <a:sym typeface="Arial"/>
            </a:endParaRPr>
          </a:p>
          <a:p>
            <a:pPr indent="0" lvl="0" marL="0" marR="0" rtl="0" algn="ctr">
              <a:lnSpc>
                <a:spcPct val="43190"/>
              </a:lnSpc>
              <a:spcBef>
                <a:spcPts val="0"/>
              </a:spcBef>
              <a:spcAft>
                <a:spcPts val="0"/>
              </a:spcAft>
              <a:buNone/>
            </a:pPr>
            <a:r>
              <a:t/>
            </a:r>
            <a:endParaRPr b="1" i="0" sz="4200" u="none" cap="none" strike="noStrike">
              <a:solidFill>
                <a:srgbClr val="FF6D25"/>
              </a:solidFill>
              <a:latin typeface="Arial"/>
              <a:ea typeface="Arial"/>
              <a:cs typeface="Arial"/>
              <a:sym typeface="Arial"/>
            </a:endParaRPr>
          </a:p>
          <a:p>
            <a:pPr indent="0" lvl="0" marL="0" marR="0" rtl="0" algn="ctr">
              <a:lnSpc>
                <a:spcPct val="43190"/>
              </a:lnSpc>
              <a:spcBef>
                <a:spcPts val="0"/>
              </a:spcBef>
              <a:spcAft>
                <a:spcPts val="0"/>
              </a:spcAft>
              <a:buNone/>
            </a:pPr>
            <a:r>
              <a:t/>
            </a:r>
            <a:endParaRPr b="1" i="0" sz="4200" u="none" cap="none" strike="noStrike">
              <a:solidFill>
                <a:srgbClr val="FF6D25"/>
              </a:solidFill>
              <a:latin typeface="Arial"/>
              <a:ea typeface="Arial"/>
              <a:cs typeface="Arial"/>
              <a:sym typeface="Arial"/>
            </a:endParaRPr>
          </a:p>
          <a:p>
            <a:pPr indent="0" lvl="0" marL="0" marR="0" rtl="0" algn="l">
              <a:lnSpc>
                <a:spcPct val="129583"/>
              </a:lnSpc>
              <a:spcBef>
                <a:spcPts val="0"/>
              </a:spcBef>
              <a:spcAft>
                <a:spcPts val="0"/>
              </a:spcAft>
              <a:buNone/>
            </a:pPr>
            <a:r>
              <a:rPr b="0" i="0" lang="en-US" sz="1200" u="none" cap="none" strike="noStrike">
                <a:solidFill>
                  <a:srgbClr val="000000"/>
                </a:solidFill>
                <a:latin typeface="Arial"/>
                <a:ea typeface="Arial"/>
                <a:cs typeface="Arial"/>
                <a:sym typeface="Arial"/>
              </a:rPr>
              <a:t>Justice Minister Helen McEntee, Ireland. 2024</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descr="Uma imagem com texto, Tipo de letra, captura de ecrã, Gráficos  Descrição gerada automaticamente" id="296" name="Google Shape;296;p13"/>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297" name="Google Shape;297;p13"/>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298" name="Google Shape;298;p13"/>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299" name="Google Shape;299;p13"/>
          <p:cNvGrpSpPr/>
          <p:nvPr/>
        </p:nvGrpSpPr>
        <p:grpSpPr>
          <a:xfrm>
            <a:off x="2130209" y="-6353"/>
            <a:ext cx="16164211" cy="720090"/>
            <a:chOff x="0" y="0"/>
            <a:chExt cx="21552281" cy="960120"/>
          </a:xfrm>
        </p:grpSpPr>
        <p:sp>
          <p:nvSpPr>
            <p:cNvPr id="300" name="Google Shape;300;p13"/>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301" name="Google Shape;301;p13"/>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2" name="Google Shape;302;p13"/>
          <p:cNvSpPr txBox="1"/>
          <p:nvPr/>
        </p:nvSpPr>
        <p:spPr>
          <a:xfrm>
            <a:off x="1348740" y="1128541"/>
            <a:ext cx="15590520" cy="65455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6D25"/>
                </a:solidFill>
                <a:latin typeface="Arial"/>
                <a:ea typeface="Arial"/>
                <a:cs typeface="Arial"/>
                <a:sym typeface="Arial"/>
              </a:rPr>
              <a:t>Employing Non- EU Nationals</a:t>
            </a:r>
            <a:endParaRPr/>
          </a:p>
        </p:txBody>
      </p:sp>
      <p:sp>
        <p:nvSpPr>
          <p:cNvPr id="303" name="Google Shape;303;p13"/>
          <p:cNvSpPr txBox="1"/>
          <p:nvPr/>
        </p:nvSpPr>
        <p:spPr>
          <a:xfrm>
            <a:off x="1464478" y="1983124"/>
            <a:ext cx="15851829" cy="7223027"/>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0" i="0" lang="en-US" sz="4200" u="none" cap="none" strike="noStrike">
                <a:solidFill>
                  <a:srgbClr val="000000"/>
                </a:solidFill>
                <a:latin typeface="Calibri"/>
                <a:ea typeface="Calibri"/>
                <a:cs typeface="Calibri"/>
                <a:sym typeface="Calibri"/>
              </a:rPr>
              <a:t>Non-EU nationals may have the right to work in an EU country or the right to be treated equally with EU nationals regarding work conditions, depending on their nationality or their status and are determined by different legal instruments</a:t>
            </a:r>
            <a:endParaRPr/>
          </a:p>
          <a:p>
            <a:pPr indent="0" lvl="0" marL="0" marR="0" rtl="0" algn="l">
              <a:lnSpc>
                <a:spcPct val="4319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a:p>
            <a:pPr indent="0" lvl="0" marL="0" marR="0" rtl="0" algn="l">
              <a:lnSpc>
                <a:spcPct val="129595"/>
              </a:lnSpc>
              <a:spcBef>
                <a:spcPts val="0"/>
              </a:spcBef>
              <a:spcAft>
                <a:spcPts val="0"/>
              </a:spcAft>
              <a:buNone/>
            </a:pPr>
            <a:r>
              <a:rPr b="0" i="0" lang="en-US" sz="4200" u="none" cap="none" strike="noStrike">
                <a:solidFill>
                  <a:srgbClr val="000000"/>
                </a:solidFill>
                <a:latin typeface="Calibri"/>
                <a:ea typeface="Calibri"/>
                <a:cs typeface="Calibri"/>
                <a:sym typeface="Calibri"/>
              </a:rPr>
              <a:t>Non-EU nationals may have the right to work in an EU country or to be treated equally with EU nationals as regards conditions of work. </a:t>
            </a:r>
            <a:endParaRPr/>
          </a:p>
          <a:p>
            <a:pPr indent="0" lvl="0" marL="0" marR="0" rtl="0" algn="l">
              <a:lnSpc>
                <a:spcPct val="4319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a:p>
            <a:pPr indent="0" lvl="0" marL="0" marR="0" rtl="0" algn="l">
              <a:lnSpc>
                <a:spcPct val="129595"/>
              </a:lnSpc>
              <a:spcBef>
                <a:spcPts val="0"/>
              </a:spcBef>
              <a:spcAft>
                <a:spcPts val="0"/>
              </a:spcAft>
              <a:buNone/>
            </a:pPr>
            <a:r>
              <a:rPr b="0" i="0" lang="en-US" sz="4200" u="none" cap="none" strike="noStrike">
                <a:solidFill>
                  <a:srgbClr val="000000"/>
                </a:solidFill>
                <a:latin typeface="Calibri"/>
                <a:ea typeface="Calibri"/>
                <a:cs typeface="Calibri"/>
                <a:sym typeface="Calibri"/>
              </a:rPr>
              <a:t>These rights depend on their status as family members of EU nationals and on their own nationality.</a:t>
            </a:r>
            <a:endParaRPr/>
          </a:p>
          <a:p>
            <a:pPr indent="0" lvl="0" marL="0" marR="0" rtl="0" algn="l">
              <a:lnSpc>
                <a:spcPct val="4319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a:p>
            <a:pPr indent="0" lvl="0" marL="0" marR="0" rtl="0" algn="l">
              <a:lnSpc>
                <a:spcPct val="4319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b="0" i="0" lang="en-US" sz="1200" u="none" cap="none" strike="noStrike">
                <a:solidFill>
                  <a:srgbClr val="000000"/>
                </a:solidFill>
                <a:latin typeface="Arial"/>
                <a:ea typeface="Arial"/>
                <a:cs typeface="Arial"/>
                <a:sym typeface="Arial"/>
              </a:rPr>
              <a:t>European Commission, employment Social Affairs and Inclusion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descr="Uma imagem com texto, Tipo de letra, captura de ecrã, Gráficos  Descrição gerada automaticamente" id="312" name="Google Shape;312;p14"/>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313" name="Google Shape;313;p14"/>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314" name="Google Shape;314;p14"/>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315" name="Google Shape;315;p14"/>
          <p:cNvGrpSpPr/>
          <p:nvPr/>
        </p:nvGrpSpPr>
        <p:grpSpPr>
          <a:xfrm>
            <a:off x="2130209" y="-6353"/>
            <a:ext cx="16164211" cy="720090"/>
            <a:chOff x="0" y="0"/>
            <a:chExt cx="21552281" cy="960120"/>
          </a:xfrm>
        </p:grpSpPr>
        <p:sp>
          <p:nvSpPr>
            <p:cNvPr id="316" name="Google Shape;316;p14"/>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317" name="Google Shape;317;p14"/>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8" name="Google Shape;318;p14"/>
          <p:cNvSpPr txBox="1"/>
          <p:nvPr/>
        </p:nvSpPr>
        <p:spPr>
          <a:xfrm>
            <a:off x="1348740" y="1128541"/>
            <a:ext cx="15590520" cy="65455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6D25"/>
                </a:solidFill>
                <a:latin typeface="Arial"/>
                <a:ea typeface="Arial"/>
                <a:cs typeface="Arial"/>
                <a:sym typeface="Arial"/>
              </a:rPr>
              <a:t>Single Permit Directive</a:t>
            </a:r>
            <a:endParaRPr/>
          </a:p>
        </p:txBody>
      </p:sp>
      <p:sp>
        <p:nvSpPr>
          <p:cNvPr id="319" name="Google Shape;319;p14"/>
          <p:cNvSpPr txBox="1"/>
          <p:nvPr/>
        </p:nvSpPr>
        <p:spPr>
          <a:xfrm>
            <a:off x="1239460" y="2030749"/>
            <a:ext cx="15590520" cy="7454979"/>
          </a:xfrm>
          <a:prstGeom prst="rect">
            <a:avLst/>
          </a:prstGeom>
          <a:noFill/>
          <a:ln>
            <a:noFill/>
          </a:ln>
        </p:spPr>
        <p:txBody>
          <a:bodyPr anchorCtr="0" anchor="t" bIns="0" lIns="0" spcFirstLastPara="1" rIns="0" wrap="square" tIns="0">
            <a:spAutoFit/>
          </a:bodyPr>
          <a:lstStyle/>
          <a:p>
            <a:pPr indent="0" lvl="0" marL="0" marR="0" rtl="0" algn="l">
              <a:lnSpc>
                <a:spcPct val="129583"/>
              </a:lnSpc>
              <a:spcBef>
                <a:spcPts val="0"/>
              </a:spcBef>
              <a:spcAft>
                <a:spcPts val="0"/>
              </a:spcAft>
              <a:buNone/>
            </a:pPr>
            <a:r>
              <a:rPr b="0" i="0" lang="en-US" sz="3600" u="none" cap="none" strike="noStrike">
                <a:solidFill>
                  <a:srgbClr val="000000"/>
                </a:solidFill>
                <a:latin typeface="Calibri"/>
                <a:ea typeface="Calibri"/>
                <a:cs typeface="Calibri"/>
                <a:sym typeface="Calibri"/>
              </a:rPr>
              <a:t>The </a:t>
            </a:r>
            <a:r>
              <a:rPr b="0" i="0" lang="en-US" sz="3600" u="sng" cap="none" strike="noStrike">
                <a:solidFill>
                  <a:srgbClr val="000000"/>
                </a:solidFill>
                <a:latin typeface="Calibri"/>
                <a:ea typeface="Calibri"/>
                <a:cs typeface="Calibri"/>
                <a:sym typeface="Calibri"/>
                <a:hlinkClick r:id="rId6">
                  <a:extLst>
                    <a:ext uri="{A12FA001-AC4F-418D-AE19-62706E023703}">
                      <ahyp:hlinkClr val="tx"/>
                    </a:ext>
                  </a:extLst>
                </a:hlinkClick>
              </a:rPr>
              <a:t>Single Permit Directive</a:t>
            </a:r>
            <a:r>
              <a:rPr b="0" i="0" lang="en-US" sz="3600" u="none" cap="none" strike="noStrike">
                <a:solidFill>
                  <a:srgbClr val="000000"/>
                </a:solidFill>
                <a:latin typeface="Calibri"/>
                <a:ea typeface="Calibri"/>
                <a:cs typeface="Calibri"/>
                <a:sym typeface="Calibri"/>
              </a:rPr>
              <a:t> 2024, is a more simplified process that gives non-EU workers the right to be treated equally with nationals of EU Member State</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b="0" i="0" lang="en-US" sz="3600" u="none" cap="none" strike="noStrike">
                <a:solidFill>
                  <a:srgbClr val="000000"/>
                </a:solidFill>
                <a:latin typeface="Calibri"/>
                <a:ea typeface="Calibri"/>
                <a:cs typeface="Calibri"/>
                <a:sym typeface="Calibri"/>
              </a:rPr>
              <a:t>Ensures fair treatment of non-EU workers legally residing in a Member State and at preventing exploitation</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b="0" i="0" lang="en-US" sz="3600" u="none" cap="none" strike="noStrike">
                <a:solidFill>
                  <a:srgbClr val="000000"/>
                </a:solidFill>
                <a:latin typeface="Calibri"/>
                <a:ea typeface="Calibri"/>
                <a:cs typeface="Calibri"/>
                <a:sym typeface="Calibri"/>
              </a:rPr>
              <a:t>The directive addresses working conditions, such as pay, working hours, health and safety requirements, education and training, recognition of qualification and tax benefits</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b="0" i="0" lang="en-US" sz="3600" u="none" cap="none" strike="noStrike">
                <a:solidFill>
                  <a:srgbClr val="000000"/>
                </a:solidFill>
                <a:latin typeface="Calibri"/>
                <a:ea typeface="Calibri"/>
                <a:cs typeface="Calibri"/>
                <a:sym typeface="Calibri"/>
              </a:rPr>
              <a:t>Must be transposed into national law by the 1st of May 2026</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descr="Uma imagem com texto, Tipo de letra, captura de ecrã, Gráficos  Descrição gerada automaticamente" id="328" name="Google Shape;328;p15"/>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329" name="Google Shape;329;p15"/>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330" name="Google Shape;330;p15"/>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331" name="Google Shape;331;p15"/>
          <p:cNvGrpSpPr/>
          <p:nvPr/>
        </p:nvGrpSpPr>
        <p:grpSpPr>
          <a:xfrm>
            <a:off x="2130209" y="-6353"/>
            <a:ext cx="16164211" cy="720090"/>
            <a:chOff x="0" y="0"/>
            <a:chExt cx="21552281" cy="960120"/>
          </a:xfrm>
        </p:grpSpPr>
        <p:sp>
          <p:nvSpPr>
            <p:cNvPr id="332" name="Google Shape;332;p15"/>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333" name="Google Shape;333;p15"/>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4" name="Google Shape;334;p15"/>
          <p:cNvSpPr txBox="1"/>
          <p:nvPr/>
        </p:nvSpPr>
        <p:spPr>
          <a:xfrm>
            <a:off x="1348740" y="1128541"/>
            <a:ext cx="15590520" cy="65455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6D25"/>
                </a:solidFill>
                <a:latin typeface="Arial"/>
                <a:ea typeface="Arial"/>
                <a:cs typeface="Arial"/>
                <a:sym typeface="Arial"/>
              </a:rPr>
              <a:t>Revisions to the Single Permit Directive 2024</a:t>
            </a:r>
            <a:endParaRPr/>
          </a:p>
        </p:txBody>
      </p:sp>
      <p:sp>
        <p:nvSpPr>
          <p:cNvPr id="335" name="Google Shape;335;p15"/>
          <p:cNvSpPr txBox="1"/>
          <p:nvPr/>
        </p:nvSpPr>
        <p:spPr>
          <a:xfrm>
            <a:off x="1218086" y="1908781"/>
            <a:ext cx="15851696" cy="7529627"/>
          </a:xfrm>
          <a:prstGeom prst="rect">
            <a:avLst/>
          </a:prstGeom>
          <a:noFill/>
          <a:ln>
            <a:noFill/>
          </a:ln>
        </p:spPr>
        <p:txBody>
          <a:bodyPr anchorCtr="0" anchor="t" bIns="0" lIns="0" spcFirstLastPara="1" rIns="0" wrap="square" tIns="0">
            <a:spAutoFit/>
          </a:bodyPr>
          <a:lstStyle/>
          <a:p>
            <a:pPr indent="0" lvl="0" marL="0" marR="0" rtl="0" algn="l">
              <a:lnSpc>
                <a:spcPct val="129600"/>
              </a:lnSpc>
              <a:spcBef>
                <a:spcPts val="0"/>
              </a:spcBef>
              <a:spcAft>
                <a:spcPts val="0"/>
              </a:spcAft>
              <a:buNone/>
            </a:pPr>
            <a:r>
              <a:rPr b="0" i="0" lang="en-US" sz="3000" u="none" cap="none" strike="noStrike">
                <a:solidFill>
                  <a:srgbClr val="000000"/>
                </a:solidFill>
                <a:latin typeface="Calibri"/>
                <a:ea typeface="Calibri"/>
                <a:cs typeface="Calibri"/>
                <a:sym typeface="Calibri"/>
              </a:rPr>
              <a:t>Introduced a single application procedure for residency and work permits </a:t>
            </a:r>
            <a:endParaRPr/>
          </a:p>
          <a:p>
            <a:pPr indent="0" lvl="0" marL="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b="0" i="0" lang="en-US" sz="3000" u="none" cap="none" strike="noStrike">
                <a:solidFill>
                  <a:srgbClr val="000000"/>
                </a:solidFill>
                <a:latin typeface="Calibri"/>
                <a:ea typeface="Calibri"/>
                <a:cs typeface="Calibri"/>
                <a:sym typeface="Calibri"/>
              </a:rPr>
              <a:t>Holders of a valid residence permit can apply directly from the EU without having to go back to their country of origin</a:t>
            </a:r>
            <a:endParaRPr/>
          </a:p>
          <a:p>
            <a:pPr indent="0" lvl="0" marL="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b="0" i="0" lang="en-US" sz="3000" u="none" cap="none" strike="noStrike">
                <a:solidFill>
                  <a:srgbClr val="000000"/>
                </a:solidFill>
                <a:latin typeface="Calibri"/>
                <a:ea typeface="Calibri"/>
                <a:cs typeface="Calibri"/>
                <a:sym typeface="Calibri"/>
              </a:rPr>
              <a:t>Applications can be made from within the Member State</a:t>
            </a:r>
            <a:endParaRPr/>
          </a:p>
          <a:p>
            <a:pPr indent="0" lvl="0" marL="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b="0" i="0" lang="en-US" sz="3000" u="none" cap="none" strike="noStrike">
                <a:solidFill>
                  <a:srgbClr val="000000"/>
                </a:solidFill>
                <a:latin typeface="Calibri"/>
                <a:ea typeface="Calibri"/>
                <a:cs typeface="Calibri"/>
                <a:sym typeface="Calibri"/>
              </a:rPr>
              <a:t>Member States must rule on an application in a single application within 90 days </a:t>
            </a:r>
            <a:endParaRPr/>
          </a:p>
          <a:p>
            <a:pPr indent="0" lvl="0" marL="0" marR="0" rtl="0" algn="l">
              <a:lnSpc>
                <a:spcPct val="129600"/>
              </a:lnSpc>
              <a:spcBef>
                <a:spcPts val="0"/>
              </a:spcBef>
              <a:spcAft>
                <a:spcPts val="0"/>
              </a:spcAft>
              <a:buNone/>
            </a:pPr>
            <a:r>
              <a:rPr b="0" i="0" lang="en-US" sz="3000" u="none" cap="none" strike="noStrike">
                <a:solidFill>
                  <a:srgbClr val="000000"/>
                </a:solidFill>
                <a:latin typeface="Calibri"/>
                <a:ea typeface="Calibri"/>
                <a:cs typeface="Calibri"/>
                <a:sym typeface="Calibri"/>
              </a:rPr>
              <a:t>right to change employers</a:t>
            </a:r>
            <a:endParaRPr/>
          </a:p>
          <a:p>
            <a:pPr indent="0" lvl="0" marL="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b="0" i="0" lang="en-US" sz="3000" u="none" cap="none" strike="noStrike">
                <a:solidFill>
                  <a:srgbClr val="000000"/>
                </a:solidFill>
                <a:latin typeface="Calibri"/>
                <a:ea typeface="Calibri"/>
                <a:cs typeface="Calibri"/>
                <a:sym typeface="Calibri"/>
              </a:rPr>
              <a:t>Workers can remain in employment while applying for an extension to remain</a:t>
            </a:r>
            <a:endParaRPr/>
          </a:p>
          <a:p>
            <a:pPr indent="0" lvl="0" marL="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b="0" i="0" lang="en-US" sz="3000" u="none" cap="none" strike="noStrike">
                <a:solidFill>
                  <a:srgbClr val="000000"/>
                </a:solidFill>
                <a:latin typeface="Calibri"/>
                <a:ea typeface="Calibri"/>
                <a:cs typeface="Calibri"/>
                <a:sym typeface="Calibri"/>
              </a:rPr>
              <a:t>Temporary unemployment is no longer a ground for automatic permit withdrawal. Permit holders  retain their right to reside for up to three to six months if they have held a valid permit for at least two years.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descr="Uma imagem com texto, Tipo de letra, captura de ecrã, Gráficos  Descrição gerada automaticamente" id="344" name="Google Shape;344;p16"/>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345" name="Google Shape;345;p16"/>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346" name="Google Shape;346;p16"/>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347" name="Google Shape;347;p16"/>
          <p:cNvGrpSpPr/>
          <p:nvPr/>
        </p:nvGrpSpPr>
        <p:grpSpPr>
          <a:xfrm>
            <a:off x="2130209" y="-6353"/>
            <a:ext cx="16164211" cy="720090"/>
            <a:chOff x="0" y="0"/>
            <a:chExt cx="21552281" cy="960120"/>
          </a:xfrm>
        </p:grpSpPr>
        <p:sp>
          <p:nvSpPr>
            <p:cNvPr id="348" name="Google Shape;348;p16"/>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349" name="Google Shape;349;p16"/>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0" name="Google Shape;350;p16"/>
          <p:cNvSpPr txBox="1"/>
          <p:nvPr/>
        </p:nvSpPr>
        <p:spPr>
          <a:xfrm>
            <a:off x="905266" y="914400"/>
            <a:ext cx="15983836" cy="8426415"/>
          </a:xfrm>
          <a:prstGeom prst="rect">
            <a:avLst/>
          </a:prstGeom>
          <a:noFill/>
          <a:ln>
            <a:noFill/>
          </a:ln>
        </p:spPr>
        <p:txBody>
          <a:bodyPr anchorCtr="0" anchor="t" bIns="0" lIns="0" spcFirstLastPara="1" rIns="0" wrap="square" tIns="0">
            <a:spAutoFit/>
          </a:bodyPr>
          <a:lstStyle/>
          <a:p>
            <a:pPr indent="0" lvl="0" marL="0" marR="0" rtl="0" algn="l">
              <a:lnSpc>
                <a:spcPct val="129583"/>
              </a:lnSpc>
              <a:spcBef>
                <a:spcPts val="0"/>
              </a:spcBef>
              <a:spcAft>
                <a:spcPts val="0"/>
              </a:spcAft>
              <a:buNone/>
            </a:pPr>
            <a:r>
              <a:rPr b="0" i="0" lang="en-US" sz="3600" u="none" cap="none" strike="noStrike">
                <a:solidFill>
                  <a:srgbClr val="000000"/>
                </a:solidFill>
                <a:latin typeface="Calibri"/>
                <a:ea typeface="Calibri"/>
                <a:cs typeface="Calibri"/>
                <a:sym typeface="Calibri"/>
              </a:rPr>
              <a:t>Permit holders are entitled equal treatment with nationals (though Member States may apply some restrictions):</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274320" lvl="2" marL="822960" marR="0" rtl="0" algn="l">
              <a:lnSpc>
                <a:spcPct val="129583"/>
              </a:lnSpc>
              <a:spcBef>
                <a:spcPts val="0"/>
              </a:spcBef>
              <a:spcAft>
                <a:spcPts val="0"/>
              </a:spcAft>
              <a:buClr>
                <a:srgbClr val="000000"/>
              </a:buClr>
              <a:buSzPts val="3600"/>
              <a:buFont typeface="Arial"/>
              <a:buChar char="⚬"/>
            </a:pPr>
            <a:r>
              <a:rPr b="0" i="0" lang="en-US" sz="3600" u="none" cap="none" strike="noStrike">
                <a:solidFill>
                  <a:srgbClr val="000000"/>
                </a:solidFill>
                <a:latin typeface="Calibri"/>
                <a:ea typeface="Calibri"/>
                <a:cs typeface="Calibri"/>
                <a:sym typeface="Calibri"/>
              </a:rPr>
              <a:t>employment and working conditions, including pay, working hours, leave, holidays;</a:t>
            </a:r>
            <a:endParaRPr/>
          </a:p>
          <a:p>
            <a:pPr indent="-106680" lvl="2" marL="32004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274320" lvl="2" marL="822960" marR="0" rtl="0" algn="l">
              <a:lnSpc>
                <a:spcPct val="129583"/>
              </a:lnSpc>
              <a:spcBef>
                <a:spcPts val="0"/>
              </a:spcBef>
              <a:spcAft>
                <a:spcPts val="0"/>
              </a:spcAft>
              <a:buClr>
                <a:srgbClr val="000000"/>
              </a:buClr>
              <a:buSzPts val="3600"/>
              <a:buFont typeface="Arial"/>
              <a:buChar char="⚬"/>
            </a:pPr>
            <a:r>
              <a:rPr b="0" i="0" lang="en-US" sz="3600" u="none" cap="none" strike="noStrike">
                <a:solidFill>
                  <a:srgbClr val="000000"/>
                </a:solidFill>
                <a:latin typeface="Calibri"/>
                <a:ea typeface="Calibri"/>
                <a:cs typeface="Calibri"/>
                <a:sym typeface="Calibri"/>
              </a:rPr>
              <a:t>health and safety at the workplace</a:t>
            </a:r>
            <a:endParaRPr/>
          </a:p>
          <a:p>
            <a:pPr indent="-106680" lvl="2" marL="32004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274320" lvl="2" marL="822960" marR="0" rtl="0" algn="l">
              <a:lnSpc>
                <a:spcPct val="129583"/>
              </a:lnSpc>
              <a:spcBef>
                <a:spcPts val="0"/>
              </a:spcBef>
              <a:spcAft>
                <a:spcPts val="0"/>
              </a:spcAft>
              <a:buClr>
                <a:srgbClr val="000000"/>
              </a:buClr>
              <a:buSzPts val="3600"/>
              <a:buFont typeface="Arial"/>
              <a:buChar char="⚬"/>
            </a:pPr>
            <a:r>
              <a:rPr b="0" i="0" lang="en-US" sz="3600" u="none" cap="none" strike="noStrike">
                <a:solidFill>
                  <a:srgbClr val="000000"/>
                </a:solidFill>
                <a:latin typeface="Calibri"/>
                <a:ea typeface="Calibri"/>
                <a:cs typeface="Calibri"/>
                <a:sym typeface="Calibri"/>
              </a:rPr>
              <a:t>the right to strike and take industrial action, and membership in trade unions</a:t>
            </a:r>
            <a:endParaRPr/>
          </a:p>
          <a:p>
            <a:pPr indent="-106680" lvl="2" marL="32004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274320" lvl="2" marL="822960" marR="0" rtl="0" algn="l">
              <a:lnSpc>
                <a:spcPct val="129583"/>
              </a:lnSpc>
              <a:spcBef>
                <a:spcPts val="0"/>
              </a:spcBef>
              <a:spcAft>
                <a:spcPts val="0"/>
              </a:spcAft>
              <a:buClr>
                <a:srgbClr val="000000"/>
              </a:buClr>
              <a:buSzPts val="3600"/>
              <a:buFont typeface="Arial"/>
              <a:buChar char="⚬"/>
            </a:pPr>
            <a:r>
              <a:rPr b="0" i="0" lang="en-US" sz="3600" u="none" cap="none" strike="noStrike">
                <a:solidFill>
                  <a:srgbClr val="000000"/>
                </a:solidFill>
                <a:latin typeface="Calibri"/>
                <a:ea typeface="Calibri"/>
                <a:cs typeface="Calibri"/>
                <a:sym typeface="Calibri"/>
              </a:rPr>
              <a:t>education and vocational training</a:t>
            </a:r>
            <a:endParaRPr/>
          </a:p>
          <a:p>
            <a:pPr indent="-106680" lvl="2" marL="32004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274320" lvl="2" marL="822960" marR="0" rtl="0" algn="l">
              <a:lnSpc>
                <a:spcPct val="129583"/>
              </a:lnSpc>
              <a:spcBef>
                <a:spcPts val="0"/>
              </a:spcBef>
              <a:spcAft>
                <a:spcPts val="0"/>
              </a:spcAft>
              <a:buClr>
                <a:srgbClr val="000000"/>
              </a:buClr>
              <a:buSzPts val="3600"/>
              <a:buFont typeface="Arial"/>
              <a:buChar char="⚬"/>
            </a:pPr>
            <a:r>
              <a:rPr b="0" i="0" lang="en-US" sz="3600" u="none" cap="none" strike="noStrike">
                <a:solidFill>
                  <a:srgbClr val="000000"/>
                </a:solidFill>
                <a:latin typeface="Calibri"/>
                <a:ea typeface="Calibri"/>
                <a:cs typeface="Calibri"/>
                <a:sym typeface="Calibri"/>
              </a:rPr>
              <a:t>the recognition of qualifications</a:t>
            </a:r>
            <a:endParaRPr/>
          </a:p>
          <a:p>
            <a:pPr indent="-106680" lvl="2" marL="32004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274320" lvl="2" marL="822960" marR="0" rtl="0" algn="l">
              <a:lnSpc>
                <a:spcPct val="129583"/>
              </a:lnSpc>
              <a:spcBef>
                <a:spcPts val="0"/>
              </a:spcBef>
              <a:spcAft>
                <a:spcPts val="0"/>
              </a:spcAft>
              <a:buClr>
                <a:srgbClr val="000000"/>
              </a:buClr>
              <a:buSzPts val="3600"/>
              <a:buFont typeface="Arial"/>
              <a:buChar char="⚬"/>
            </a:pPr>
            <a:r>
              <a:rPr b="0" i="0" lang="en-US" sz="3600" u="none" cap="none" strike="noStrike">
                <a:solidFill>
                  <a:srgbClr val="000000"/>
                </a:solidFill>
                <a:latin typeface="Calibri"/>
                <a:ea typeface="Calibri"/>
                <a:cs typeface="Calibri"/>
                <a:sym typeface="Calibri"/>
              </a:rPr>
              <a:t>certain branches of social security and tax benefits</a:t>
            </a:r>
            <a:endParaRPr/>
          </a:p>
          <a:p>
            <a:pPr indent="-106680" lvl="2" marL="320040" marR="0" rtl="0" algn="l">
              <a:lnSpc>
                <a:spcPct val="50388"/>
              </a:lnSpc>
              <a:spcBef>
                <a:spcPts val="0"/>
              </a:spcBef>
              <a:spcAft>
                <a:spcPts val="0"/>
              </a:spcAft>
              <a:buNone/>
            </a:pPr>
            <a:r>
              <a:t/>
            </a:r>
            <a:endParaRPr b="0" i="0" sz="3600" u="none" cap="none" strike="noStrike">
              <a:solidFill>
                <a:srgbClr val="000000"/>
              </a:solidFill>
              <a:latin typeface="Calibri"/>
              <a:ea typeface="Calibri"/>
              <a:cs typeface="Calibri"/>
              <a:sym typeface="Calibri"/>
            </a:endParaRPr>
          </a:p>
          <a:p>
            <a:pPr indent="-274320" lvl="2" marL="822960" marR="0" rtl="0" algn="l">
              <a:lnSpc>
                <a:spcPct val="129583"/>
              </a:lnSpc>
              <a:spcBef>
                <a:spcPts val="0"/>
              </a:spcBef>
              <a:spcAft>
                <a:spcPts val="0"/>
              </a:spcAft>
              <a:buClr>
                <a:srgbClr val="000000"/>
              </a:buClr>
              <a:buSzPts val="3600"/>
              <a:buFont typeface="Arial"/>
              <a:buChar char="⚬"/>
            </a:pPr>
            <a:r>
              <a:rPr b="0" i="0" lang="en-US" sz="3600" u="none" cap="none" strike="noStrike">
                <a:solidFill>
                  <a:srgbClr val="000000"/>
                </a:solidFill>
                <a:latin typeface="Calibri"/>
                <a:ea typeface="Calibri"/>
                <a:cs typeface="Calibri"/>
                <a:sym typeface="Calibri"/>
              </a:rPr>
              <a:t>access to public goods and services, access to public and private housing, and advice from employment offices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descr="Uma imagem com texto, Tipo de letra, captura de ecrã, Gráficos  Descrição gerada automaticamente" id="359" name="Google Shape;359;p17"/>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360" name="Google Shape;360;p17"/>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361" name="Google Shape;361;p17"/>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362" name="Google Shape;362;p17"/>
          <p:cNvGrpSpPr/>
          <p:nvPr/>
        </p:nvGrpSpPr>
        <p:grpSpPr>
          <a:xfrm>
            <a:off x="2130209" y="-6353"/>
            <a:ext cx="16164211" cy="720090"/>
            <a:chOff x="0" y="0"/>
            <a:chExt cx="21552281" cy="960120"/>
          </a:xfrm>
        </p:grpSpPr>
        <p:sp>
          <p:nvSpPr>
            <p:cNvPr id="363" name="Google Shape;363;p17"/>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364" name="Google Shape;364;p17"/>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5" name="Google Shape;365;p17"/>
          <p:cNvSpPr txBox="1"/>
          <p:nvPr/>
        </p:nvSpPr>
        <p:spPr>
          <a:xfrm>
            <a:off x="1087431" y="2059324"/>
            <a:ext cx="15851829" cy="6512433"/>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0" i="0" lang="en-US" sz="4200" u="none" cap="none" strike="noStrike">
                <a:solidFill>
                  <a:srgbClr val="000000"/>
                </a:solidFill>
                <a:latin typeface="Calibri"/>
                <a:ea typeface="Calibri"/>
                <a:cs typeface="Calibri"/>
                <a:sym typeface="Calibri"/>
              </a:rPr>
              <a:t>Nationals of these countries, who are working legally in the European Union, are entitled to the same working conditions as the nationals of their host country:</a:t>
            </a:r>
            <a:endParaRPr/>
          </a:p>
          <a:p>
            <a:pPr indent="0" lvl="0" marL="0" marR="0" rtl="0" algn="l">
              <a:lnSpc>
                <a:spcPct val="4319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a:p>
            <a:pPr indent="-320040" lvl="2" marL="960120" marR="0" rtl="0" algn="l">
              <a:lnSpc>
                <a:spcPct val="129595"/>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Algeria, Morocco, Tunisia</a:t>
            </a:r>
            <a:endParaRPr/>
          </a:p>
          <a:p>
            <a:pPr indent="-320040" lvl="2" marL="960120" marR="0" rtl="0" algn="l">
              <a:lnSpc>
                <a:spcPct val="129595"/>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Russia</a:t>
            </a:r>
            <a:endParaRPr/>
          </a:p>
          <a:p>
            <a:pPr indent="-320040" lvl="2" marL="960120" marR="0" rtl="0" algn="l">
              <a:lnSpc>
                <a:spcPct val="129595"/>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Albania, Montenegro, North Macedonia</a:t>
            </a:r>
            <a:endParaRPr/>
          </a:p>
          <a:p>
            <a:pPr indent="-320040" lvl="2" marL="960120" marR="0" rtl="0" algn="l">
              <a:lnSpc>
                <a:spcPct val="129595"/>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Bosnia and Herzegovina, Kosovo*, Serbia, Ukraine</a:t>
            </a:r>
            <a:endParaRPr/>
          </a:p>
          <a:p>
            <a:pPr indent="-320040" lvl="2" marL="960120" marR="0" rtl="0" algn="l">
              <a:lnSpc>
                <a:spcPct val="129595"/>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Andorra, San Marino</a:t>
            </a:r>
            <a:endParaRPr/>
          </a:p>
          <a:p>
            <a:pPr indent="-320040" lvl="2" marL="960120" marR="0" rtl="0" algn="l">
              <a:lnSpc>
                <a:spcPct val="129595"/>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79 countries of the </a:t>
            </a:r>
            <a:r>
              <a:rPr b="0" i="0" lang="en-US" sz="4200" u="sng" cap="none" strike="noStrike">
                <a:solidFill>
                  <a:srgbClr val="000000"/>
                </a:solidFill>
                <a:latin typeface="Calibri"/>
                <a:ea typeface="Calibri"/>
                <a:cs typeface="Calibri"/>
                <a:sym typeface="Calibri"/>
                <a:hlinkClick r:id="rId6">
                  <a:extLst>
                    <a:ext uri="{A12FA001-AC4F-418D-AE19-62706E023703}">
                      <ahyp:hlinkClr val="tx"/>
                    </a:ext>
                  </a:extLst>
                </a:hlinkClick>
              </a:rPr>
              <a:t>African, Caribbean and Pacific Group of States</a:t>
            </a:r>
            <a:endParaRPr/>
          </a:p>
          <a:p>
            <a:pPr indent="-106680" lvl="2" marL="320040" marR="0" rtl="0" algn="l">
              <a:lnSpc>
                <a:spcPct val="43190"/>
              </a:lnSpc>
              <a:spcBef>
                <a:spcPts val="0"/>
              </a:spcBef>
              <a:spcAft>
                <a:spcPts val="0"/>
              </a:spcAft>
              <a:buNone/>
            </a:pPr>
            <a:r>
              <a:t/>
            </a:r>
            <a:endParaRPr b="0" i="0" sz="4200" u="sng" cap="none" strike="noStrike">
              <a:solidFill>
                <a:srgbClr val="000000"/>
              </a:solidFill>
              <a:latin typeface="Calibri"/>
              <a:ea typeface="Calibri"/>
              <a:cs typeface="Calibri"/>
              <a:sym typeface="Calibri"/>
              <a:hlinkClick r:id="rId7">
                <a:extLst>
                  <a:ext uri="{A12FA001-AC4F-418D-AE19-62706E023703}">
                    <ahyp:hlinkClr val="tx"/>
                  </a:ext>
                </a:extLst>
              </a:hlinkClick>
            </a:endParaRPr>
          </a:p>
        </p:txBody>
      </p:sp>
      <p:sp>
        <p:nvSpPr>
          <p:cNvPr id="366" name="Google Shape;366;p17"/>
          <p:cNvSpPr txBox="1"/>
          <p:nvPr/>
        </p:nvSpPr>
        <p:spPr>
          <a:xfrm>
            <a:off x="1087422" y="1167374"/>
            <a:ext cx="13830300" cy="703650"/>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000000"/>
                </a:solidFill>
                <a:latin typeface="Arial"/>
                <a:ea typeface="Arial"/>
                <a:cs typeface="Arial"/>
                <a:sym typeface="Arial"/>
              </a:rPr>
              <a:t>Other countries that have an agreement with the EU</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descr="Uma imagem com texto, Tipo de letra, captura de ecrã, Gráficos  Descrição gerada automaticamente" id="375" name="Google Shape;375;p18"/>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376" name="Google Shape;376;p18"/>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377" name="Google Shape;377;p18"/>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378" name="Google Shape;378;p18"/>
          <p:cNvGrpSpPr/>
          <p:nvPr/>
        </p:nvGrpSpPr>
        <p:grpSpPr>
          <a:xfrm>
            <a:off x="2130209" y="-6353"/>
            <a:ext cx="16164211" cy="720090"/>
            <a:chOff x="0" y="0"/>
            <a:chExt cx="21552281" cy="960120"/>
          </a:xfrm>
        </p:grpSpPr>
        <p:sp>
          <p:nvSpPr>
            <p:cNvPr id="379" name="Google Shape;379;p18"/>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380" name="Google Shape;380;p18"/>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1" name="Google Shape;381;p18"/>
          <p:cNvSpPr txBox="1"/>
          <p:nvPr/>
        </p:nvSpPr>
        <p:spPr>
          <a:xfrm>
            <a:off x="12753340" y="-57150"/>
            <a:ext cx="5227320" cy="691744"/>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FFFF"/>
                </a:solidFill>
                <a:latin typeface="Arial"/>
                <a:ea typeface="Arial"/>
                <a:cs typeface="Arial"/>
                <a:sym typeface="Arial"/>
              </a:rPr>
              <a:t>Human Trafficking</a:t>
            </a:r>
            <a:endParaRPr/>
          </a:p>
        </p:txBody>
      </p:sp>
      <p:sp>
        <p:nvSpPr>
          <p:cNvPr id="382" name="Google Shape;382;p18"/>
          <p:cNvSpPr txBox="1"/>
          <p:nvPr/>
        </p:nvSpPr>
        <p:spPr>
          <a:xfrm>
            <a:off x="1348740" y="2496293"/>
            <a:ext cx="15590520" cy="579805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0" i="0" lang="en-US" sz="4200" u="none" cap="none" strike="noStrike">
                <a:solidFill>
                  <a:srgbClr val="000000"/>
                </a:solidFill>
                <a:latin typeface="Arial"/>
                <a:ea typeface="Arial"/>
                <a:cs typeface="Arial"/>
                <a:sym typeface="Arial"/>
              </a:rPr>
              <a:t>Human trafficking is the transport of humans for exploitation, with migrant women being the most at risk</a:t>
            </a:r>
            <a:endParaRPr/>
          </a:p>
          <a:p>
            <a:pPr indent="0" lvl="0" marL="0" marR="0" rtl="0" algn="l">
              <a:lnSpc>
                <a:spcPct val="43190"/>
              </a:lnSpc>
              <a:spcBef>
                <a:spcPts val="0"/>
              </a:spcBef>
              <a:spcAft>
                <a:spcPts val="0"/>
              </a:spcAft>
              <a:buNone/>
            </a:pPr>
            <a:r>
              <a:t/>
            </a:r>
            <a:endParaRPr b="0" i="0" sz="4200" u="none" cap="none" strike="noStrike">
              <a:solidFill>
                <a:srgbClr val="000000"/>
              </a:solidFill>
              <a:latin typeface="Arial"/>
              <a:ea typeface="Arial"/>
              <a:cs typeface="Arial"/>
              <a:sym typeface="Arial"/>
            </a:endParaRPr>
          </a:p>
          <a:p>
            <a:pPr indent="0" lvl="0" marL="0" marR="0" rtl="0" algn="l">
              <a:lnSpc>
                <a:spcPct val="129595"/>
              </a:lnSpc>
              <a:spcBef>
                <a:spcPts val="0"/>
              </a:spcBef>
              <a:spcAft>
                <a:spcPts val="0"/>
              </a:spcAft>
              <a:buNone/>
            </a:pPr>
            <a:r>
              <a:rPr b="0" i="0" lang="en-US" sz="4200" u="none" cap="none" strike="noStrike">
                <a:solidFill>
                  <a:srgbClr val="000000"/>
                </a:solidFill>
                <a:latin typeface="Arial"/>
                <a:ea typeface="Arial"/>
                <a:cs typeface="Arial"/>
                <a:sym typeface="Arial"/>
              </a:rPr>
              <a:t>F</a:t>
            </a:r>
            <a:r>
              <a:rPr b="0" i="0" lang="en-US" sz="4200" u="sng" cap="none" strike="noStrike">
                <a:solidFill>
                  <a:srgbClr val="000000"/>
                </a:solidFill>
                <a:latin typeface="Arial"/>
                <a:ea typeface="Arial"/>
                <a:cs typeface="Arial"/>
                <a:sym typeface="Arial"/>
                <a:hlinkClick r:id="rId6">
                  <a:extLst>
                    <a:ext uri="{A12FA001-AC4F-418D-AE19-62706E023703}">
                      <ahyp:hlinkClr val="tx"/>
                    </a:ext>
                  </a:extLst>
                </a:hlinkClick>
              </a:rPr>
              <a:t>orced labour, servitude, slavery, child labour</a:t>
            </a:r>
            <a:r>
              <a:rPr b="0" i="0" lang="en-US" sz="4200" u="none" cap="none" strike="noStrike">
                <a:solidFill>
                  <a:srgbClr val="000000"/>
                </a:solidFill>
                <a:latin typeface="Arial"/>
                <a:ea typeface="Arial"/>
                <a:cs typeface="Arial"/>
                <a:sym typeface="Arial"/>
              </a:rPr>
              <a:t>, forced begging rings or criminal activities</a:t>
            </a:r>
            <a:endParaRPr/>
          </a:p>
          <a:p>
            <a:pPr indent="0" lvl="0" marL="0" marR="0" rtl="0" algn="l">
              <a:lnSpc>
                <a:spcPct val="43190"/>
              </a:lnSpc>
              <a:spcBef>
                <a:spcPts val="0"/>
              </a:spcBef>
              <a:spcAft>
                <a:spcPts val="0"/>
              </a:spcAft>
              <a:buNone/>
            </a:pPr>
            <a:r>
              <a:t/>
            </a:r>
            <a:endParaRPr b="0" i="0" sz="4200" u="none" cap="none" strike="noStrike">
              <a:solidFill>
                <a:srgbClr val="000000"/>
              </a:solidFill>
              <a:latin typeface="Arial"/>
              <a:ea typeface="Arial"/>
              <a:cs typeface="Arial"/>
              <a:sym typeface="Arial"/>
            </a:endParaRPr>
          </a:p>
          <a:p>
            <a:pPr indent="0" lvl="0" marL="0" marR="0" rtl="0" algn="l">
              <a:lnSpc>
                <a:spcPct val="129595"/>
              </a:lnSpc>
              <a:spcBef>
                <a:spcPts val="0"/>
              </a:spcBef>
              <a:spcAft>
                <a:spcPts val="0"/>
              </a:spcAft>
              <a:buNone/>
            </a:pPr>
            <a:r>
              <a:rPr b="0" i="0" lang="en-US" sz="4200" u="sng" cap="none" strike="noStrike">
                <a:solidFill>
                  <a:srgbClr val="000000"/>
                </a:solidFill>
                <a:latin typeface="Arial"/>
                <a:ea typeface="Arial"/>
                <a:cs typeface="Arial"/>
                <a:sym typeface="Arial"/>
                <a:hlinkClick r:id="rId7">
                  <a:extLst>
                    <a:ext uri="{A12FA001-AC4F-418D-AE19-62706E023703}">
                      <ahyp:hlinkClr val="tx"/>
                    </a:ext>
                  </a:extLst>
                </a:hlinkClick>
              </a:rPr>
              <a:t>EU anti-trafficking directive </a:t>
            </a:r>
            <a:r>
              <a:rPr b="0" i="0" lang="en-US" sz="4200" u="none" cap="none" strike="noStrike">
                <a:solidFill>
                  <a:srgbClr val="000000"/>
                </a:solidFill>
                <a:latin typeface="Arial"/>
                <a:ea typeface="Arial"/>
                <a:cs typeface="Arial"/>
                <a:sym typeface="Arial"/>
              </a:rPr>
              <a:t>criminalises forced labour and exploitation</a:t>
            </a:r>
            <a:endParaRPr/>
          </a:p>
          <a:p>
            <a:pPr indent="0" lvl="0" marL="0" marR="0" rtl="0" algn="l">
              <a:lnSpc>
                <a:spcPct val="43190"/>
              </a:lnSpc>
              <a:spcBef>
                <a:spcPts val="0"/>
              </a:spcBef>
              <a:spcAft>
                <a:spcPts val="0"/>
              </a:spcAft>
              <a:buNone/>
            </a:pPr>
            <a:r>
              <a:t/>
            </a:r>
            <a:endParaRPr b="0" i="0" sz="4200" u="none" cap="none" strike="noStrike">
              <a:solidFill>
                <a:srgbClr val="000000"/>
              </a:solidFill>
              <a:latin typeface="Arial"/>
              <a:ea typeface="Arial"/>
              <a:cs typeface="Arial"/>
              <a:sym typeface="Arial"/>
            </a:endParaRPr>
          </a:p>
          <a:p>
            <a:pPr indent="0" lvl="0" marL="0" marR="0" rtl="0" algn="l">
              <a:lnSpc>
                <a:spcPct val="129595"/>
              </a:lnSpc>
              <a:spcBef>
                <a:spcPts val="0"/>
              </a:spcBef>
              <a:spcAft>
                <a:spcPts val="0"/>
              </a:spcAft>
              <a:buNone/>
            </a:pPr>
            <a:r>
              <a:rPr b="0" i="0" lang="en-US" sz="4200" u="none" cap="none" strike="noStrike">
                <a:solidFill>
                  <a:srgbClr val="000000"/>
                </a:solidFill>
                <a:latin typeface="Arial"/>
                <a:ea typeface="Arial"/>
                <a:cs typeface="Arial"/>
                <a:sym typeface="Arial"/>
              </a:rPr>
              <a:t>Human trafficking is not the same as pepole smuggling</a:t>
            </a:r>
            <a:endParaRPr/>
          </a:p>
          <a:p>
            <a:pPr indent="0" lvl="0" marL="0" marR="0" rtl="0" algn="l">
              <a:lnSpc>
                <a:spcPct val="43190"/>
              </a:lnSpc>
              <a:spcBef>
                <a:spcPts val="0"/>
              </a:spcBef>
              <a:spcAft>
                <a:spcPts val="0"/>
              </a:spcAft>
              <a:buNone/>
            </a:pPr>
            <a:r>
              <a:t/>
            </a:r>
            <a:endParaRPr b="0" i="0" sz="42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descr="Uma imagem com texto, Tipo de letra, captura de ecrã, Gráficos  Descrição gerada automaticamente" id="391" name="Google Shape;391;p19"/>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392" name="Google Shape;392;p19"/>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393" name="Google Shape;393;p19"/>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394" name="Google Shape;394;p19"/>
          <p:cNvGrpSpPr/>
          <p:nvPr/>
        </p:nvGrpSpPr>
        <p:grpSpPr>
          <a:xfrm>
            <a:off x="2130209" y="-6353"/>
            <a:ext cx="16164211" cy="720090"/>
            <a:chOff x="0" y="0"/>
            <a:chExt cx="21552281" cy="960120"/>
          </a:xfrm>
        </p:grpSpPr>
        <p:sp>
          <p:nvSpPr>
            <p:cNvPr id="395" name="Google Shape;395;p19"/>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6D25"/>
            </a:solidFill>
            <a:ln>
              <a:noFill/>
            </a:ln>
          </p:spPr>
        </p:sp>
        <p:sp>
          <p:nvSpPr>
            <p:cNvPr id="396" name="Google Shape;396;p19"/>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7" name="Google Shape;397;p19"/>
          <p:cNvSpPr txBox="1"/>
          <p:nvPr/>
        </p:nvSpPr>
        <p:spPr>
          <a:xfrm>
            <a:off x="10933557" y="-20788"/>
            <a:ext cx="7360796" cy="691744"/>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FFFF"/>
                </a:solidFill>
                <a:latin typeface="Arial"/>
                <a:ea typeface="Arial"/>
                <a:cs typeface="Arial"/>
                <a:sym typeface="Arial"/>
              </a:rPr>
              <a:t>Upskilling your workforce</a:t>
            </a:r>
            <a:endParaRPr/>
          </a:p>
        </p:txBody>
      </p:sp>
      <p:sp>
        <p:nvSpPr>
          <p:cNvPr id="398" name="Google Shape;398;p19"/>
          <p:cNvSpPr txBox="1"/>
          <p:nvPr/>
        </p:nvSpPr>
        <p:spPr>
          <a:xfrm>
            <a:off x="1239464" y="2194141"/>
            <a:ext cx="15590396" cy="6069178"/>
          </a:xfrm>
          <a:prstGeom prst="rect">
            <a:avLst/>
          </a:prstGeom>
          <a:noFill/>
          <a:ln>
            <a:noFill/>
          </a:ln>
        </p:spPr>
        <p:txBody>
          <a:bodyPr anchorCtr="0" anchor="t" bIns="0" lIns="0" spcFirstLastPara="1" rIns="0" wrap="square" tIns="0">
            <a:spAutoFit/>
          </a:bodyPr>
          <a:lstStyle/>
          <a:p>
            <a:pPr indent="-323850" lvl="1" marL="647700" marR="0" rtl="0" algn="l">
              <a:lnSpc>
                <a:spcPct val="129600"/>
              </a:lnSpc>
              <a:spcBef>
                <a:spcPts val="0"/>
              </a:spcBef>
              <a:spcAft>
                <a:spcPts val="0"/>
              </a:spcAft>
              <a:buClr>
                <a:srgbClr val="0000FF"/>
              </a:buClr>
              <a:buSzPts val="3000"/>
              <a:buFont typeface="Arial"/>
              <a:buChar char="•"/>
            </a:pPr>
            <a:r>
              <a:rPr b="0" i="0" lang="en-US" sz="3000" u="sng" cap="none" strike="noStrike">
                <a:solidFill>
                  <a:srgbClr val="0000FF"/>
                </a:solidFill>
                <a:latin typeface="Arial"/>
                <a:ea typeface="Arial"/>
                <a:cs typeface="Arial"/>
                <a:sym typeface="Arial"/>
                <a:hlinkClick r:id="rId6">
                  <a:extLst>
                    <a:ext uri="{A12FA001-AC4F-418D-AE19-62706E023703}">
                      <ahyp:hlinkClr val="tx"/>
                    </a:ext>
                  </a:extLst>
                </a:hlinkClick>
              </a:rPr>
              <a:t>The European Pillar of Social Rights</a:t>
            </a:r>
            <a:r>
              <a:rPr b="0" i="0" lang="en-US" sz="3000" u="none" cap="none" strike="noStrike">
                <a:solidFill>
                  <a:srgbClr val="00002E"/>
                </a:solidFill>
                <a:latin typeface="Arial"/>
                <a:ea typeface="Arial"/>
                <a:cs typeface="Arial"/>
                <a:sym typeface="Arial"/>
              </a:rPr>
              <a:t> is a suite of  </a:t>
            </a:r>
            <a:r>
              <a:rPr b="0" i="0" lang="en-US" sz="3000" u="sng" cap="none" strike="noStrike">
                <a:solidFill>
                  <a:srgbClr val="0046FF"/>
                </a:solidFill>
                <a:latin typeface="Arial"/>
                <a:ea typeface="Arial"/>
                <a:cs typeface="Arial"/>
                <a:sym typeface="Arial"/>
                <a:hlinkClick r:id="rId7">
                  <a:extLst>
                    <a:ext uri="{A12FA001-AC4F-418D-AE19-62706E023703}">
                      <ahyp:hlinkClr val="tx"/>
                    </a:ext>
                  </a:extLst>
                </a:hlinkClick>
              </a:rPr>
              <a:t>20 key principles and rights</a:t>
            </a:r>
            <a:r>
              <a:rPr b="0" i="0" lang="en-US" sz="3000" u="none" cap="none" strike="noStrike">
                <a:solidFill>
                  <a:srgbClr val="00002E"/>
                </a:solidFill>
                <a:latin typeface="Arial"/>
                <a:ea typeface="Arial"/>
                <a:cs typeface="Arial"/>
                <a:sym typeface="Arial"/>
              </a:rPr>
              <a:t> essential for fair and well-functioning labour markets and social protection systems.</a:t>
            </a:r>
            <a:endParaRPr/>
          </a:p>
          <a:p>
            <a:pPr indent="0" lvl="0" marL="0" marR="0" rtl="0" algn="l">
              <a:lnSpc>
                <a:spcPct val="129600"/>
              </a:lnSpc>
              <a:spcBef>
                <a:spcPts val="0"/>
              </a:spcBef>
              <a:spcAft>
                <a:spcPts val="0"/>
              </a:spcAft>
              <a:buNone/>
            </a:pPr>
            <a:r>
              <a:t/>
            </a:r>
            <a:endParaRPr b="0" i="0" sz="3000" u="none" cap="none" strike="noStrike">
              <a:solidFill>
                <a:srgbClr val="00002E"/>
              </a:solidFill>
              <a:latin typeface="Arial"/>
              <a:ea typeface="Arial"/>
              <a:cs typeface="Arial"/>
              <a:sym typeface="Arial"/>
            </a:endParaRPr>
          </a:p>
          <a:p>
            <a:pPr indent="-323850" lvl="1" marL="647700" marR="0" rtl="0" algn="l">
              <a:lnSpc>
                <a:spcPct val="129600"/>
              </a:lnSpc>
              <a:spcBef>
                <a:spcPts val="0"/>
              </a:spcBef>
              <a:spcAft>
                <a:spcPts val="0"/>
              </a:spcAft>
              <a:buClr>
                <a:srgbClr val="00002E"/>
              </a:buClr>
              <a:buSzPts val="3000"/>
              <a:buFont typeface="Arial"/>
              <a:buChar char="•"/>
            </a:pPr>
            <a:r>
              <a:rPr b="0" i="0" lang="en-US" sz="3000" u="none" cap="none" strike="noStrike">
                <a:solidFill>
                  <a:srgbClr val="00002E"/>
                </a:solidFill>
                <a:latin typeface="Arial"/>
                <a:ea typeface="Arial"/>
                <a:cs typeface="Arial"/>
                <a:sym typeface="Arial"/>
              </a:rPr>
              <a:t>Migrant workers have the right to quality and inclusive education, training and life-long learning in order to maintain and acquire skills that enable them to pacipate fully in society and manage successfully transitions in the labour market.</a:t>
            </a:r>
            <a:endParaRPr/>
          </a:p>
          <a:p>
            <a:pPr indent="0" lvl="0" marL="0" marR="0" rtl="0" algn="l">
              <a:lnSpc>
                <a:spcPct val="129600"/>
              </a:lnSpc>
              <a:spcBef>
                <a:spcPts val="0"/>
              </a:spcBef>
              <a:spcAft>
                <a:spcPts val="0"/>
              </a:spcAft>
              <a:buNone/>
            </a:pPr>
            <a:r>
              <a:t/>
            </a:r>
            <a:endParaRPr b="0" i="0" sz="3000" u="none" cap="none" strike="noStrike">
              <a:solidFill>
                <a:srgbClr val="00002E"/>
              </a:solidFill>
              <a:latin typeface="Arial"/>
              <a:ea typeface="Arial"/>
              <a:cs typeface="Arial"/>
              <a:sym typeface="Arial"/>
            </a:endParaRPr>
          </a:p>
          <a:p>
            <a:pPr indent="-323850" lvl="1" marL="647700" marR="0" rtl="0" algn="l">
              <a:lnSpc>
                <a:spcPct val="129600"/>
              </a:lnSpc>
              <a:spcBef>
                <a:spcPts val="0"/>
              </a:spcBef>
              <a:spcAft>
                <a:spcPts val="0"/>
              </a:spcAft>
              <a:buClr>
                <a:srgbClr val="00002E"/>
              </a:buClr>
              <a:buSzPts val="3000"/>
              <a:buFont typeface="Arial"/>
              <a:buChar char="•"/>
            </a:pPr>
            <a:r>
              <a:rPr b="0" i="0" lang="en-US" sz="3000" u="none" cap="none" strike="noStrike">
                <a:solidFill>
                  <a:srgbClr val="00002E"/>
                </a:solidFill>
                <a:latin typeface="Arial"/>
                <a:ea typeface="Arial"/>
                <a:cs typeface="Arial"/>
                <a:sym typeface="Arial"/>
              </a:rPr>
              <a:t>Migrant workers have the right to receive support for job search, training and re-qualification</a:t>
            </a:r>
            <a:endParaRPr/>
          </a:p>
          <a:p>
            <a:pPr indent="0" lvl="0" marL="0" marR="0" rtl="0" algn="l">
              <a:lnSpc>
                <a:spcPct val="129600"/>
              </a:lnSpc>
              <a:spcBef>
                <a:spcPts val="0"/>
              </a:spcBef>
              <a:spcAft>
                <a:spcPts val="0"/>
              </a:spcAft>
              <a:buNone/>
            </a:pPr>
            <a:r>
              <a:t/>
            </a:r>
            <a:endParaRPr b="0" i="0" sz="3000" u="none" cap="none" strike="noStrike">
              <a:solidFill>
                <a:srgbClr val="00002E"/>
              </a:solidFill>
              <a:latin typeface="Arial"/>
              <a:ea typeface="Arial"/>
              <a:cs typeface="Arial"/>
              <a:sym typeface="Arial"/>
            </a:endParaRPr>
          </a:p>
          <a:p>
            <a:pPr indent="-323850" lvl="1" marL="647700" marR="0" rtl="0" algn="l">
              <a:lnSpc>
                <a:spcPct val="129600"/>
              </a:lnSpc>
              <a:spcBef>
                <a:spcPts val="0"/>
              </a:spcBef>
              <a:spcAft>
                <a:spcPts val="0"/>
              </a:spcAft>
              <a:buClr>
                <a:srgbClr val="00002E"/>
              </a:buClr>
              <a:buSzPts val="3000"/>
              <a:buFont typeface="Arial"/>
              <a:buChar char="•"/>
            </a:pPr>
            <a:r>
              <a:rPr b="0" i="0" lang="en-US" sz="3000" u="none" cap="none" strike="noStrike">
                <a:solidFill>
                  <a:srgbClr val="00002E"/>
                </a:solidFill>
                <a:latin typeface="Arial"/>
                <a:ea typeface="Arial"/>
                <a:cs typeface="Arial"/>
                <a:sym typeface="Arial"/>
              </a:rPr>
              <a:t>Migrant workers have the right to transfer social protection and training entitlements during professional transitions</a:t>
            </a:r>
            <a:endParaRPr/>
          </a:p>
          <a:p>
            <a:pPr indent="0" lvl="1" marL="302260" marR="0" rtl="0" algn="l">
              <a:lnSpc>
                <a:spcPct val="60466"/>
              </a:lnSpc>
              <a:spcBef>
                <a:spcPts val="0"/>
              </a:spcBef>
              <a:spcAft>
                <a:spcPts val="0"/>
              </a:spcAft>
              <a:buClr>
                <a:schemeClr val="dk1"/>
              </a:buClr>
              <a:buSzPts val="3000"/>
              <a:buFont typeface="Arial"/>
              <a:buNone/>
            </a:pPr>
            <a:r>
              <a:t/>
            </a:r>
            <a:endParaRPr b="0" i="0" sz="3000" u="none" cap="none" strike="noStrike">
              <a:solidFill>
                <a:srgbClr val="00002E"/>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descr="Uma imagem com texto, Tipo de letra, captura de ecrã, Gráficos  Descrição gerada automaticamente" id="407" name="Google Shape;407;p20"/>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408" name="Google Shape;408;p20"/>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409" name="Google Shape;409;p20"/>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410" name="Google Shape;410;p20"/>
          <p:cNvGrpSpPr/>
          <p:nvPr/>
        </p:nvGrpSpPr>
        <p:grpSpPr>
          <a:xfrm>
            <a:off x="2130209" y="-6353"/>
            <a:ext cx="16164211" cy="720090"/>
            <a:chOff x="0" y="0"/>
            <a:chExt cx="21552281" cy="960120"/>
          </a:xfrm>
        </p:grpSpPr>
        <p:sp>
          <p:nvSpPr>
            <p:cNvPr id="411" name="Google Shape;411;p20"/>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412" name="Google Shape;412;p20"/>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3" name="Google Shape;413;p20"/>
          <p:cNvSpPr txBox="1"/>
          <p:nvPr/>
        </p:nvSpPr>
        <p:spPr>
          <a:xfrm>
            <a:off x="1239460" y="1009650"/>
            <a:ext cx="15590396" cy="8590655"/>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6D25"/>
                </a:solidFill>
                <a:latin typeface="Arial"/>
                <a:ea typeface="Arial"/>
                <a:cs typeface="Arial"/>
                <a:sym typeface="Arial"/>
              </a:rPr>
              <a:t>National Employment Legislation</a:t>
            </a:r>
            <a:endParaRPr/>
          </a:p>
          <a:p>
            <a:pPr indent="0" lvl="0" marL="0" marR="0" rtl="0" algn="l">
              <a:lnSpc>
                <a:spcPct val="43190"/>
              </a:lnSpc>
              <a:spcBef>
                <a:spcPts val="0"/>
              </a:spcBef>
              <a:spcAft>
                <a:spcPts val="0"/>
              </a:spcAft>
              <a:buNone/>
            </a:pPr>
            <a:r>
              <a:t/>
            </a:r>
            <a:endParaRPr b="1" i="0" sz="4200" u="none" cap="none" strike="noStrike">
              <a:solidFill>
                <a:srgbClr val="FF6D25"/>
              </a:solidFill>
              <a:latin typeface="Arial"/>
              <a:ea typeface="Arial"/>
              <a:cs typeface="Arial"/>
              <a:sym typeface="Arial"/>
            </a:endParaRPr>
          </a:p>
          <a:p>
            <a:pPr indent="0" lvl="0" marL="0" marR="0" rtl="0" algn="l">
              <a:lnSpc>
                <a:spcPct val="129583"/>
              </a:lnSpc>
              <a:spcBef>
                <a:spcPts val="0"/>
              </a:spcBef>
              <a:spcAft>
                <a:spcPts val="0"/>
              </a:spcAft>
              <a:buNone/>
            </a:pPr>
            <a:r>
              <a:rPr b="1" i="0" lang="en-US" sz="3600" u="none" cap="none" strike="noStrike">
                <a:solidFill>
                  <a:srgbClr val="000000"/>
                </a:solidFill>
                <a:latin typeface="Arial"/>
                <a:ea typeface="Arial"/>
                <a:cs typeface="Arial"/>
                <a:sym typeface="Arial"/>
              </a:rPr>
              <a:t>AUSTRIA</a:t>
            </a:r>
            <a:endParaRPr/>
          </a:p>
          <a:p>
            <a:pPr indent="0" lvl="0" marL="0" marR="0" rtl="0" algn="l">
              <a:lnSpc>
                <a:spcPct val="50388"/>
              </a:lnSpc>
              <a:spcBef>
                <a:spcPts val="0"/>
              </a:spcBef>
              <a:spcAft>
                <a:spcPts val="0"/>
              </a:spcAft>
              <a:buNone/>
            </a:pPr>
            <a:r>
              <a:t/>
            </a:r>
            <a:endParaRPr b="1" i="0" sz="3600" u="none" cap="none" strike="noStrike">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b="0" i="0" lang="en-US" sz="3600" u="none" cap="none" strike="noStrike">
                <a:solidFill>
                  <a:srgbClr val="000000"/>
                </a:solidFill>
                <a:latin typeface="Arial"/>
                <a:ea typeface="Arial"/>
                <a:cs typeface="Arial"/>
                <a:sym typeface="Arial"/>
              </a:rPr>
              <a:t>EEA Freedom of Movement</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b="0" i="0" lang="en-US" sz="3600" u="none" cap="none" strike="noStrike">
                <a:solidFill>
                  <a:srgbClr val="000000"/>
                </a:solidFill>
                <a:latin typeface="Arial"/>
                <a:ea typeface="Arial"/>
                <a:cs typeface="Arial"/>
                <a:sym typeface="Arial"/>
              </a:rPr>
              <a:t>Employment of Foreign Nationals Act</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b="0" i="0" lang="en-US" sz="3600" u="none" cap="none" strike="noStrike">
                <a:solidFill>
                  <a:srgbClr val="000000"/>
                </a:solidFill>
                <a:latin typeface="Arial"/>
                <a:ea typeface="Arial"/>
                <a:cs typeface="Arial"/>
                <a:sym typeface="Arial"/>
              </a:rPr>
              <a:t>Red -White card points system</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b="0" i="0" lang="en-US" sz="3600" u="none" cap="none" strike="noStrike">
                <a:solidFill>
                  <a:srgbClr val="000000"/>
                </a:solidFill>
                <a:latin typeface="Arial"/>
                <a:ea typeface="Arial"/>
                <a:cs typeface="Arial"/>
                <a:sym typeface="Arial"/>
              </a:rPr>
              <a:t>Non EU workers: Single Permit Act - 01 May 2026</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b="0" i="0" lang="en-US" sz="3600" u="none" cap="none" strike="noStrike">
                <a:solidFill>
                  <a:srgbClr val="000000"/>
                </a:solidFill>
                <a:latin typeface="Arial"/>
                <a:ea typeface="Arial"/>
                <a:cs typeface="Arial"/>
                <a:sym typeface="Arial"/>
              </a:rPr>
              <a:t>Federal Government </a:t>
            </a:r>
            <a:r>
              <a:rPr b="0" i="0" lang="en-US" sz="3600" u="sng" cap="none" strike="noStrike">
                <a:solidFill>
                  <a:srgbClr val="0000FF"/>
                </a:solidFill>
                <a:latin typeface="Arial"/>
                <a:ea typeface="Arial"/>
                <a:cs typeface="Arial"/>
                <a:sym typeface="Arial"/>
                <a:hlinkClick r:id="rId6">
                  <a:extLst>
                    <a:ext uri="{A12FA001-AC4F-418D-AE19-62706E023703}">
                      <ahyp:hlinkClr val="tx"/>
                    </a:ext>
                  </a:extLst>
                </a:hlinkClick>
              </a:rPr>
              <a:t>Migration Portal</a:t>
            </a:r>
            <a:endParaRPr/>
          </a:p>
          <a:p>
            <a:pPr indent="0" lvl="0" marL="0" marR="0" rtl="0" algn="l">
              <a:lnSpc>
                <a:spcPct val="50388"/>
              </a:lnSpc>
              <a:spcBef>
                <a:spcPts val="0"/>
              </a:spcBef>
              <a:spcAft>
                <a:spcPts val="0"/>
              </a:spcAft>
              <a:buNone/>
            </a:pPr>
            <a:r>
              <a:t/>
            </a:r>
            <a:endParaRPr b="0" i="0" sz="3600" u="sng" cap="none" strike="noStrike">
              <a:solidFill>
                <a:srgbClr val="0000FF"/>
              </a:solidFill>
              <a:latin typeface="Arial"/>
              <a:ea typeface="Arial"/>
              <a:cs typeface="Arial"/>
              <a:sym typeface="Arial"/>
              <a:hlinkClick r:id="rId7">
                <a:extLst>
                  <a:ext uri="{A12FA001-AC4F-418D-AE19-62706E023703}">
                    <ahyp:hlinkClr val="tx"/>
                  </a:ext>
                </a:extLst>
              </a:hlinkClick>
            </a:endParaRPr>
          </a:p>
        </p:txBody>
      </p:sp>
      <p:sp>
        <p:nvSpPr>
          <p:cNvPr id="414" name="Google Shape;414;p20"/>
          <p:cNvSpPr/>
          <p:nvPr/>
        </p:nvSpPr>
        <p:spPr>
          <a:xfrm>
            <a:off x="11348390" y="707336"/>
            <a:ext cx="6939629" cy="4627817"/>
          </a:xfrm>
          <a:custGeom>
            <a:rect b="b" l="l" r="r" t="t"/>
            <a:pathLst>
              <a:path extrusionOk="0" h="6170422" w="9252839">
                <a:moveTo>
                  <a:pt x="0" y="0"/>
                </a:moveTo>
                <a:lnTo>
                  <a:pt x="9252839" y="0"/>
                </a:lnTo>
                <a:lnTo>
                  <a:pt x="9252839" y="6170422"/>
                </a:lnTo>
                <a:lnTo>
                  <a:pt x="0" y="6170422"/>
                </a:lnTo>
                <a:lnTo>
                  <a:pt x="0" y="0"/>
                </a:lnTo>
                <a:close/>
              </a:path>
            </a:pathLst>
          </a:custGeom>
          <a:blipFill rotWithShape="1">
            <a:blip r:embed="rId8">
              <a:alphaModFix/>
            </a:blip>
            <a:stretch>
              <a:fillRect b="0" l="-14" r="-14" t="0"/>
            </a:stretch>
          </a:blipFill>
          <a:ln>
            <a:noFill/>
          </a:ln>
        </p:spPr>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descr="Uma imagem com texto, Tipo de letra, captura de ecrã, Gráficos  Descrição gerada automaticamente" id="423" name="Google Shape;423;p21"/>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424" name="Google Shape;424;p21"/>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425" name="Google Shape;425;p21"/>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426" name="Google Shape;426;p21"/>
          <p:cNvGrpSpPr/>
          <p:nvPr/>
        </p:nvGrpSpPr>
        <p:grpSpPr>
          <a:xfrm>
            <a:off x="2130209" y="-6353"/>
            <a:ext cx="16164211" cy="720090"/>
            <a:chOff x="0" y="0"/>
            <a:chExt cx="21552281" cy="960120"/>
          </a:xfrm>
        </p:grpSpPr>
        <p:sp>
          <p:nvSpPr>
            <p:cNvPr id="427" name="Google Shape;427;p21"/>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428" name="Google Shape;428;p21"/>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9" name="Google Shape;429;p21"/>
          <p:cNvSpPr txBox="1"/>
          <p:nvPr/>
        </p:nvSpPr>
        <p:spPr>
          <a:xfrm>
            <a:off x="1348740" y="1016508"/>
            <a:ext cx="8376796" cy="6719087"/>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6D25"/>
                </a:solidFill>
                <a:latin typeface="Arial"/>
                <a:ea typeface="Arial"/>
                <a:cs typeface="Arial"/>
                <a:sym typeface="Arial"/>
              </a:rPr>
              <a:t>National Employment Legislation</a:t>
            </a:r>
            <a:endParaRPr/>
          </a:p>
          <a:p>
            <a:pPr indent="0" lvl="0" marL="0" marR="0" rtl="0" algn="l">
              <a:lnSpc>
                <a:spcPct val="67880"/>
              </a:lnSpc>
              <a:spcBef>
                <a:spcPts val="0"/>
              </a:spcBef>
              <a:spcAft>
                <a:spcPts val="0"/>
              </a:spcAft>
              <a:buNone/>
            </a:pPr>
            <a:r>
              <a:t/>
            </a:r>
            <a:endParaRPr b="1" i="0" sz="4200" u="none" cap="none" strike="noStrike">
              <a:solidFill>
                <a:srgbClr val="FF6D25"/>
              </a:solidFill>
              <a:latin typeface="Arial"/>
              <a:ea typeface="Arial"/>
              <a:cs typeface="Arial"/>
              <a:sym typeface="Arial"/>
            </a:endParaRPr>
          </a:p>
          <a:p>
            <a:pPr indent="0" lvl="0" marL="0" marR="0" rtl="0" algn="l">
              <a:lnSpc>
                <a:spcPct val="129595"/>
              </a:lnSpc>
              <a:spcBef>
                <a:spcPts val="0"/>
              </a:spcBef>
              <a:spcAft>
                <a:spcPts val="0"/>
              </a:spcAft>
              <a:buNone/>
            </a:pPr>
            <a:r>
              <a:rPr b="1" i="0" lang="en-US" sz="4200" u="none" cap="none" strike="noStrike">
                <a:solidFill>
                  <a:srgbClr val="000000"/>
                </a:solidFill>
                <a:latin typeface="Arial"/>
                <a:ea typeface="Arial"/>
                <a:cs typeface="Arial"/>
                <a:sym typeface="Arial"/>
              </a:rPr>
              <a:t>Germany</a:t>
            </a:r>
            <a:endParaRPr/>
          </a:p>
          <a:p>
            <a:pPr indent="0" lvl="0" marL="0" marR="0" rtl="0" algn="l">
              <a:lnSpc>
                <a:spcPct val="43190"/>
              </a:lnSpc>
              <a:spcBef>
                <a:spcPts val="0"/>
              </a:spcBef>
              <a:spcAft>
                <a:spcPts val="0"/>
              </a:spcAft>
              <a:buNone/>
            </a:pPr>
            <a:r>
              <a:t/>
            </a:r>
            <a:endParaRPr b="1" i="0" sz="4200" u="none" cap="none" strike="noStrike">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b="0" i="0" lang="en-US" sz="3600" u="none" cap="none" strike="noStrike">
                <a:solidFill>
                  <a:srgbClr val="000000"/>
                </a:solidFill>
                <a:latin typeface="Arial"/>
                <a:ea typeface="Arial"/>
                <a:cs typeface="Arial"/>
                <a:sym typeface="Arial"/>
              </a:rPr>
              <a:t>Skilled Immigration Act</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b="0" i="0" lang="en-US" sz="3600" u="none" cap="none" strike="noStrike">
                <a:solidFill>
                  <a:srgbClr val="000000"/>
                </a:solidFill>
                <a:latin typeface="Arial"/>
                <a:ea typeface="Arial"/>
                <a:cs typeface="Arial"/>
                <a:sym typeface="Arial"/>
              </a:rPr>
              <a:t>EU Blue Card</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b="0" i="0" lang="en-US" sz="3600" u="none" cap="none" strike="noStrike">
                <a:solidFill>
                  <a:srgbClr val="000000"/>
                </a:solidFill>
                <a:latin typeface="Arial"/>
                <a:ea typeface="Arial"/>
                <a:cs typeface="Arial"/>
                <a:sym typeface="Arial"/>
              </a:rPr>
              <a:t>Residence Act</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b="0" i="0" lang="en-US" sz="3600" u="none" cap="none" strike="noStrike">
                <a:solidFill>
                  <a:srgbClr val="000000"/>
                </a:solidFill>
                <a:latin typeface="Arial"/>
                <a:ea typeface="Arial"/>
                <a:cs typeface="Arial"/>
                <a:sym typeface="Arial"/>
              </a:rPr>
              <a:t>Job Search Opportunity Card</a:t>
            </a:r>
            <a:endParaRPr/>
          </a:p>
          <a:p>
            <a:pPr indent="0" lvl="0" marL="0" marR="0" rtl="0" algn="l">
              <a:lnSpc>
                <a:spcPct val="50388"/>
              </a:lnSpc>
              <a:spcBef>
                <a:spcPts val="0"/>
              </a:spcBef>
              <a:spcAft>
                <a:spcPts val="0"/>
              </a:spcAft>
              <a:buNone/>
            </a:pPr>
            <a:r>
              <a:t/>
            </a:r>
            <a:endParaRPr b="0" i="0" sz="3600" u="none" cap="none" strike="noStrike">
              <a:solidFill>
                <a:srgbClr val="000000"/>
              </a:solidFill>
              <a:latin typeface="Arial"/>
              <a:ea typeface="Arial"/>
              <a:cs typeface="Arial"/>
              <a:sym typeface="Arial"/>
            </a:endParaRPr>
          </a:p>
          <a:p>
            <a:pPr indent="0" lvl="0" marL="0" marR="0" rtl="0" algn="l">
              <a:lnSpc>
                <a:spcPct val="129575"/>
              </a:lnSpc>
              <a:spcBef>
                <a:spcPts val="0"/>
              </a:spcBef>
              <a:spcAft>
                <a:spcPts val="0"/>
              </a:spcAft>
              <a:buNone/>
            </a:pPr>
            <a:r>
              <a:rPr b="0" i="0" lang="en-US" sz="3300" u="none" cap="none" strike="noStrike">
                <a:solidFill>
                  <a:srgbClr val="000000"/>
                </a:solidFill>
                <a:latin typeface="Arial"/>
                <a:ea typeface="Arial"/>
                <a:cs typeface="Arial"/>
                <a:sym typeface="Arial"/>
              </a:rPr>
              <a:t>*</a:t>
            </a:r>
            <a:r>
              <a:rPr b="0" i="0" lang="en-US" sz="3300" u="sng" cap="none" strike="noStrike">
                <a:solidFill>
                  <a:srgbClr val="000000"/>
                </a:solidFill>
                <a:latin typeface="Arial"/>
                <a:ea typeface="Arial"/>
                <a:cs typeface="Arial"/>
                <a:sym typeface="Arial"/>
                <a:hlinkClick r:id="rId6">
                  <a:extLst>
                    <a:ext uri="{A12FA001-AC4F-418D-AE19-62706E023703}">
                      <ahyp:hlinkClr val="tx"/>
                    </a:ext>
                  </a:extLst>
                </a:hlinkClick>
              </a:rPr>
              <a:t> </a:t>
            </a:r>
            <a:r>
              <a:rPr b="0" i="0" lang="en-US" sz="3300" u="sng" cap="none" strike="noStrike">
                <a:solidFill>
                  <a:srgbClr val="0000FF"/>
                </a:solidFill>
                <a:latin typeface="Arial"/>
                <a:ea typeface="Arial"/>
                <a:cs typeface="Arial"/>
                <a:sym typeface="Arial"/>
                <a:hlinkClick r:id="rId7">
                  <a:extLst>
                    <a:ext uri="{A12FA001-AC4F-418D-AE19-62706E023703}">
                      <ahyp:hlinkClr val="tx"/>
                    </a:ext>
                  </a:extLst>
                </a:hlinkClick>
              </a:rPr>
              <a:t>Quick-check for Employers</a:t>
            </a:r>
            <a:endParaRPr/>
          </a:p>
          <a:p>
            <a:pPr indent="0" lvl="0" marL="0" marR="0" rtl="0" algn="l">
              <a:lnSpc>
                <a:spcPct val="54969"/>
              </a:lnSpc>
              <a:spcBef>
                <a:spcPts val="0"/>
              </a:spcBef>
              <a:spcAft>
                <a:spcPts val="0"/>
              </a:spcAft>
              <a:buNone/>
            </a:pPr>
            <a:r>
              <a:t/>
            </a:r>
            <a:endParaRPr b="0" i="0" sz="3300" u="sng" cap="none" strike="noStrike">
              <a:solidFill>
                <a:srgbClr val="0000FF"/>
              </a:solidFill>
              <a:latin typeface="Arial"/>
              <a:ea typeface="Arial"/>
              <a:cs typeface="Arial"/>
              <a:sym typeface="Arial"/>
              <a:hlinkClick r:id="rId8">
                <a:extLst>
                  <a:ext uri="{A12FA001-AC4F-418D-AE19-62706E023703}">
                    <ahyp:hlinkClr val="tx"/>
                  </a:ext>
                </a:extLst>
              </a:hlinkClick>
            </a:endParaRPr>
          </a:p>
        </p:txBody>
      </p:sp>
      <p:sp>
        <p:nvSpPr>
          <p:cNvPr id="430" name="Google Shape;430;p21"/>
          <p:cNvSpPr/>
          <p:nvPr/>
        </p:nvSpPr>
        <p:spPr>
          <a:xfrm>
            <a:off x="10422865" y="707336"/>
            <a:ext cx="7865173" cy="4719066"/>
          </a:xfrm>
          <a:custGeom>
            <a:rect b="b" l="l" r="r" t="t"/>
            <a:pathLst>
              <a:path extrusionOk="0" h="6292088" w="10486898">
                <a:moveTo>
                  <a:pt x="0" y="0"/>
                </a:moveTo>
                <a:lnTo>
                  <a:pt x="10486898" y="0"/>
                </a:lnTo>
                <a:lnTo>
                  <a:pt x="10486898" y="6292088"/>
                </a:lnTo>
                <a:lnTo>
                  <a:pt x="0" y="6292088"/>
                </a:lnTo>
                <a:lnTo>
                  <a:pt x="0" y="0"/>
                </a:lnTo>
                <a:close/>
              </a:path>
            </a:pathLst>
          </a:custGeom>
          <a:blipFill rotWithShape="1">
            <a:blip r:embed="rId9">
              <a:alphaModFix/>
            </a:blip>
            <a:stretch>
              <a:fillRect b="-21" l="0" r="0" t="-20"/>
            </a:stretch>
          </a:blipFill>
          <a:ln>
            <a:noFill/>
          </a:ln>
        </p:spPr>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descr="Uma imagem com texto, Tipo de letra, captura de ecrã, Gráficos  Descrição gerada automaticamente" id="439" name="Google Shape;439;p22"/>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440" name="Google Shape;440;p22"/>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441" name="Google Shape;441;p22"/>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442" name="Google Shape;442;p22"/>
          <p:cNvGrpSpPr/>
          <p:nvPr/>
        </p:nvGrpSpPr>
        <p:grpSpPr>
          <a:xfrm>
            <a:off x="2130209" y="-6353"/>
            <a:ext cx="16164211" cy="720090"/>
            <a:chOff x="0" y="0"/>
            <a:chExt cx="21552281" cy="960120"/>
          </a:xfrm>
        </p:grpSpPr>
        <p:sp>
          <p:nvSpPr>
            <p:cNvPr id="443" name="Google Shape;443;p22"/>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444" name="Google Shape;444;p22"/>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5" name="Google Shape;445;p22"/>
          <p:cNvSpPr txBox="1"/>
          <p:nvPr/>
        </p:nvSpPr>
        <p:spPr>
          <a:xfrm>
            <a:off x="1348750" y="1016498"/>
            <a:ext cx="8607600" cy="6342833"/>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6D25"/>
                </a:solidFill>
                <a:latin typeface="Arial"/>
                <a:ea typeface="Arial"/>
                <a:cs typeface="Arial"/>
                <a:sym typeface="Arial"/>
              </a:rPr>
              <a:t>National Employment Legislation</a:t>
            </a:r>
            <a:endParaRPr/>
          </a:p>
          <a:p>
            <a:pPr indent="0" lvl="0" marL="0" marR="0" rtl="0" algn="l">
              <a:lnSpc>
                <a:spcPct val="43190"/>
              </a:lnSpc>
              <a:spcBef>
                <a:spcPts val="0"/>
              </a:spcBef>
              <a:spcAft>
                <a:spcPts val="0"/>
              </a:spcAft>
              <a:buNone/>
            </a:pPr>
            <a:r>
              <a:t/>
            </a:r>
            <a:endParaRPr b="1" i="0" sz="4200" u="none" cap="none" strike="noStrike">
              <a:solidFill>
                <a:srgbClr val="FF6D25"/>
              </a:solidFill>
              <a:latin typeface="Arial"/>
              <a:ea typeface="Arial"/>
              <a:cs typeface="Arial"/>
              <a:sym typeface="Arial"/>
            </a:endParaRPr>
          </a:p>
          <a:p>
            <a:pPr indent="0" lvl="0" marL="0" marR="0" rtl="0" algn="l">
              <a:lnSpc>
                <a:spcPct val="129595"/>
              </a:lnSpc>
              <a:spcBef>
                <a:spcPts val="0"/>
              </a:spcBef>
              <a:spcAft>
                <a:spcPts val="0"/>
              </a:spcAft>
              <a:buNone/>
            </a:pPr>
            <a:r>
              <a:rPr b="1" i="0" lang="en-US" sz="4200" u="none" cap="none" strike="noStrike">
                <a:solidFill>
                  <a:srgbClr val="000000"/>
                </a:solidFill>
                <a:latin typeface="Arial"/>
                <a:ea typeface="Arial"/>
                <a:cs typeface="Arial"/>
                <a:sym typeface="Arial"/>
              </a:rPr>
              <a:t>Spain</a:t>
            </a:r>
            <a:endParaRPr/>
          </a:p>
          <a:p>
            <a:pPr indent="0" lvl="0" marL="0" marR="0" rtl="0" algn="l">
              <a:lnSpc>
                <a:spcPct val="43190"/>
              </a:lnSpc>
              <a:spcBef>
                <a:spcPts val="0"/>
              </a:spcBef>
              <a:spcAft>
                <a:spcPts val="0"/>
              </a:spcAft>
              <a:buNone/>
            </a:pPr>
            <a:r>
              <a:t/>
            </a:r>
            <a:endParaRPr b="1" i="0" sz="4200" u="none" cap="none" strike="noStrike">
              <a:solidFill>
                <a:srgbClr val="000000"/>
              </a:solidFill>
              <a:latin typeface="Arial"/>
              <a:ea typeface="Arial"/>
              <a:cs typeface="Arial"/>
              <a:sym typeface="Arial"/>
            </a:endParaRPr>
          </a:p>
          <a:p>
            <a:pPr indent="0" lvl="0" marL="0" marR="0" rtl="0" algn="l">
              <a:lnSpc>
                <a:spcPct val="129600"/>
              </a:lnSpc>
              <a:spcBef>
                <a:spcPts val="0"/>
              </a:spcBef>
              <a:spcAft>
                <a:spcPts val="0"/>
              </a:spcAft>
              <a:buNone/>
            </a:pPr>
            <a:r>
              <a:rPr b="0" i="0" lang="en-US" sz="3000" u="sng" cap="none" strike="noStrike">
                <a:solidFill>
                  <a:srgbClr val="000000"/>
                </a:solidFill>
                <a:latin typeface="Calibri"/>
                <a:ea typeface="Calibri"/>
                <a:cs typeface="Calibri"/>
                <a:sym typeface="Calibri"/>
                <a:hlinkClick r:id="rId6">
                  <a:extLst>
                    <a:ext uri="{A12FA001-AC4F-418D-AE19-62706E023703}">
                      <ahyp:hlinkClr val="tx"/>
                    </a:ext>
                  </a:extLst>
                </a:hlinkClick>
              </a:rPr>
              <a:t>Royal Decree Regulations of Immigration Act 1155/2024</a:t>
            </a:r>
            <a:r>
              <a:rPr b="0" i="0" lang="en-US" sz="3000" u="none" cap="none" strike="noStrike">
                <a:solidFill>
                  <a:srgbClr val="000000"/>
                </a:solidFill>
                <a:latin typeface="Calibri"/>
                <a:ea typeface="Calibri"/>
                <a:cs typeface="Calibri"/>
                <a:sym typeface="Calibri"/>
              </a:rPr>
              <a:t> </a:t>
            </a:r>
            <a:endParaRPr/>
          </a:p>
          <a:p>
            <a:pPr indent="0" lvl="0" marL="0" marR="0" rtl="0" algn="l">
              <a:lnSpc>
                <a:spcPct val="129600"/>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b="0" i="0" lang="en-US" sz="3000" u="none" cap="none" strike="noStrike">
                <a:solidFill>
                  <a:srgbClr val="000000"/>
                </a:solidFill>
                <a:latin typeface="Calibri"/>
                <a:ea typeface="Calibri"/>
                <a:cs typeface="Calibri"/>
                <a:sym typeface="Calibri"/>
              </a:rPr>
              <a:t>Extraordinary Regularization (2026)</a:t>
            </a:r>
            <a:endParaRPr/>
          </a:p>
          <a:p>
            <a:pPr indent="0" lvl="0" marL="0" marR="0" rtl="0" algn="l">
              <a:lnSpc>
                <a:spcPct val="129600"/>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b="0" i="0" lang="en-US" sz="3000" u="sng" cap="none" strike="noStrike">
                <a:solidFill>
                  <a:srgbClr val="000000"/>
                </a:solidFill>
                <a:latin typeface="Calibri"/>
                <a:ea typeface="Calibri"/>
                <a:cs typeface="Calibri"/>
                <a:sym typeface="Calibri"/>
                <a:hlinkClick r:id="rId7">
                  <a:extLst>
                    <a:ext uri="{A12FA001-AC4F-418D-AE19-62706E023703}">
                      <ahyp:hlinkClr val="tx"/>
                    </a:ext>
                  </a:extLst>
                </a:hlinkClick>
              </a:rPr>
              <a:t>TIE Aliens Identification Card</a:t>
            </a:r>
            <a:endParaRPr/>
          </a:p>
          <a:p>
            <a:pPr indent="0" lvl="0" marL="0" marR="0" rtl="0" algn="l">
              <a:lnSpc>
                <a:spcPct val="129600"/>
              </a:lnSpc>
              <a:spcBef>
                <a:spcPts val="0"/>
              </a:spcBef>
              <a:spcAft>
                <a:spcPts val="0"/>
              </a:spcAft>
              <a:buNone/>
            </a:pPr>
            <a:r>
              <a:t/>
            </a:r>
            <a:endParaRPr b="0" i="0" sz="3000" u="sng" cap="none" strike="noStrike">
              <a:solidFill>
                <a:srgbClr val="000000"/>
              </a:solidFill>
              <a:latin typeface="Calibri"/>
              <a:ea typeface="Calibri"/>
              <a:cs typeface="Calibri"/>
              <a:sym typeface="Calibri"/>
              <a:hlinkClick r:id="rId8">
                <a:extLst>
                  <a:ext uri="{A12FA001-AC4F-418D-AE19-62706E023703}">
                    <ahyp:hlinkClr val="tx"/>
                  </a:ext>
                </a:extLst>
              </a:hlinkClick>
            </a:endParaRPr>
          </a:p>
          <a:p>
            <a:pPr indent="0" lvl="0" marL="0" marR="0" rtl="0" algn="l">
              <a:lnSpc>
                <a:spcPct val="60466"/>
              </a:lnSpc>
              <a:spcBef>
                <a:spcPts val="0"/>
              </a:spcBef>
              <a:spcAft>
                <a:spcPts val="0"/>
              </a:spcAft>
              <a:buNone/>
            </a:pPr>
            <a:r>
              <a:t/>
            </a:r>
            <a:endParaRPr b="0" i="0" sz="3000" u="sng" cap="none" strike="noStrike">
              <a:solidFill>
                <a:srgbClr val="000000"/>
              </a:solidFill>
              <a:latin typeface="Calibri"/>
              <a:ea typeface="Calibri"/>
              <a:cs typeface="Calibri"/>
              <a:sym typeface="Calibri"/>
              <a:hlinkClick r:id="rId9">
                <a:extLst>
                  <a:ext uri="{A12FA001-AC4F-418D-AE19-62706E023703}">
                    <ahyp:hlinkClr val="tx"/>
                  </a:ext>
                </a:extLst>
              </a:hlinkClick>
            </a:endParaRPr>
          </a:p>
          <a:p>
            <a:pPr indent="0" lvl="0" marL="0" marR="0" rtl="0" algn="l">
              <a:lnSpc>
                <a:spcPct val="60466"/>
              </a:lnSpc>
              <a:spcBef>
                <a:spcPts val="0"/>
              </a:spcBef>
              <a:spcAft>
                <a:spcPts val="0"/>
              </a:spcAft>
              <a:buNone/>
            </a:pPr>
            <a:r>
              <a:t/>
            </a:r>
            <a:endParaRPr b="0" i="0" sz="3000" u="sng" cap="none" strike="noStrike">
              <a:solidFill>
                <a:srgbClr val="000000"/>
              </a:solidFill>
              <a:latin typeface="Calibri"/>
              <a:ea typeface="Calibri"/>
              <a:cs typeface="Calibri"/>
              <a:sym typeface="Calibri"/>
              <a:hlinkClick r:id="rId10">
                <a:extLst>
                  <a:ext uri="{A12FA001-AC4F-418D-AE19-62706E023703}">
                    <ahyp:hlinkClr val="tx"/>
                  </a:ext>
                </a:extLst>
              </a:hlinkClick>
            </a:endParaRPr>
          </a:p>
          <a:p>
            <a:pPr indent="0" lvl="0" marL="0" marR="0" rtl="0" algn="l">
              <a:lnSpc>
                <a:spcPct val="60466"/>
              </a:lnSpc>
              <a:spcBef>
                <a:spcPts val="0"/>
              </a:spcBef>
              <a:spcAft>
                <a:spcPts val="0"/>
              </a:spcAft>
              <a:buNone/>
            </a:pPr>
            <a:r>
              <a:t/>
            </a:r>
            <a:endParaRPr b="0" i="0" sz="3000" u="sng" cap="none" strike="noStrike">
              <a:solidFill>
                <a:srgbClr val="000000"/>
              </a:solidFill>
              <a:latin typeface="Calibri"/>
              <a:ea typeface="Calibri"/>
              <a:cs typeface="Calibri"/>
              <a:sym typeface="Calibri"/>
              <a:hlinkClick r:id="rId11">
                <a:extLst>
                  <a:ext uri="{A12FA001-AC4F-418D-AE19-62706E023703}">
                    <ahyp:hlinkClr val="tx"/>
                  </a:ext>
                </a:extLst>
              </a:hlinkClick>
            </a:endParaRPr>
          </a:p>
          <a:p>
            <a:pPr indent="0" lvl="0" marL="0" marR="0" rtl="0" algn="l">
              <a:lnSpc>
                <a:spcPct val="60466"/>
              </a:lnSpc>
              <a:spcBef>
                <a:spcPts val="0"/>
              </a:spcBef>
              <a:spcAft>
                <a:spcPts val="0"/>
              </a:spcAft>
              <a:buNone/>
            </a:pPr>
            <a:r>
              <a:t/>
            </a:r>
            <a:endParaRPr b="0" i="0" sz="3000" u="sng" cap="none" strike="noStrike">
              <a:solidFill>
                <a:srgbClr val="000000"/>
              </a:solidFill>
              <a:latin typeface="Calibri"/>
              <a:ea typeface="Calibri"/>
              <a:cs typeface="Calibri"/>
              <a:sym typeface="Calibri"/>
              <a:hlinkClick r:id="rId12">
                <a:extLst>
                  <a:ext uri="{A12FA001-AC4F-418D-AE19-62706E023703}">
                    <ahyp:hlinkClr val="tx"/>
                  </a:ext>
                </a:extLst>
              </a:hlinkClick>
            </a:endParaRPr>
          </a:p>
          <a:p>
            <a:pPr indent="0" lvl="0" marL="0" marR="0" rtl="0" algn="l">
              <a:lnSpc>
                <a:spcPct val="32966"/>
              </a:lnSpc>
              <a:spcBef>
                <a:spcPts val="0"/>
              </a:spcBef>
              <a:spcAft>
                <a:spcPts val="0"/>
              </a:spcAft>
              <a:buNone/>
            </a:pPr>
            <a:r>
              <a:t/>
            </a:r>
            <a:endParaRPr b="0" i="0" sz="3000" u="sng" cap="none" strike="noStrike">
              <a:solidFill>
                <a:srgbClr val="000000"/>
              </a:solidFill>
              <a:latin typeface="Calibri"/>
              <a:ea typeface="Calibri"/>
              <a:cs typeface="Calibri"/>
              <a:sym typeface="Calibri"/>
              <a:hlinkClick r:id="rId13">
                <a:extLst>
                  <a:ext uri="{A12FA001-AC4F-418D-AE19-62706E023703}">
                    <ahyp:hlinkClr val="tx"/>
                  </a:ext>
                </a:extLst>
              </a:hlinkClick>
            </a:endParaRPr>
          </a:p>
        </p:txBody>
      </p:sp>
      <p:sp>
        <p:nvSpPr>
          <p:cNvPr id="446" name="Google Shape;446;p22"/>
          <p:cNvSpPr/>
          <p:nvPr/>
        </p:nvSpPr>
        <p:spPr>
          <a:xfrm>
            <a:off x="11203657" y="707336"/>
            <a:ext cx="7084314" cy="4722876"/>
          </a:xfrm>
          <a:custGeom>
            <a:rect b="b" l="l" r="r" t="t"/>
            <a:pathLst>
              <a:path extrusionOk="0" h="6297168" w="9445752">
                <a:moveTo>
                  <a:pt x="0" y="0"/>
                </a:moveTo>
                <a:lnTo>
                  <a:pt x="9445752" y="0"/>
                </a:lnTo>
                <a:lnTo>
                  <a:pt x="9445752" y="6297168"/>
                </a:lnTo>
                <a:lnTo>
                  <a:pt x="0" y="6297168"/>
                </a:lnTo>
                <a:lnTo>
                  <a:pt x="0" y="0"/>
                </a:lnTo>
                <a:close/>
              </a:path>
            </a:pathLst>
          </a:custGeom>
          <a:blipFill rotWithShape="1">
            <a:blip r:embed="rId14">
              <a:alphaModFix/>
            </a:blip>
            <a:stretch>
              <a:fillRect b="-48" l="0" r="0" t="-47"/>
            </a:stretch>
          </a:blipFill>
          <a:ln>
            <a:noFill/>
          </a:ln>
        </p:spPr>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descr="Uma imagem com texto, Tipo de letra, captura de ecrã, Gráficos  Descrição gerada automaticamente" id="455" name="Google Shape;455;p23"/>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456" name="Google Shape;456;p23"/>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457" name="Google Shape;457;p23"/>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458" name="Google Shape;458;p23"/>
          <p:cNvGrpSpPr/>
          <p:nvPr/>
        </p:nvGrpSpPr>
        <p:grpSpPr>
          <a:xfrm>
            <a:off x="2130209" y="-6353"/>
            <a:ext cx="16164211" cy="720090"/>
            <a:chOff x="0" y="0"/>
            <a:chExt cx="21552281" cy="960120"/>
          </a:xfrm>
        </p:grpSpPr>
        <p:sp>
          <p:nvSpPr>
            <p:cNvPr id="459" name="Google Shape;459;p23"/>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460" name="Google Shape;460;p23"/>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1" name="Google Shape;461;p23"/>
          <p:cNvSpPr/>
          <p:nvPr/>
        </p:nvSpPr>
        <p:spPr>
          <a:xfrm>
            <a:off x="10686926" y="707336"/>
            <a:ext cx="7601045" cy="5087969"/>
          </a:xfrm>
          <a:custGeom>
            <a:rect b="b" l="l" r="r" t="t"/>
            <a:pathLst>
              <a:path extrusionOk="0" h="6783959" w="10134727">
                <a:moveTo>
                  <a:pt x="0" y="0"/>
                </a:moveTo>
                <a:lnTo>
                  <a:pt x="10134727" y="0"/>
                </a:lnTo>
                <a:lnTo>
                  <a:pt x="10134727" y="6783959"/>
                </a:lnTo>
                <a:lnTo>
                  <a:pt x="0" y="6783959"/>
                </a:lnTo>
                <a:lnTo>
                  <a:pt x="0" y="0"/>
                </a:lnTo>
                <a:close/>
              </a:path>
            </a:pathLst>
          </a:custGeom>
          <a:blipFill rotWithShape="1">
            <a:blip r:embed="rId6">
              <a:alphaModFix/>
            </a:blip>
            <a:stretch>
              <a:fillRect b="0" l="-33" r="-33" t="0"/>
            </a:stretch>
          </a:blipFill>
          <a:ln>
            <a:noFill/>
          </a:ln>
        </p:spPr>
      </p:sp>
      <p:sp>
        <p:nvSpPr>
          <p:cNvPr id="462" name="Google Shape;462;p23"/>
          <p:cNvSpPr txBox="1"/>
          <p:nvPr/>
        </p:nvSpPr>
        <p:spPr>
          <a:xfrm>
            <a:off x="1348750" y="1016498"/>
            <a:ext cx="9120302" cy="579990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6D25"/>
                </a:solidFill>
                <a:latin typeface="Arial"/>
                <a:ea typeface="Arial"/>
                <a:cs typeface="Arial"/>
                <a:sym typeface="Arial"/>
              </a:rPr>
              <a:t>National Employment Legislation</a:t>
            </a:r>
            <a:endParaRPr/>
          </a:p>
          <a:p>
            <a:pPr indent="0" lvl="0" marL="0" marR="0" rtl="0" algn="l">
              <a:lnSpc>
                <a:spcPct val="129595"/>
              </a:lnSpc>
              <a:spcBef>
                <a:spcPts val="0"/>
              </a:spcBef>
              <a:spcAft>
                <a:spcPts val="0"/>
              </a:spcAft>
              <a:buNone/>
            </a:pPr>
            <a:r>
              <a:t/>
            </a:r>
            <a:endParaRPr b="1" i="0" sz="4200" u="none" cap="none" strike="noStrike">
              <a:solidFill>
                <a:srgbClr val="FF6D25"/>
              </a:solidFill>
              <a:latin typeface="Arial"/>
              <a:ea typeface="Arial"/>
              <a:cs typeface="Arial"/>
              <a:sym typeface="Arial"/>
            </a:endParaRPr>
          </a:p>
          <a:p>
            <a:pPr indent="0" lvl="0" marL="0" marR="0" rtl="0" algn="l">
              <a:lnSpc>
                <a:spcPct val="129600"/>
              </a:lnSpc>
              <a:spcBef>
                <a:spcPts val="0"/>
              </a:spcBef>
              <a:spcAft>
                <a:spcPts val="0"/>
              </a:spcAft>
              <a:buNone/>
            </a:pPr>
            <a:r>
              <a:rPr b="1" i="0" lang="en-US" sz="4000" u="none" cap="none" strike="noStrike">
                <a:solidFill>
                  <a:srgbClr val="000000"/>
                </a:solidFill>
                <a:latin typeface="Arial"/>
                <a:ea typeface="Arial"/>
                <a:cs typeface="Arial"/>
                <a:sym typeface="Arial"/>
              </a:rPr>
              <a:t>Italy</a:t>
            </a:r>
            <a:endParaRPr/>
          </a:p>
          <a:p>
            <a:pPr indent="0" lvl="0" marL="0" marR="0" rtl="0" algn="l">
              <a:lnSpc>
                <a:spcPct val="45350"/>
              </a:lnSpc>
              <a:spcBef>
                <a:spcPts val="0"/>
              </a:spcBef>
              <a:spcAft>
                <a:spcPts val="0"/>
              </a:spcAft>
              <a:buNone/>
            </a:pPr>
            <a:r>
              <a:t/>
            </a:r>
            <a:endParaRPr b="1" i="0" sz="4000" u="none" cap="none" strike="noStrike">
              <a:solidFill>
                <a:srgbClr val="000000"/>
              </a:solidFill>
              <a:latin typeface="Arial"/>
              <a:ea typeface="Arial"/>
              <a:cs typeface="Arial"/>
              <a:sym typeface="Arial"/>
            </a:endParaRPr>
          </a:p>
          <a:p>
            <a:pPr indent="0" lvl="0" marL="0" marR="0" rtl="0" algn="l">
              <a:lnSpc>
                <a:spcPct val="45350"/>
              </a:lnSpc>
              <a:spcBef>
                <a:spcPts val="0"/>
              </a:spcBef>
              <a:spcAft>
                <a:spcPts val="0"/>
              </a:spcAft>
              <a:buNone/>
            </a:pPr>
            <a:r>
              <a:t/>
            </a:r>
            <a:endParaRPr b="1" i="0" sz="4000" u="none" cap="none" strike="noStrike">
              <a:solidFill>
                <a:srgbClr val="000000"/>
              </a:solidFill>
              <a:latin typeface="Arial"/>
              <a:ea typeface="Arial"/>
              <a:cs typeface="Arial"/>
              <a:sym typeface="Arial"/>
            </a:endParaRPr>
          </a:p>
          <a:p>
            <a:pPr indent="0" lvl="0" marL="0" marR="0" rtl="0" algn="l">
              <a:lnSpc>
                <a:spcPct val="45350"/>
              </a:lnSpc>
              <a:spcBef>
                <a:spcPts val="0"/>
              </a:spcBef>
              <a:spcAft>
                <a:spcPts val="0"/>
              </a:spcAft>
              <a:buNone/>
            </a:pPr>
            <a:r>
              <a:t/>
            </a:r>
            <a:endParaRPr b="1" i="0" sz="4000" u="none" cap="none" strike="noStrike">
              <a:solidFill>
                <a:srgbClr val="000000"/>
              </a:solidFill>
              <a:latin typeface="Arial"/>
              <a:ea typeface="Arial"/>
              <a:cs typeface="Arial"/>
              <a:sym typeface="Arial"/>
            </a:endParaRPr>
          </a:p>
          <a:p>
            <a:pPr indent="0" lvl="0" marL="0" marR="0" rtl="0" algn="l">
              <a:lnSpc>
                <a:spcPct val="45350"/>
              </a:lnSpc>
              <a:spcBef>
                <a:spcPts val="0"/>
              </a:spcBef>
              <a:spcAft>
                <a:spcPts val="0"/>
              </a:spcAft>
              <a:buNone/>
            </a:pPr>
            <a:r>
              <a:t/>
            </a:r>
            <a:endParaRPr b="1" i="0" sz="4000" u="none" cap="none" strike="noStrike">
              <a:solidFill>
                <a:srgbClr val="000000"/>
              </a:solidFill>
              <a:latin typeface="Arial"/>
              <a:ea typeface="Arial"/>
              <a:cs typeface="Arial"/>
              <a:sym typeface="Arial"/>
            </a:endParaRPr>
          </a:p>
          <a:p>
            <a:pPr indent="0" lvl="0" marL="0" marR="0" rtl="0" algn="l">
              <a:lnSpc>
                <a:spcPct val="129600"/>
              </a:lnSpc>
              <a:spcBef>
                <a:spcPts val="0"/>
              </a:spcBef>
              <a:spcAft>
                <a:spcPts val="0"/>
              </a:spcAft>
              <a:buNone/>
            </a:pPr>
            <a:r>
              <a:rPr b="0" i="0" lang="en-US" sz="3000" u="none" cap="none" strike="noStrike">
                <a:solidFill>
                  <a:srgbClr val="0046FF"/>
                </a:solidFill>
                <a:latin typeface="Arial"/>
                <a:ea typeface="Arial"/>
                <a:cs typeface="Arial"/>
                <a:sym typeface="Arial"/>
              </a:rPr>
              <a:t>Decree </a:t>
            </a:r>
            <a:r>
              <a:rPr b="0" i="0" lang="en-US" sz="3000" u="sng" cap="none" strike="noStrike">
                <a:solidFill>
                  <a:srgbClr val="0046FF"/>
                </a:solidFill>
                <a:latin typeface="Arial"/>
                <a:ea typeface="Arial"/>
                <a:cs typeface="Arial"/>
                <a:sym typeface="Arial"/>
                <a:hlinkClick r:id="rId7">
                  <a:extLst>
                    <a:ext uri="{A12FA001-AC4F-418D-AE19-62706E023703}">
                      <ahyp:hlinkClr val="tx"/>
                    </a:ext>
                  </a:extLst>
                </a:hlinkClick>
              </a:rPr>
              <a:t>Law 179/2025 </a:t>
            </a:r>
            <a:endParaRPr/>
          </a:p>
          <a:p>
            <a:pPr indent="0" lvl="0" marL="0" marR="0" rtl="0" algn="l">
              <a:lnSpc>
                <a:spcPct val="129600"/>
              </a:lnSpc>
              <a:spcBef>
                <a:spcPts val="0"/>
              </a:spcBef>
              <a:spcAft>
                <a:spcPts val="0"/>
              </a:spcAft>
              <a:buNone/>
            </a:pPr>
            <a:r>
              <a:t/>
            </a:r>
            <a:endParaRPr b="0" i="0" sz="3000" u="sng" cap="none" strike="noStrike">
              <a:solidFill>
                <a:srgbClr val="0046FF"/>
              </a:solidFill>
              <a:latin typeface="Arial"/>
              <a:ea typeface="Arial"/>
              <a:cs typeface="Arial"/>
              <a:sym typeface="Arial"/>
              <a:hlinkClick r:id="rId8">
                <a:extLst>
                  <a:ext uri="{A12FA001-AC4F-418D-AE19-62706E023703}">
                    <ahyp:hlinkClr val="tx"/>
                  </a:ext>
                </a:extLst>
              </a:hlinkClick>
            </a:endParaRPr>
          </a:p>
          <a:p>
            <a:pPr indent="0" lvl="0" marL="0" marR="0" rtl="0" algn="l">
              <a:lnSpc>
                <a:spcPct val="129600"/>
              </a:lnSpc>
              <a:spcBef>
                <a:spcPts val="0"/>
              </a:spcBef>
              <a:spcAft>
                <a:spcPts val="0"/>
              </a:spcAft>
              <a:buNone/>
            </a:pPr>
            <a:r>
              <a:rPr b="0" i="0" lang="en-US" sz="3000" u="sng" cap="none" strike="noStrike">
                <a:solidFill>
                  <a:srgbClr val="0046FF"/>
                </a:solidFill>
                <a:latin typeface="Arial"/>
                <a:ea typeface="Arial"/>
                <a:cs typeface="Arial"/>
                <a:sym typeface="Arial"/>
                <a:hlinkClick r:id="rId9">
                  <a:extLst>
                    <a:ext uri="{A12FA001-AC4F-418D-AE19-62706E023703}">
                      <ahyp:hlinkClr val="tx"/>
                    </a:ext>
                  </a:extLst>
                </a:hlinkClick>
              </a:rPr>
              <a:t>Decreto Flussi Itali</a:t>
            </a:r>
            <a:r>
              <a:rPr b="0" i="0" lang="en-US" sz="3000" u="none" cap="none" strike="noStrike">
                <a:solidFill>
                  <a:srgbClr val="0046FF"/>
                </a:solidFill>
                <a:latin typeface="Arial"/>
                <a:ea typeface="Arial"/>
                <a:cs typeface="Arial"/>
                <a:sym typeface="Arial"/>
              </a:rPr>
              <a:t>a</a:t>
            </a:r>
            <a:endParaRPr/>
          </a:p>
          <a:p>
            <a:pPr indent="0" lvl="0" marL="0" marR="0" rtl="0" algn="l">
              <a:lnSpc>
                <a:spcPct val="129600"/>
              </a:lnSpc>
              <a:spcBef>
                <a:spcPts val="0"/>
              </a:spcBef>
              <a:spcAft>
                <a:spcPts val="0"/>
              </a:spcAft>
              <a:buNone/>
            </a:pPr>
            <a:r>
              <a:t/>
            </a:r>
            <a:endParaRPr b="0" i="0" sz="3000" u="none" cap="none" strike="noStrike">
              <a:solidFill>
                <a:srgbClr val="0046FF"/>
              </a:solidFill>
              <a:latin typeface="Arial"/>
              <a:ea typeface="Arial"/>
              <a:cs typeface="Arial"/>
              <a:sym typeface="Arial"/>
            </a:endParaRPr>
          </a:p>
          <a:p>
            <a:pPr indent="0" lvl="0" marL="0" marR="0" rtl="0" algn="l">
              <a:lnSpc>
                <a:spcPct val="129600"/>
              </a:lnSpc>
              <a:spcBef>
                <a:spcPts val="0"/>
              </a:spcBef>
              <a:spcAft>
                <a:spcPts val="0"/>
              </a:spcAft>
              <a:buNone/>
            </a:pPr>
            <a:r>
              <a:t/>
            </a:r>
            <a:endParaRPr b="0" i="0" sz="3000" u="none" cap="none" strike="noStrike">
              <a:solidFill>
                <a:srgbClr val="0046FF"/>
              </a:solidFill>
              <a:latin typeface="Arial"/>
              <a:ea typeface="Arial"/>
              <a:cs typeface="Arial"/>
              <a:sym typeface="Arial"/>
            </a:endParaRPr>
          </a:p>
          <a:p>
            <a:pPr indent="0" lvl="0" marL="0" marR="0" rtl="0" algn="l">
              <a:lnSpc>
                <a:spcPct val="60466"/>
              </a:lnSpc>
              <a:spcBef>
                <a:spcPts val="0"/>
              </a:spcBef>
              <a:spcAft>
                <a:spcPts val="0"/>
              </a:spcAft>
              <a:buNone/>
            </a:pPr>
            <a:r>
              <a:t/>
            </a:r>
            <a:endParaRPr b="0" i="0" sz="3000" u="none" cap="none" strike="noStrike">
              <a:solidFill>
                <a:srgbClr val="0046FF"/>
              </a:solidFill>
              <a:latin typeface="Arial"/>
              <a:ea typeface="Arial"/>
              <a:cs typeface="Arial"/>
              <a:sym typeface="Arial"/>
            </a:endParaRPr>
          </a:p>
          <a:p>
            <a:pPr indent="0" lvl="0" marL="0" marR="0" rtl="0" algn="l">
              <a:lnSpc>
                <a:spcPct val="32966"/>
              </a:lnSpc>
              <a:spcBef>
                <a:spcPts val="0"/>
              </a:spcBef>
              <a:spcAft>
                <a:spcPts val="0"/>
              </a:spcAft>
              <a:buNone/>
            </a:pPr>
            <a:r>
              <a:t/>
            </a:r>
            <a:endParaRPr b="0" i="0" sz="3000" u="none" cap="none" strike="noStrike">
              <a:solidFill>
                <a:srgbClr val="0046FF"/>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descr="Uma imagem com texto, Tipo de letra, captura de ecrã, Gráficos  Descrição gerada automaticamente" id="471" name="Google Shape;471;p24"/>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472" name="Google Shape;472;p24"/>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473" name="Google Shape;473;p24"/>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474" name="Google Shape;474;p24"/>
          <p:cNvGrpSpPr/>
          <p:nvPr/>
        </p:nvGrpSpPr>
        <p:grpSpPr>
          <a:xfrm>
            <a:off x="2130209" y="-6353"/>
            <a:ext cx="16164211" cy="720090"/>
            <a:chOff x="0" y="0"/>
            <a:chExt cx="21552281" cy="960120"/>
          </a:xfrm>
        </p:grpSpPr>
        <p:sp>
          <p:nvSpPr>
            <p:cNvPr id="475" name="Google Shape;475;p24"/>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476" name="Google Shape;476;p24"/>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7" name="Google Shape;477;p24"/>
          <p:cNvSpPr/>
          <p:nvPr/>
        </p:nvSpPr>
        <p:spPr>
          <a:xfrm>
            <a:off x="11259007" y="707336"/>
            <a:ext cx="7028974" cy="5271707"/>
          </a:xfrm>
          <a:custGeom>
            <a:rect b="b" l="l" r="r" t="t"/>
            <a:pathLst>
              <a:path extrusionOk="0" h="7028942" w="9371965">
                <a:moveTo>
                  <a:pt x="0" y="0"/>
                </a:moveTo>
                <a:lnTo>
                  <a:pt x="9371965" y="0"/>
                </a:lnTo>
                <a:lnTo>
                  <a:pt x="9371965" y="7028942"/>
                </a:lnTo>
                <a:lnTo>
                  <a:pt x="0" y="7028942"/>
                </a:lnTo>
                <a:lnTo>
                  <a:pt x="0" y="0"/>
                </a:lnTo>
                <a:close/>
              </a:path>
            </a:pathLst>
          </a:custGeom>
          <a:blipFill rotWithShape="1">
            <a:blip r:embed="rId6">
              <a:alphaModFix/>
            </a:blip>
            <a:stretch>
              <a:fillRect b="0" l="0" r="0" t="0"/>
            </a:stretch>
          </a:blipFill>
          <a:ln>
            <a:noFill/>
          </a:ln>
        </p:spPr>
      </p:sp>
      <p:sp>
        <p:nvSpPr>
          <p:cNvPr id="478" name="Google Shape;478;p24"/>
          <p:cNvSpPr txBox="1"/>
          <p:nvPr/>
        </p:nvSpPr>
        <p:spPr>
          <a:xfrm>
            <a:off x="1348740" y="1016508"/>
            <a:ext cx="15590520" cy="511410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6D25"/>
                </a:solidFill>
                <a:latin typeface="Arial"/>
                <a:ea typeface="Arial"/>
                <a:cs typeface="Arial"/>
                <a:sym typeface="Arial"/>
              </a:rPr>
              <a:t>National Employment Legislation</a:t>
            </a:r>
            <a:endParaRPr/>
          </a:p>
          <a:p>
            <a:pPr indent="0" lvl="0" marL="0" marR="0" rtl="0" algn="l">
              <a:lnSpc>
                <a:spcPct val="129590"/>
              </a:lnSpc>
              <a:spcBef>
                <a:spcPts val="0"/>
              </a:spcBef>
              <a:spcAft>
                <a:spcPts val="0"/>
              </a:spcAft>
              <a:buNone/>
            </a:pPr>
            <a:r>
              <a:rPr b="1" i="0" lang="en-US" sz="6600" u="none" cap="none" strike="noStrike">
                <a:solidFill>
                  <a:srgbClr val="000000"/>
                </a:solidFill>
                <a:latin typeface="Arial"/>
                <a:ea typeface="Arial"/>
                <a:cs typeface="Arial"/>
                <a:sym typeface="Arial"/>
              </a:rPr>
              <a:t>Ireland</a:t>
            </a:r>
            <a:endParaRPr/>
          </a:p>
          <a:p>
            <a:pPr indent="0" lvl="0" marL="0" marR="0" rtl="0" algn="l">
              <a:lnSpc>
                <a:spcPct val="58909"/>
              </a:lnSpc>
              <a:spcBef>
                <a:spcPts val="0"/>
              </a:spcBef>
              <a:spcAft>
                <a:spcPts val="0"/>
              </a:spcAft>
              <a:buNone/>
            </a:pPr>
            <a:r>
              <a:t/>
            </a:r>
            <a:endParaRPr b="1" i="0" sz="6600" u="none" cap="none" strike="noStrike">
              <a:solidFill>
                <a:srgbClr val="000000"/>
              </a:solidFill>
              <a:latin typeface="Arial"/>
              <a:ea typeface="Arial"/>
              <a:cs typeface="Arial"/>
              <a:sym typeface="Arial"/>
            </a:endParaRPr>
          </a:p>
          <a:p>
            <a:pPr indent="0" lvl="0" marL="0" marR="0" rtl="0" algn="l">
              <a:lnSpc>
                <a:spcPct val="129600"/>
              </a:lnSpc>
              <a:spcBef>
                <a:spcPts val="0"/>
              </a:spcBef>
              <a:spcAft>
                <a:spcPts val="0"/>
              </a:spcAft>
              <a:buNone/>
            </a:pPr>
            <a:r>
              <a:rPr b="0" i="0" lang="en-US" sz="3000" u="none" cap="none" strike="noStrike">
                <a:solidFill>
                  <a:srgbClr val="000000"/>
                </a:solidFill>
                <a:latin typeface="Arial"/>
                <a:ea typeface="Arial"/>
                <a:cs typeface="Arial"/>
                <a:sym typeface="Arial"/>
              </a:rPr>
              <a:t>Employment Permits Act 2020</a:t>
            </a:r>
            <a:endParaRPr/>
          </a:p>
          <a:p>
            <a:pPr indent="0" lvl="0" marL="0" marR="0" rtl="0" algn="l">
              <a:lnSpc>
                <a:spcPct val="129600"/>
              </a:lnSpc>
              <a:spcBef>
                <a:spcPts val="0"/>
              </a:spcBef>
              <a:spcAft>
                <a:spcPts val="0"/>
              </a:spcAft>
              <a:buNone/>
            </a:pPr>
            <a:r>
              <a:t/>
            </a:r>
            <a:endParaRPr b="0" i="0" sz="3000" u="none" cap="none" strike="noStrike">
              <a:solidFill>
                <a:srgbClr val="000000"/>
              </a:solidFill>
              <a:latin typeface="Arial"/>
              <a:ea typeface="Arial"/>
              <a:cs typeface="Arial"/>
              <a:sym typeface="Arial"/>
            </a:endParaRPr>
          </a:p>
          <a:p>
            <a:pPr indent="0" lvl="0" marL="0" marR="0" rtl="0" algn="l">
              <a:lnSpc>
                <a:spcPct val="129600"/>
              </a:lnSpc>
              <a:spcBef>
                <a:spcPts val="0"/>
              </a:spcBef>
              <a:spcAft>
                <a:spcPts val="0"/>
              </a:spcAft>
              <a:buNone/>
            </a:pPr>
            <a:r>
              <a:rPr b="0" i="0" lang="en-US" sz="3000" u="none" cap="none" strike="noStrike">
                <a:solidFill>
                  <a:srgbClr val="000000"/>
                </a:solidFill>
                <a:latin typeface="Arial"/>
                <a:ea typeface="Arial"/>
                <a:cs typeface="Arial"/>
                <a:sym typeface="Arial"/>
              </a:rPr>
              <a:t>Employment Permits Regulations 2017 (</a:t>
            </a:r>
            <a:r>
              <a:rPr b="0" i="0" lang="en-US" sz="3000" u="sng" cap="none" strike="noStrike">
                <a:solidFill>
                  <a:srgbClr val="000000"/>
                </a:solidFill>
                <a:latin typeface="Arial"/>
                <a:ea typeface="Arial"/>
                <a:cs typeface="Arial"/>
                <a:sym typeface="Arial"/>
                <a:hlinkClick r:id="rId7">
                  <a:extLst>
                    <a:ext uri="{A12FA001-AC4F-418D-AE19-62706E023703}">
                      <ahyp:hlinkClr val="tx"/>
                    </a:ext>
                  </a:extLst>
                </a:hlinkClick>
              </a:rPr>
              <a:t>SI No 95 of 2017</a:t>
            </a:r>
            <a:endParaRPr/>
          </a:p>
          <a:p>
            <a:pPr indent="0" lvl="0" marL="0" marR="0" rtl="0" algn="l">
              <a:lnSpc>
                <a:spcPct val="129600"/>
              </a:lnSpc>
              <a:spcBef>
                <a:spcPts val="0"/>
              </a:spcBef>
              <a:spcAft>
                <a:spcPts val="0"/>
              </a:spcAft>
              <a:buNone/>
            </a:pPr>
            <a:r>
              <a:t/>
            </a:r>
            <a:endParaRPr b="0" i="0" sz="3000" u="sng" cap="none" strike="noStrike">
              <a:solidFill>
                <a:srgbClr val="000000"/>
              </a:solidFill>
              <a:latin typeface="Arial"/>
              <a:ea typeface="Arial"/>
              <a:cs typeface="Arial"/>
              <a:sym typeface="Arial"/>
              <a:hlinkClick r:id="rId8">
                <a:extLst>
                  <a:ext uri="{A12FA001-AC4F-418D-AE19-62706E023703}">
                    <ahyp:hlinkClr val="tx"/>
                  </a:ext>
                </a:extLst>
              </a:hlinkClick>
            </a:endParaRPr>
          </a:p>
          <a:p>
            <a:pPr indent="0" lvl="0" marL="0" marR="0" rtl="0" algn="l">
              <a:lnSpc>
                <a:spcPct val="129600"/>
              </a:lnSpc>
              <a:spcBef>
                <a:spcPts val="0"/>
              </a:spcBef>
              <a:spcAft>
                <a:spcPts val="0"/>
              </a:spcAft>
              <a:buNone/>
            </a:pPr>
            <a:r>
              <a:rPr b="0" i="0" lang="en-US" sz="3000" u="sng" cap="none" strike="noStrike">
                <a:solidFill>
                  <a:srgbClr val="000000"/>
                </a:solidFill>
                <a:latin typeface="Arial"/>
                <a:ea typeface="Arial"/>
                <a:cs typeface="Arial"/>
                <a:sym typeface="Arial"/>
                <a:hlinkClick r:id="rId9">
                  <a:extLst>
                    <a:ext uri="{A12FA001-AC4F-418D-AE19-62706E023703}">
                      <ahyp:hlinkClr val="tx"/>
                    </a:ext>
                  </a:extLst>
                </a:hlinkClick>
              </a:rPr>
              <a:t>Economic Migration Policy</a:t>
            </a:r>
            <a:endParaRPr/>
          </a:p>
          <a:p>
            <a:pPr indent="0" lvl="0" marL="0" marR="0" rtl="0" algn="l">
              <a:lnSpc>
                <a:spcPct val="60466"/>
              </a:lnSpc>
              <a:spcBef>
                <a:spcPts val="0"/>
              </a:spcBef>
              <a:spcAft>
                <a:spcPts val="0"/>
              </a:spcAft>
              <a:buNone/>
            </a:pPr>
            <a:r>
              <a:t/>
            </a:r>
            <a:endParaRPr b="0" i="0" sz="3000" u="sng" cap="none" strike="noStrike">
              <a:solidFill>
                <a:srgbClr val="000000"/>
              </a:solidFill>
              <a:latin typeface="Arial"/>
              <a:ea typeface="Arial"/>
              <a:cs typeface="Arial"/>
              <a:sym typeface="Arial"/>
              <a:hlinkClick r:id="rId10">
                <a:extLst>
                  <a:ext uri="{A12FA001-AC4F-418D-AE19-62706E023703}">
                    <ahyp:hlinkClr val="tx"/>
                  </a:ext>
                </a:extLst>
              </a:hlinkClick>
            </a:endParaRPr>
          </a:p>
          <a:p>
            <a:pPr indent="0" lvl="0" marL="0" marR="0" rtl="0" algn="l">
              <a:lnSpc>
                <a:spcPct val="32966"/>
              </a:lnSpc>
              <a:spcBef>
                <a:spcPts val="0"/>
              </a:spcBef>
              <a:spcAft>
                <a:spcPts val="0"/>
              </a:spcAft>
              <a:buNone/>
            </a:pPr>
            <a:r>
              <a:t/>
            </a:r>
            <a:endParaRPr b="0" i="0" sz="3000" u="sng" cap="none" strike="noStrike">
              <a:solidFill>
                <a:srgbClr val="000000"/>
              </a:solidFill>
              <a:latin typeface="Arial"/>
              <a:ea typeface="Arial"/>
              <a:cs typeface="Arial"/>
              <a:sym typeface="Arial"/>
              <a:hlinkClick r:id="rId11">
                <a:extLst>
                  <a:ext uri="{A12FA001-AC4F-418D-AE19-62706E023703}">
                    <ahyp:hlinkClr val="tx"/>
                  </a:ext>
                </a:extLst>
              </a:hlinkClick>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descr="Uma imagem com texto, Tipo de letra, captura de ecrã, Gráficos  Descrição gerada automaticamente" id="487" name="Google Shape;487;p25"/>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sp>
        <p:nvSpPr>
          <p:cNvPr id="488" name="Google Shape;488;p25"/>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ma imagem com Tipo de letra, Gráficos, logótipo, captura de ecrã  Descrição gerada automaticamente" id="489" name="Google Shape;489;p25"/>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grpSp>
        <p:nvGrpSpPr>
          <p:cNvPr id="490" name="Google Shape;490;p25"/>
          <p:cNvGrpSpPr/>
          <p:nvPr/>
        </p:nvGrpSpPr>
        <p:grpSpPr>
          <a:xfrm>
            <a:off x="2130209" y="-6353"/>
            <a:ext cx="16164211" cy="720090"/>
            <a:chOff x="0" y="0"/>
            <a:chExt cx="21552281" cy="960120"/>
          </a:xfrm>
        </p:grpSpPr>
        <p:sp>
          <p:nvSpPr>
            <p:cNvPr id="491" name="Google Shape;491;p25"/>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sp>
        <p:sp>
          <p:nvSpPr>
            <p:cNvPr id="492" name="Google Shape;492;p25"/>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3" name="Google Shape;493;p25"/>
          <p:cNvSpPr txBox="1"/>
          <p:nvPr/>
        </p:nvSpPr>
        <p:spPr>
          <a:xfrm>
            <a:off x="1348740" y="1048226"/>
            <a:ext cx="15590520" cy="1195664"/>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i="0" lang="en-US" sz="4200" u="none" cap="none" strike="noStrike">
                <a:solidFill>
                  <a:srgbClr val="FF6D25"/>
                </a:solidFill>
                <a:latin typeface="Arial"/>
                <a:ea typeface="Arial"/>
                <a:cs typeface="Arial"/>
                <a:sym typeface="Arial"/>
              </a:rPr>
              <a:t>Additional reading:</a:t>
            </a:r>
            <a:endParaRPr/>
          </a:p>
        </p:txBody>
      </p:sp>
      <p:sp>
        <p:nvSpPr>
          <p:cNvPr id="494" name="Google Shape;494;p25"/>
          <p:cNvSpPr txBox="1"/>
          <p:nvPr/>
        </p:nvSpPr>
        <p:spPr>
          <a:xfrm>
            <a:off x="1668780" y="2932509"/>
            <a:ext cx="15590396" cy="6039974"/>
          </a:xfrm>
          <a:prstGeom prst="rect">
            <a:avLst/>
          </a:prstGeom>
          <a:noFill/>
          <a:ln>
            <a:noFill/>
          </a:ln>
        </p:spPr>
        <p:txBody>
          <a:bodyPr anchorCtr="0" anchor="t" bIns="0" lIns="0" spcFirstLastPara="1" rIns="0" wrap="square" tIns="0">
            <a:spAutoFit/>
          </a:bodyPr>
          <a:lstStyle/>
          <a:p>
            <a:pPr indent="0" lvl="0" marL="0" marR="0" rtl="0" algn="l">
              <a:lnSpc>
                <a:spcPct val="129600"/>
              </a:lnSpc>
              <a:spcBef>
                <a:spcPts val="0"/>
              </a:spcBef>
              <a:spcAft>
                <a:spcPts val="0"/>
              </a:spcAft>
              <a:buNone/>
            </a:pPr>
            <a:r>
              <a:rPr b="0" i="0" lang="en-US" sz="4000" u="sng" cap="none" strike="noStrike">
                <a:solidFill>
                  <a:srgbClr val="000000"/>
                </a:solidFill>
                <a:latin typeface="Calibri"/>
                <a:ea typeface="Calibri"/>
                <a:cs typeface="Calibri"/>
                <a:sym typeface="Calibri"/>
                <a:hlinkClick r:id="rId6">
                  <a:extLst>
                    <a:ext uri="{A12FA001-AC4F-418D-AE19-62706E023703}">
                      <ahyp:hlinkClr val="tx"/>
                    </a:ext>
                  </a:extLst>
                </a:hlinkClick>
              </a:rPr>
              <a:t>EU Single Permit Directive</a:t>
            </a:r>
            <a:endParaRPr/>
          </a:p>
          <a:p>
            <a:pPr indent="0" lvl="0" marL="0" marR="0" rtl="0" algn="l">
              <a:lnSpc>
                <a:spcPct val="45350"/>
              </a:lnSpc>
              <a:spcBef>
                <a:spcPts val="0"/>
              </a:spcBef>
              <a:spcAft>
                <a:spcPts val="0"/>
              </a:spcAft>
              <a:buNone/>
            </a:pPr>
            <a:r>
              <a:t/>
            </a:r>
            <a:endParaRPr b="0" i="0" sz="4000" u="sng" cap="none" strike="noStrike">
              <a:solidFill>
                <a:srgbClr val="000000"/>
              </a:solidFill>
              <a:latin typeface="Calibri"/>
              <a:ea typeface="Calibri"/>
              <a:cs typeface="Calibri"/>
              <a:sym typeface="Calibri"/>
              <a:hlinkClick r:id="rId7">
                <a:extLst>
                  <a:ext uri="{A12FA001-AC4F-418D-AE19-62706E023703}">
                    <ahyp:hlinkClr val="tx"/>
                  </a:ext>
                </a:extLst>
              </a:hlinkClick>
            </a:endParaRPr>
          </a:p>
          <a:p>
            <a:pPr indent="0" lvl="0" marL="0" marR="0" rtl="0" algn="l">
              <a:lnSpc>
                <a:spcPct val="129600"/>
              </a:lnSpc>
              <a:spcBef>
                <a:spcPts val="0"/>
              </a:spcBef>
              <a:spcAft>
                <a:spcPts val="0"/>
              </a:spcAft>
              <a:buNone/>
            </a:pPr>
            <a:r>
              <a:rPr b="0" i="0" lang="en-US" sz="4000" u="sng" cap="none" strike="noStrike">
                <a:solidFill>
                  <a:srgbClr val="000000"/>
                </a:solidFill>
                <a:latin typeface="Calibri"/>
                <a:ea typeface="Calibri"/>
                <a:cs typeface="Calibri"/>
                <a:sym typeface="Calibri"/>
                <a:hlinkClick r:id="rId8">
                  <a:extLst>
                    <a:ext uri="{A12FA001-AC4F-418D-AE19-62706E023703}">
                      <ahyp:hlinkClr val="tx"/>
                    </a:ext>
                  </a:extLst>
                </a:hlinkClick>
              </a:rPr>
              <a:t>Employment and Social Affairs</a:t>
            </a:r>
            <a:endParaRPr/>
          </a:p>
          <a:p>
            <a:pPr indent="0" lvl="0" marL="0" marR="0" rtl="0" algn="l">
              <a:lnSpc>
                <a:spcPct val="45350"/>
              </a:lnSpc>
              <a:spcBef>
                <a:spcPts val="0"/>
              </a:spcBef>
              <a:spcAft>
                <a:spcPts val="0"/>
              </a:spcAft>
              <a:buNone/>
            </a:pPr>
            <a:r>
              <a:t/>
            </a:r>
            <a:endParaRPr b="0" i="0" sz="4000" u="sng" cap="none" strike="noStrike">
              <a:solidFill>
                <a:srgbClr val="000000"/>
              </a:solidFill>
              <a:latin typeface="Calibri"/>
              <a:ea typeface="Calibri"/>
              <a:cs typeface="Calibri"/>
              <a:sym typeface="Calibri"/>
              <a:hlinkClick r:id="rId9">
                <a:extLst>
                  <a:ext uri="{A12FA001-AC4F-418D-AE19-62706E023703}">
                    <ahyp:hlinkClr val="tx"/>
                  </a:ext>
                </a:extLst>
              </a:hlinkClick>
            </a:endParaRPr>
          </a:p>
          <a:p>
            <a:pPr indent="0" lvl="0" marL="0" marR="0" rtl="0" algn="l">
              <a:lnSpc>
                <a:spcPct val="129600"/>
              </a:lnSpc>
              <a:spcBef>
                <a:spcPts val="0"/>
              </a:spcBef>
              <a:spcAft>
                <a:spcPts val="0"/>
              </a:spcAft>
              <a:buNone/>
            </a:pPr>
            <a:r>
              <a:rPr b="0" i="0" lang="en-US" sz="4000" u="sng" cap="none" strike="noStrike">
                <a:solidFill>
                  <a:srgbClr val="000000"/>
                </a:solidFill>
                <a:latin typeface="Calibri"/>
                <a:ea typeface="Calibri"/>
                <a:cs typeface="Calibri"/>
                <a:sym typeface="Calibri"/>
                <a:hlinkClick r:id="rId10">
                  <a:extLst>
                    <a:ext uri="{A12FA001-AC4F-418D-AE19-62706E023703}">
                      <ahyp:hlinkClr val="tx"/>
                    </a:ext>
                  </a:extLst>
                </a:hlinkClick>
              </a:rPr>
              <a:t>European Network Against Racism</a:t>
            </a:r>
            <a:endParaRPr/>
          </a:p>
          <a:p>
            <a:pPr indent="0" lvl="0" marL="0" marR="0" rtl="0" algn="l">
              <a:lnSpc>
                <a:spcPct val="45350"/>
              </a:lnSpc>
              <a:spcBef>
                <a:spcPts val="0"/>
              </a:spcBef>
              <a:spcAft>
                <a:spcPts val="0"/>
              </a:spcAft>
              <a:buNone/>
            </a:pPr>
            <a:r>
              <a:t/>
            </a:r>
            <a:endParaRPr b="0" i="0" sz="4000" u="sng" cap="none" strike="noStrike">
              <a:solidFill>
                <a:srgbClr val="000000"/>
              </a:solidFill>
              <a:latin typeface="Calibri"/>
              <a:ea typeface="Calibri"/>
              <a:cs typeface="Calibri"/>
              <a:sym typeface="Calibri"/>
              <a:hlinkClick r:id="rId11">
                <a:extLst>
                  <a:ext uri="{A12FA001-AC4F-418D-AE19-62706E023703}">
                    <ahyp:hlinkClr val="tx"/>
                  </a:ext>
                </a:extLst>
              </a:hlinkClick>
            </a:endParaRPr>
          </a:p>
          <a:p>
            <a:pPr indent="0" lvl="0" marL="0" marR="0" rtl="0" algn="l">
              <a:lnSpc>
                <a:spcPct val="129600"/>
              </a:lnSpc>
              <a:spcBef>
                <a:spcPts val="0"/>
              </a:spcBef>
              <a:spcAft>
                <a:spcPts val="0"/>
              </a:spcAft>
              <a:buNone/>
            </a:pPr>
            <a:r>
              <a:rPr b="0" i="0" lang="en-US" sz="4000" u="sng" cap="none" strike="noStrike">
                <a:solidFill>
                  <a:srgbClr val="000000"/>
                </a:solidFill>
                <a:latin typeface="Calibri"/>
                <a:ea typeface="Calibri"/>
                <a:cs typeface="Calibri"/>
                <a:sym typeface="Calibri"/>
                <a:hlinkClick r:id="rId12">
                  <a:extLst>
                    <a:ext uri="{A12FA001-AC4F-418D-AE19-62706E023703}">
                      <ahyp:hlinkClr val="tx"/>
                    </a:ext>
                  </a:extLst>
                </a:hlinkClick>
              </a:rPr>
              <a:t>EURES EU Employment Services</a:t>
            </a:r>
            <a:endParaRPr/>
          </a:p>
          <a:p>
            <a:pPr indent="0" lvl="0" marL="0" marR="0" rtl="0" algn="l">
              <a:lnSpc>
                <a:spcPct val="45350"/>
              </a:lnSpc>
              <a:spcBef>
                <a:spcPts val="0"/>
              </a:spcBef>
              <a:spcAft>
                <a:spcPts val="0"/>
              </a:spcAft>
              <a:buNone/>
            </a:pPr>
            <a:r>
              <a:t/>
            </a:r>
            <a:endParaRPr b="0" i="0" sz="4000" u="sng" cap="none" strike="noStrike">
              <a:solidFill>
                <a:srgbClr val="000000"/>
              </a:solidFill>
              <a:latin typeface="Calibri"/>
              <a:ea typeface="Calibri"/>
              <a:cs typeface="Calibri"/>
              <a:sym typeface="Calibri"/>
              <a:hlinkClick r:id="rId13">
                <a:extLst>
                  <a:ext uri="{A12FA001-AC4F-418D-AE19-62706E023703}">
                    <ahyp:hlinkClr val="tx"/>
                  </a:ext>
                </a:extLst>
              </a:hlinkClick>
            </a:endParaRPr>
          </a:p>
          <a:p>
            <a:pPr indent="0" lvl="0" marL="0" marR="0" rtl="0" algn="l">
              <a:lnSpc>
                <a:spcPct val="129600"/>
              </a:lnSpc>
              <a:spcBef>
                <a:spcPts val="0"/>
              </a:spcBef>
              <a:spcAft>
                <a:spcPts val="0"/>
              </a:spcAft>
              <a:buNone/>
            </a:pPr>
            <a:r>
              <a:rPr b="0" i="0" lang="en-US" sz="4000" u="sng" cap="none" strike="noStrike">
                <a:solidFill>
                  <a:srgbClr val="000000"/>
                </a:solidFill>
                <a:latin typeface="Calibri"/>
                <a:ea typeface="Calibri"/>
                <a:cs typeface="Calibri"/>
                <a:sym typeface="Calibri"/>
                <a:hlinkClick r:id="rId14">
                  <a:extLst>
                    <a:ext uri="{A12FA001-AC4F-418D-AE19-62706E023703}">
                      <ahyp:hlinkClr val="tx"/>
                    </a:ext>
                  </a:extLst>
                </a:hlinkClick>
              </a:rPr>
              <a:t>Diversity and Inclusion Strategy 2030</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descr="Uma imagem com texto, Tipo de letra, captura de ecrã, Gráficos  Descrição gerada automaticamente" id="503" name="Google Shape;503;p26"/>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grpSp>
        <p:nvGrpSpPr>
          <p:cNvPr id="504" name="Google Shape;504;p26"/>
          <p:cNvGrpSpPr/>
          <p:nvPr/>
        </p:nvGrpSpPr>
        <p:grpSpPr>
          <a:xfrm>
            <a:off x="-6353" y="9291561"/>
            <a:ext cx="18300764" cy="1001840"/>
            <a:chOff x="0" y="0"/>
            <a:chExt cx="24401018" cy="1335786"/>
          </a:xfrm>
        </p:grpSpPr>
        <p:sp>
          <p:nvSpPr>
            <p:cNvPr id="505" name="Google Shape;505;p26"/>
            <p:cNvSpPr/>
            <p:nvPr/>
          </p:nvSpPr>
          <p:spPr>
            <a:xfrm>
              <a:off x="8509" y="8509"/>
              <a:ext cx="24384001" cy="1318768"/>
            </a:xfrm>
            <a:custGeom>
              <a:rect b="b" l="l" r="r" t="t"/>
              <a:pathLst>
                <a:path extrusionOk="0" h="1318768" w="24384001">
                  <a:moveTo>
                    <a:pt x="0" y="0"/>
                  </a:moveTo>
                  <a:lnTo>
                    <a:pt x="24384001" y="0"/>
                  </a:lnTo>
                  <a:lnTo>
                    <a:pt x="24384001" y="1318768"/>
                  </a:lnTo>
                  <a:lnTo>
                    <a:pt x="0" y="1318768"/>
                  </a:lnTo>
                  <a:close/>
                </a:path>
              </a:pathLst>
            </a:custGeom>
            <a:solidFill>
              <a:srgbClr val="FF6D25"/>
            </a:solidFill>
            <a:ln>
              <a:noFill/>
            </a:ln>
          </p:spPr>
        </p:sp>
        <p:sp>
          <p:nvSpPr>
            <p:cNvPr id="506" name="Google Shape;506;p26"/>
            <p:cNvSpPr/>
            <p:nvPr/>
          </p:nvSpPr>
          <p:spPr>
            <a:xfrm>
              <a:off x="0" y="0"/>
              <a:ext cx="24401018" cy="1335786"/>
            </a:xfrm>
            <a:custGeom>
              <a:rect b="b" l="l" r="r" t="t"/>
              <a:pathLst>
                <a:path extrusionOk="0" h="1335786" w="24401018">
                  <a:moveTo>
                    <a:pt x="8509" y="0"/>
                  </a:moveTo>
                  <a:lnTo>
                    <a:pt x="24392510" y="0"/>
                  </a:lnTo>
                  <a:cubicBezTo>
                    <a:pt x="24397208" y="0"/>
                    <a:pt x="24401018" y="3810"/>
                    <a:pt x="24401018" y="8509"/>
                  </a:cubicBezTo>
                  <a:lnTo>
                    <a:pt x="24401018" y="1327277"/>
                  </a:lnTo>
                  <a:cubicBezTo>
                    <a:pt x="24401018" y="1331976"/>
                    <a:pt x="24397208" y="1335786"/>
                    <a:pt x="24392510" y="1335786"/>
                  </a:cubicBezTo>
                  <a:lnTo>
                    <a:pt x="8509" y="1335786"/>
                  </a:lnTo>
                  <a:cubicBezTo>
                    <a:pt x="3810" y="1335786"/>
                    <a:pt x="0" y="1331976"/>
                    <a:pt x="0" y="1327277"/>
                  </a:cubicBezTo>
                  <a:lnTo>
                    <a:pt x="0" y="8509"/>
                  </a:lnTo>
                  <a:cubicBezTo>
                    <a:pt x="0" y="3810"/>
                    <a:pt x="3810" y="0"/>
                    <a:pt x="8509" y="0"/>
                  </a:cubicBezTo>
                  <a:moveTo>
                    <a:pt x="8509" y="16891"/>
                  </a:moveTo>
                  <a:lnTo>
                    <a:pt x="8509" y="8509"/>
                  </a:lnTo>
                  <a:lnTo>
                    <a:pt x="17018" y="8509"/>
                  </a:lnTo>
                  <a:lnTo>
                    <a:pt x="17018" y="1327277"/>
                  </a:lnTo>
                  <a:lnTo>
                    <a:pt x="8509" y="1327277"/>
                  </a:lnTo>
                  <a:lnTo>
                    <a:pt x="8509" y="1318768"/>
                  </a:lnTo>
                  <a:lnTo>
                    <a:pt x="24392510" y="1318768"/>
                  </a:lnTo>
                  <a:lnTo>
                    <a:pt x="24392510" y="1327277"/>
                  </a:lnTo>
                  <a:lnTo>
                    <a:pt x="24384000" y="1327277"/>
                  </a:lnTo>
                  <a:lnTo>
                    <a:pt x="24384000" y="8509"/>
                  </a:lnTo>
                  <a:lnTo>
                    <a:pt x="24392510" y="8509"/>
                  </a:lnTo>
                  <a:lnTo>
                    <a:pt x="24392510"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descr="Uma imagem com texto, Tipo de letra, captura de ecrã, Gráficos  Descrição gerada automaticamente" id="507" name="Google Shape;507;p26"/>
          <p:cNvSpPr/>
          <p:nvPr/>
        </p:nvSpPr>
        <p:spPr>
          <a:xfrm>
            <a:off x="264824" y="9563776"/>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4">
              <a:alphaModFix/>
            </a:blip>
            <a:stretch>
              <a:fillRect b="-37333" l="0" r="1" t="-37331"/>
            </a:stretch>
          </a:blipFill>
          <a:ln>
            <a:noFill/>
          </a:ln>
        </p:spPr>
      </p:sp>
      <p:sp>
        <p:nvSpPr>
          <p:cNvPr id="508" name="Google Shape;508;p26"/>
          <p:cNvSpPr/>
          <p:nvPr/>
        </p:nvSpPr>
        <p:spPr>
          <a:xfrm>
            <a:off x="5626741" y="5844569"/>
            <a:ext cx="6614351" cy="3060382"/>
          </a:xfrm>
          <a:custGeom>
            <a:rect b="b" l="l" r="r" t="t"/>
            <a:pathLst>
              <a:path extrusionOk="0" h="4080510" w="8819134">
                <a:moveTo>
                  <a:pt x="0" y="0"/>
                </a:moveTo>
                <a:lnTo>
                  <a:pt x="8819134" y="0"/>
                </a:lnTo>
                <a:lnTo>
                  <a:pt x="8819134" y="4080510"/>
                </a:lnTo>
                <a:lnTo>
                  <a:pt x="0" y="4080510"/>
                </a:lnTo>
                <a:lnTo>
                  <a:pt x="0" y="0"/>
                </a:lnTo>
                <a:close/>
              </a:path>
            </a:pathLst>
          </a:custGeom>
          <a:blipFill rotWithShape="1">
            <a:blip r:embed="rId5">
              <a:alphaModFix/>
            </a:blip>
            <a:stretch>
              <a:fillRect b="-8698" l="0" r="0" t="-8698"/>
            </a:stretch>
          </a:blipFill>
          <a:ln>
            <a:noFill/>
          </a:ln>
        </p:spPr>
      </p:sp>
      <p:sp>
        <p:nvSpPr>
          <p:cNvPr descr="Uma imagem com estrela, Tipo de letra, Gráficos, símbolo  Descrição gerada automaticamente" id="509" name="Google Shape;509;p26"/>
          <p:cNvSpPr/>
          <p:nvPr/>
        </p:nvSpPr>
        <p:spPr>
          <a:xfrm>
            <a:off x="6199937" y="4004777"/>
            <a:ext cx="860679" cy="619316"/>
          </a:xfrm>
          <a:custGeom>
            <a:rect b="b" l="l" r="r" t="t"/>
            <a:pathLst>
              <a:path extrusionOk="0" h="825754" w="1147572">
                <a:moveTo>
                  <a:pt x="0" y="0"/>
                </a:moveTo>
                <a:lnTo>
                  <a:pt x="1147572" y="0"/>
                </a:lnTo>
                <a:lnTo>
                  <a:pt x="1147572" y="825754"/>
                </a:lnTo>
                <a:lnTo>
                  <a:pt x="0" y="825754"/>
                </a:lnTo>
                <a:lnTo>
                  <a:pt x="0" y="0"/>
                </a:lnTo>
                <a:close/>
              </a:path>
            </a:pathLst>
          </a:custGeom>
          <a:blipFill rotWithShape="1">
            <a:blip r:embed="rId6">
              <a:alphaModFix/>
            </a:blip>
            <a:stretch>
              <a:fillRect b="-31" l="0" r="-4" t="-32"/>
            </a:stretch>
          </a:blipFill>
          <a:ln>
            <a:noFill/>
          </a:ln>
        </p:spPr>
      </p:sp>
      <p:sp>
        <p:nvSpPr>
          <p:cNvPr descr="Uma imagem com Tipo de letra, Gráficos, texto, design gráfico  Descrição gerada automaticamente" id="510" name="Google Shape;510;p26"/>
          <p:cNvSpPr/>
          <p:nvPr/>
        </p:nvSpPr>
        <p:spPr>
          <a:xfrm>
            <a:off x="9086240" y="4066232"/>
            <a:ext cx="1420654" cy="496443"/>
          </a:xfrm>
          <a:custGeom>
            <a:rect b="b" l="l" r="r" t="t"/>
            <a:pathLst>
              <a:path extrusionOk="0" h="661924" w="1894205">
                <a:moveTo>
                  <a:pt x="0" y="0"/>
                </a:moveTo>
                <a:lnTo>
                  <a:pt x="1894205" y="0"/>
                </a:lnTo>
                <a:lnTo>
                  <a:pt x="1894205" y="661924"/>
                </a:lnTo>
                <a:lnTo>
                  <a:pt x="0" y="661924"/>
                </a:lnTo>
                <a:lnTo>
                  <a:pt x="0" y="0"/>
                </a:lnTo>
                <a:close/>
              </a:path>
            </a:pathLst>
          </a:custGeom>
          <a:blipFill rotWithShape="1">
            <a:blip r:embed="rId7">
              <a:alphaModFix/>
            </a:blip>
            <a:stretch>
              <a:fillRect b="-188" l="0" r="2" t="-195"/>
            </a:stretch>
          </a:blipFill>
          <a:ln>
            <a:noFill/>
          </a:ln>
        </p:spPr>
      </p:sp>
      <p:sp>
        <p:nvSpPr>
          <p:cNvPr descr="Uma imagem com texto, Tipo de letra, símbolo, captura de ecrã  Descrição gerada automaticamente" id="511" name="Google Shape;511;p26"/>
          <p:cNvSpPr/>
          <p:nvPr/>
        </p:nvSpPr>
        <p:spPr>
          <a:xfrm>
            <a:off x="10285876" y="4942227"/>
            <a:ext cx="734759" cy="541687"/>
          </a:xfrm>
          <a:custGeom>
            <a:rect b="b" l="l" r="r" t="t"/>
            <a:pathLst>
              <a:path extrusionOk="0" h="722249" w="979678">
                <a:moveTo>
                  <a:pt x="0" y="0"/>
                </a:moveTo>
                <a:lnTo>
                  <a:pt x="979678" y="0"/>
                </a:lnTo>
                <a:lnTo>
                  <a:pt x="979678" y="722249"/>
                </a:lnTo>
                <a:lnTo>
                  <a:pt x="0" y="722249"/>
                </a:lnTo>
                <a:lnTo>
                  <a:pt x="0" y="0"/>
                </a:lnTo>
                <a:close/>
              </a:path>
            </a:pathLst>
          </a:custGeom>
          <a:blipFill rotWithShape="1">
            <a:blip r:embed="rId8">
              <a:alphaModFix/>
            </a:blip>
            <a:stretch>
              <a:fillRect b="-167" l="0" r="-4" t="-168"/>
            </a:stretch>
          </a:blipFill>
          <a:ln>
            <a:noFill/>
          </a:ln>
        </p:spPr>
      </p:sp>
      <p:sp>
        <p:nvSpPr>
          <p:cNvPr descr="Uma imagem com texto, Tipo de letra, logótipo, Gráficos  Descrição gerada automaticamente" id="512" name="Google Shape;512;p26"/>
          <p:cNvSpPr/>
          <p:nvPr/>
        </p:nvSpPr>
        <p:spPr>
          <a:xfrm>
            <a:off x="10930976" y="4138727"/>
            <a:ext cx="1057751" cy="351377"/>
          </a:xfrm>
          <a:custGeom>
            <a:rect b="b" l="l" r="r" t="t"/>
            <a:pathLst>
              <a:path extrusionOk="0" h="468503" w="1410335">
                <a:moveTo>
                  <a:pt x="0" y="0"/>
                </a:moveTo>
                <a:lnTo>
                  <a:pt x="1410335" y="0"/>
                </a:lnTo>
                <a:lnTo>
                  <a:pt x="1410335" y="468503"/>
                </a:lnTo>
                <a:lnTo>
                  <a:pt x="0" y="468503"/>
                </a:lnTo>
                <a:lnTo>
                  <a:pt x="0" y="0"/>
                </a:lnTo>
                <a:close/>
              </a:path>
            </a:pathLst>
          </a:custGeom>
          <a:blipFill rotWithShape="1">
            <a:blip r:embed="rId9">
              <a:alphaModFix/>
            </a:blip>
            <a:stretch>
              <a:fillRect b="-178" l="0" r="-1" t="-168"/>
            </a:stretch>
          </a:blipFill>
          <a:ln>
            <a:noFill/>
          </a:ln>
        </p:spPr>
      </p:sp>
      <p:sp>
        <p:nvSpPr>
          <p:cNvPr descr="Uma imagem com Tipo de letra, Gráficos, captura de ecrã, texto  Descrição gerada automaticamente" id="513" name="Google Shape;513;p26"/>
          <p:cNvSpPr/>
          <p:nvPr/>
        </p:nvSpPr>
        <p:spPr>
          <a:xfrm>
            <a:off x="8942013" y="4767024"/>
            <a:ext cx="930211" cy="930211"/>
          </a:xfrm>
          <a:custGeom>
            <a:rect b="b" l="l" r="r" t="t"/>
            <a:pathLst>
              <a:path extrusionOk="0" h="1240282" w="1240282">
                <a:moveTo>
                  <a:pt x="0" y="0"/>
                </a:moveTo>
                <a:lnTo>
                  <a:pt x="1240282" y="0"/>
                </a:lnTo>
                <a:lnTo>
                  <a:pt x="1240282" y="1240282"/>
                </a:lnTo>
                <a:lnTo>
                  <a:pt x="0" y="1240282"/>
                </a:lnTo>
                <a:lnTo>
                  <a:pt x="0" y="0"/>
                </a:lnTo>
                <a:close/>
              </a:path>
            </a:pathLst>
          </a:custGeom>
          <a:blipFill rotWithShape="1">
            <a:blip r:embed="rId10">
              <a:alphaModFix/>
            </a:blip>
            <a:stretch>
              <a:fillRect b="0" l="0" r="0" t="0"/>
            </a:stretch>
          </a:blipFill>
          <a:ln>
            <a:noFill/>
          </a:ln>
        </p:spPr>
      </p:sp>
      <p:sp>
        <p:nvSpPr>
          <p:cNvPr descr="Uma imagem com texto, Tipo de letra, logótipo, Gráficos  Descrição gerada automaticamente" id="514" name="Google Shape;514;p26"/>
          <p:cNvSpPr/>
          <p:nvPr/>
        </p:nvSpPr>
        <p:spPr>
          <a:xfrm>
            <a:off x="7484783" y="4082644"/>
            <a:ext cx="1177385" cy="463582"/>
          </a:xfrm>
          <a:custGeom>
            <a:rect b="b" l="l" r="r" t="t"/>
            <a:pathLst>
              <a:path extrusionOk="0" h="618109" w="1569847">
                <a:moveTo>
                  <a:pt x="0" y="0"/>
                </a:moveTo>
                <a:lnTo>
                  <a:pt x="1569847" y="0"/>
                </a:lnTo>
                <a:lnTo>
                  <a:pt x="1569847" y="618109"/>
                </a:lnTo>
                <a:lnTo>
                  <a:pt x="0" y="618109"/>
                </a:lnTo>
                <a:lnTo>
                  <a:pt x="0" y="0"/>
                </a:lnTo>
                <a:close/>
              </a:path>
            </a:pathLst>
          </a:custGeom>
          <a:blipFill rotWithShape="1">
            <a:blip r:embed="rId11">
              <a:alphaModFix/>
            </a:blip>
            <a:stretch>
              <a:fillRect b="-264" l="0" r="4" t="-261"/>
            </a:stretch>
          </a:blipFill>
          <a:ln>
            <a:noFill/>
          </a:ln>
        </p:spPr>
      </p:sp>
      <p:sp>
        <p:nvSpPr>
          <p:cNvPr id="515" name="Google Shape;515;p26"/>
          <p:cNvSpPr/>
          <p:nvPr/>
        </p:nvSpPr>
        <p:spPr>
          <a:xfrm>
            <a:off x="6991445" y="4992900"/>
            <a:ext cx="1536954" cy="458629"/>
          </a:xfrm>
          <a:custGeom>
            <a:rect b="b" l="l" r="r" t="t"/>
            <a:pathLst>
              <a:path extrusionOk="0" h="611505" w="2049272">
                <a:moveTo>
                  <a:pt x="0" y="0"/>
                </a:moveTo>
                <a:lnTo>
                  <a:pt x="2049272" y="0"/>
                </a:lnTo>
                <a:lnTo>
                  <a:pt x="2049272" y="611505"/>
                </a:lnTo>
                <a:lnTo>
                  <a:pt x="0" y="611505"/>
                </a:lnTo>
                <a:lnTo>
                  <a:pt x="0" y="0"/>
                </a:lnTo>
                <a:close/>
              </a:path>
            </a:pathLst>
          </a:custGeom>
          <a:blipFill rotWithShape="1">
            <a:blip r:embed="rId12">
              <a:alphaModFix/>
            </a:blip>
            <a:stretch>
              <a:fillRect b="-6" l="0" r="2" t="0"/>
            </a:stretch>
          </a:blipFill>
          <a:ln>
            <a:noFill/>
          </a:ln>
        </p:spPr>
      </p:sp>
      <p:grpSp>
        <p:nvGrpSpPr>
          <p:cNvPr id="516" name="Google Shape;516;p26"/>
          <p:cNvGrpSpPr/>
          <p:nvPr/>
        </p:nvGrpSpPr>
        <p:grpSpPr>
          <a:xfrm>
            <a:off x="-28156" y="-41424"/>
            <a:ext cx="18308861" cy="2643474"/>
            <a:chOff x="0" y="0"/>
            <a:chExt cx="24411814" cy="3524631"/>
          </a:xfrm>
        </p:grpSpPr>
        <p:sp>
          <p:nvSpPr>
            <p:cNvPr id="517" name="Google Shape;517;p26"/>
            <p:cNvSpPr/>
            <p:nvPr/>
          </p:nvSpPr>
          <p:spPr>
            <a:xfrm>
              <a:off x="8509" y="8509"/>
              <a:ext cx="24394795" cy="3507613"/>
            </a:xfrm>
            <a:custGeom>
              <a:rect b="b" l="l" r="r" t="t"/>
              <a:pathLst>
                <a:path extrusionOk="0" h="3507613" w="24394795">
                  <a:moveTo>
                    <a:pt x="0" y="0"/>
                  </a:moveTo>
                  <a:lnTo>
                    <a:pt x="24394795" y="0"/>
                  </a:lnTo>
                  <a:lnTo>
                    <a:pt x="24394795" y="3507613"/>
                  </a:lnTo>
                  <a:lnTo>
                    <a:pt x="0" y="3507613"/>
                  </a:lnTo>
                  <a:close/>
                </a:path>
              </a:pathLst>
            </a:custGeom>
            <a:solidFill>
              <a:srgbClr val="FF9525"/>
            </a:solidFill>
            <a:ln>
              <a:noFill/>
            </a:ln>
          </p:spPr>
        </p:sp>
        <p:sp>
          <p:nvSpPr>
            <p:cNvPr id="518" name="Google Shape;518;p26"/>
            <p:cNvSpPr/>
            <p:nvPr/>
          </p:nvSpPr>
          <p:spPr>
            <a:xfrm>
              <a:off x="0" y="0"/>
              <a:ext cx="24411814" cy="3524631"/>
            </a:xfrm>
            <a:custGeom>
              <a:rect b="b" l="l" r="r" t="t"/>
              <a:pathLst>
                <a:path extrusionOk="0" h="3524631" w="24411814">
                  <a:moveTo>
                    <a:pt x="8509" y="0"/>
                  </a:moveTo>
                  <a:lnTo>
                    <a:pt x="24403304" y="0"/>
                  </a:lnTo>
                  <a:cubicBezTo>
                    <a:pt x="24408003" y="0"/>
                    <a:pt x="24411814" y="3810"/>
                    <a:pt x="24411814" y="8509"/>
                  </a:cubicBezTo>
                  <a:lnTo>
                    <a:pt x="24411814" y="3516122"/>
                  </a:lnTo>
                  <a:cubicBezTo>
                    <a:pt x="24411814" y="3520821"/>
                    <a:pt x="24408003" y="3524631"/>
                    <a:pt x="24403304" y="3524631"/>
                  </a:cubicBezTo>
                  <a:lnTo>
                    <a:pt x="8509" y="3524631"/>
                  </a:lnTo>
                  <a:cubicBezTo>
                    <a:pt x="3810" y="3524631"/>
                    <a:pt x="0" y="3520821"/>
                    <a:pt x="0" y="3516122"/>
                  </a:cubicBezTo>
                  <a:lnTo>
                    <a:pt x="0" y="8509"/>
                  </a:lnTo>
                  <a:cubicBezTo>
                    <a:pt x="0" y="3810"/>
                    <a:pt x="3810" y="0"/>
                    <a:pt x="8509" y="0"/>
                  </a:cubicBezTo>
                  <a:moveTo>
                    <a:pt x="8509" y="16891"/>
                  </a:moveTo>
                  <a:lnTo>
                    <a:pt x="8509" y="8509"/>
                  </a:lnTo>
                  <a:lnTo>
                    <a:pt x="17018" y="8509"/>
                  </a:lnTo>
                  <a:lnTo>
                    <a:pt x="17018" y="3516122"/>
                  </a:lnTo>
                  <a:lnTo>
                    <a:pt x="8509" y="3516122"/>
                  </a:lnTo>
                  <a:lnTo>
                    <a:pt x="8509" y="3507613"/>
                  </a:lnTo>
                  <a:lnTo>
                    <a:pt x="24403304" y="3507613"/>
                  </a:lnTo>
                  <a:lnTo>
                    <a:pt x="24403304" y="3516122"/>
                  </a:lnTo>
                  <a:lnTo>
                    <a:pt x="24394795" y="3516122"/>
                  </a:lnTo>
                  <a:lnTo>
                    <a:pt x="24394795" y="8509"/>
                  </a:lnTo>
                  <a:lnTo>
                    <a:pt x="24403304" y="8509"/>
                  </a:lnTo>
                  <a:lnTo>
                    <a:pt x="24403304"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9" name="Google Shape;519;p26"/>
          <p:cNvSpPr txBox="1"/>
          <p:nvPr/>
        </p:nvSpPr>
        <p:spPr>
          <a:xfrm>
            <a:off x="4616510" y="286445"/>
            <a:ext cx="8963777" cy="1894408"/>
          </a:xfrm>
          <a:prstGeom prst="rect">
            <a:avLst/>
          </a:prstGeom>
          <a:noFill/>
          <a:ln>
            <a:noFill/>
          </a:ln>
        </p:spPr>
        <p:txBody>
          <a:bodyPr anchorCtr="0" anchor="t" bIns="0" lIns="0" spcFirstLastPara="1" rIns="0" wrap="square" tIns="0">
            <a:spAutoFit/>
          </a:bodyPr>
          <a:lstStyle/>
          <a:p>
            <a:pPr indent="0" lvl="0" marL="0" marR="0" rtl="0" algn="ctr">
              <a:lnSpc>
                <a:spcPct val="144000"/>
              </a:lnSpc>
              <a:spcBef>
                <a:spcPts val="0"/>
              </a:spcBef>
              <a:spcAft>
                <a:spcPts val="0"/>
              </a:spcAft>
              <a:buNone/>
            </a:pPr>
            <a:r>
              <a:rPr b="1" i="0" lang="en-US" sz="9900" u="none" cap="none" strike="noStrike">
                <a:solidFill>
                  <a:srgbClr val="FFFFFF"/>
                </a:solidFill>
                <a:latin typeface="Arial"/>
                <a:ea typeface="Arial"/>
                <a:cs typeface="Arial"/>
                <a:sym typeface="Arial"/>
              </a:rPr>
              <a:t>THANK YOU</a:t>
            </a:r>
            <a:endParaRPr/>
          </a:p>
        </p:txBody>
      </p:sp>
      <p:sp>
        <p:nvSpPr>
          <p:cNvPr id="520" name="Google Shape;520;p26"/>
          <p:cNvSpPr/>
          <p:nvPr/>
        </p:nvSpPr>
        <p:spPr>
          <a:xfrm>
            <a:off x="0" y="9543684"/>
            <a:ext cx="2646672" cy="740066"/>
          </a:xfrm>
          <a:custGeom>
            <a:rect b="b" l="l" r="r" t="t"/>
            <a:pathLst>
              <a:path extrusionOk="0" h="740066" w="2646672">
                <a:moveTo>
                  <a:pt x="0" y="0"/>
                </a:moveTo>
                <a:lnTo>
                  <a:pt x="2646672" y="0"/>
                </a:lnTo>
                <a:lnTo>
                  <a:pt x="2646672" y="740066"/>
                </a:lnTo>
                <a:lnTo>
                  <a:pt x="0" y="740066"/>
                </a:lnTo>
                <a:lnTo>
                  <a:pt x="0" y="0"/>
                </a:lnTo>
                <a:close/>
              </a:path>
            </a:pathLst>
          </a:custGeom>
          <a:blipFill rotWithShape="1">
            <a:blip r:embed="rId13">
              <a:alphaModFix/>
            </a:blip>
            <a:stretch>
              <a:fillRect b="0" l="0" r="-599008" t="0"/>
            </a:stretch>
          </a:blipFill>
          <a:ln>
            <a:noFill/>
          </a:ln>
        </p:spPr>
      </p:sp>
      <p:sp>
        <p:nvSpPr>
          <p:cNvPr id="521" name="Google Shape;521;p26"/>
          <p:cNvSpPr/>
          <p:nvPr/>
        </p:nvSpPr>
        <p:spPr>
          <a:xfrm>
            <a:off x="2644605" y="9546934"/>
            <a:ext cx="15643395" cy="740066"/>
          </a:xfrm>
          <a:custGeom>
            <a:rect b="b" l="l" r="r" t="t"/>
            <a:pathLst>
              <a:path extrusionOk="0" h="986755" w="20857860">
                <a:moveTo>
                  <a:pt x="0" y="0"/>
                </a:moveTo>
                <a:lnTo>
                  <a:pt x="20857860" y="0"/>
                </a:lnTo>
                <a:lnTo>
                  <a:pt x="20857860" y="986755"/>
                </a:lnTo>
                <a:lnTo>
                  <a:pt x="0" y="986755"/>
                </a:lnTo>
                <a:close/>
              </a:path>
            </a:pathLst>
          </a:custGeom>
          <a:solidFill>
            <a:srgbClr val="FF6D25"/>
          </a:solidFill>
          <a:ln>
            <a:noFill/>
          </a:ln>
        </p:spPr>
      </p:sp>
      <p:sp>
        <p:nvSpPr>
          <p:cNvPr id="522" name="Google Shape;522;p26"/>
          <p:cNvSpPr txBox="1"/>
          <p:nvPr/>
        </p:nvSpPr>
        <p:spPr>
          <a:xfrm>
            <a:off x="2681218" y="9742464"/>
            <a:ext cx="15395976" cy="342505"/>
          </a:xfrm>
          <a:prstGeom prst="rect">
            <a:avLst/>
          </a:prstGeom>
          <a:noFill/>
          <a:ln>
            <a:noFill/>
          </a:ln>
        </p:spPr>
        <p:txBody>
          <a:bodyPr anchorCtr="0" anchor="t" bIns="0" lIns="0" spcFirstLastPara="1" rIns="0" wrap="square" tIns="0">
            <a:spAutoFit/>
          </a:bodyPr>
          <a:lstStyle/>
          <a:p>
            <a:pPr indent="0" lvl="0" marL="0" marR="0" rtl="0" algn="l">
              <a:lnSpc>
                <a:spcPct val="108006"/>
              </a:lnSpc>
              <a:spcBef>
                <a:spcPts val="0"/>
              </a:spcBef>
              <a:spcAft>
                <a:spcPts val="0"/>
              </a:spcAft>
              <a:buNone/>
            </a:pPr>
            <a:r>
              <a:rPr b="0" i="0" lang="en-US" sz="1224" u="none" cap="none" strike="noStrike">
                <a:solidFill>
                  <a:srgbClr val="FFFFFF"/>
                </a:solidFill>
                <a:latin typeface="Arial"/>
                <a:ea typeface="Arial"/>
                <a:cs typeface="Arial"/>
                <a:sym typeface="Arial"/>
              </a:rPr>
              <a:t>Funded by the European Union. Views and opinions expressed are however those of the author(s) only and do not necessarily reflect those of the European Union or OeAD-GmbH. Neither the European Union</a:t>
            </a:r>
            <a:endParaRPr/>
          </a:p>
          <a:p>
            <a:pPr indent="0" lvl="0" marL="0" marR="0" rtl="0" algn="l">
              <a:lnSpc>
                <a:spcPct val="108006"/>
              </a:lnSpc>
              <a:spcBef>
                <a:spcPts val="0"/>
              </a:spcBef>
              <a:spcAft>
                <a:spcPts val="0"/>
              </a:spcAft>
              <a:buNone/>
            </a:pPr>
            <a:r>
              <a:rPr b="0" i="0" lang="en-US" sz="1224" u="none" cap="none" strike="noStrike">
                <a:solidFill>
                  <a:srgbClr val="FFFFFF"/>
                </a:solidFill>
                <a:latin typeface="Arial"/>
                <a:ea typeface="Arial"/>
                <a:cs typeface="Arial"/>
                <a:sym typeface="Arial"/>
              </a:rPr>
              <a:t> nor the granting authority can be held responsible for them. Project N° 2023-1-AT01-KA220-VET-000152934</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descr="Uma imagem com texto, Tipo de letra, captura de ecrã, Gráficos  Descrição gerada automaticamente" id="531" name="Google Shape;531;p27"/>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3" l="0" r="1" t="-41"/>
            </a:stretch>
          </a:blipFill>
          <a:ln>
            <a:noFill/>
          </a:ln>
        </p:spPr>
      </p:sp>
      <p:grpSp>
        <p:nvGrpSpPr>
          <p:cNvPr id="532" name="Google Shape;532;p27"/>
          <p:cNvGrpSpPr/>
          <p:nvPr/>
        </p:nvGrpSpPr>
        <p:grpSpPr>
          <a:xfrm>
            <a:off x="-6353" y="9291561"/>
            <a:ext cx="18300764" cy="1001840"/>
            <a:chOff x="0" y="0"/>
            <a:chExt cx="24401018" cy="1335786"/>
          </a:xfrm>
        </p:grpSpPr>
        <p:sp>
          <p:nvSpPr>
            <p:cNvPr id="533" name="Google Shape;533;p27"/>
            <p:cNvSpPr/>
            <p:nvPr/>
          </p:nvSpPr>
          <p:spPr>
            <a:xfrm>
              <a:off x="8509" y="8509"/>
              <a:ext cx="24384001" cy="1318768"/>
            </a:xfrm>
            <a:custGeom>
              <a:rect b="b" l="l" r="r" t="t"/>
              <a:pathLst>
                <a:path extrusionOk="0" h="1318768" w="24384001">
                  <a:moveTo>
                    <a:pt x="0" y="0"/>
                  </a:moveTo>
                  <a:lnTo>
                    <a:pt x="24384001" y="0"/>
                  </a:lnTo>
                  <a:lnTo>
                    <a:pt x="24384001" y="1318768"/>
                  </a:lnTo>
                  <a:lnTo>
                    <a:pt x="0" y="1318768"/>
                  </a:lnTo>
                  <a:close/>
                </a:path>
              </a:pathLst>
            </a:custGeom>
            <a:solidFill>
              <a:srgbClr val="FF6D25"/>
            </a:solidFill>
            <a:ln>
              <a:noFill/>
            </a:ln>
          </p:spPr>
        </p:sp>
        <p:sp>
          <p:nvSpPr>
            <p:cNvPr id="534" name="Google Shape;534;p27"/>
            <p:cNvSpPr/>
            <p:nvPr/>
          </p:nvSpPr>
          <p:spPr>
            <a:xfrm>
              <a:off x="0" y="0"/>
              <a:ext cx="24401018" cy="1335786"/>
            </a:xfrm>
            <a:custGeom>
              <a:rect b="b" l="l" r="r" t="t"/>
              <a:pathLst>
                <a:path extrusionOk="0" h="1335786" w="24401018">
                  <a:moveTo>
                    <a:pt x="8509" y="0"/>
                  </a:moveTo>
                  <a:lnTo>
                    <a:pt x="24392510" y="0"/>
                  </a:lnTo>
                  <a:cubicBezTo>
                    <a:pt x="24397208" y="0"/>
                    <a:pt x="24401018" y="3810"/>
                    <a:pt x="24401018" y="8509"/>
                  </a:cubicBezTo>
                  <a:lnTo>
                    <a:pt x="24401018" y="1327277"/>
                  </a:lnTo>
                  <a:cubicBezTo>
                    <a:pt x="24401018" y="1331976"/>
                    <a:pt x="24397208" y="1335786"/>
                    <a:pt x="24392510" y="1335786"/>
                  </a:cubicBezTo>
                  <a:lnTo>
                    <a:pt x="8509" y="1335786"/>
                  </a:lnTo>
                  <a:cubicBezTo>
                    <a:pt x="3810" y="1335786"/>
                    <a:pt x="0" y="1331976"/>
                    <a:pt x="0" y="1327277"/>
                  </a:cubicBezTo>
                  <a:lnTo>
                    <a:pt x="0" y="8509"/>
                  </a:lnTo>
                  <a:cubicBezTo>
                    <a:pt x="0" y="3810"/>
                    <a:pt x="3810" y="0"/>
                    <a:pt x="8509" y="0"/>
                  </a:cubicBezTo>
                  <a:moveTo>
                    <a:pt x="8509" y="16891"/>
                  </a:moveTo>
                  <a:lnTo>
                    <a:pt x="8509" y="8509"/>
                  </a:lnTo>
                  <a:lnTo>
                    <a:pt x="17018" y="8509"/>
                  </a:lnTo>
                  <a:lnTo>
                    <a:pt x="17018" y="1327277"/>
                  </a:lnTo>
                  <a:lnTo>
                    <a:pt x="8509" y="1327277"/>
                  </a:lnTo>
                  <a:lnTo>
                    <a:pt x="8509" y="1318768"/>
                  </a:lnTo>
                  <a:lnTo>
                    <a:pt x="24392510" y="1318768"/>
                  </a:lnTo>
                  <a:lnTo>
                    <a:pt x="24392510" y="1327277"/>
                  </a:lnTo>
                  <a:lnTo>
                    <a:pt x="24384000" y="1327277"/>
                  </a:lnTo>
                  <a:lnTo>
                    <a:pt x="24384000" y="8509"/>
                  </a:lnTo>
                  <a:lnTo>
                    <a:pt x="24392510" y="8509"/>
                  </a:lnTo>
                  <a:lnTo>
                    <a:pt x="24392510"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descr="Uma imagem com texto, Tipo de letra, captura de ecrã, Gráficos  Descrição gerada automaticamente" id="535" name="Google Shape;535;p27"/>
          <p:cNvSpPr/>
          <p:nvPr/>
        </p:nvSpPr>
        <p:spPr>
          <a:xfrm>
            <a:off x="264824" y="9563776"/>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4">
              <a:alphaModFix/>
            </a:blip>
            <a:stretch>
              <a:fillRect b="-37333" l="0" r="1" t="-37331"/>
            </a:stretch>
          </a:blipFill>
          <a:ln>
            <a:noFill/>
          </a:ln>
        </p:spPr>
      </p:sp>
      <p:sp>
        <p:nvSpPr>
          <p:cNvPr id="536" name="Google Shape;536;p27"/>
          <p:cNvSpPr/>
          <p:nvPr/>
        </p:nvSpPr>
        <p:spPr>
          <a:xfrm>
            <a:off x="5626741" y="5844569"/>
            <a:ext cx="6614351" cy="3060382"/>
          </a:xfrm>
          <a:custGeom>
            <a:rect b="b" l="l" r="r" t="t"/>
            <a:pathLst>
              <a:path extrusionOk="0" h="4080510" w="8819134">
                <a:moveTo>
                  <a:pt x="0" y="0"/>
                </a:moveTo>
                <a:lnTo>
                  <a:pt x="8819134" y="0"/>
                </a:lnTo>
                <a:lnTo>
                  <a:pt x="8819134" y="4080510"/>
                </a:lnTo>
                <a:lnTo>
                  <a:pt x="0" y="4080510"/>
                </a:lnTo>
                <a:lnTo>
                  <a:pt x="0" y="0"/>
                </a:lnTo>
                <a:close/>
              </a:path>
            </a:pathLst>
          </a:custGeom>
          <a:blipFill rotWithShape="1">
            <a:blip r:embed="rId5">
              <a:alphaModFix/>
            </a:blip>
            <a:stretch>
              <a:fillRect b="-8698" l="0" r="0" t="-8698"/>
            </a:stretch>
          </a:blipFill>
          <a:ln>
            <a:noFill/>
          </a:ln>
        </p:spPr>
      </p:sp>
      <p:sp>
        <p:nvSpPr>
          <p:cNvPr descr="Uma imagem com estrela, Tipo de letra, Gráficos, símbolo  Descrição gerada automaticamente" id="537" name="Google Shape;537;p27"/>
          <p:cNvSpPr/>
          <p:nvPr/>
        </p:nvSpPr>
        <p:spPr>
          <a:xfrm>
            <a:off x="6199937" y="4004777"/>
            <a:ext cx="860679" cy="619316"/>
          </a:xfrm>
          <a:custGeom>
            <a:rect b="b" l="l" r="r" t="t"/>
            <a:pathLst>
              <a:path extrusionOk="0" h="825754" w="1147572">
                <a:moveTo>
                  <a:pt x="0" y="0"/>
                </a:moveTo>
                <a:lnTo>
                  <a:pt x="1147572" y="0"/>
                </a:lnTo>
                <a:lnTo>
                  <a:pt x="1147572" y="825754"/>
                </a:lnTo>
                <a:lnTo>
                  <a:pt x="0" y="825754"/>
                </a:lnTo>
                <a:lnTo>
                  <a:pt x="0" y="0"/>
                </a:lnTo>
                <a:close/>
              </a:path>
            </a:pathLst>
          </a:custGeom>
          <a:blipFill rotWithShape="1">
            <a:blip r:embed="rId6">
              <a:alphaModFix/>
            </a:blip>
            <a:stretch>
              <a:fillRect b="-31" l="0" r="-4" t="-32"/>
            </a:stretch>
          </a:blipFill>
          <a:ln>
            <a:noFill/>
          </a:ln>
        </p:spPr>
      </p:sp>
      <p:sp>
        <p:nvSpPr>
          <p:cNvPr descr="Uma imagem com Tipo de letra, Gráficos, texto, design gráfico  Descrição gerada automaticamente" id="538" name="Google Shape;538;p27"/>
          <p:cNvSpPr/>
          <p:nvPr/>
        </p:nvSpPr>
        <p:spPr>
          <a:xfrm>
            <a:off x="9086240" y="4066232"/>
            <a:ext cx="1420654" cy="496443"/>
          </a:xfrm>
          <a:custGeom>
            <a:rect b="b" l="l" r="r" t="t"/>
            <a:pathLst>
              <a:path extrusionOk="0" h="661924" w="1894205">
                <a:moveTo>
                  <a:pt x="0" y="0"/>
                </a:moveTo>
                <a:lnTo>
                  <a:pt x="1894205" y="0"/>
                </a:lnTo>
                <a:lnTo>
                  <a:pt x="1894205" y="661924"/>
                </a:lnTo>
                <a:lnTo>
                  <a:pt x="0" y="661924"/>
                </a:lnTo>
                <a:lnTo>
                  <a:pt x="0" y="0"/>
                </a:lnTo>
                <a:close/>
              </a:path>
            </a:pathLst>
          </a:custGeom>
          <a:blipFill rotWithShape="1">
            <a:blip r:embed="rId7">
              <a:alphaModFix/>
            </a:blip>
            <a:stretch>
              <a:fillRect b="-188" l="0" r="2" t="-195"/>
            </a:stretch>
          </a:blipFill>
          <a:ln>
            <a:noFill/>
          </a:ln>
        </p:spPr>
      </p:sp>
      <p:sp>
        <p:nvSpPr>
          <p:cNvPr descr="Uma imagem com texto, Tipo de letra, símbolo, captura de ecrã  Descrição gerada automaticamente" id="539" name="Google Shape;539;p27"/>
          <p:cNvSpPr/>
          <p:nvPr/>
        </p:nvSpPr>
        <p:spPr>
          <a:xfrm>
            <a:off x="10285876" y="4942227"/>
            <a:ext cx="734759" cy="541687"/>
          </a:xfrm>
          <a:custGeom>
            <a:rect b="b" l="l" r="r" t="t"/>
            <a:pathLst>
              <a:path extrusionOk="0" h="722249" w="979678">
                <a:moveTo>
                  <a:pt x="0" y="0"/>
                </a:moveTo>
                <a:lnTo>
                  <a:pt x="979678" y="0"/>
                </a:lnTo>
                <a:lnTo>
                  <a:pt x="979678" y="722249"/>
                </a:lnTo>
                <a:lnTo>
                  <a:pt x="0" y="722249"/>
                </a:lnTo>
                <a:lnTo>
                  <a:pt x="0" y="0"/>
                </a:lnTo>
                <a:close/>
              </a:path>
            </a:pathLst>
          </a:custGeom>
          <a:blipFill rotWithShape="1">
            <a:blip r:embed="rId8">
              <a:alphaModFix/>
            </a:blip>
            <a:stretch>
              <a:fillRect b="-167" l="0" r="-4" t="-168"/>
            </a:stretch>
          </a:blipFill>
          <a:ln>
            <a:noFill/>
          </a:ln>
        </p:spPr>
      </p:sp>
      <p:sp>
        <p:nvSpPr>
          <p:cNvPr descr="Uma imagem com texto, Tipo de letra, logótipo, Gráficos  Descrição gerada automaticamente" id="540" name="Google Shape;540;p27"/>
          <p:cNvSpPr/>
          <p:nvPr/>
        </p:nvSpPr>
        <p:spPr>
          <a:xfrm>
            <a:off x="10930976" y="4138727"/>
            <a:ext cx="1057751" cy="351377"/>
          </a:xfrm>
          <a:custGeom>
            <a:rect b="b" l="l" r="r" t="t"/>
            <a:pathLst>
              <a:path extrusionOk="0" h="468503" w="1410335">
                <a:moveTo>
                  <a:pt x="0" y="0"/>
                </a:moveTo>
                <a:lnTo>
                  <a:pt x="1410335" y="0"/>
                </a:lnTo>
                <a:lnTo>
                  <a:pt x="1410335" y="468503"/>
                </a:lnTo>
                <a:lnTo>
                  <a:pt x="0" y="468503"/>
                </a:lnTo>
                <a:lnTo>
                  <a:pt x="0" y="0"/>
                </a:lnTo>
                <a:close/>
              </a:path>
            </a:pathLst>
          </a:custGeom>
          <a:blipFill rotWithShape="1">
            <a:blip r:embed="rId9">
              <a:alphaModFix/>
            </a:blip>
            <a:stretch>
              <a:fillRect b="-178" l="0" r="-1" t="-168"/>
            </a:stretch>
          </a:blipFill>
          <a:ln>
            <a:noFill/>
          </a:ln>
        </p:spPr>
      </p:sp>
      <p:sp>
        <p:nvSpPr>
          <p:cNvPr descr="Uma imagem com Tipo de letra, Gráficos, captura de ecrã, texto  Descrição gerada automaticamente" id="541" name="Google Shape;541;p27"/>
          <p:cNvSpPr/>
          <p:nvPr/>
        </p:nvSpPr>
        <p:spPr>
          <a:xfrm>
            <a:off x="8942013" y="4767024"/>
            <a:ext cx="930211" cy="930211"/>
          </a:xfrm>
          <a:custGeom>
            <a:rect b="b" l="l" r="r" t="t"/>
            <a:pathLst>
              <a:path extrusionOk="0" h="1240282" w="1240282">
                <a:moveTo>
                  <a:pt x="0" y="0"/>
                </a:moveTo>
                <a:lnTo>
                  <a:pt x="1240282" y="0"/>
                </a:lnTo>
                <a:lnTo>
                  <a:pt x="1240282" y="1240282"/>
                </a:lnTo>
                <a:lnTo>
                  <a:pt x="0" y="1240282"/>
                </a:lnTo>
                <a:lnTo>
                  <a:pt x="0" y="0"/>
                </a:lnTo>
                <a:close/>
              </a:path>
            </a:pathLst>
          </a:custGeom>
          <a:blipFill rotWithShape="1">
            <a:blip r:embed="rId10">
              <a:alphaModFix/>
            </a:blip>
            <a:stretch>
              <a:fillRect b="0" l="0" r="0" t="0"/>
            </a:stretch>
          </a:blipFill>
          <a:ln>
            <a:noFill/>
          </a:ln>
        </p:spPr>
      </p:sp>
      <p:sp>
        <p:nvSpPr>
          <p:cNvPr descr="Uma imagem com texto, Tipo de letra, logótipo, Gráficos  Descrição gerada automaticamente" id="542" name="Google Shape;542;p27"/>
          <p:cNvSpPr/>
          <p:nvPr/>
        </p:nvSpPr>
        <p:spPr>
          <a:xfrm>
            <a:off x="7484783" y="4082644"/>
            <a:ext cx="1177385" cy="463582"/>
          </a:xfrm>
          <a:custGeom>
            <a:rect b="b" l="l" r="r" t="t"/>
            <a:pathLst>
              <a:path extrusionOk="0" h="618109" w="1569847">
                <a:moveTo>
                  <a:pt x="0" y="0"/>
                </a:moveTo>
                <a:lnTo>
                  <a:pt x="1569847" y="0"/>
                </a:lnTo>
                <a:lnTo>
                  <a:pt x="1569847" y="618109"/>
                </a:lnTo>
                <a:lnTo>
                  <a:pt x="0" y="618109"/>
                </a:lnTo>
                <a:lnTo>
                  <a:pt x="0" y="0"/>
                </a:lnTo>
                <a:close/>
              </a:path>
            </a:pathLst>
          </a:custGeom>
          <a:blipFill rotWithShape="1">
            <a:blip r:embed="rId11">
              <a:alphaModFix/>
            </a:blip>
            <a:stretch>
              <a:fillRect b="-264" l="0" r="4" t="-261"/>
            </a:stretch>
          </a:blipFill>
          <a:ln>
            <a:noFill/>
          </a:ln>
        </p:spPr>
      </p:sp>
      <p:sp>
        <p:nvSpPr>
          <p:cNvPr id="543" name="Google Shape;543;p27"/>
          <p:cNvSpPr/>
          <p:nvPr/>
        </p:nvSpPr>
        <p:spPr>
          <a:xfrm>
            <a:off x="6991445" y="4992900"/>
            <a:ext cx="1536954" cy="458629"/>
          </a:xfrm>
          <a:custGeom>
            <a:rect b="b" l="l" r="r" t="t"/>
            <a:pathLst>
              <a:path extrusionOk="0" h="611505" w="2049272">
                <a:moveTo>
                  <a:pt x="0" y="0"/>
                </a:moveTo>
                <a:lnTo>
                  <a:pt x="2049272" y="0"/>
                </a:lnTo>
                <a:lnTo>
                  <a:pt x="2049272" y="611505"/>
                </a:lnTo>
                <a:lnTo>
                  <a:pt x="0" y="611505"/>
                </a:lnTo>
                <a:lnTo>
                  <a:pt x="0" y="0"/>
                </a:lnTo>
                <a:close/>
              </a:path>
            </a:pathLst>
          </a:custGeom>
          <a:blipFill rotWithShape="1">
            <a:blip r:embed="rId12">
              <a:alphaModFix/>
            </a:blip>
            <a:stretch>
              <a:fillRect b="-6" l="0" r="2" t="0"/>
            </a:stretch>
          </a:blipFill>
          <a:ln>
            <a:noFill/>
          </a:ln>
        </p:spPr>
      </p:sp>
      <p:grpSp>
        <p:nvGrpSpPr>
          <p:cNvPr id="544" name="Google Shape;544;p27"/>
          <p:cNvGrpSpPr/>
          <p:nvPr/>
        </p:nvGrpSpPr>
        <p:grpSpPr>
          <a:xfrm>
            <a:off x="-28156" y="-41424"/>
            <a:ext cx="18308861" cy="2643474"/>
            <a:chOff x="0" y="0"/>
            <a:chExt cx="24411814" cy="3524631"/>
          </a:xfrm>
        </p:grpSpPr>
        <p:sp>
          <p:nvSpPr>
            <p:cNvPr id="545" name="Google Shape;545;p27"/>
            <p:cNvSpPr/>
            <p:nvPr/>
          </p:nvSpPr>
          <p:spPr>
            <a:xfrm>
              <a:off x="8509" y="8509"/>
              <a:ext cx="24394795" cy="3507613"/>
            </a:xfrm>
            <a:custGeom>
              <a:rect b="b" l="l" r="r" t="t"/>
              <a:pathLst>
                <a:path extrusionOk="0" h="3507613" w="24394795">
                  <a:moveTo>
                    <a:pt x="0" y="0"/>
                  </a:moveTo>
                  <a:lnTo>
                    <a:pt x="24394795" y="0"/>
                  </a:lnTo>
                  <a:lnTo>
                    <a:pt x="24394795" y="3507613"/>
                  </a:lnTo>
                  <a:lnTo>
                    <a:pt x="0" y="3507613"/>
                  </a:lnTo>
                  <a:close/>
                </a:path>
              </a:pathLst>
            </a:custGeom>
            <a:solidFill>
              <a:srgbClr val="FF9525"/>
            </a:solidFill>
            <a:ln>
              <a:noFill/>
            </a:ln>
          </p:spPr>
        </p:sp>
        <p:sp>
          <p:nvSpPr>
            <p:cNvPr id="546" name="Google Shape;546;p27"/>
            <p:cNvSpPr/>
            <p:nvPr/>
          </p:nvSpPr>
          <p:spPr>
            <a:xfrm>
              <a:off x="0" y="0"/>
              <a:ext cx="24411814" cy="3524631"/>
            </a:xfrm>
            <a:custGeom>
              <a:rect b="b" l="l" r="r" t="t"/>
              <a:pathLst>
                <a:path extrusionOk="0" h="3524631" w="24411814">
                  <a:moveTo>
                    <a:pt x="8509" y="0"/>
                  </a:moveTo>
                  <a:lnTo>
                    <a:pt x="24403304" y="0"/>
                  </a:lnTo>
                  <a:cubicBezTo>
                    <a:pt x="24408003" y="0"/>
                    <a:pt x="24411814" y="3810"/>
                    <a:pt x="24411814" y="8509"/>
                  </a:cubicBezTo>
                  <a:lnTo>
                    <a:pt x="24411814" y="3516122"/>
                  </a:lnTo>
                  <a:cubicBezTo>
                    <a:pt x="24411814" y="3520821"/>
                    <a:pt x="24408003" y="3524631"/>
                    <a:pt x="24403304" y="3524631"/>
                  </a:cubicBezTo>
                  <a:lnTo>
                    <a:pt x="8509" y="3524631"/>
                  </a:lnTo>
                  <a:cubicBezTo>
                    <a:pt x="3810" y="3524631"/>
                    <a:pt x="0" y="3520821"/>
                    <a:pt x="0" y="3516122"/>
                  </a:cubicBezTo>
                  <a:lnTo>
                    <a:pt x="0" y="8509"/>
                  </a:lnTo>
                  <a:cubicBezTo>
                    <a:pt x="0" y="3810"/>
                    <a:pt x="3810" y="0"/>
                    <a:pt x="8509" y="0"/>
                  </a:cubicBezTo>
                  <a:moveTo>
                    <a:pt x="8509" y="16891"/>
                  </a:moveTo>
                  <a:lnTo>
                    <a:pt x="8509" y="8509"/>
                  </a:lnTo>
                  <a:lnTo>
                    <a:pt x="17018" y="8509"/>
                  </a:lnTo>
                  <a:lnTo>
                    <a:pt x="17018" y="3516122"/>
                  </a:lnTo>
                  <a:lnTo>
                    <a:pt x="8509" y="3516122"/>
                  </a:lnTo>
                  <a:lnTo>
                    <a:pt x="8509" y="3507613"/>
                  </a:lnTo>
                  <a:lnTo>
                    <a:pt x="24403304" y="3507613"/>
                  </a:lnTo>
                  <a:lnTo>
                    <a:pt x="24403304" y="3516122"/>
                  </a:lnTo>
                  <a:lnTo>
                    <a:pt x="24394795" y="3516122"/>
                  </a:lnTo>
                  <a:lnTo>
                    <a:pt x="24394795" y="8509"/>
                  </a:lnTo>
                  <a:lnTo>
                    <a:pt x="24403304" y="8509"/>
                  </a:lnTo>
                  <a:lnTo>
                    <a:pt x="24403304" y="17018"/>
                  </a:lnTo>
                  <a:lnTo>
                    <a:pt x="8509" y="17018"/>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7" name="Google Shape;547;p27"/>
          <p:cNvSpPr txBox="1"/>
          <p:nvPr/>
        </p:nvSpPr>
        <p:spPr>
          <a:xfrm>
            <a:off x="2681218" y="9742464"/>
            <a:ext cx="15395976" cy="342505"/>
          </a:xfrm>
          <a:prstGeom prst="rect">
            <a:avLst/>
          </a:prstGeom>
          <a:noFill/>
          <a:ln>
            <a:noFill/>
          </a:ln>
        </p:spPr>
        <p:txBody>
          <a:bodyPr anchorCtr="0" anchor="t" bIns="0" lIns="0" spcFirstLastPara="1" rIns="0" wrap="square" tIns="0">
            <a:spAutoFit/>
          </a:bodyPr>
          <a:lstStyle/>
          <a:p>
            <a:pPr indent="0" lvl="0" marL="0" marR="0" rtl="0" algn="l">
              <a:lnSpc>
                <a:spcPct val="108006"/>
              </a:lnSpc>
              <a:spcBef>
                <a:spcPts val="0"/>
              </a:spcBef>
              <a:spcAft>
                <a:spcPts val="0"/>
              </a:spcAft>
              <a:buNone/>
            </a:pPr>
            <a:r>
              <a:rPr b="0" i="0" lang="en-US" sz="1224" u="none" cap="none" strike="noStrike">
                <a:solidFill>
                  <a:srgbClr val="FFFFFF"/>
                </a:solidFill>
                <a:latin typeface="Arial"/>
                <a:ea typeface="Arial"/>
                <a:cs typeface="Arial"/>
                <a:sym typeface="Arial"/>
              </a:rPr>
              <a:t>Funded by the European Union. Views and opinions expressed are however those of the author(s) only and do not necessarily reflect those of the European Union or OeAD-GmbH. Neither the European Union</a:t>
            </a:r>
            <a:endParaRPr/>
          </a:p>
          <a:p>
            <a:pPr indent="0" lvl="0" marL="0" marR="0" rtl="0" algn="l">
              <a:lnSpc>
                <a:spcPct val="108006"/>
              </a:lnSpc>
              <a:spcBef>
                <a:spcPts val="0"/>
              </a:spcBef>
              <a:spcAft>
                <a:spcPts val="0"/>
              </a:spcAft>
              <a:buNone/>
            </a:pPr>
            <a:r>
              <a:rPr b="0" i="0" lang="en-US" sz="1224" u="none" cap="none" strike="noStrike">
                <a:solidFill>
                  <a:srgbClr val="FFFFFF"/>
                </a:solidFill>
                <a:latin typeface="Arial"/>
                <a:ea typeface="Arial"/>
                <a:cs typeface="Arial"/>
                <a:sym typeface="Arial"/>
              </a:rPr>
              <a:t> nor the granting authority can be held responsible for them. Project N° 2023-1-AT01-KA220-VET-000152934</a:t>
            </a:r>
            <a:endParaRPr/>
          </a:p>
        </p:txBody>
      </p:sp>
      <p:sp>
        <p:nvSpPr>
          <p:cNvPr id="548" name="Google Shape;548;p27"/>
          <p:cNvSpPr/>
          <p:nvPr/>
        </p:nvSpPr>
        <p:spPr>
          <a:xfrm>
            <a:off x="0" y="9543684"/>
            <a:ext cx="2646672" cy="740066"/>
          </a:xfrm>
          <a:custGeom>
            <a:rect b="b" l="l" r="r" t="t"/>
            <a:pathLst>
              <a:path extrusionOk="0" h="740066" w="2646672">
                <a:moveTo>
                  <a:pt x="0" y="0"/>
                </a:moveTo>
                <a:lnTo>
                  <a:pt x="2646672" y="0"/>
                </a:lnTo>
                <a:lnTo>
                  <a:pt x="2646672" y="740066"/>
                </a:lnTo>
                <a:lnTo>
                  <a:pt x="0" y="740066"/>
                </a:lnTo>
                <a:lnTo>
                  <a:pt x="0" y="0"/>
                </a:lnTo>
                <a:close/>
              </a:path>
            </a:pathLst>
          </a:custGeom>
          <a:blipFill rotWithShape="1">
            <a:blip r:embed="rId13">
              <a:alphaModFix/>
            </a:blip>
            <a:stretch>
              <a:fillRect b="0" l="0" r="-599008" t="0"/>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