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3" roundtripDataSignature="AMtx7mj2WcoEaIuP+FmQanZ2CEsI0JwR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11" Type="http://schemas.openxmlformats.org/officeDocument/2006/relationships/image" Target="../media/image12.jpg"/><Relationship Id="rId10" Type="http://schemas.openxmlformats.org/officeDocument/2006/relationships/image" Target="../media/image6.png"/><Relationship Id="rId9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5.jp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11" Type="http://schemas.openxmlformats.org/officeDocument/2006/relationships/image" Target="../media/image6.png"/><Relationship Id="rId10" Type="http://schemas.openxmlformats.org/officeDocument/2006/relationships/image" Target="../media/image8.png"/><Relationship Id="rId12" Type="http://schemas.openxmlformats.org/officeDocument/2006/relationships/image" Target="../media/image12.jpg"/><Relationship Id="rId9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067" y="5784666"/>
            <a:ext cx="18288000" cy="3770853"/>
          </a:xfrm>
          <a:custGeom>
            <a:rect b="b" l="l" r="r" t="t"/>
            <a:pathLst>
              <a:path extrusionOk="0" h="5027803" w="24384000">
                <a:moveTo>
                  <a:pt x="0" y="0"/>
                </a:moveTo>
                <a:lnTo>
                  <a:pt x="24384000" y="0"/>
                </a:lnTo>
                <a:lnTo>
                  <a:pt x="24384000" y="5027803"/>
                </a:lnTo>
                <a:lnTo>
                  <a:pt x="0" y="5027803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3841013" y="1085840"/>
            <a:ext cx="10605992" cy="4907280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8698" l="0" r="0" t="-8699"/>
            </a:stretch>
          </a:blipFill>
          <a:ln>
            <a:noFill/>
          </a:ln>
        </p:spPr>
      </p:sp>
      <p:sp>
        <p:nvSpPr>
          <p:cNvPr descr="Imagen con una estrella. Tipo de fuente, gráficos y símbolo. Descripción generada automáticamente." id="86" name="Google Shape;86;p1"/>
          <p:cNvSpPr/>
          <p:nvPr/>
        </p:nvSpPr>
        <p:spPr>
          <a:xfrm>
            <a:off x="5014208" y="121558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9" l="0" r="-4" t="-33"/>
            </a:stretch>
          </a:blipFill>
          <a:ln>
            <a:noFill/>
          </a:ln>
        </p:spPr>
      </p:sp>
      <p:sp>
        <p:nvSpPr>
          <p:cNvPr descr="Una imagen con fuente, gráficos, texto y diseño gráfico. Descripción generada automáticamente." id="87" name="Google Shape;87;p1"/>
          <p:cNvSpPr/>
          <p:nvPr/>
        </p:nvSpPr>
        <p:spPr>
          <a:xfrm>
            <a:off x="7349261" y="169612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03" l="0" r="1" t="-196"/>
            </a:stretch>
          </a:blipFill>
          <a:ln>
            <a:noFill/>
          </a:ln>
        </p:spPr>
      </p:sp>
      <p:sp>
        <p:nvSpPr>
          <p:cNvPr descr="Una imagen con texto, tipo de fuente, símbolo y captura de pantalla. Descripción generada automáticamente." id="88" name="Google Shape;88;p1"/>
          <p:cNvSpPr/>
          <p:nvPr/>
        </p:nvSpPr>
        <p:spPr>
          <a:xfrm>
            <a:off x="12699197" y="151914"/>
            <a:ext cx="574548" cy="423576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70" l="0" r="-8" t="-168"/>
            </a:stretch>
          </a:blipFill>
          <a:ln>
            <a:noFill/>
          </a:ln>
        </p:spPr>
      </p:sp>
      <p:sp>
        <p:nvSpPr>
          <p:cNvPr descr="Una imagen con texto, tipo de fuente, logotipo y gráficos. Descripción generada automáticamente." id="89" name="Google Shape;89;p1"/>
          <p:cNvSpPr/>
          <p:nvPr/>
        </p:nvSpPr>
        <p:spPr>
          <a:xfrm>
            <a:off x="8830808" y="226304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6" l="0" r="-1" t="-169"/>
            </a:stretch>
          </a:blipFill>
          <a:ln>
            <a:noFill/>
          </a:ln>
        </p:spPr>
      </p:sp>
      <p:sp>
        <p:nvSpPr>
          <p:cNvPr descr="Una imagen con fuente, gráficos, captura de pantalla y texto. Descripción generada automáticamente." id="90" name="Google Shape;90;p1"/>
          <p:cNvSpPr/>
          <p:nvPr/>
        </p:nvSpPr>
        <p:spPr>
          <a:xfrm>
            <a:off x="11601126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2" l="0" r="2" t="0"/>
            </a:stretch>
          </a:blipFill>
          <a:ln>
            <a:noFill/>
          </a:ln>
        </p:spPr>
      </p:sp>
      <p:sp>
        <p:nvSpPr>
          <p:cNvPr descr="Una imagen con texto, tipo de fuente, logotipo y gráficos. Descripción generada automáticamente." id="91" name="Google Shape;91;p1"/>
          <p:cNvSpPr/>
          <p:nvPr/>
        </p:nvSpPr>
        <p:spPr>
          <a:xfrm>
            <a:off x="6057948" y="182451"/>
            <a:ext cx="920686" cy="362521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60" l="0" r="4" t="-265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>
            <a:off x="10028634" y="184366"/>
            <a:ext cx="1201826" cy="358664"/>
          </a:xfrm>
          <a:custGeom>
            <a:rect b="b" l="l" r="r" t="t"/>
            <a:pathLst>
              <a:path extrusionOk="0" h="358664" w="1201826">
                <a:moveTo>
                  <a:pt x="0" y="0"/>
                </a:moveTo>
                <a:lnTo>
                  <a:pt x="1201827" y="0"/>
                </a:lnTo>
                <a:lnTo>
                  <a:pt x="1201827" y="358664"/>
                </a:lnTo>
                <a:lnTo>
                  <a:pt x="0" y="358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130" l="0" r="0" t="-130"/>
            </a:stretch>
          </a:blipFill>
          <a:ln>
            <a:noFill/>
          </a:ln>
        </p:spPr>
      </p:sp>
      <p:sp>
        <p:nvSpPr>
          <p:cNvPr id="93" name="Google Shape;93;p1"/>
          <p:cNvSpPr txBox="1"/>
          <p:nvPr/>
        </p:nvSpPr>
        <p:spPr>
          <a:xfrm>
            <a:off x="3503762" y="5935932"/>
            <a:ext cx="11280467" cy="2219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Trabajadores/as migrantes</a:t>
            </a:r>
            <a:endParaRPr b="1" i="0" sz="6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Noviembre de 2025/ Meath Partnership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1254938" y="1123940"/>
            <a:ext cx="3592030" cy="845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El texto de tu párrafo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2644607" y="9546936"/>
            <a:ext cx="15643383" cy="740093"/>
          </a:xfrm>
          <a:custGeom>
            <a:rect b="b" l="l" r="r" t="t"/>
            <a:pathLst>
              <a:path extrusionOk="0" h="986790" w="20857845">
                <a:moveTo>
                  <a:pt x="0" y="0"/>
                </a:moveTo>
                <a:lnTo>
                  <a:pt x="20857845" y="0"/>
                </a:lnTo>
                <a:lnTo>
                  <a:pt x="20857845" y="986790"/>
                </a:lnTo>
                <a:lnTo>
                  <a:pt x="0" y="986790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pic>
        <p:nvPicPr>
          <p:cNvPr id="96" name="Google Shape;96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3" y="9541928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01" name="Google Shape;101;p2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</p:sp>
      <p:sp>
        <p:nvSpPr>
          <p:cNvPr id="102" name="Google Shape;102;p2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03" name="Google Shape;103;p2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</p:sp>
      <p:sp>
        <p:nvSpPr>
          <p:cNvPr id="104" name="Google Shape;104;p2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05" name="Google Shape;105;p2"/>
          <p:cNvSpPr txBox="1"/>
          <p:nvPr/>
        </p:nvSpPr>
        <p:spPr>
          <a:xfrm>
            <a:off x="2664171" y="893074"/>
            <a:ext cx="9299067" cy="76158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7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Introducción 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Legislación clave europea y nacional 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Mejores prácticas, enfoques de gestión y liderazgo Descanso 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Comprensión de los resultados del escáner 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Identificación de barreras y oportunidades 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Pausa para el almuerzo </a:t>
            </a:r>
            <a:endParaRPr/>
          </a:p>
          <a:p>
            <a:pPr indent="0" lvl="0" marL="0" marR="0" rtl="0" algn="l">
              <a:lnSpc>
                <a:spcPct val="17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Presentación de la estrategia y </a:t>
            </a: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Feedback 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Indicadores y herramientas de monitoreo 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Comentarios, preguntas y respuestas 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Cerrar</a:t>
            </a:r>
            <a:endParaRPr b="0" i="0" sz="2799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12496800" y="1361323"/>
            <a:ext cx="5486400" cy="8229600"/>
          </a:xfrm>
          <a:custGeom>
            <a:rect b="b" l="l" r="r" t="t"/>
            <a:pathLst>
              <a:path extrusionOk="0" h="10972800" w="7315200">
                <a:moveTo>
                  <a:pt x="0" y="0"/>
                </a:moveTo>
                <a:lnTo>
                  <a:pt x="7315200" y="0"/>
                </a:lnTo>
                <a:lnTo>
                  <a:pt x="7315200" y="10972800"/>
                </a:lnTo>
                <a:lnTo>
                  <a:pt x="0" y="10972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20" r="-20" t="0"/>
            </a:stretch>
          </a:blipFill>
          <a:ln>
            <a:noFill/>
          </a:ln>
        </p:spPr>
      </p:sp>
      <p:sp>
        <p:nvSpPr>
          <p:cNvPr id="107" name="Google Shape;107;p2"/>
          <p:cNvSpPr txBox="1"/>
          <p:nvPr/>
        </p:nvSpPr>
        <p:spPr>
          <a:xfrm>
            <a:off x="6656756" y="185747"/>
            <a:ext cx="11109188" cy="397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6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Empleo de trabajadores/as migrantes: Agenda 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555955" y="1677372"/>
            <a:ext cx="1543831" cy="68179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9.45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10.30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11.15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11.30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12.15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3.45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4.00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13" name="Google Shape;113;p3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</p:sp>
      <p:sp>
        <p:nvSpPr>
          <p:cNvPr id="114" name="Google Shape;114;p3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15" name="Google Shape;115;p3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</p:sp>
      <p:sp>
        <p:nvSpPr>
          <p:cNvPr id="116" name="Google Shape;116;p3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17" name="Google Shape;117;p3"/>
          <p:cNvSpPr txBox="1"/>
          <p:nvPr/>
        </p:nvSpPr>
        <p:spPr>
          <a:xfrm>
            <a:off x="5791201" y="185747"/>
            <a:ext cx="11974744" cy="359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7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Resultados del aprendizaje: Legislación sobre trabajadores/as migrantes  </a:t>
            </a:r>
            <a:endParaRPr/>
          </a:p>
        </p:txBody>
      </p:sp>
      <p:sp>
        <p:nvSpPr>
          <p:cNvPr id="118" name="Google Shape;118;p3"/>
          <p:cNvSpPr txBox="1"/>
          <p:nvPr/>
        </p:nvSpPr>
        <p:spPr>
          <a:xfrm>
            <a:off x="1239460" y="2206066"/>
            <a:ext cx="15448340" cy="63146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36179" lvl="2" marL="708538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Obtenga información sobre la legislación nacional y de la UE relativa a las obligaciones de los empleadores y los derechos laborales de las personas trabajadoras migrantes.</a:t>
            </a:r>
            <a:endParaRPr/>
          </a:p>
          <a:p>
            <a:pPr indent="0" lvl="0" marL="0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Comprender las tendencias demográficas actuales, las barreras, los beneficios y la importancia estratégica de los y las trabajadoras de mayor edad en la planificación de la fuerza laboral.</a:t>
            </a:r>
            <a:endParaRPr/>
          </a:p>
          <a:p>
            <a:pPr indent="0" lvl="0" marL="0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Identificar las mejores prácticas de RR.HH. para la retención, el desarrollo y la participación de los y las empleadas migrantes.</a:t>
            </a:r>
            <a:endParaRPr/>
          </a:p>
          <a:p>
            <a:pPr indent="0" lvl="0" marL="0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Evaluar enfoques de liderazgo y gestión que fomenten la diversidad y la inclusión.</a:t>
            </a:r>
            <a:endParaRPr/>
          </a:p>
          <a:p>
            <a:pPr indent="0" lvl="0" marL="0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Reflexionar sobre las políticas de RRHH de su organización e identificar posibles mejoras para brindar un mejor apoyo a los y las trabajadoras senior.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23" name="Google Shape;123;p4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</p:sp>
      <p:sp>
        <p:nvSpPr>
          <p:cNvPr id="124" name="Google Shape;124;p4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25" name="Google Shape;125;p4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</p:sp>
      <p:sp>
        <p:nvSpPr>
          <p:cNvPr id="126" name="Google Shape;126;p4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27" name="Google Shape;127;p4"/>
          <p:cNvSpPr txBox="1"/>
          <p:nvPr/>
        </p:nvSpPr>
        <p:spPr>
          <a:xfrm>
            <a:off x="9450753" y="185747"/>
            <a:ext cx="8315192" cy="4151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6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Resultados del aprendizaje: Taller de estrategia  </a:t>
            </a:r>
            <a:endParaRPr/>
          </a:p>
        </p:txBody>
      </p:sp>
      <p:sp>
        <p:nvSpPr>
          <p:cNvPr id="128" name="Google Shape;128;p4"/>
          <p:cNvSpPr txBox="1"/>
          <p:nvPr/>
        </p:nvSpPr>
        <p:spPr>
          <a:xfrm>
            <a:off x="1028700" y="2228736"/>
            <a:ext cx="15775962" cy="59046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34577" lvl="2" marL="703732" marR="0" rtl="0" algn="just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⚬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Comprender e interpretar las fortalezas y debilidades de su empresa con respecto al empleo de trabajadores/as migrantes.</a:t>
            </a:r>
            <a:endParaRPr/>
          </a:p>
          <a:p>
            <a:pPr indent="0" lvl="0" marL="0" marR="0" rtl="0" algn="just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4577" lvl="2" marL="703732" marR="0" rtl="0" algn="just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⚬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Reflexionar sobre las diferencias entre la inclusión/preparación percibida y la real.</a:t>
            </a:r>
            <a:endParaRPr/>
          </a:p>
          <a:p>
            <a:pPr indent="0" lvl="0" marL="0" marR="0" rtl="0" algn="just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4577" lvl="2" marL="703732" marR="0" rtl="0" algn="just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⚬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Reconocer dónde existen brechas e identificar potencial de desarrollo.</a:t>
            </a:r>
            <a:endParaRPr/>
          </a:p>
          <a:p>
            <a:pPr indent="0" lvl="0" marL="0" marR="0" rtl="0" algn="just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4577" lvl="2" marL="703732" marR="0" rtl="0" algn="just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⚬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Analizar las barreras y oportunidades internas para el respectivo grupo objetivo identificado en el Escáner del Potencial.</a:t>
            </a:r>
            <a:endParaRPr/>
          </a:p>
          <a:p>
            <a:pPr indent="0" lvl="0" marL="0" marR="0" rtl="0" algn="just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4577" lvl="2" marL="703732" marR="0" rtl="0" algn="just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⚬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Traducir los resultados del diagnóstico en campos de acción estratégicos.</a:t>
            </a:r>
            <a:endParaRPr/>
          </a:p>
          <a:p>
            <a:pPr indent="0" lvl="0" marL="0" marR="0" rtl="0" algn="just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4577" lvl="2" marL="703732" marR="0" rtl="0" algn="just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⚬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Priorizar áreas clave de mejora en el contexto de su organización.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33" name="Google Shape;133;p5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</p:sp>
      <p:sp>
        <p:nvSpPr>
          <p:cNvPr id="134" name="Google Shape;134;p5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35" name="Google Shape;135;p5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</p:sp>
      <p:sp>
        <p:nvSpPr>
          <p:cNvPr id="136" name="Google Shape;136;p5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37" name="Google Shape;137;p5"/>
          <p:cNvSpPr txBox="1"/>
          <p:nvPr/>
        </p:nvSpPr>
        <p:spPr>
          <a:xfrm>
            <a:off x="4530003" y="176222"/>
            <a:ext cx="13235942" cy="3338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6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Resultados del aprendizaje: indicadores y herramientas de seguimiento  </a:t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1062370" y="2219725"/>
            <a:ext cx="15096144" cy="5476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36179" lvl="2" marL="708538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Comprender la importancia de monitorear las estrategias elaboradas para mejorar las condiciones de los trabajadores/as migrantes.</a:t>
            </a:r>
            <a:endParaRPr/>
          </a:p>
          <a:p>
            <a:pPr indent="0" lvl="0" marL="0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Identificar indicadores relevantes para el seguimiento del éxito y el desempeño de las estrategias identificadas mejorando las posibilidades para los niveles de acción definidos (4).</a:t>
            </a:r>
            <a:endParaRPr/>
          </a:p>
          <a:p>
            <a:pPr indent="0" lvl="0" marL="0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Explore herramientas sencillas para monitorear el éxito de las estrategias y actividades.</a:t>
            </a:r>
            <a:endParaRPr/>
          </a:p>
          <a:p>
            <a:pPr indent="0" lvl="0" marL="0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Aplicar herramientas y métodos sencillos para el seguimiento del éxito y el rendimiento, así como el análisis de desviaciones y la verificación del cumplimiento de los indicadores.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43" name="Google Shape;143;p6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</p:sp>
      <p:sp>
        <p:nvSpPr>
          <p:cNvPr id="144" name="Google Shape;144;p6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45" name="Google Shape;145;p6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</p:sp>
      <p:sp>
        <p:nvSpPr>
          <p:cNvPr id="146" name="Google Shape;146;p6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47" name="Google Shape;147;p6"/>
          <p:cNvSpPr txBox="1"/>
          <p:nvPr/>
        </p:nvSpPr>
        <p:spPr>
          <a:xfrm>
            <a:off x="1263541" y="2298510"/>
            <a:ext cx="15271859" cy="5924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24274" lvl="2" marL="672821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Comprender la importancia de monitorear las estrategias elaboradas para mejorar las condiciones de los trabajadores/as migrantes, la diversidad y la capacitación de los y las trabajadoras poco calificadas en la propia empresa.</a:t>
            </a:r>
            <a:endParaRPr/>
          </a:p>
          <a:p>
            <a:pPr indent="-27488" lvl="2" marL="672821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4274" lvl="2" marL="672821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Identificar indicadores relevantes para el seguimiento del éxito y el rendimiento de las estrategias identificadas mejorando las posibilidades de los niveles de acción definidos.</a:t>
            </a:r>
            <a:endParaRPr/>
          </a:p>
          <a:p>
            <a:pPr indent="-27488" lvl="2" marL="672821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4274" lvl="2" marL="672821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Explorar herramientas sencillas para monitorear el éxito de las estrategias y actividades.</a:t>
            </a:r>
            <a:endParaRPr/>
          </a:p>
          <a:p>
            <a:pPr indent="-27488" lvl="2" marL="672821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4274" lvl="2" marL="672821" marR="0" rtl="0" algn="just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Aplicar herramientas y métodos sencillos para el seguimiento del éxito y el rendimiento, así como para el análisis </a:t>
            </a:r>
            <a:r>
              <a:rPr b="0" i="0" lang="en-US" sz="2942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de desviaciones y la verificación del logro de indicadores.</a:t>
            </a:r>
            <a:endParaRPr/>
          </a:p>
        </p:txBody>
      </p:sp>
      <p:sp>
        <p:nvSpPr>
          <p:cNvPr id="148" name="Google Shape;148;p6"/>
          <p:cNvSpPr txBox="1"/>
          <p:nvPr/>
        </p:nvSpPr>
        <p:spPr>
          <a:xfrm>
            <a:off x="4953001" y="176222"/>
            <a:ext cx="12812944" cy="3338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86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Resultados del aprendizaje: indicadores y herramientas de seguimiento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53" name="Google Shape;153;p7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</p:sp>
      <p:sp>
        <p:nvSpPr>
          <p:cNvPr descr="Una imagen con texto, tipo de fuente, captura de pantalla, gráficos, descripción generada automáticamente" id="154" name="Google Shape;154;p7"/>
          <p:cNvSpPr/>
          <p:nvPr/>
        </p:nvSpPr>
        <p:spPr>
          <a:xfrm>
            <a:off x="264824" y="9563776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</p:sp>
      <p:sp>
        <p:nvSpPr>
          <p:cNvPr id="155" name="Google Shape;155;p7"/>
          <p:cNvSpPr/>
          <p:nvPr/>
        </p:nvSpPr>
        <p:spPr>
          <a:xfrm>
            <a:off x="5626741" y="5844569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698" l="0" r="0" t="-8699"/>
            </a:stretch>
          </a:blipFill>
          <a:ln>
            <a:noFill/>
          </a:ln>
        </p:spPr>
      </p:sp>
      <p:sp>
        <p:nvSpPr>
          <p:cNvPr descr="Imagen con una estrella. Tipo de fuente, gráficos y símbolo. Descripción generada automáticamente." id="156" name="Google Shape;156;p7"/>
          <p:cNvSpPr/>
          <p:nvPr/>
        </p:nvSpPr>
        <p:spPr>
          <a:xfrm>
            <a:off x="6199937" y="4004777"/>
            <a:ext cx="860679" cy="619316"/>
          </a:xfrm>
          <a:custGeom>
            <a:rect b="b" l="l" r="r" t="t"/>
            <a:pathLst>
              <a:path extrusionOk="0" h="825754" w="1147572">
                <a:moveTo>
                  <a:pt x="0" y="0"/>
                </a:moveTo>
                <a:lnTo>
                  <a:pt x="1147572" y="0"/>
                </a:lnTo>
                <a:lnTo>
                  <a:pt x="1147572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2" l="0" r="-5" t="-33"/>
            </a:stretch>
          </a:blipFill>
          <a:ln>
            <a:noFill/>
          </a:ln>
        </p:spPr>
      </p:sp>
      <p:sp>
        <p:nvSpPr>
          <p:cNvPr descr="Una imagen con fuente, gráficos, texto y diseño gráfico. Descripción generada automáticamente." id="157" name="Google Shape;157;p7"/>
          <p:cNvSpPr/>
          <p:nvPr/>
        </p:nvSpPr>
        <p:spPr>
          <a:xfrm>
            <a:off x="9086240" y="4066232"/>
            <a:ext cx="1420654" cy="496443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88" l="0" r="2" t="-195"/>
            </a:stretch>
          </a:blipFill>
          <a:ln>
            <a:noFill/>
          </a:ln>
        </p:spPr>
      </p:sp>
      <p:sp>
        <p:nvSpPr>
          <p:cNvPr descr="Una imagen con texto, tipo de fuente, símbolo y captura de pantalla. Descripción generada automáticamente." id="158" name="Google Shape;158;p7"/>
          <p:cNvSpPr/>
          <p:nvPr/>
        </p:nvSpPr>
        <p:spPr>
          <a:xfrm>
            <a:off x="10285876" y="4942227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7" l="0" r="-5" t="-168"/>
            </a:stretch>
          </a:blipFill>
          <a:ln>
            <a:noFill/>
          </a:ln>
        </p:spPr>
      </p:sp>
      <p:sp>
        <p:nvSpPr>
          <p:cNvPr descr="Una imagen con texto, tipo de fuente, logotipo y gráficos. Descripción generada automáticamente." id="159" name="Google Shape;159;p7"/>
          <p:cNvSpPr/>
          <p:nvPr/>
        </p:nvSpPr>
        <p:spPr>
          <a:xfrm>
            <a:off x="10930976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78" l="0" r="-2" t="-168"/>
            </a:stretch>
          </a:blipFill>
          <a:ln>
            <a:noFill/>
          </a:ln>
        </p:spPr>
      </p:sp>
      <p:sp>
        <p:nvSpPr>
          <p:cNvPr descr="Una imagen con fuente, gráficos, captura de pantalla y texto. Descripción generada automáticamente." id="160" name="Google Shape;160;p7"/>
          <p:cNvSpPr/>
          <p:nvPr/>
        </p:nvSpPr>
        <p:spPr>
          <a:xfrm>
            <a:off x="8942013" y="4767024"/>
            <a:ext cx="930211" cy="930211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1" l="0" r="-1" t="0"/>
            </a:stretch>
          </a:blipFill>
          <a:ln>
            <a:noFill/>
          </a:ln>
        </p:spPr>
      </p:sp>
      <p:sp>
        <p:nvSpPr>
          <p:cNvPr descr="Una imagen con texto, tipo de fuente, logotipo y gráficos. Descripción generada automáticamente." id="161" name="Google Shape;161;p7"/>
          <p:cNvSpPr/>
          <p:nvPr/>
        </p:nvSpPr>
        <p:spPr>
          <a:xfrm>
            <a:off x="7484783" y="4082644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65" l="0" r="4" t="-262"/>
            </a:stretch>
          </a:blipFill>
          <a:ln>
            <a:noFill/>
          </a:ln>
        </p:spPr>
      </p:sp>
      <p:sp>
        <p:nvSpPr>
          <p:cNvPr id="162" name="Google Shape;162;p7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4" l="0" r="0" t="-676"/>
            </a:stretch>
          </a:blipFill>
          <a:ln>
            <a:noFill/>
          </a:ln>
        </p:spPr>
      </p:sp>
      <p:sp>
        <p:nvSpPr>
          <p:cNvPr id="163" name="Google Shape;163;p7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64" name="Google Shape;164;p7"/>
          <p:cNvSpPr txBox="1"/>
          <p:nvPr/>
        </p:nvSpPr>
        <p:spPr>
          <a:xfrm>
            <a:off x="4616510" y="515045"/>
            <a:ext cx="8963777" cy="1552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endParaRPr/>
          </a:p>
        </p:txBody>
      </p:sp>
      <p:pic>
        <p:nvPicPr>
          <p:cNvPr id="165" name="Google Shape;165;p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6788" y="9462627"/>
            <a:ext cx="17983201" cy="73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