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oGN2J9nZHy8FcRokS7vnWrqRG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11" Type="http://schemas.openxmlformats.org/officeDocument/2006/relationships/image" Target="../media/image8.jpg"/><Relationship Id="rId10" Type="http://schemas.openxmlformats.org/officeDocument/2006/relationships/image" Target="../media/image7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1.png"/><Relationship Id="rId7" Type="http://schemas.openxmlformats.org/officeDocument/2006/relationships/image" Target="../media/image3.jpg"/><Relationship Id="rId8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2" Type="http://schemas.openxmlformats.org/officeDocument/2006/relationships/image" Target="../media/image8.jpg"/><Relationship Id="rId9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53"/>
          </a:xfrm>
          <a:custGeom>
            <a:rect b="b" l="l" r="r" t="t"/>
            <a:pathLst>
              <a:path extrusionOk="0" h="5027803" w="24384000">
                <a:moveTo>
                  <a:pt x="0" y="0"/>
                </a:moveTo>
                <a:lnTo>
                  <a:pt x="24384000" y="0"/>
                </a:lnTo>
                <a:lnTo>
                  <a:pt x="24384000" y="5027803"/>
                </a:lnTo>
                <a:lnTo>
                  <a:pt x="0" y="5027803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9" l="0" r="-4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3" l="0" r="1" t="-19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48" cy="423576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70" l="0" r="-8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6" l="0" r="-1" t="-16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0" l="0" r="4" t="-26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30" l="0" r="0" t="-13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3503762" y="5935932"/>
            <a:ext cx="11280467" cy="2219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Migrantische Arbeiter:innen</a:t>
            </a:r>
            <a:endParaRPr/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November 2025/ Meath Partnership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254938" y="1123940"/>
            <a:ext cx="3592030" cy="417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paragraph text</a:t>
            </a:r>
            <a:endParaRPr/>
          </a:p>
        </p:txBody>
      </p:sp>
      <p:pic>
        <p:nvPicPr>
          <p:cNvPr id="95" name="Google Shape;95;p1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203203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00" name="Google Shape;100;p2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02" name="Google Shape;102;p2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2664133" y="869600"/>
            <a:ext cx="9299067" cy="762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7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Einführung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Europäische und nationale Schlüsselgesetze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Best Practices, Management- und Führungsansätze Pause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Scannerergebnisse verstehen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Identifizierung von Hindernissen und Chancen Mittagspause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Strategiepräsentation und Peer-Feedback Überwachungsindikatoren und -instrumente/Monitoring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Feedback, Fragen und Antworten </a:t>
            </a:r>
            <a:endParaRPr/>
          </a:p>
          <a:p>
            <a:pPr indent="0" lvl="0" marL="0" marR="0" rtl="0" algn="l">
              <a:lnSpc>
                <a:spcPct val="18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99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Abschluss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12496800" y="1361323"/>
            <a:ext cx="5486400" cy="8229600"/>
          </a:xfrm>
          <a:custGeom>
            <a:rect b="b" l="l" r="r" t="t"/>
            <a:pathLst>
              <a:path extrusionOk="0" h="10972800" w="7315200">
                <a:moveTo>
                  <a:pt x="0" y="0"/>
                </a:moveTo>
                <a:lnTo>
                  <a:pt x="7315200" y="0"/>
                </a:lnTo>
                <a:lnTo>
                  <a:pt x="7315200" y="10972800"/>
                </a:lnTo>
                <a:lnTo>
                  <a:pt x="0" y="10972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0" r="-2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6656756" y="185747"/>
            <a:ext cx="11109188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Beschäftigung von Wanderarbeitern: Agenda 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555955" y="1677372"/>
            <a:ext cx="1543831" cy="68179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9:45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10:00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10:30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11:15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11:30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12:15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13:.15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14:00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15:00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15:45</a:t>
            </a:r>
            <a:endParaRPr/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803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78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16:00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12" name="Google Shape;112;p3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14" name="Google Shape;114;p3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6728241" y="185747"/>
            <a:ext cx="11037703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Lernziele: Gesetzgebung für Wanderarbeiter  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1239460" y="2206066"/>
            <a:ext cx="15129243" cy="5895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Gewinnen Sie Einblick in die EU- und nationale Gesetzgebung bezüglich der Arbeitgeberpflichten und Beschäftigungsrechte von migrantischen Arbeiter:innen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aktuellen demografischen Trends, Hindernisse, Vorteile und die strategische Bedeutung migrantischer Arbeitnehmer:innen in der Personalplanung verstehen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Identifizieren Sie bewährte HR-Praktiken zur Bindung, Entwicklung und Einbindung von migrantischen Arbeiter:innen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Bewerten Sie Führungs- und Managementansätze, die Vielfalt und Inklusion fördern.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Reflexion der Personalrichtlinien des eigenen Unternehmens und mögliche Verbesserungen identifizieren, um leitende Angestellte besser zu unterstützen.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22" name="Google Shape;122;p4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24" name="Google Shape;124;p4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9450753" y="185747"/>
            <a:ext cx="8315192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Lernziele: Strategieworkshop  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1028700" y="2228736"/>
            <a:ext cx="15775962" cy="6323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Stärken und Schwächen ihres Unternehmens im Hinblick auf die Beschäftigung von migrantischen Arbeiter:innen verstehen und interpretieren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Reflektieren Sie die Unterschiede zwischen wahrgenommener und tatsächlicher Inklusion/Bereitschaft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Erkennen Sie, wo Lücken bestehen, und identifizieren Sie Entwicklungspotenziale.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Analysieren Sie die internen Barrieren und Chancen für die jeweilige Zielgruppe, die im Potenzialscanner identifiziert wurde.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Diagnostische Ergebnisse in strategische Handlungsfelder übersetzen</a:t>
            </a:r>
            <a:endParaRPr/>
          </a:p>
          <a:p>
            <a:pPr indent="0" lvl="0" marL="0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78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4577" lvl="2" marL="703732" marR="0" rtl="0" algn="l">
              <a:lnSpc>
                <a:spcPct val="108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78"/>
              <a:buFont typeface="Arial"/>
              <a:buChar char="⚬"/>
            </a:pPr>
            <a:r>
              <a:rPr b="0" i="0" lang="en-US" sz="3078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Priorisieren Sie die wichtigsten Verbesserungsbereiche im Kontext Ihrer Organisation.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32" name="Google Shape;132;p5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34" name="Google Shape;134;p5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7197671" y="185747"/>
            <a:ext cx="10568273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Lernziele: Überwachungsindikatoren und -instrumente  </a:t>
            </a:r>
            <a:endParaRPr/>
          </a:p>
        </p:txBody>
      </p:sp>
      <p:sp>
        <p:nvSpPr>
          <p:cNvPr id="137" name="Google Shape;137;p5"/>
          <p:cNvSpPr txBox="1"/>
          <p:nvPr/>
        </p:nvSpPr>
        <p:spPr>
          <a:xfrm>
            <a:off x="869813" y="1893132"/>
            <a:ext cx="15096144" cy="5476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Die Bedeutung der Überwachung ausgearbeiteter Strategien zur Verbesserung der Arbeitsbedingungen von migrantischen Arbeiter:innen verstehen.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Identifizieren Sie relevante Indikatoren zur Verfolgung des Erfolgs und der Leistung der identifizierten Strategien, um die Möglichkeiten für die definierten Aktionsstufen zu verbessern.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Entdecken Sie einfache Tools zur Überwachung des Erfolgs von Strategien und Aktivitäten.</a:t>
            </a:r>
            <a:endParaRPr/>
          </a:p>
          <a:p>
            <a:pPr indent="0" lvl="0" marL="0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6179" lvl="2" marL="708538" marR="0" rtl="0" algn="l">
              <a:lnSpc>
                <a:spcPct val="10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99"/>
              <a:buFont typeface="Arial"/>
              <a:buChar char="⚬"/>
            </a:pPr>
            <a:r>
              <a:rPr b="0" i="0" lang="en-US" sz="30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Setzen Sie einfache Werkzeuge und Methoden zur Erfolgs- und Leistungsüberwachung sowie zur Abweichungsanalyse und zur Überprüfung der Zielerreichung von Indikatoren ein.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42" name="Google Shape;142;p6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42758" y="9682944"/>
            <a:ext cx="2393441" cy="502157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82" l="0" r="1" t="-18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Logo und Screenshot. Beschreibung wird automatisch generiert." id="144" name="Google Shape;144;p6"/>
          <p:cNvSpPr/>
          <p:nvPr/>
        </p:nvSpPr>
        <p:spPr>
          <a:xfrm>
            <a:off x="-134350" y="181680"/>
            <a:ext cx="2393441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1" t="-5737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1572363" y="2197906"/>
            <a:ext cx="15143274" cy="5710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14274" lvl="2" marL="642823" marR="0" rtl="0" algn="l">
              <a:lnSpc>
                <a:spcPct val="180042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11"/>
              <a:buFont typeface="Arial"/>
              <a:buChar char="⚬"/>
            </a:pPr>
            <a:r>
              <a:rPr b="0" i="0" lang="en-US" sz="2811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Die Bedeutung der Überwachung ausgearbeiteter Strategien zur Verbesserung der Arbeitsbedingungen von migrantischen Arbeiter:innen, der Diversität sowie der Weiterbildung gering qualifizierter Arbeitskräfte im eigenen Unternehmen verstehen.</a:t>
            </a:r>
            <a:endParaRPr/>
          </a:p>
          <a:p>
            <a:pPr indent="-214241" lvl="2" marL="642723" marR="0" rtl="0" algn="l">
              <a:lnSpc>
                <a:spcPct val="180007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11"/>
              <a:buFont typeface="Arial"/>
              <a:buChar char="⚬"/>
            </a:pPr>
            <a:r>
              <a:rPr b="0" i="0" lang="en-US" sz="2811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Relevante Indikatoren zur Erfolgs- und Leistungsmessung der ermittelten Strategien identifizieren, um die Möglichkeiten für die definierten Handlungsebenen zu verbessern.</a:t>
            </a:r>
            <a:endParaRPr/>
          </a:p>
          <a:p>
            <a:pPr indent="-214241" lvl="2" marL="642723" marR="0" rtl="0" algn="l">
              <a:lnSpc>
                <a:spcPct val="180007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11"/>
              <a:buFont typeface="Arial"/>
              <a:buChar char="⚬"/>
            </a:pPr>
            <a:r>
              <a:rPr b="0" i="0" lang="en-US" sz="2811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Entdecken Sie einfache Tools zur Überwachung des Erfolgs von Strategien und Aktivitäten.</a:t>
            </a:r>
            <a:endParaRPr/>
          </a:p>
          <a:p>
            <a:pPr indent="-214241" lvl="2" marL="642723" marR="0" rtl="0" algn="l">
              <a:lnSpc>
                <a:spcPct val="180042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811"/>
              <a:buFont typeface="Arial"/>
              <a:buChar char="⚬"/>
            </a:pPr>
            <a:r>
              <a:rPr b="0" i="0" lang="en-US" sz="2811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Setzen Sie einfache Werkzeuge und Methoden zur Erfolgs- und Leistungsüberwachung sowie zur Abweichungsanalyse und zur Überprüfung der Zielerreichung von Indikatoren ein.</a:t>
            </a:r>
            <a:endParaRPr/>
          </a:p>
        </p:txBody>
      </p:sp>
      <p:sp>
        <p:nvSpPr>
          <p:cNvPr id="147" name="Google Shape;147;p6"/>
          <p:cNvSpPr txBox="1"/>
          <p:nvPr/>
        </p:nvSpPr>
        <p:spPr>
          <a:xfrm>
            <a:off x="7148493" y="185747"/>
            <a:ext cx="10617451" cy="415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6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Lernziele: Überwachungsindikatoren und -instrumente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in Bild mit Text, Schriftart, Screenshot, Grafik, automatisch generierter Beschreibung" id="152" name="Google Shape;152;p7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creenshot, Grafik, automatisch generierter Beschreibung" id="153" name="Google Shape;153;p7"/>
          <p:cNvSpPr/>
          <p:nvPr/>
        </p:nvSpPr>
        <p:spPr>
          <a:xfrm>
            <a:off x="264824" y="9563776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einem Stern, Schriftart, Grafik, Symbol. Automatisch generierte Beschreibung." id="155" name="Google Shape;155;p7"/>
          <p:cNvSpPr/>
          <p:nvPr/>
        </p:nvSpPr>
        <p:spPr>
          <a:xfrm>
            <a:off x="6199937" y="4004777"/>
            <a:ext cx="860679" cy="619316"/>
          </a:xfrm>
          <a:custGeom>
            <a:rect b="b" l="l" r="r" t="t"/>
            <a:pathLst>
              <a:path extrusionOk="0" h="825754" w="1147572">
                <a:moveTo>
                  <a:pt x="0" y="0"/>
                </a:moveTo>
                <a:lnTo>
                  <a:pt x="1147572" y="0"/>
                </a:lnTo>
                <a:lnTo>
                  <a:pt x="1147572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2" l="0" r="-5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Text und Grafikdesign. Automatisch generierte Beschreibung." id="156" name="Google Shape;156;p7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8" l="0" r="2" t="-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Symbol und Screenshot. Beschreibung wird automatisch generiert." id="157" name="Google Shape;157;p7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7" l="0" r="-5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58" name="Google Shape;158;p7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8" l="0" r="-2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Schriftart, Grafiken, Screenshot und Text. Automatisch generierte Beschreibung." id="159" name="Google Shape;159;p7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in Bild mit Text, Schriftart, Logo und Grafiken. Automatisch generierte Beschreibung." id="160" name="Google Shape;160;p7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5" l="0" r="4" t="-2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4" l="0" r="0" t="-67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4616510" y="515045"/>
            <a:ext cx="8963777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DANKE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8" name="Google Shape;168;p8"/>
          <p:cNvSpPr/>
          <p:nvPr/>
        </p:nvSpPr>
        <p:spPr>
          <a:xfrm>
            <a:off x="264824" y="9690668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captura de ecrã, Gráficos  Descrição gerada automaticamente" id="169" name="Google Shape;169;p8"/>
          <p:cNvSpPr/>
          <p:nvPr/>
        </p:nvSpPr>
        <p:spPr>
          <a:xfrm>
            <a:off x="264824" y="9563776"/>
            <a:ext cx="2399347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4" l="0" r="1" t="-4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5626741" y="5844569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171" name="Google Shape;171;p8"/>
          <p:cNvSpPr/>
          <p:nvPr/>
        </p:nvSpPr>
        <p:spPr>
          <a:xfrm>
            <a:off x="6199937" y="4004777"/>
            <a:ext cx="860679" cy="619316"/>
          </a:xfrm>
          <a:custGeom>
            <a:rect b="b" l="l" r="r" t="t"/>
            <a:pathLst>
              <a:path extrusionOk="0" h="825754" w="1147572">
                <a:moveTo>
                  <a:pt x="0" y="0"/>
                </a:moveTo>
                <a:lnTo>
                  <a:pt x="1147572" y="0"/>
                </a:lnTo>
                <a:lnTo>
                  <a:pt x="1147572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2" l="0" r="-5" t="-3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172" name="Google Shape;172;p8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88" l="0" r="2" t="-195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173" name="Google Shape;173;p8"/>
          <p:cNvSpPr/>
          <p:nvPr/>
        </p:nvSpPr>
        <p:spPr>
          <a:xfrm>
            <a:off x="10285876" y="4942227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7" l="0" r="-5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174" name="Google Shape;174;p8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8" l="0" r="-2" t="-16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175" name="Google Shape;175;p8"/>
          <p:cNvSpPr/>
          <p:nvPr/>
        </p:nvSpPr>
        <p:spPr>
          <a:xfrm>
            <a:off x="8942013" y="4767024"/>
            <a:ext cx="930211" cy="930211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" l="0" r="-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176" name="Google Shape;176;p8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5" l="0" r="4" t="-26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4" l="0" r="0" t="-676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8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9348999"/>
            <a:ext cx="18288000" cy="75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Salkic Jasmina | WKSTMK Room 466</dc:creator>
</cp:coreProperties>
</file>