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10287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4" roundtripDataSignature="AMtx7miFCZZAXjD/MbYjGZV/DB0UgZQop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1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3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3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4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4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5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5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5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5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7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7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8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8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9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0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image" Target="../media/image11.png"/><Relationship Id="rId11" Type="http://schemas.openxmlformats.org/officeDocument/2006/relationships/image" Target="../media/image14.png"/><Relationship Id="rId10" Type="http://schemas.openxmlformats.org/officeDocument/2006/relationships/image" Target="../media/image3.png"/><Relationship Id="rId9" Type="http://schemas.openxmlformats.org/officeDocument/2006/relationships/image" Target="../media/image1.png"/><Relationship Id="rId5" Type="http://schemas.openxmlformats.org/officeDocument/2006/relationships/image" Target="../media/image13.png"/><Relationship Id="rId6" Type="http://schemas.openxmlformats.org/officeDocument/2006/relationships/image" Target="../media/image7.png"/><Relationship Id="rId7" Type="http://schemas.openxmlformats.org/officeDocument/2006/relationships/image" Target="../media/image4.jpg"/><Relationship Id="rId8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2.png"/><Relationship Id="rId5" Type="http://schemas.openxmlformats.org/officeDocument/2006/relationships/image" Target="../media/image9.png"/><Relationship Id="rId6" Type="http://schemas.openxmlformats.org/officeDocument/2006/relationships/image" Target="../media/image1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2.png"/><Relationship Id="rId5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2.png"/><Relationship Id="rId5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4" Type="http://schemas.openxmlformats.org/officeDocument/2006/relationships/image" Target="../media/image2.png"/><Relationship Id="rId5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2.png"/><Relationship Id="rId5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Relationship Id="rId4" Type="http://schemas.openxmlformats.org/officeDocument/2006/relationships/image" Target="../media/image9.png"/><Relationship Id="rId11" Type="http://schemas.openxmlformats.org/officeDocument/2006/relationships/image" Target="../media/image3.png"/><Relationship Id="rId10" Type="http://schemas.openxmlformats.org/officeDocument/2006/relationships/image" Target="../media/image1.png"/><Relationship Id="rId9" Type="http://schemas.openxmlformats.org/officeDocument/2006/relationships/image" Target="../media/image12.png"/><Relationship Id="rId5" Type="http://schemas.openxmlformats.org/officeDocument/2006/relationships/image" Target="../media/image11.png"/><Relationship Id="rId6" Type="http://schemas.openxmlformats.org/officeDocument/2006/relationships/image" Target="../media/image13.png"/><Relationship Id="rId7" Type="http://schemas.openxmlformats.org/officeDocument/2006/relationships/image" Target="../media/image7.png"/><Relationship Id="rId8" Type="http://schemas.openxmlformats.org/officeDocument/2006/relationships/image" Target="../media/image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Relationship Id="rId4" Type="http://schemas.openxmlformats.org/officeDocument/2006/relationships/image" Target="../media/image9.png"/><Relationship Id="rId11" Type="http://schemas.openxmlformats.org/officeDocument/2006/relationships/image" Target="../media/image3.png"/><Relationship Id="rId10" Type="http://schemas.openxmlformats.org/officeDocument/2006/relationships/image" Target="../media/image1.png"/><Relationship Id="rId12" Type="http://schemas.openxmlformats.org/officeDocument/2006/relationships/image" Target="../media/image20.png"/><Relationship Id="rId9" Type="http://schemas.openxmlformats.org/officeDocument/2006/relationships/image" Target="../media/image12.png"/><Relationship Id="rId5" Type="http://schemas.openxmlformats.org/officeDocument/2006/relationships/image" Target="../media/image11.png"/><Relationship Id="rId6" Type="http://schemas.openxmlformats.org/officeDocument/2006/relationships/image" Target="../media/image13.png"/><Relationship Id="rId7" Type="http://schemas.openxmlformats.org/officeDocument/2006/relationships/image" Target="../media/image7.png"/><Relationship Id="rId8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-2067" y="5784666"/>
            <a:ext cx="18288000" cy="3770897"/>
          </a:xfrm>
          <a:custGeom>
            <a:rect b="b" l="l" r="r" t="t"/>
            <a:pathLst>
              <a:path extrusionOk="0" h="5027862" w="24384000">
                <a:moveTo>
                  <a:pt x="0" y="0"/>
                </a:moveTo>
                <a:lnTo>
                  <a:pt x="24384000" y="0"/>
                </a:lnTo>
                <a:lnTo>
                  <a:pt x="24384000" y="5027862"/>
                </a:lnTo>
                <a:lnTo>
                  <a:pt x="0" y="5027862"/>
                </a:lnTo>
                <a:close/>
              </a:path>
            </a:pathLst>
          </a:custGeom>
          <a:solidFill>
            <a:srgbClr val="FF6D25"/>
          </a:solidFill>
          <a:ln>
            <a:noFill/>
          </a:ln>
        </p:spPr>
      </p:sp>
      <p:sp>
        <p:nvSpPr>
          <p:cNvPr id="85" name="Google Shape;85;p1"/>
          <p:cNvSpPr/>
          <p:nvPr/>
        </p:nvSpPr>
        <p:spPr>
          <a:xfrm>
            <a:off x="3841013" y="1085840"/>
            <a:ext cx="10605973" cy="4907242"/>
          </a:xfrm>
          <a:custGeom>
            <a:rect b="b" l="l" r="r" t="t"/>
            <a:pathLst>
              <a:path extrusionOk="0" h="4907242" w="10605973">
                <a:moveTo>
                  <a:pt x="0" y="0"/>
                </a:moveTo>
                <a:lnTo>
                  <a:pt x="10605974" y="0"/>
                </a:lnTo>
                <a:lnTo>
                  <a:pt x="10605974" y="4907242"/>
                </a:lnTo>
                <a:lnTo>
                  <a:pt x="0" y="49072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937" l="-16344" r="-16970" t="-39570"/>
            </a:stretch>
          </a:blipFill>
          <a:ln>
            <a:noFill/>
          </a:ln>
        </p:spPr>
      </p:sp>
      <p:sp>
        <p:nvSpPr>
          <p:cNvPr descr="Uma imagem com estrela, Tipo de letra, Gráficos, símbolo  Descrição gerada automaticamente" id="86" name="Google Shape;86;p1"/>
          <p:cNvSpPr/>
          <p:nvPr/>
        </p:nvSpPr>
        <p:spPr>
          <a:xfrm>
            <a:off x="5014208" y="121558"/>
            <a:ext cx="673065" cy="484280"/>
          </a:xfrm>
          <a:custGeom>
            <a:rect b="b" l="l" r="r" t="t"/>
            <a:pathLst>
              <a:path extrusionOk="0" h="484280" w="673065">
                <a:moveTo>
                  <a:pt x="0" y="0"/>
                </a:moveTo>
                <a:lnTo>
                  <a:pt x="673065" y="0"/>
                </a:lnTo>
                <a:lnTo>
                  <a:pt x="673065" y="484280"/>
                </a:lnTo>
                <a:lnTo>
                  <a:pt x="0" y="4842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texto, design gráfico  Descrição gerada automaticamente" id="87" name="Google Shape;87;p1"/>
          <p:cNvSpPr/>
          <p:nvPr/>
        </p:nvSpPr>
        <p:spPr>
          <a:xfrm>
            <a:off x="7349261" y="169612"/>
            <a:ext cx="1110882" cy="388172"/>
          </a:xfrm>
          <a:custGeom>
            <a:rect b="b" l="l" r="r" t="t"/>
            <a:pathLst>
              <a:path extrusionOk="0" h="388172" w="1110882">
                <a:moveTo>
                  <a:pt x="0" y="0"/>
                </a:moveTo>
                <a:lnTo>
                  <a:pt x="1110882" y="0"/>
                </a:lnTo>
                <a:lnTo>
                  <a:pt x="1110882" y="388172"/>
                </a:lnTo>
                <a:lnTo>
                  <a:pt x="0" y="388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exto, Tipo de letra, símbolo, captura de ecrã  Descrição gerada automaticamente" id="88" name="Google Shape;88;p1"/>
          <p:cNvSpPr/>
          <p:nvPr/>
        </p:nvSpPr>
        <p:spPr>
          <a:xfrm>
            <a:off x="12699197" y="151914"/>
            <a:ext cx="574596" cy="423586"/>
          </a:xfrm>
          <a:custGeom>
            <a:rect b="b" l="l" r="r" t="t"/>
            <a:pathLst>
              <a:path extrusionOk="0" h="423586" w="574596">
                <a:moveTo>
                  <a:pt x="0" y="0"/>
                </a:moveTo>
                <a:lnTo>
                  <a:pt x="574595" y="0"/>
                </a:lnTo>
                <a:lnTo>
                  <a:pt x="574595" y="423586"/>
                </a:lnTo>
                <a:lnTo>
                  <a:pt x="0" y="42358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exto, Tipo de letra, logótipo, Gráficos  Descrição gerada automaticamente" id="89" name="Google Shape;89;p1"/>
          <p:cNvSpPr/>
          <p:nvPr/>
        </p:nvSpPr>
        <p:spPr>
          <a:xfrm>
            <a:off x="8830808" y="226304"/>
            <a:ext cx="827161" cy="274796"/>
          </a:xfrm>
          <a:custGeom>
            <a:rect b="b" l="l" r="r" t="t"/>
            <a:pathLst>
              <a:path extrusionOk="0" h="274796" w="827161">
                <a:moveTo>
                  <a:pt x="0" y="0"/>
                </a:moveTo>
                <a:lnTo>
                  <a:pt x="827161" y="0"/>
                </a:lnTo>
                <a:lnTo>
                  <a:pt x="827161" y="274797"/>
                </a:lnTo>
                <a:lnTo>
                  <a:pt x="0" y="2747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captura de ecrã, texto  Descrição gerada automaticamente" id="90" name="Google Shape;90;p1"/>
          <p:cNvSpPr/>
          <p:nvPr/>
        </p:nvSpPr>
        <p:spPr>
          <a:xfrm>
            <a:off x="11601126" y="0"/>
            <a:ext cx="727405" cy="727405"/>
          </a:xfrm>
          <a:custGeom>
            <a:rect b="b" l="l" r="r" t="t"/>
            <a:pathLst>
              <a:path extrusionOk="0" h="727405" w="727405">
                <a:moveTo>
                  <a:pt x="0" y="0"/>
                </a:moveTo>
                <a:lnTo>
                  <a:pt x="727405" y="0"/>
                </a:lnTo>
                <a:lnTo>
                  <a:pt x="727405" y="727405"/>
                </a:lnTo>
                <a:lnTo>
                  <a:pt x="0" y="7274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exto, Tipo de letra, logótipo, Gráficos  Descrição gerada automaticamente" id="91" name="Google Shape;91;p1"/>
          <p:cNvSpPr/>
          <p:nvPr/>
        </p:nvSpPr>
        <p:spPr>
          <a:xfrm>
            <a:off x="6057948" y="182451"/>
            <a:ext cx="920648" cy="362502"/>
          </a:xfrm>
          <a:custGeom>
            <a:rect b="b" l="l" r="r" t="t"/>
            <a:pathLst>
              <a:path extrusionOk="0" h="362502" w="920648">
                <a:moveTo>
                  <a:pt x="0" y="0"/>
                </a:moveTo>
                <a:lnTo>
                  <a:pt x="920648" y="0"/>
                </a:lnTo>
                <a:lnTo>
                  <a:pt x="920648" y="362503"/>
                </a:lnTo>
                <a:lnTo>
                  <a:pt x="0" y="3625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2" name="Google Shape;92;p1"/>
          <p:cNvSpPr/>
          <p:nvPr/>
        </p:nvSpPr>
        <p:spPr>
          <a:xfrm>
            <a:off x="10028634" y="184366"/>
            <a:ext cx="1201826" cy="358664"/>
          </a:xfrm>
          <a:custGeom>
            <a:rect b="b" l="l" r="r" t="t"/>
            <a:pathLst>
              <a:path extrusionOk="0" h="358664" w="1201826">
                <a:moveTo>
                  <a:pt x="0" y="0"/>
                </a:moveTo>
                <a:lnTo>
                  <a:pt x="1201827" y="0"/>
                </a:lnTo>
                <a:lnTo>
                  <a:pt x="1201827" y="358664"/>
                </a:lnTo>
                <a:lnTo>
                  <a:pt x="0" y="3586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-129" l="0" r="0" t="-129"/>
            </a:stretch>
          </a:blipFill>
          <a:ln>
            <a:noFill/>
          </a:ln>
        </p:spPr>
      </p:sp>
      <p:sp>
        <p:nvSpPr>
          <p:cNvPr id="93" name="Google Shape;93;p1"/>
          <p:cNvSpPr txBox="1"/>
          <p:nvPr/>
        </p:nvSpPr>
        <p:spPr>
          <a:xfrm>
            <a:off x="3503766" y="5964507"/>
            <a:ext cx="11280467" cy="2219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Migrant Workers</a:t>
            </a:r>
            <a:endParaRPr/>
          </a:p>
          <a:p>
            <a:pPr indent="0" lvl="0" marL="0" marR="0" rtl="0" algn="ctr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6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November 2025/ Meath Partnership</a:t>
            </a:r>
            <a:endParaRPr/>
          </a:p>
        </p:txBody>
      </p:sp>
      <p:sp>
        <p:nvSpPr>
          <p:cNvPr id="94" name="Google Shape;94;p1"/>
          <p:cNvSpPr txBox="1"/>
          <p:nvPr/>
        </p:nvSpPr>
        <p:spPr>
          <a:xfrm>
            <a:off x="3424611" y="7241329"/>
            <a:ext cx="13929" cy="6371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631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1254940" y="1104890"/>
            <a:ext cx="3592034" cy="4362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Your paragraph text</a:t>
            </a:r>
            <a:endParaRPr/>
          </a:p>
        </p:txBody>
      </p:sp>
      <p:pic>
        <p:nvPicPr>
          <p:cNvPr id="96" name="Google Shape;96;p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0" y="9555625"/>
            <a:ext cx="18288002" cy="731375"/>
          </a:xfrm>
          <a:prstGeom prst="rect">
            <a:avLst/>
          </a:prstGeom>
          <a:noFill/>
          <a:ln cap="flat" cmpd="sng" w="9525">
            <a:solidFill>
              <a:srgbClr val="F79646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01" name="Google Shape;101;p2"/>
          <p:cNvSpPr/>
          <p:nvPr/>
        </p:nvSpPr>
        <p:spPr>
          <a:xfrm>
            <a:off x="264824" y="9690668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2" name="Google Shape;102;p2"/>
          <p:cNvSpPr/>
          <p:nvPr/>
        </p:nvSpPr>
        <p:spPr>
          <a:xfrm>
            <a:off x="42758" y="9682944"/>
            <a:ext cx="2393413" cy="502129"/>
          </a:xfrm>
          <a:custGeom>
            <a:rect b="b" l="l" r="r" t="t"/>
            <a:pathLst>
              <a:path extrusionOk="0" h="502129" w="2393413">
                <a:moveTo>
                  <a:pt x="0" y="0"/>
                </a:moveTo>
                <a:lnTo>
                  <a:pt x="2393413" y="0"/>
                </a:lnTo>
                <a:lnTo>
                  <a:pt x="2393413" y="502129"/>
                </a:lnTo>
                <a:lnTo>
                  <a:pt x="0" y="502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logótipo, captura de ecrã  Descrição gerada automaticamente" id="103" name="Google Shape;103;p2"/>
          <p:cNvSpPr/>
          <p:nvPr/>
        </p:nvSpPr>
        <p:spPr>
          <a:xfrm>
            <a:off x="-134350" y="181680"/>
            <a:ext cx="2393413" cy="605409"/>
          </a:xfrm>
          <a:custGeom>
            <a:rect b="b" l="l" r="r" t="t"/>
            <a:pathLst>
              <a:path extrusionOk="0" h="605409" w="2393413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0" t="-49538"/>
            </a:stretch>
          </a:blipFill>
          <a:ln>
            <a:noFill/>
          </a:ln>
        </p:spPr>
      </p:sp>
      <p:sp>
        <p:nvSpPr>
          <p:cNvPr id="104" name="Google Shape;104;p2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05" name="Google Shape;105;p2"/>
          <p:cNvSpPr txBox="1"/>
          <p:nvPr/>
        </p:nvSpPr>
        <p:spPr>
          <a:xfrm>
            <a:off x="2785367" y="847725"/>
            <a:ext cx="9299070" cy="76257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Introduction</a:t>
            </a:r>
            <a:endParaRPr/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European and National Key Legislation</a:t>
            </a:r>
            <a:endParaRPr/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Best practice, Management and Leadership Approaches</a:t>
            </a:r>
            <a:endParaRPr/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Break</a:t>
            </a:r>
            <a:endParaRPr/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Understanding the Scanner Results           </a:t>
            </a:r>
            <a:endParaRPr/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Barrier identification and opportunities       </a:t>
            </a:r>
            <a:endParaRPr/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Lunch break</a:t>
            </a:r>
            <a:endParaRPr/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Strategy Presentation and Peer Feedback</a:t>
            </a:r>
            <a:endParaRPr/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Monitoring Indicators and Tools</a:t>
            </a:r>
            <a:endParaRPr/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Feedback, Q &amp; A</a:t>
            </a:r>
            <a:endParaRPr/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Close</a:t>
            </a:r>
            <a:endParaRPr/>
          </a:p>
        </p:txBody>
      </p:sp>
      <p:sp>
        <p:nvSpPr>
          <p:cNvPr id="106" name="Google Shape;106;p2"/>
          <p:cNvSpPr/>
          <p:nvPr/>
        </p:nvSpPr>
        <p:spPr>
          <a:xfrm>
            <a:off x="12496800" y="1361327"/>
            <a:ext cx="5486400" cy="8229600"/>
          </a:xfrm>
          <a:custGeom>
            <a:rect b="b" l="l" r="r" t="t"/>
            <a:pathLst>
              <a:path extrusionOk="0" h="8229600" w="5486400">
                <a:moveTo>
                  <a:pt x="0" y="0"/>
                </a:moveTo>
                <a:lnTo>
                  <a:pt x="5486400" y="0"/>
                </a:lnTo>
                <a:lnTo>
                  <a:pt x="54864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7" name="Google Shape;107;p2"/>
          <p:cNvSpPr txBox="1"/>
          <p:nvPr/>
        </p:nvSpPr>
        <p:spPr>
          <a:xfrm>
            <a:off x="6656753" y="166697"/>
            <a:ext cx="11109192" cy="436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Migrant Workers Employment: Agenda </a:t>
            </a:r>
            <a:endParaRPr/>
          </a:p>
        </p:txBody>
      </p:sp>
      <p:sp>
        <p:nvSpPr>
          <p:cNvPr id="108" name="Google Shape;108;p2"/>
          <p:cNvSpPr txBox="1"/>
          <p:nvPr/>
        </p:nvSpPr>
        <p:spPr>
          <a:xfrm>
            <a:off x="555952" y="1658321"/>
            <a:ext cx="1543828" cy="68151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9.45</a:t>
            </a:r>
            <a:endParaRPr/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10.00</a:t>
            </a:r>
            <a:endParaRPr/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10.30</a:t>
            </a:r>
            <a:endParaRPr/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11.15</a:t>
            </a:r>
            <a:endParaRPr/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11.30</a:t>
            </a:r>
            <a:endParaRPr/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12.15</a:t>
            </a:r>
            <a:endParaRPr/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1.15</a:t>
            </a:r>
            <a:endParaRPr/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2.00</a:t>
            </a:r>
            <a:endParaRPr/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3.00</a:t>
            </a:r>
            <a:endParaRPr/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3.45</a:t>
            </a:r>
            <a:endParaRPr/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4.00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13" name="Google Shape;113;p3"/>
          <p:cNvSpPr/>
          <p:nvPr/>
        </p:nvSpPr>
        <p:spPr>
          <a:xfrm>
            <a:off x="264824" y="9690668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4" name="Google Shape;114;p3"/>
          <p:cNvSpPr/>
          <p:nvPr/>
        </p:nvSpPr>
        <p:spPr>
          <a:xfrm>
            <a:off x="42758" y="9682944"/>
            <a:ext cx="2393413" cy="502129"/>
          </a:xfrm>
          <a:custGeom>
            <a:rect b="b" l="l" r="r" t="t"/>
            <a:pathLst>
              <a:path extrusionOk="0" h="502129" w="2393413">
                <a:moveTo>
                  <a:pt x="0" y="0"/>
                </a:moveTo>
                <a:lnTo>
                  <a:pt x="2393413" y="0"/>
                </a:lnTo>
                <a:lnTo>
                  <a:pt x="2393413" y="502129"/>
                </a:lnTo>
                <a:lnTo>
                  <a:pt x="0" y="502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logótipo, captura de ecrã  Descrição gerada automaticamente" id="115" name="Google Shape;115;p3"/>
          <p:cNvSpPr/>
          <p:nvPr/>
        </p:nvSpPr>
        <p:spPr>
          <a:xfrm>
            <a:off x="-134350" y="181680"/>
            <a:ext cx="2393413" cy="605409"/>
          </a:xfrm>
          <a:custGeom>
            <a:rect b="b" l="l" r="r" t="t"/>
            <a:pathLst>
              <a:path extrusionOk="0" h="605409" w="2393413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0" t="-49538"/>
            </a:stretch>
          </a:blipFill>
          <a:ln>
            <a:noFill/>
          </a:ln>
        </p:spPr>
      </p:sp>
      <p:sp>
        <p:nvSpPr>
          <p:cNvPr id="116" name="Google Shape;116;p3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17" name="Google Shape;117;p3"/>
          <p:cNvSpPr txBox="1"/>
          <p:nvPr/>
        </p:nvSpPr>
        <p:spPr>
          <a:xfrm>
            <a:off x="6728238" y="166697"/>
            <a:ext cx="11037706" cy="436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Learning Outcomes: Migrant Workers Legislation  </a:t>
            </a:r>
            <a:endParaRPr/>
          </a:p>
        </p:txBody>
      </p:sp>
      <p:sp>
        <p:nvSpPr>
          <p:cNvPr id="118" name="Google Shape;118;p3"/>
          <p:cNvSpPr txBox="1"/>
          <p:nvPr/>
        </p:nvSpPr>
        <p:spPr>
          <a:xfrm>
            <a:off x="1239464" y="2187012"/>
            <a:ext cx="15129247" cy="67337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34644" lvl="1" marL="669288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99"/>
              <a:buFont typeface="Arial"/>
              <a:buChar char="•"/>
            </a:pPr>
            <a:r>
              <a:rPr b="0" i="0" lang="en-US" sz="30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Gain insight into EU and national legislation regarding the employer obligations and employment rights of migrant workers</a:t>
            </a:r>
            <a:endParaRPr/>
          </a:p>
          <a:p>
            <a:pPr indent="0" lvl="0" marL="0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4644" lvl="1" marL="669288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99"/>
              <a:buFont typeface="Arial"/>
              <a:buChar char="•"/>
            </a:pPr>
            <a:r>
              <a:rPr b="0" i="0" lang="en-US" sz="30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Understand current demographic trends, barriers, benefits and the strategic importance of senior workers in workforce planning</a:t>
            </a:r>
            <a:endParaRPr/>
          </a:p>
          <a:p>
            <a:pPr indent="0" lvl="0" marL="0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4644" lvl="1" marL="669288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99"/>
              <a:buFont typeface="Arial"/>
              <a:buChar char="•"/>
            </a:pPr>
            <a:r>
              <a:rPr b="0" i="0" lang="en-US" sz="30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Identify HR best practices for retention, development, and engagement of migrant employees</a:t>
            </a:r>
            <a:endParaRPr/>
          </a:p>
          <a:p>
            <a:pPr indent="0" lvl="0" marL="0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4644" lvl="1" marL="669288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99"/>
              <a:buFont typeface="Arial"/>
              <a:buChar char="•"/>
            </a:pPr>
            <a:r>
              <a:rPr b="0" i="0" lang="en-US" sz="30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Evaluate leadership and management approaches that foster diversity and inclusion</a:t>
            </a:r>
            <a:endParaRPr/>
          </a:p>
          <a:p>
            <a:pPr indent="0" lvl="0" marL="0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4644" lvl="1" marL="669288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99"/>
              <a:buFont typeface="Arial"/>
              <a:buChar char="•"/>
            </a:pPr>
            <a:r>
              <a:rPr b="0" i="0" lang="en-US" sz="30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Reflect on their organisation’s HR policies and identify potential improvements to better support senior workers.</a:t>
            </a:r>
            <a:endParaRPr/>
          </a:p>
          <a:p>
            <a:pPr indent="0" lvl="0" marL="0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23" name="Google Shape;123;p4"/>
          <p:cNvSpPr/>
          <p:nvPr/>
        </p:nvSpPr>
        <p:spPr>
          <a:xfrm>
            <a:off x="264824" y="9690668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4" name="Google Shape;124;p4"/>
          <p:cNvSpPr/>
          <p:nvPr/>
        </p:nvSpPr>
        <p:spPr>
          <a:xfrm>
            <a:off x="42758" y="9682944"/>
            <a:ext cx="2393413" cy="502129"/>
          </a:xfrm>
          <a:custGeom>
            <a:rect b="b" l="l" r="r" t="t"/>
            <a:pathLst>
              <a:path extrusionOk="0" h="502129" w="2393413">
                <a:moveTo>
                  <a:pt x="0" y="0"/>
                </a:moveTo>
                <a:lnTo>
                  <a:pt x="2393413" y="0"/>
                </a:lnTo>
                <a:lnTo>
                  <a:pt x="2393413" y="502129"/>
                </a:lnTo>
                <a:lnTo>
                  <a:pt x="0" y="502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logótipo, captura de ecrã  Descrição gerada automaticamente" id="125" name="Google Shape;125;p4"/>
          <p:cNvSpPr/>
          <p:nvPr/>
        </p:nvSpPr>
        <p:spPr>
          <a:xfrm>
            <a:off x="-134350" y="181680"/>
            <a:ext cx="2393413" cy="605409"/>
          </a:xfrm>
          <a:custGeom>
            <a:rect b="b" l="l" r="r" t="t"/>
            <a:pathLst>
              <a:path extrusionOk="0" h="605409" w="2393413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0" t="-49538"/>
            </a:stretch>
          </a:blipFill>
          <a:ln>
            <a:noFill/>
          </a:ln>
        </p:spPr>
      </p:sp>
      <p:sp>
        <p:nvSpPr>
          <p:cNvPr id="126" name="Google Shape;126;p4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27" name="Google Shape;127;p4"/>
          <p:cNvSpPr txBox="1"/>
          <p:nvPr/>
        </p:nvSpPr>
        <p:spPr>
          <a:xfrm>
            <a:off x="9450753" y="166697"/>
            <a:ext cx="8315192" cy="4362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Learning Outcomes: Strategy workshop  </a:t>
            </a:r>
            <a:endParaRPr/>
          </a:p>
        </p:txBody>
      </p:sp>
      <p:sp>
        <p:nvSpPr>
          <p:cNvPr id="128" name="Google Shape;128;p4"/>
          <p:cNvSpPr txBox="1"/>
          <p:nvPr/>
        </p:nvSpPr>
        <p:spPr>
          <a:xfrm>
            <a:off x="1028700" y="2219211"/>
            <a:ext cx="15775964" cy="67429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32374" lvl="1" marL="664747" marR="0" rtl="0" algn="l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78"/>
              <a:buFont typeface="Arial"/>
              <a:buChar char="•"/>
            </a:pPr>
            <a:r>
              <a:rPr b="0" i="0" lang="en-US" sz="30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Understand and interpret their company’s strengths and weaknesses regarding employment of migrant workers</a:t>
            </a:r>
            <a:endParaRPr/>
          </a:p>
          <a:p>
            <a:pPr indent="0" lvl="0" marL="0" marR="0" rtl="0" algn="l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2374" lvl="1" marL="664747" marR="0" rtl="0" algn="l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78"/>
              <a:buFont typeface="Arial"/>
              <a:buChar char="•"/>
            </a:pPr>
            <a:r>
              <a:rPr b="0" i="0" lang="en-US" sz="30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Reflect on differences between perceived and actual inclusion/readiness</a:t>
            </a:r>
            <a:endParaRPr/>
          </a:p>
          <a:p>
            <a:pPr indent="0" lvl="0" marL="0" marR="0" rtl="0" algn="l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2374" lvl="1" marL="664747" marR="0" rtl="0" algn="l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78"/>
              <a:buFont typeface="Arial"/>
              <a:buChar char="•"/>
            </a:pPr>
            <a:r>
              <a:rPr b="0" i="0" lang="en-US" sz="30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Recognise where gaps exist and identify potential for development.</a:t>
            </a:r>
            <a:endParaRPr/>
          </a:p>
          <a:p>
            <a:pPr indent="0" lvl="0" marL="0" marR="0" rtl="0" algn="l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2374" lvl="1" marL="664747" marR="0" rtl="0" algn="l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78"/>
              <a:buFont typeface="Arial"/>
              <a:buChar char="•"/>
            </a:pPr>
            <a:r>
              <a:rPr b="0" i="0" lang="en-US" sz="30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Analyse the internal barriers and opportunities for the respective target group identified in the Potential Scanner</a:t>
            </a:r>
            <a:endParaRPr/>
          </a:p>
          <a:p>
            <a:pPr indent="0" lvl="0" marL="0" marR="0" rtl="0" algn="l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2374" lvl="1" marL="664747" marR="0" rtl="0" algn="l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78"/>
              <a:buFont typeface="Arial"/>
              <a:buChar char="•"/>
            </a:pPr>
            <a:r>
              <a:rPr b="0" i="0" lang="en-US" sz="30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Translate diagnostic results into strategic fields of action</a:t>
            </a:r>
            <a:endParaRPr/>
          </a:p>
          <a:p>
            <a:pPr indent="0" lvl="0" marL="0" marR="0" rtl="0" algn="l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2374" lvl="1" marL="664747" marR="0" rtl="0" algn="l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78"/>
              <a:buFont typeface="Arial"/>
              <a:buChar char="•"/>
            </a:pPr>
            <a:r>
              <a:rPr b="0" i="0" lang="en-US" sz="30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Prioritise key areas for improvement in their organisation’s context</a:t>
            </a:r>
            <a:endParaRPr/>
          </a:p>
          <a:p>
            <a:pPr indent="0" lvl="0" marL="0" marR="0" rtl="0" algn="l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33" name="Google Shape;133;p5"/>
          <p:cNvSpPr/>
          <p:nvPr/>
        </p:nvSpPr>
        <p:spPr>
          <a:xfrm>
            <a:off x="264824" y="9690668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4" name="Google Shape;134;p5"/>
          <p:cNvSpPr/>
          <p:nvPr/>
        </p:nvSpPr>
        <p:spPr>
          <a:xfrm>
            <a:off x="42758" y="9682944"/>
            <a:ext cx="2393413" cy="502129"/>
          </a:xfrm>
          <a:custGeom>
            <a:rect b="b" l="l" r="r" t="t"/>
            <a:pathLst>
              <a:path extrusionOk="0" h="502129" w="2393413">
                <a:moveTo>
                  <a:pt x="0" y="0"/>
                </a:moveTo>
                <a:lnTo>
                  <a:pt x="2393413" y="0"/>
                </a:lnTo>
                <a:lnTo>
                  <a:pt x="2393413" y="502129"/>
                </a:lnTo>
                <a:lnTo>
                  <a:pt x="0" y="502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logótipo, captura de ecrã  Descrição gerada automaticamente" id="135" name="Google Shape;135;p5"/>
          <p:cNvSpPr/>
          <p:nvPr/>
        </p:nvSpPr>
        <p:spPr>
          <a:xfrm>
            <a:off x="-134350" y="181680"/>
            <a:ext cx="2393413" cy="605409"/>
          </a:xfrm>
          <a:custGeom>
            <a:rect b="b" l="l" r="r" t="t"/>
            <a:pathLst>
              <a:path extrusionOk="0" h="605409" w="2393413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0" t="-49538"/>
            </a:stretch>
          </a:blipFill>
          <a:ln>
            <a:noFill/>
          </a:ln>
        </p:spPr>
      </p:sp>
      <p:sp>
        <p:nvSpPr>
          <p:cNvPr id="136" name="Google Shape;136;p5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37" name="Google Shape;137;p5"/>
          <p:cNvSpPr txBox="1"/>
          <p:nvPr/>
        </p:nvSpPr>
        <p:spPr>
          <a:xfrm>
            <a:off x="7197675" y="166697"/>
            <a:ext cx="10568269" cy="436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Learning Outcomes: Monitoring Indicators and Tools  </a:t>
            </a:r>
            <a:endParaRPr/>
          </a:p>
        </p:txBody>
      </p:sp>
      <p:sp>
        <p:nvSpPr>
          <p:cNvPr id="138" name="Google Shape;138;p5"/>
          <p:cNvSpPr txBox="1"/>
          <p:nvPr/>
        </p:nvSpPr>
        <p:spPr>
          <a:xfrm>
            <a:off x="869817" y="1874085"/>
            <a:ext cx="15096140" cy="46382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34644" lvl="1" marL="669289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99"/>
              <a:buFont typeface="Arial"/>
              <a:buChar char="•"/>
            </a:pPr>
            <a:r>
              <a:rPr b="0" i="0" lang="en-US" sz="30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Understand the importance of monitoring elaborated strategies to improve migrant workers conditions</a:t>
            </a:r>
            <a:endParaRPr/>
          </a:p>
          <a:p>
            <a:pPr indent="0" lvl="0" marL="0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4644" lvl="1" marL="669289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99"/>
              <a:buFont typeface="Arial"/>
              <a:buChar char="•"/>
            </a:pPr>
            <a:r>
              <a:rPr b="0" i="0" lang="en-US" sz="30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Identify relevant indicators for tracking the success and performance of the identified strategies improving possibilities for the defined action levels (4)</a:t>
            </a:r>
            <a:endParaRPr/>
          </a:p>
          <a:p>
            <a:pPr indent="0" lvl="0" marL="0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4644" lvl="1" marL="669289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99"/>
              <a:buFont typeface="Arial"/>
              <a:buChar char="•"/>
            </a:pPr>
            <a:r>
              <a:rPr b="0" i="0" lang="en-US" sz="30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Explore simple tools to monitor the success of strategies and activities</a:t>
            </a:r>
            <a:endParaRPr/>
          </a:p>
          <a:p>
            <a:pPr indent="0" lvl="0" marL="0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4644" lvl="1" marL="669289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99"/>
              <a:buFont typeface="Arial"/>
              <a:buChar char="•"/>
            </a:pPr>
            <a:r>
              <a:rPr b="0" i="0" lang="en-US" sz="30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Apply simple tools and methods for success and performance monitoring as well as deviation analysis and indicator achievement check.</a:t>
            </a:r>
            <a:endParaRPr/>
          </a:p>
          <a:p>
            <a:pPr indent="0" lvl="0" marL="0" marR="0" rtl="0" algn="ctr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43" name="Google Shape;143;p6"/>
          <p:cNvSpPr/>
          <p:nvPr/>
        </p:nvSpPr>
        <p:spPr>
          <a:xfrm>
            <a:off x="264824" y="9690668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4" name="Google Shape;144;p6"/>
          <p:cNvSpPr/>
          <p:nvPr/>
        </p:nvSpPr>
        <p:spPr>
          <a:xfrm>
            <a:off x="42758" y="9682944"/>
            <a:ext cx="2393413" cy="502129"/>
          </a:xfrm>
          <a:custGeom>
            <a:rect b="b" l="l" r="r" t="t"/>
            <a:pathLst>
              <a:path extrusionOk="0" h="502129" w="2393413">
                <a:moveTo>
                  <a:pt x="0" y="0"/>
                </a:moveTo>
                <a:lnTo>
                  <a:pt x="2393413" y="0"/>
                </a:lnTo>
                <a:lnTo>
                  <a:pt x="2393413" y="502129"/>
                </a:lnTo>
                <a:lnTo>
                  <a:pt x="0" y="502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logótipo, captura de ecrã  Descrição gerada automaticamente" id="145" name="Google Shape;145;p6"/>
          <p:cNvSpPr/>
          <p:nvPr/>
        </p:nvSpPr>
        <p:spPr>
          <a:xfrm>
            <a:off x="-134350" y="181680"/>
            <a:ext cx="2393413" cy="605409"/>
          </a:xfrm>
          <a:custGeom>
            <a:rect b="b" l="l" r="r" t="t"/>
            <a:pathLst>
              <a:path extrusionOk="0" h="605409" w="2393413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0" t="-49538"/>
            </a:stretch>
          </a:blipFill>
          <a:ln>
            <a:noFill/>
          </a:ln>
        </p:spPr>
      </p:sp>
      <p:sp>
        <p:nvSpPr>
          <p:cNvPr id="146" name="Google Shape;146;p6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47" name="Google Shape;147;p6"/>
          <p:cNvSpPr txBox="1"/>
          <p:nvPr/>
        </p:nvSpPr>
        <p:spPr>
          <a:xfrm>
            <a:off x="1464478" y="1111016"/>
            <a:ext cx="15143276" cy="80676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23847" lvl="1" marL="647697" marR="0" rtl="0" algn="l">
              <a:lnSpc>
                <a:spcPct val="180026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999"/>
              <a:buFont typeface="Arial"/>
              <a:buChar char="•"/>
            </a:pPr>
            <a:r>
              <a:rPr b="0" i="0" lang="en-US" sz="2999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Understand the importance of monitoring elaborated strategies to improve migrant workers conditions, diversity as well as upskilling of low skilled workers in the own company</a:t>
            </a:r>
            <a:endParaRPr/>
          </a:p>
          <a:p>
            <a:pPr indent="0" lvl="0" marL="0" marR="0" rtl="0" algn="l">
              <a:lnSpc>
                <a:spcPct val="180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99" u="none" cap="none" strike="noStrike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47" lvl="1" marL="647697" marR="0" rtl="0" algn="l">
              <a:lnSpc>
                <a:spcPct val="180026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999"/>
              <a:buFont typeface="Arial"/>
              <a:buChar char="•"/>
            </a:pPr>
            <a:r>
              <a:rPr b="0" i="0" lang="en-US" sz="2999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Identify relevant indicators for tracking the success and performance of the identified strategies improving possibilities for the defined action levels</a:t>
            </a:r>
            <a:endParaRPr/>
          </a:p>
          <a:p>
            <a:pPr indent="0" lvl="0" marL="0" marR="0" rtl="0" algn="l">
              <a:lnSpc>
                <a:spcPct val="180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99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-323847" lvl="1" marL="647697" marR="0" rtl="0" algn="l">
              <a:lnSpc>
                <a:spcPct val="180026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999"/>
              <a:buFont typeface="Arial"/>
              <a:buChar char="•"/>
            </a:pPr>
            <a:r>
              <a:rPr b="0" i="0" lang="en-US" sz="2999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Explore simple tools to monitor the success of strategies and activities</a:t>
            </a:r>
            <a:endParaRPr/>
          </a:p>
          <a:p>
            <a:pPr indent="0" lvl="0" marL="0" marR="0" rtl="0" algn="l">
              <a:lnSpc>
                <a:spcPct val="180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99" u="none" cap="none" strike="noStrike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47" lvl="1" marL="647697" marR="0" rtl="0" algn="l">
              <a:lnSpc>
                <a:spcPct val="180026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999"/>
              <a:buFont typeface="Arial"/>
              <a:buChar char="•"/>
            </a:pPr>
            <a:r>
              <a:rPr b="0" i="0" lang="en-US" sz="2999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Apply simple tools and methods for success and performance monitoring as well as deviation analysis and indicator achievement check</a:t>
            </a:r>
            <a:endParaRPr/>
          </a:p>
          <a:p>
            <a:pPr indent="0" lvl="0" marL="0" marR="0" rtl="0" algn="l">
              <a:lnSpc>
                <a:spcPct val="180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99" u="none" cap="none" strike="noStrike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6"/>
          <p:cNvSpPr txBox="1"/>
          <p:nvPr/>
        </p:nvSpPr>
        <p:spPr>
          <a:xfrm>
            <a:off x="7148492" y="166697"/>
            <a:ext cx="10617452" cy="4362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Learning Outcomes: Monitoring Indicators and Tools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53" name="Google Shape;153;p7"/>
          <p:cNvSpPr/>
          <p:nvPr/>
        </p:nvSpPr>
        <p:spPr>
          <a:xfrm>
            <a:off x="264824" y="9690668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exto, Tipo de letra, captura de ecrã, Gráficos  Descrição gerada automaticamente" id="154" name="Google Shape;154;p7"/>
          <p:cNvSpPr/>
          <p:nvPr/>
        </p:nvSpPr>
        <p:spPr>
          <a:xfrm>
            <a:off x="264824" y="9563776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5" name="Google Shape;155;p7"/>
          <p:cNvSpPr/>
          <p:nvPr/>
        </p:nvSpPr>
        <p:spPr>
          <a:xfrm>
            <a:off x="5626741" y="5844569"/>
            <a:ext cx="6614322" cy="3060354"/>
          </a:xfrm>
          <a:custGeom>
            <a:rect b="b" l="l" r="r" t="t"/>
            <a:pathLst>
              <a:path extrusionOk="0" h="3060354" w="6614322">
                <a:moveTo>
                  <a:pt x="0" y="0"/>
                </a:moveTo>
                <a:lnTo>
                  <a:pt x="6614322" y="0"/>
                </a:lnTo>
                <a:lnTo>
                  <a:pt x="6614322" y="3060353"/>
                </a:lnTo>
                <a:lnTo>
                  <a:pt x="0" y="30603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6937" l="-16344" r="-16970" t="-39570"/>
            </a:stretch>
          </a:blipFill>
          <a:ln>
            <a:noFill/>
          </a:ln>
        </p:spPr>
      </p:sp>
      <p:sp>
        <p:nvSpPr>
          <p:cNvPr descr="Uma imagem com estrela, Tipo de letra, Gráficos, símbolo  Descrição gerada automaticamente" id="156" name="Google Shape;156;p7"/>
          <p:cNvSpPr/>
          <p:nvPr/>
        </p:nvSpPr>
        <p:spPr>
          <a:xfrm>
            <a:off x="6199937" y="4004777"/>
            <a:ext cx="860727" cy="619306"/>
          </a:xfrm>
          <a:custGeom>
            <a:rect b="b" l="l" r="r" t="t"/>
            <a:pathLst>
              <a:path extrusionOk="0" h="619306" w="860727">
                <a:moveTo>
                  <a:pt x="0" y="0"/>
                </a:moveTo>
                <a:lnTo>
                  <a:pt x="860726" y="0"/>
                </a:lnTo>
                <a:lnTo>
                  <a:pt x="860726" y="619306"/>
                </a:lnTo>
                <a:lnTo>
                  <a:pt x="0" y="6193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texto, design gráfico  Descrição gerada automaticamente" id="157" name="Google Shape;157;p7"/>
          <p:cNvSpPr/>
          <p:nvPr/>
        </p:nvSpPr>
        <p:spPr>
          <a:xfrm>
            <a:off x="9086240" y="4066232"/>
            <a:ext cx="1420616" cy="496405"/>
          </a:xfrm>
          <a:custGeom>
            <a:rect b="b" l="l" r="r" t="t"/>
            <a:pathLst>
              <a:path extrusionOk="0" h="496405" w="1420616">
                <a:moveTo>
                  <a:pt x="0" y="0"/>
                </a:moveTo>
                <a:lnTo>
                  <a:pt x="1420616" y="0"/>
                </a:lnTo>
                <a:lnTo>
                  <a:pt x="1420616" y="496405"/>
                </a:lnTo>
                <a:lnTo>
                  <a:pt x="0" y="4964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exto, Tipo de letra, símbolo, captura de ecrã  Descrição gerada automaticamente" id="158" name="Google Shape;158;p7"/>
          <p:cNvSpPr/>
          <p:nvPr/>
        </p:nvSpPr>
        <p:spPr>
          <a:xfrm>
            <a:off x="10285876" y="4942227"/>
            <a:ext cx="734797" cy="541687"/>
          </a:xfrm>
          <a:custGeom>
            <a:rect b="b" l="l" r="r" t="t"/>
            <a:pathLst>
              <a:path extrusionOk="0" h="541687" w="734797">
                <a:moveTo>
                  <a:pt x="0" y="0"/>
                </a:moveTo>
                <a:lnTo>
                  <a:pt x="734797" y="0"/>
                </a:lnTo>
                <a:lnTo>
                  <a:pt x="734797" y="541687"/>
                </a:lnTo>
                <a:lnTo>
                  <a:pt x="0" y="5416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exto, Tipo de letra, logótipo, Gráficos  Descrição gerada automaticamente" id="159" name="Google Shape;159;p7"/>
          <p:cNvSpPr/>
          <p:nvPr/>
        </p:nvSpPr>
        <p:spPr>
          <a:xfrm>
            <a:off x="10930976" y="4138727"/>
            <a:ext cx="1057780" cy="351415"/>
          </a:xfrm>
          <a:custGeom>
            <a:rect b="b" l="l" r="r" t="t"/>
            <a:pathLst>
              <a:path extrusionOk="0" h="351415" w="1057780">
                <a:moveTo>
                  <a:pt x="0" y="0"/>
                </a:moveTo>
                <a:lnTo>
                  <a:pt x="1057780" y="0"/>
                </a:lnTo>
                <a:lnTo>
                  <a:pt x="1057780" y="351415"/>
                </a:lnTo>
                <a:lnTo>
                  <a:pt x="0" y="3514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captura de ecrã, texto  Descrição gerada automaticamente" id="160" name="Google Shape;160;p7"/>
          <p:cNvSpPr/>
          <p:nvPr/>
        </p:nvSpPr>
        <p:spPr>
          <a:xfrm>
            <a:off x="8942013" y="4767024"/>
            <a:ext cx="930221" cy="930221"/>
          </a:xfrm>
          <a:custGeom>
            <a:rect b="b" l="l" r="r" t="t"/>
            <a:pathLst>
              <a:path extrusionOk="0" h="930221" w="930221">
                <a:moveTo>
                  <a:pt x="0" y="0"/>
                </a:moveTo>
                <a:lnTo>
                  <a:pt x="930221" y="0"/>
                </a:lnTo>
                <a:lnTo>
                  <a:pt x="930221" y="930221"/>
                </a:lnTo>
                <a:lnTo>
                  <a:pt x="0" y="9302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exto, Tipo de letra, logótipo, Gráficos  Descrição gerada automaticamente" id="161" name="Google Shape;161;p7"/>
          <p:cNvSpPr/>
          <p:nvPr/>
        </p:nvSpPr>
        <p:spPr>
          <a:xfrm>
            <a:off x="7484783" y="4082644"/>
            <a:ext cx="1177338" cy="463582"/>
          </a:xfrm>
          <a:custGeom>
            <a:rect b="b" l="l" r="r" t="t"/>
            <a:pathLst>
              <a:path extrusionOk="0" h="463582" w="1177338">
                <a:moveTo>
                  <a:pt x="0" y="0"/>
                </a:moveTo>
                <a:lnTo>
                  <a:pt x="1177338" y="0"/>
                </a:lnTo>
                <a:lnTo>
                  <a:pt x="1177338" y="463581"/>
                </a:lnTo>
                <a:lnTo>
                  <a:pt x="0" y="4635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2" name="Google Shape;162;p7"/>
          <p:cNvSpPr/>
          <p:nvPr/>
        </p:nvSpPr>
        <p:spPr>
          <a:xfrm>
            <a:off x="6991445" y="4992900"/>
            <a:ext cx="1536916" cy="458667"/>
          </a:xfrm>
          <a:custGeom>
            <a:rect b="b" l="l" r="r" t="t"/>
            <a:pathLst>
              <a:path extrusionOk="0" h="458667" w="1536916">
                <a:moveTo>
                  <a:pt x="0" y="0"/>
                </a:moveTo>
                <a:lnTo>
                  <a:pt x="1536916" y="0"/>
                </a:lnTo>
                <a:lnTo>
                  <a:pt x="1536916" y="458667"/>
                </a:lnTo>
                <a:lnTo>
                  <a:pt x="0" y="4586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675" l="0" r="0" t="-674"/>
            </a:stretch>
          </a:blipFill>
          <a:ln>
            <a:noFill/>
          </a:ln>
        </p:spPr>
      </p:sp>
      <p:sp>
        <p:nvSpPr>
          <p:cNvPr id="163" name="Google Shape;163;p7"/>
          <p:cNvSpPr/>
          <p:nvPr/>
        </p:nvSpPr>
        <p:spPr>
          <a:xfrm>
            <a:off x="-21803" y="-35071"/>
            <a:ext cx="18296096" cy="2630710"/>
          </a:xfrm>
          <a:custGeom>
            <a:rect b="b" l="l" r="r" t="t"/>
            <a:pathLst>
              <a:path extrusionOk="0" h="3507613" w="24394795">
                <a:moveTo>
                  <a:pt x="0" y="0"/>
                </a:moveTo>
                <a:lnTo>
                  <a:pt x="24394795" y="0"/>
                </a:lnTo>
                <a:lnTo>
                  <a:pt x="24394795" y="3507613"/>
                </a:lnTo>
                <a:lnTo>
                  <a:pt x="0" y="3507613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64" name="Google Shape;164;p7"/>
          <p:cNvSpPr txBox="1"/>
          <p:nvPr/>
        </p:nvSpPr>
        <p:spPr>
          <a:xfrm>
            <a:off x="4616510" y="562670"/>
            <a:ext cx="8963777" cy="16181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69" name="Google Shape;169;p8"/>
          <p:cNvSpPr/>
          <p:nvPr/>
        </p:nvSpPr>
        <p:spPr>
          <a:xfrm>
            <a:off x="264824" y="9690668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exto, Tipo de letra, captura de ecrã, Gráficos  Descrição gerada automaticamente" id="170" name="Google Shape;170;p8"/>
          <p:cNvSpPr/>
          <p:nvPr/>
        </p:nvSpPr>
        <p:spPr>
          <a:xfrm>
            <a:off x="264824" y="9563776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1" name="Google Shape;171;p8"/>
          <p:cNvSpPr/>
          <p:nvPr/>
        </p:nvSpPr>
        <p:spPr>
          <a:xfrm>
            <a:off x="5626741" y="5844569"/>
            <a:ext cx="6614322" cy="3060354"/>
          </a:xfrm>
          <a:custGeom>
            <a:rect b="b" l="l" r="r" t="t"/>
            <a:pathLst>
              <a:path extrusionOk="0" h="3060354" w="6614322">
                <a:moveTo>
                  <a:pt x="0" y="0"/>
                </a:moveTo>
                <a:lnTo>
                  <a:pt x="6614322" y="0"/>
                </a:lnTo>
                <a:lnTo>
                  <a:pt x="6614322" y="3060353"/>
                </a:lnTo>
                <a:lnTo>
                  <a:pt x="0" y="30603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6937" l="-16344" r="-16970" t="-39570"/>
            </a:stretch>
          </a:blipFill>
          <a:ln>
            <a:noFill/>
          </a:ln>
        </p:spPr>
      </p:sp>
      <p:sp>
        <p:nvSpPr>
          <p:cNvPr descr="Uma imagem com estrela, Tipo de letra, Gráficos, símbolo  Descrição gerada automaticamente" id="172" name="Google Shape;172;p8"/>
          <p:cNvSpPr/>
          <p:nvPr/>
        </p:nvSpPr>
        <p:spPr>
          <a:xfrm>
            <a:off x="6199937" y="4004777"/>
            <a:ext cx="860727" cy="619306"/>
          </a:xfrm>
          <a:custGeom>
            <a:rect b="b" l="l" r="r" t="t"/>
            <a:pathLst>
              <a:path extrusionOk="0" h="619306" w="860727">
                <a:moveTo>
                  <a:pt x="0" y="0"/>
                </a:moveTo>
                <a:lnTo>
                  <a:pt x="860726" y="0"/>
                </a:lnTo>
                <a:lnTo>
                  <a:pt x="860726" y="619306"/>
                </a:lnTo>
                <a:lnTo>
                  <a:pt x="0" y="6193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texto, design gráfico  Descrição gerada automaticamente" id="173" name="Google Shape;173;p8"/>
          <p:cNvSpPr/>
          <p:nvPr/>
        </p:nvSpPr>
        <p:spPr>
          <a:xfrm>
            <a:off x="9086240" y="4066232"/>
            <a:ext cx="1420616" cy="496405"/>
          </a:xfrm>
          <a:custGeom>
            <a:rect b="b" l="l" r="r" t="t"/>
            <a:pathLst>
              <a:path extrusionOk="0" h="496405" w="1420616">
                <a:moveTo>
                  <a:pt x="0" y="0"/>
                </a:moveTo>
                <a:lnTo>
                  <a:pt x="1420616" y="0"/>
                </a:lnTo>
                <a:lnTo>
                  <a:pt x="1420616" y="496405"/>
                </a:lnTo>
                <a:lnTo>
                  <a:pt x="0" y="4964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exto, Tipo de letra, símbolo, captura de ecrã  Descrição gerada automaticamente" id="174" name="Google Shape;174;p8"/>
          <p:cNvSpPr/>
          <p:nvPr/>
        </p:nvSpPr>
        <p:spPr>
          <a:xfrm>
            <a:off x="10285876" y="4942227"/>
            <a:ext cx="734797" cy="541687"/>
          </a:xfrm>
          <a:custGeom>
            <a:rect b="b" l="l" r="r" t="t"/>
            <a:pathLst>
              <a:path extrusionOk="0" h="541687" w="734797">
                <a:moveTo>
                  <a:pt x="0" y="0"/>
                </a:moveTo>
                <a:lnTo>
                  <a:pt x="734797" y="0"/>
                </a:lnTo>
                <a:lnTo>
                  <a:pt x="734797" y="541687"/>
                </a:lnTo>
                <a:lnTo>
                  <a:pt x="0" y="5416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exto, Tipo de letra, logótipo, Gráficos  Descrição gerada automaticamente" id="175" name="Google Shape;175;p8"/>
          <p:cNvSpPr/>
          <p:nvPr/>
        </p:nvSpPr>
        <p:spPr>
          <a:xfrm>
            <a:off x="10930976" y="4138727"/>
            <a:ext cx="1057780" cy="351415"/>
          </a:xfrm>
          <a:custGeom>
            <a:rect b="b" l="l" r="r" t="t"/>
            <a:pathLst>
              <a:path extrusionOk="0" h="351415" w="1057780">
                <a:moveTo>
                  <a:pt x="0" y="0"/>
                </a:moveTo>
                <a:lnTo>
                  <a:pt x="1057780" y="0"/>
                </a:lnTo>
                <a:lnTo>
                  <a:pt x="1057780" y="351415"/>
                </a:lnTo>
                <a:lnTo>
                  <a:pt x="0" y="3514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captura de ecrã, texto  Descrição gerada automaticamente" id="176" name="Google Shape;176;p8"/>
          <p:cNvSpPr/>
          <p:nvPr/>
        </p:nvSpPr>
        <p:spPr>
          <a:xfrm>
            <a:off x="8942013" y="4767024"/>
            <a:ext cx="930221" cy="930221"/>
          </a:xfrm>
          <a:custGeom>
            <a:rect b="b" l="l" r="r" t="t"/>
            <a:pathLst>
              <a:path extrusionOk="0" h="930221" w="930221">
                <a:moveTo>
                  <a:pt x="0" y="0"/>
                </a:moveTo>
                <a:lnTo>
                  <a:pt x="930221" y="0"/>
                </a:lnTo>
                <a:lnTo>
                  <a:pt x="930221" y="930221"/>
                </a:lnTo>
                <a:lnTo>
                  <a:pt x="0" y="9302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exto, Tipo de letra, logótipo, Gráficos  Descrição gerada automaticamente" id="177" name="Google Shape;177;p8"/>
          <p:cNvSpPr/>
          <p:nvPr/>
        </p:nvSpPr>
        <p:spPr>
          <a:xfrm>
            <a:off x="7484783" y="4082644"/>
            <a:ext cx="1177338" cy="463582"/>
          </a:xfrm>
          <a:custGeom>
            <a:rect b="b" l="l" r="r" t="t"/>
            <a:pathLst>
              <a:path extrusionOk="0" h="463582" w="1177338">
                <a:moveTo>
                  <a:pt x="0" y="0"/>
                </a:moveTo>
                <a:lnTo>
                  <a:pt x="1177338" y="0"/>
                </a:lnTo>
                <a:lnTo>
                  <a:pt x="1177338" y="463581"/>
                </a:lnTo>
                <a:lnTo>
                  <a:pt x="0" y="4635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8" name="Google Shape;178;p8"/>
          <p:cNvSpPr/>
          <p:nvPr/>
        </p:nvSpPr>
        <p:spPr>
          <a:xfrm>
            <a:off x="6991445" y="4992900"/>
            <a:ext cx="1536916" cy="458667"/>
          </a:xfrm>
          <a:custGeom>
            <a:rect b="b" l="l" r="r" t="t"/>
            <a:pathLst>
              <a:path extrusionOk="0" h="458667" w="1536916">
                <a:moveTo>
                  <a:pt x="0" y="0"/>
                </a:moveTo>
                <a:lnTo>
                  <a:pt x="1536916" y="0"/>
                </a:lnTo>
                <a:lnTo>
                  <a:pt x="1536916" y="458667"/>
                </a:lnTo>
                <a:lnTo>
                  <a:pt x="0" y="4586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675" l="0" r="0" t="-674"/>
            </a:stretch>
          </a:blipFill>
          <a:ln>
            <a:noFill/>
          </a:ln>
        </p:spPr>
      </p:sp>
      <p:sp>
        <p:nvSpPr>
          <p:cNvPr id="179" name="Google Shape;179;p8"/>
          <p:cNvSpPr/>
          <p:nvPr/>
        </p:nvSpPr>
        <p:spPr>
          <a:xfrm>
            <a:off x="-21803" y="-35071"/>
            <a:ext cx="18296096" cy="2630710"/>
          </a:xfrm>
          <a:custGeom>
            <a:rect b="b" l="l" r="r" t="t"/>
            <a:pathLst>
              <a:path extrusionOk="0" h="3507613" w="24394795">
                <a:moveTo>
                  <a:pt x="0" y="0"/>
                </a:moveTo>
                <a:lnTo>
                  <a:pt x="24394795" y="0"/>
                </a:lnTo>
                <a:lnTo>
                  <a:pt x="24394795" y="3507613"/>
                </a:lnTo>
                <a:lnTo>
                  <a:pt x="0" y="3507613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80" name="Google Shape;180;p8"/>
          <p:cNvSpPr/>
          <p:nvPr/>
        </p:nvSpPr>
        <p:spPr>
          <a:xfrm>
            <a:off x="-2067" y="9546934"/>
            <a:ext cx="18501661" cy="740066"/>
          </a:xfrm>
          <a:custGeom>
            <a:rect b="b" l="l" r="r" t="t"/>
            <a:pathLst>
              <a:path extrusionOk="0" h="740066" w="18501661">
                <a:moveTo>
                  <a:pt x="0" y="0"/>
                </a:moveTo>
                <a:lnTo>
                  <a:pt x="18501661" y="0"/>
                </a:lnTo>
                <a:lnTo>
                  <a:pt x="18501661" y="740066"/>
                </a:lnTo>
                <a:lnTo>
                  <a:pt x="0" y="7400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