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vnd.openxmlformats-officedocument.vmlDrawing" Extension="vml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spreadsheetml.sheet" PartName="/ppt/embeddings/Microsoft_Excel_Sheet1.xlsx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aa8aZqlvA4TnAUqU1SvoaO0BH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9C0875-34C9-4727-8791-10BF5847D35A}">
  <a:tblStyle styleId="{FC9C0875-34C9-4727-8791-10BF5847D35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06" name="Google Shape;106;p2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20" name="Google Shape;120;p3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39" name="Google Shape;139;p4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53" name="Google Shape;153;p5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67" name="Google Shape;167;p6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81" name="Google Shape;181;p7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196" name="Google Shape;196;p8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10" name="Google Shape;210;p9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24" name="Google Shape;224;p10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39" name="Google Shape;239;p11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53" name="Google Shape;253;p12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67" name="Google Shape;267;p13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81" name="Google Shape;281;p14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96" name="Google Shape;296;p15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310" name="Google Shape;310;p16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324" name="Google Shape;324;p17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11" Type="http://schemas.openxmlformats.org/officeDocument/2006/relationships/image" Target="../media/image11.jpg"/><Relationship Id="rId10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8.jp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6.png"/><Relationship Id="rId7" Type="http://schemas.openxmlformats.org/officeDocument/2006/relationships/package" Target="../embeddings/Microsoft_Excel_Sheet1.xlsx"/><Relationship Id="rId8" Type="http://schemas.openxmlformats.org/officeDocument/2006/relationships/package" Target="../embeddings/Microsoft_Excel_Sheet1.xlsx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11" Type="http://schemas.openxmlformats.org/officeDocument/2006/relationships/image" Target="../media/image3.png"/><Relationship Id="rId10" Type="http://schemas.openxmlformats.org/officeDocument/2006/relationships/image" Target="../media/image5.png"/><Relationship Id="rId12" Type="http://schemas.openxmlformats.org/officeDocument/2006/relationships/image" Target="../media/image11.jpg"/><Relationship Id="rId9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-2067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3841013" y="1085840"/>
            <a:ext cx="10605992" cy="4907280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0" t="-39572"/>
            </a:stretch>
          </a:blipFill>
          <a:ln>
            <a:noFill/>
          </a:ln>
        </p:spPr>
      </p:sp>
      <p:sp>
        <p:nvSpPr>
          <p:cNvPr descr="Imagen con una estrella, tipo de fuente, gráficos, símbolo  Descripción generada automáticamente" id="94" name="Google Shape;94;p1"/>
          <p:cNvSpPr/>
          <p:nvPr/>
        </p:nvSpPr>
        <p:spPr>
          <a:xfrm>
            <a:off x="5014208" y="121558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" l="0" r="-4" t="0"/>
            </a:stretch>
          </a:blipFill>
          <a:ln>
            <a:noFill/>
          </a:ln>
        </p:spPr>
      </p:sp>
      <p:sp>
        <p:nvSpPr>
          <p:cNvPr descr="Una imagen con fuente, gráficos, texto y diseño gráfico.  Descripción generada automáticamente." id="95" name="Google Shape;95;p1"/>
          <p:cNvSpPr/>
          <p:nvPr/>
        </p:nvSpPr>
        <p:spPr>
          <a:xfrm>
            <a:off x="7349261" y="169612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" l="0" r="1" t="0"/>
            </a:stretch>
          </a:blipFill>
          <a:ln>
            <a:noFill/>
          </a:ln>
        </p:spPr>
      </p:sp>
      <p:sp>
        <p:nvSpPr>
          <p:cNvPr descr="Una imagen con texto, tipo de fuente, símbolo y captura de pantalla.  Descripción generada automáticamente." id="96" name="Google Shape;96;p1"/>
          <p:cNvSpPr/>
          <p:nvPr/>
        </p:nvSpPr>
        <p:spPr>
          <a:xfrm>
            <a:off x="12699197" y="151914"/>
            <a:ext cx="574548" cy="423576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" l="0" r="-8" t="0"/>
            </a:stretch>
          </a:blipFill>
          <a:ln>
            <a:noFill/>
          </a:ln>
        </p:spPr>
      </p:sp>
      <p:sp>
        <p:nvSpPr>
          <p:cNvPr descr="Una imagen con texto, fuente, logotipo y gráficos.  Descripción generada automáticamente." id="97" name="Google Shape;97;p1"/>
          <p:cNvSpPr/>
          <p:nvPr/>
        </p:nvSpPr>
        <p:spPr>
          <a:xfrm>
            <a:off x="8830808" y="226304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1" t="0"/>
            </a:stretch>
          </a:blipFill>
          <a:ln>
            <a:noFill/>
          </a:ln>
        </p:spPr>
      </p:sp>
      <p:sp>
        <p:nvSpPr>
          <p:cNvPr descr="Una imagen con fuente, gráficos, captura de pantalla y texto.  Descripción generada automáticamente." id="98" name="Google Shape;98;p1"/>
          <p:cNvSpPr/>
          <p:nvPr/>
        </p:nvSpPr>
        <p:spPr>
          <a:xfrm>
            <a:off x="11601126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</p:sp>
      <p:sp>
        <p:nvSpPr>
          <p:cNvPr descr="Una imagen con texto, fuente, logotipo y gráficos.  Descripción generada automáticamente." id="99" name="Google Shape;99;p1"/>
          <p:cNvSpPr/>
          <p:nvPr/>
        </p:nvSpPr>
        <p:spPr>
          <a:xfrm>
            <a:off x="6057948" y="182451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5" l="0" r="4" t="0"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>
            <a:off x="10028634" y="184366"/>
            <a:ext cx="1201864" cy="358712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3" l="0" r="3" t="0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3503752" y="6737080"/>
            <a:ext cx="11280496" cy="1857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Monitoreo – Indicadores y herramientas</a:t>
            </a:r>
            <a:endParaRPr/>
          </a:p>
        </p:txBody>
      </p:sp>
      <p:pic>
        <p:nvPicPr>
          <p:cNvPr id="102" name="Google Shape;102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961352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11" name="Google Shape;111;p2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13" name="Google Shape;113;p2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5" name="Google Shape;115;p2"/>
          <p:cNvSpPr txBox="1"/>
          <p:nvPr/>
        </p:nvSpPr>
        <p:spPr>
          <a:xfrm>
            <a:off x="1348721" y="729120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1348721" y="2746038"/>
            <a:ext cx="15590549" cy="6347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implementación de acciones estratégicas a nivel de empresa requiere monitoreo del desempeño y éxito.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Proporciona información continua (formativa) sobre el desempeño y el logro de los objetivos estratégicos.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Permite la dirección, corrección y adaptación de acciones en caso necesario 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Permite detener la implementación de estrategias si es necesario 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Previene malas sorpresas al final 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 parte del círculo estratégico P-D-C-A para la implementación de la estrategia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25" name="Google Shape;125;p3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26" name="Google Shape;126;p3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27" name="Google Shape;127;p3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28" name="Google Shape;128;p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29" name="Google Shape;129;p3"/>
          <p:cNvSpPr txBox="1"/>
          <p:nvPr/>
        </p:nvSpPr>
        <p:spPr>
          <a:xfrm>
            <a:off x="1348725" y="979218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130" name="Google Shape;130;p3"/>
          <p:cNvSpPr/>
          <p:nvPr/>
        </p:nvSpPr>
        <p:spPr>
          <a:xfrm>
            <a:off x="2466242" y="2448154"/>
            <a:ext cx="11191114" cy="7561325"/>
          </a:xfrm>
          <a:custGeom>
            <a:rect b="b" l="l" r="r" t="t"/>
            <a:pathLst>
              <a:path extrusionOk="0" h="10081768" w="14921485">
                <a:moveTo>
                  <a:pt x="0" y="0"/>
                </a:moveTo>
                <a:lnTo>
                  <a:pt x="14921485" y="0"/>
                </a:lnTo>
                <a:lnTo>
                  <a:pt x="14921485" y="10081768"/>
                </a:lnTo>
                <a:lnTo>
                  <a:pt x="0" y="100817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3"/>
          <p:cNvSpPr txBox="1"/>
          <p:nvPr/>
        </p:nvSpPr>
        <p:spPr>
          <a:xfrm>
            <a:off x="289036" y="9139466"/>
            <a:ext cx="3145469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Karn-b - Karn Bulsuk (http://www.bulsuk.com</a:t>
            </a:r>
            <a:endParaRPr/>
          </a:p>
        </p:txBody>
      </p:sp>
      <p:grpSp>
        <p:nvGrpSpPr>
          <p:cNvPr id="132" name="Google Shape;132;p3"/>
          <p:cNvGrpSpPr/>
          <p:nvPr/>
        </p:nvGrpSpPr>
        <p:grpSpPr>
          <a:xfrm rot="-1052040">
            <a:off x="11418418" y="5421812"/>
            <a:ext cx="5782436" cy="1881920"/>
            <a:chOff x="0" y="-57150"/>
            <a:chExt cx="7709916" cy="2509226"/>
          </a:xfrm>
        </p:grpSpPr>
        <p:sp>
          <p:nvSpPr>
            <p:cNvPr id="133" name="Google Shape;133;p3"/>
            <p:cNvSpPr/>
            <p:nvPr/>
          </p:nvSpPr>
          <p:spPr>
            <a:xfrm>
              <a:off x="12700" y="12700"/>
              <a:ext cx="7684516" cy="2426714"/>
            </a:xfrm>
            <a:custGeom>
              <a:rect b="b" l="l" r="r" t="t"/>
              <a:pathLst>
                <a:path extrusionOk="0" h="2426714" w="7684516">
                  <a:moveTo>
                    <a:pt x="0" y="1213357"/>
                  </a:moveTo>
                  <a:lnTo>
                    <a:pt x="1221994" y="0"/>
                  </a:lnTo>
                  <a:lnTo>
                    <a:pt x="1221994" y="606679"/>
                  </a:lnTo>
                  <a:lnTo>
                    <a:pt x="7684516" y="606679"/>
                  </a:lnTo>
                  <a:lnTo>
                    <a:pt x="7684516" y="1820036"/>
                  </a:lnTo>
                  <a:lnTo>
                    <a:pt x="1221994" y="1820036"/>
                  </a:lnTo>
                  <a:lnTo>
                    <a:pt x="1221994" y="2426714"/>
                  </a:lnTo>
                  <a:close/>
                </a:path>
              </a:pathLst>
            </a:custGeom>
            <a:solidFill>
              <a:srgbClr val="FF6D25"/>
            </a:solidFill>
            <a:ln>
              <a:noFill/>
            </a:ln>
          </p:spPr>
        </p:sp>
        <p:sp>
          <p:nvSpPr>
            <p:cNvPr id="134" name="Google Shape;134;p3"/>
            <p:cNvSpPr/>
            <p:nvPr/>
          </p:nvSpPr>
          <p:spPr>
            <a:xfrm>
              <a:off x="0" y="14"/>
              <a:ext cx="7709916" cy="2452029"/>
            </a:xfrm>
            <a:custGeom>
              <a:rect b="b" l="l" r="r" t="t"/>
              <a:pathLst>
                <a:path extrusionOk="0" h="2452029" w="7709916">
                  <a:moveTo>
                    <a:pt x="3810" y="1217026"/>
                  </a:moveTo>
                  <a:lnTo>
                    <a:pt x="1225804" y="3669"/>
                  </a:lnTo>
                  <a:cubicBezTo>
                    <a:pt x="1229487" y="113"/>
                    <a:pt x="1234948" y="-1030"/>
                    <a:pt x="1239647" y="1002"/>
                  </a:cubicBezTo>
                  <a:cubicBezTo>
                    <a:pt x="1244346" y="3034"/>
                    <a:pt x="1247521" y="7606"/>
                    <a:pt x="1247521" y="12686"/>
                  </a:cubicBezTo>
                  <a:lnTo>
                    <a:pt x="1247521" y="619365"/>
                  </a:lnTo>
                  <a:lnTo>
                    <a:pt x="1234821" y="619365"/>
                  </a:lnTo>
                  <a:lnTo>
                    <a:pt x="1234821" y="606665"/>
                  </a:lnTo>
                  <a:lnTo>
                    <a:pt x="7697216" y="606665"/>
                  </a:lnTo>
                  <a:cubicBezTo>
                    <a:pt x="7704201" y="606665"/>
                    <a:pt x="7709916" y="612380"/>
                    <a:pt x="7709916" y="619365"/>
                  </a:cubicBezTo>
                  <a:lnTo>
                    <a:pt x="7709916" y="1832722"/>
                  </a:lnTo>
                  <a:cubicBezTo>
                    <a:pt x="7709916" y="1839707"/>
                    <a:pt x="7704201" y="1845422"/>
                    <a:pt x="7697216" y="1845422"/>
                  </a:cubicBezTo>
                  <a:lnTo>
                    <a:pt x="1234694" y="1845422"/>
                  </a:lnTo>
                  <a:lnTo>
                    <a:pt x="1234694" y="1832722"/>
                  </a:lnTo>
                  <a:lnTo>
                    <a:pt x="1247394" y="1832722"/>
                  </a:lnTo>
                  <a:lnTo>
                    <a:pt x="1247394" y="2439400"/>
                  </a:lnTo>
                  <a:cubicBezTo>
                    <a:pt x="1247394" y="2444480"/>
                    <a:pt x="1244346" y="2449179"/>
                    <a:pt x="1239520" y="2451084"/>
                  </a:cubicBezTo>
                  <a:cubicBezTo>
                    <a:pt x="1234694" y="2452989"/>
                    <a:pt x="1229360" y="2451973"/>
                    <a:pt x="1225677" y="2448417"/>
                  </a:cubicBezTo>
                  <a:lnTo>
                    <a:pt x="3810" y="1235060"/>
                  </a:lnTo>
                  <a:cubicBezTo>
                    <a:pt x="1397" y="1232647"/>
                    <a:pt x="0" y="1229472"/>
                    <a:pt x="0" y="1226043"/>
                  </a:cubicBezTo>
                  <a:cubicBezTo>
                    <a:pt x="0" y="1222614"/>
                    <a:pt x="1397" y="1219439"/>
                    <a:pt x="3810" y="1217026"/>
                  </a:cubicBezTo>
                  <a:moveTo>
                    <a:pt x="21590" y="1235060"/>
                  </a:moveTo>
                  <a:lnTo>
                    <a:pt x="12700" y="1226043"/>
                  </a:lnTo>
                  <a:lnTo>
                    <a:pt x="21590" y="1217026"/>
                  </a:lnTo>
                  <a:lnTo>
                    <a:pt x="1243584" y="2430383"/>
                  </a:lnTo>
                  <a:lnTo>
                    <a:pt x="1234694" y="2439400"/>
                  </a:lnTo>
                  <a:lnTo>
                    <a:pt x="1221994" y="2439400"/>
                  </a:lnTo>
                  <a:lnTo>
                    <a:pt x="1221994" y="1832722"/>
                  </a:lnTo>
                  <a:cubicBezTo>
                    <a:pt x="1221994" y="1825737"/>
                    <a:pt x="1227709" y="1820022"/>
                    <a:pt x="1234694" y="1820022"/>
                  </a:cubicBezTo>
                  <a:lnTo>
                    <a:pt x="7697216" y="1820022"/>
                  </a:lnTo>
                  <a:lnTo>
                    <a:pt x="7697216" y="1832722"/>
                  </a:lnTo>
                  <a:lnTo>
                    <a:pt x="7684516" y="1832722"/>
                  </a:lnTo>
                  <a:lnTo>
                    <a:pt x="7684516" y="619365"/>
                  </a:lnTo>
                  <a:lnTo>
                    <a:pt x="7697216" y="619365"/>
                  </a:lnTo>
                  <a:lnTo>
                    <a:pt x="7697216" y="632065"/>
                  </a:lnTo>
                  <a:lnTo>
                    <a:pt x="1234694" y="632065"/>
                  </a:lnTo>
                  <a:cubicBezTo>
                    <a:pt x="1227709" y="632065"/>
                    <a:pt x="1221994" y="626350"/>
                    <a:pt x="1221994" y="619365"/>
                  </a:cubicBezTo>
                  <a:lnTo>
                    <a:pt x="1221994" y="12686"/>
                  </a:lnTo>
                  <a:lnTo>
                    <a:pt x="1234694" y="12686"/>
                  </a:lnTo>
                  <a:lnTo>
                    <a:pt x="1243584" y="21703"/>
                  </a:lnTo>
                  <a:lnTo>
                    <a:pt x="21590" y="1235060"/>
                  </a:lnTo>
                  <a:close/>
                </a:path>
              </a:pathLst>
            </a:custGeom>
            <a:solidFill>
              <a:srgbClr val="6B2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3"/>
            <p:cNvSpPr txBox="1"/>
            <p:nvPr/>
          </p:nvSpPr>
          <p:spPr>
            <a:xfrm>
              <a:off x="0" y="-57150"/>
              <a:ext cx="7709878" cy="25092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ESCUCHA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44" name="Google Shape;144;p4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45" name="Google Shape;145;p4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46" name="Google Shape;146;p4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47" name="Google Shape;147;p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48" name="Google Shape;148;p4"/>
          <p:cNvSpPr txBox="1"/>
          <p:nvPr/>
        </p:nvSpPr>
        <p:spPr>
          <a:xfrm>
            <a:off x="1348721" y="729120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1348721" y="2746038"/>
            <a:ext cx="15590549" cy="6348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CHECK </a:t>
            </a:r>
            <a:r>
              <a:rPr b="0" i="0" lang="en-US" sz="4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trata de</a:t>
            </a: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indent="0" lvl="0" marL="0" marR="0" rtl="0" algn="l">
              <a:lnSpc>
                <a:spcPct val="103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0048" lvl="1" marL="760095" marR="0" rtl="0" algn="l">
              <a:lnSpc>
                <a:spcPct val="1030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</a:t>
            </a:r>
            <a:r>
              <a:rPr b="1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verificar</a:t>
            </a: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si el plan está funcionando según lo previsto y </a:t>
            </a:r>
            <a:r>
              <a:rPr b="1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generar</a:t>
            </a: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conocimientos que orienten las mejoras en la fase de </a:t>
            </a:r>
            <a:r>
              <a:rPr b="1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actuación.</a:t>
            </a:r>
            <a:endParaRPr/>
          </a:p>
          <a:p>
            <a:pPr indent="-380048" lvl="1" marL="760095" marR="0" rtl="0" algn="l">
              <a:lnSpc>
                <a:spcPct val="1030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 un seguimiento y una evaluación adecuados, </a:t>
            </a:r>
            <a:r>
              <a:rPr b="1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queda claro </a:t>
            </a: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 su </a:t>
            </a:r>
            <a:r>
              <a:rPr b="1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estrategia y sus acciones están orientadas </a:t>
            </a: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los objetivos, alcanzan los resultados planificados o corren el riesgo de fracasar. </a:t>
            </a:r>
            <a:endParaRPr/>
          </a:p>
          <a:p>
            <a:pPr indent="-380048" lvl="1" marL="760095" marR="0" rtl="0" algn="l">
              <a:lnSpc>
                <a:spcPct val="1030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 un seguimiento adecuado el círculo PDCA </a:t>
            </a:r>
            <a:r>
              <a:rPr b="1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r>
              <a:rPr b="0" i="0" lang="en-US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funciona.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58" name="Google Shape;158;p5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59" name="Google Shape;159;p5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60" name="Google Shape;160;p5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61" name="Google Shape;161;p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62" name="Google Shape;162;p5"/>
          <p:cNvSpPr txBox="1"/>
          <p:nvPr/>
        </p:nvSpPr>
        <p:spPr>
          <a:xfrm>
            <a:off x="1348721" y="729120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163" name="Google Shape;163;p5"/>
          <p:cNvSpPr txBox="1"/>
          <p:nvPr/>
        </p:nvSpPr>
        <p:spPr>
          <a:xfrm>
            <a:off x="1328843" y="1906396"/>
            <a:ext cx="15590549" cy="69249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 actividades clave en la fase de seguimiento de su estrategia son: </a:t>
            </a:r>
            <a:endParaRPr/>
          </a:p>
          <a:p>
            <a:pPr indent="0" lvl="1" marL="380047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 Recopilar datos y resultados de la fase "Hacer" (medición de indicadores clave de rendimiento, KPI, métricas u observación)</a:t>
            </a:r>
            <a:endParaRPr/>
          </a:p>
          <a:p>
            <a:pPr indent="0" lvl="1" marL="380047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80047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 Comparar los resultados reales con el plan (análisis de varianza o desviación)</a:t>
            </a:r>
            <a:endParaRPr/>
          </a:p>
          <a:p>
            <a:pPr indent="0" lvl="1" marL="380047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80047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3) Analizar discrepancias o desviaciones en detalle </a:t>
            </a:r>
            <a:endParaRPr/>
          </a:p>
          <a:p>
            <a:pPr indent="0" lvl="1" marL="380047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80047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4) Deducir acciones, mecanismos de dirección y documentación para la siguiente fase “Actuar”.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72" name="Google Shape;172;p6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73" name="Google Shape;173;p6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74" name="Google Shape;174;p6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75" name="Google Shape;175;p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76" name="Google Shape;176;p6"/>
          <p:cNvSpPr txBox="1"/>
          <p:nvPr/>
        </p:nvSpPr>
        <p:spPr>
          <a:xfrm>
            <a:off x="1348721" y="684971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177" name="Google Shape;177;p6"/>
          <p:cNvSpPr txBox="1"/>
          <p:nvPr/>
        </p:nvSpPr>
        <p:spPr>
          <a:xfrm>
            <a:off x="1348721" y="2297630"/>
            <a:ext cx="15590549" cy="581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¿Qué métodos y herramientas se pueden utilizar para el seguimiento y análisis de desviaciones?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 (Indicadores Clave de Rendimiento) 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Encuestas de empleados y sistemas de retroalimentación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Sistemas de evaluación del desempeño (por ejemplo, retroalimentación de 360 ​​grados)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Auditorías externas (también internas)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Evaluación comparativa 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Informes de observación y gestión 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Muchos otros…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186" name="Google Shape;186;p7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187" name="Google Shape;187;p7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188" name="Google Shape;188;p7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189" name="Google Shape;189;p7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90" name="Google Shape;190;p7"/>
          <p:cNvSpPr txBox="1"/>
          <p:nvPr/>
        </p:nvSpPr>
        <p:spPr>
          <a:xfrm>
            <a:off x="1348721" y="684971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191" name="Google Shape;191;p7"/>
          <p:cNvSpPr txBox="1"/>
          <p:nvPr/>
        </p:nvSpPr>
        <p:spPr>
          <a:xfrm>
            <a:off x="1348721" y="1716396"/>
            <a:ext cx="15590549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Criterios de selección importantes: </a:t>
            </a:r>
            <a:endParaRPr/>
          </a:p>
        </p:txBody>
      </p:sp>
      <p:graphicFrame>
        <p:nvGraphicFramePr>
          <p:cNvPr id="192" name="Google Shape;192;p7"/>
          <p:cNvGraphicFramePr/>
          <p:nvPr/>
        </p:nvGraphicFramePr>
        <p:xfrm>
          <a:off x="1239478" y="250075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{FC9C0875-34C9-4727-8791-10BF5847D35A}</a:tableStyleId>
              </a:tblPr>
              <a:tblGrid>
                <a:gridCol w="5413825"/>
                <a:gridCol w="5503650"/>
                <a:gridCol w="5503650"/>
              </a:tblGrid>
              <a:tr h="438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Criterio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Descripción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Por qué es importante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5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 Relevancia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El método debe medir lo que realmente importa para los objetivos del negocio (por ejemplo, la rotación de personal, el tiempo de contratación).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Evita recopilar datos “interesantes” pero que no son relevantes.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5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Simplicidad y facilidad de uso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 fácil para los gerentes o el personal de RR.HH aplicarlo regularmente sin necesidad de capacitación especializada.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Los equipos pequeños pueden sostenerlo a largo plazo.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Rentabilidad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Costo mínimo en herramientas, software o tiempo.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Mantiene bajos los costos generales para las pequeñas empresas.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6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Confiabilidad de los datos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Los datos recopilados deben ser precisos y consistentes.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Previene decisiones engañosas.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 Frecuencia y puntualidad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Capacidad de realizar seguimiento a intervalos apropiados (mensual, trimestral).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Permite acciones correctivas rápidas.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 Integración y automatización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Compatibilidad con sistemas existentes (como software de nóminas o de RRHH).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Reduce el trabajo manual y los errores.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 Accionabilidad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El método debe producir resultados que conduzcan a acciones o mejoras claras.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Garantiza que el seguimiento genere impacto y no solo informes.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950" marB="66950" marR="66950" marL="669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01" name="Google Shape;201;p8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02" name="Google Shape;202;p8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03" name="Google Shape;203;p8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04" name="Google Shape;204;p8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05" name="Google Shape;205;p8"/>
          <p:cNvSpPr txBox="1"/>
          <p:nvPr/>
        </p:nvSpPr>
        <p:spPr>
          <a:xfrm>
            <a:off x="1348721" y="729120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206" name="Google Shape;206;p8"/>
          <p:cNvSpPr txBox="1"/>
          <p:nvPr/>
        </p:nvSpPr>
        <p:spPr>
          <a:xfrm>
            <a:off x="1348721" y="2746038"/>
            <a:ext cx="15590549" cy="2959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Posibles herramientas de monitorización: 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KPI (Indicadores Clave de Rendimiento)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Métricas y estadísticas de RR.HH.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Encuestas cualitativas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15" name="Google Shape;215;p9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16" name="Google Shape;216;p9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17" name="Google Shape;217;p9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18" name="Google Shape;218;p9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19" name="Google Shape;219;p9"/>
          <p:cNvSpPr txBox="1"/>
          <p:nvPr/>
        </p:nvSpPr>
        <p:spPr>
          <a:xfrm>
            <a:off x="1348721" y="729120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220" name="Google Shape;220;p9"/>
          <p:cNvSpPr txBox="1"/>
          <p:nvPr/>
        </p:nvSpPr>
        <p:spPr>
          <a:xfrm>
            <a:off x="1348721" y="2746038"/>
            <a:ext cx="15590549" cy="4039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Indicadores clave de rendimiento: 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 Indicadores Clave de Desempeño (KPI) en Recursos Humanos (RR. HH.) </a:t>
            </a: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son valores medibles que ayudan a las organizaciones a monitorear y evaluar la eficacia y eficiencia de sus procesos de RR. HH. Vinculan las actividades de RR. HH. con los resultados empresariales y ayudan a identificar áreas de mejora.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29" name="Google Shape;229;p10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30" name="Google Shape;230;p10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31" name="Google Shape;231;p10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32" name="Google Shape;232;p10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33" name="Google Shape;233;p10"/>
          <p:cNvSpPr txBox="1"/>
          <p:nvPr/>
        </p:nvSpPr>
        <p:spPr>
          <a:xfrm>
            <a:off x="1062370" y="713076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7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234" name="Google Shape;234;p10"/>
          <p:cNvSpPr txBox="1"/>
          <p:nvPr/>
        </p:nvSpPr>
        <p:spPr>
          <a:xfrm>
            <a:off x="1074402" y="1646407"/>
            <a:ext cx="15590549" cy="1051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 monitorear la permanencia de trabajadores senior en su empresa, los KPI posibles podrían ser:</a:t>
            </a:r>
            <a:endParaRPr/>
          </a:p>
        </p:txBody>
      </p:sp>
      <p:graphicFrame>
        <p:nvGraphicFramePr>
          <p:cNvPr id="235" name="Google Shape;235;p10"/>
          <p:cNvGraphicFramePr/>
          <p:nvPr/>
        </p:nvGraphicFramePr>
        <p:xfrm>
          <a:off x="1062370" y="29115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{FC9C0875-34C9-4727-8791-10BF5847D35A}</a:tableStyleId>
              </a:tblPr>
              <a:tblGrid>
                <a:gridCol w="5588625"/>
                <a:gridCol w="5588625"/>
                <a:gridCol w="5588625"/>
              </a:tblGrid>
              <a:tr h="393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KPI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Definición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Objetivo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Edad promedio de los empleados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Edad media de la población activa.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Monitorea las tendencias de envejecimiento de la fuerza laboral.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7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de empleados de 50 años o más (o 55 años o más)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Empleados de 50+/55+ años ÷ total de empleados × 100.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Mide la representación del personal experimentado.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5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Tasa de retención de más de 50 empleados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(Empleados de 50 años o más que permanecen en la empresa ÷ total de 50+ empleados al inicio del período) × 100.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Indicador clave para el éxito de la retención.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Tasa de rotación (más de 50 empleados)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(Número de 50+ empleados que se van ÷ total de 50+ empleados) × 100.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Identifica posibles problemas de deserción.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Duración media del empleo de los empleados mayores de 50 años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Promedio de años de servicio de más de 50 empleados.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Refleja longevidad y compromiso.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Tasa de salida por jubilación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del total de salidas causadas por jubilación.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Ayuda a anticipar las necesidades de planificación de la fuerza laboral.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44" name="Google Shape;244;p11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45" name="Google Shape;245;p11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46" name="Google Shape;246;p11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47" name="Google Shape;247;p11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graphicFrame>
        <p:nvGraphicFramePr>
          <p:cNvPr id="248" name="Google Shape;248;p11"/>
          <p:cNvGraphicFramePr/>
          <p:nvPr/>
        </p:nvGraphicFramePr>
        <p:xfrm>
          <a:off x="533400" y="7651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{FC9C0875-34C9-4727-8791-10BF5847D35A}</a:tableStyleId>
              </a:tblPr>
              <a:tblGrid>
                <a:gridCol w="5791200"/>
                <a:gridCol w="5791200"/>
                <a:gridCol w="5791200"/>
              </a:tblGrid>
              <a:tr h="572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KPI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Definición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Objetivo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41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de empleados mayores en roles de mentoría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(Número de más de 50 empleados que asesoran a otros ÷ total de más de 50 empleados) × 100.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Realiza un seguimiento del intercambio activo de conocimientos.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40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Tasa de participación en el programa de mentoría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(Empleados involucrados en tutoría intergeneracional ÷ total de empleados elegibles) × 100.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Evalúa el alcance del programa.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6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Tasa de éxito de las iniciativas de transferencia de conocimientos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de departamentos con planes de sucesión o traspaso completados.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Garantiza la continuidad del conocimiento organizacional.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49" name="Google Shape;249;p11"/>
          <p:cNvGraphicFramePr/>
          <p:nvPr/>
        </p:nvGraphicFramePr>
        <p:xfrm>
          <a:off x="533400" y="50949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{FC9C0875-34C9-4727-8791-10BF5847D35A}</a:tableStyleId>
              </a:tblPr>
              <a:tblGrid>
                <a:gridCol w="5791200"/>
                <a:gridCol w="5791200"/>
                <a:gridCol w="5791200"/>
              </a:tblGrid>
              <a:tr h="853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Puntuación de compromiso (más de 50 empleados)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Índice de compromiso basado en encuestas para empleados mayores.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Medida central de motivación y pertenencia.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13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Tasa de ausentismo (más de 50 empleados)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(Total de días de ausencia ÷ total de días laborales disponibles para más de 50 empleados) × 100.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Refleja salud y moral.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3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Participación en el programa de salud y bienestar (50+)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de más de 50 empleados que utilizan iniciativas de bienestar.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Mide la efectividad del apoyo a la salud.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13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Satisfacción por la preparación para la jubilación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Puntuación de la encuesta sobre la confianza en la transición hacia una jubilación flexible o gradual.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Realiza un seguimiento de las percepciones sobre la seguridad profesional.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58" name="Google Shape;258;p12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59" name="Google Shape;259;p12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60" name="Google Shape;260;p12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61" name="Google Shape;261;p1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graphicFrame>
        <p:nvGraphicFramePr>
          <p:cNvPr id="262" name="Google Shape;262;p12"/>
          <p:cNvGraphicFramePr/>
          <p:nvPr/>
        </p:nvGraphicFramePr>
        <p:xfrm>
          <a:off x="1085850" y="952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{FC9C0875-34C9-4727-8791-10BF5847D35A}</a:tableStyleId>
              </a:tblPr>
              <a:tblGrid>
                <a:gridCol w="5257800"/>
                <a:gridCol w="5257800"/>
                <a:gridCol w="5257800"/>
              </a:tblGrid>
              <a:tr h="55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KPI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Definición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Objetivo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5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de más de 50 empleados con contratos flexibles o de tiempo parcial</a:t>
                      </a:r>
                      <a:endParaRPr b="1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Medidas para la adopción de modalidades de trabajo alternativas.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Indica la adaptabilidad de la empresa al envejecimiento de la fuerza laboral.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5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Tarifa de movilidad interna (50+)</a:t>
                      </a:r>
                      <a:endParaRPr b="1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de empleados mayores que pasan a nuevos puestos o son reasignados.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Realiza un seguimiento de las oportunidades para un compromiso continuo.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5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Tasa de retención posterior a la implementación de la flexibilidad</a:t>
                      </a:r>
                      <a:endParaRPr b="1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Retención de empleados mayores que utilizan opciones de trabajo flexibles.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Evalúa el impacto de dichas políticas.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63" name="Google Shape;263;p12"/>
          <p:cNvGraphicFramePr/>
          <p:nvPr/>
        </p:nvGraphicFramePr>
        <p:xfrm>
          <a:off x="1085850" y="4991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{FC9C0875-34C9-4727-8791-10BF5847D35A}</a:tableStyleId>
              </a:tblPr>
              <a:tblGrid>
                <a:gridCol w="5257800"/>
                <a:gridCol w="5257800"/>
                <a:gridCol w="5257800"/>
              </a:tblGrid>
              <a:tr h="1277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de proyectos con participación de expertos sénior</a:t>
                      </a:r>
                      <a:endParaRPr b="1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Porcentaje de proyectos estratégicos que involucran a más de 50 empleados.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Mide la utilización del conocimiento.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5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Productividad por empleado (50+)</a:t>
                      </a:r>
                      <a:endParaRPr b="1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Ingresos o producción generada por cada empleado de mayor edad.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Demuestra contribución al rendimiento.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0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Satisfacción con la mentoría (empleados más jóvenes)</a:t>
                      </a:r>
                      <a:endParaRPr b="1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Puntuación de la encuesta sobre el valor percibido de la tutoría por parte de personal experimentado.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6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Captura la creación de valor intergeneracional.</a:t>
                      </a:r>
                      <a:endParaRPr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1450" marB="91450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72" name="Google Shape;272;p13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73" name="Google Shape;273;p13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74" name="Google Shape;274;p13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75" name="Google Shape;275;p1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76" name="Google Shape;276;p13"/>
          <p:cNvSpPr txBox="1"/>
          <p:nvPr/>
        </p:nvSpPr>
        <p:spPr>
          <a:xfrm>
            <a:off x="1348721" y="856421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277" name="Google Shape;277;p13"/>
          <p:cNvSpPr txBox="1"/>
          <p:nvPr/>
        </p:nvSpPr>
        <p:spPr>
          <a:xfrm>
            <a:off x="1348721" y="2746038"/>
            <a:ext cx="15590549" cy="57708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Seleccionar, definir y operar con Indicadores Clave de Desempeño: 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Elija entre 3 y 5 KPI por grupo objetivo/sección (tenga en cuenta los criterios de selección)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Definir los valores objetivo al final de la implementación de la estrategia para cada KPI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Definir los puntos de medición y el marco temporal para cada KPI</a:t>
            </a:r>
            <a:endParaRPr/>
          </a:p>
          <a:p>
            <a:pPr indent="-380048" lvl="1" marL="760095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AutoNum type="arabicPeriod"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Insertar estos datos en un panel de KPI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286" name="Google Shape;286;p14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287" name="Google Shape;287;p14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288" name="Google Shape;288;p14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289" name="Google Shape;289;p1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90" name="Google Shape;290;p14"/>
          <p:cNvSpPr txBox="1"/>
          <p:nvPr/>
        </p:nvSpPr>
        <p:spPr>
          <a:xfrm>
            <a:off x="1348721" y="892140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291" name="Google Shape;291;p14"/>
          <p:cNvSpPr txBox="1"/>
          <p:nvPr/>
        </p:nvSpPr>
        <p:spPr>
          <a:xfrm>
            <a:off x="5257800" y="3182415"/>
            <a:ext cx="6825891" cy="1282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Panel de seguimiento de KPI </a:t>
            </a:r>
            <a:endParaRPr/>
          </a:p>
        </p:txBody>
      </p:sp>
      <p:graphicFrame>
        <p:nvGraphicFramePr>
          <p:cNvPr id="292" name="Google Shape;292;p14"/>
          <p:cNvGraphicFramePr/>
          <p:nvPr/>
        </p:nvGraphicFramePr>
        <p:xfrm>
          <a:off x="6858000" y="5011678"/>
          <a:ext cx="2960923" cy="2590799"/>
        </p:xfrm>
        <a:graphic>
          <a:graphicData uri="http://schemas.openxmlformats.org/presentationml/2006/ole">
            <mc:AlternateContent>
              <mc:Choice Requires="v">
                <p:oleObj r:id="rId7" imgH="2590799" imgW="2960923" progId="Excel.Sheet.12" spid="_x0000_s1">
                  <p:embed/>
                </p:oleObj>
              </mc:Choice>
              <mc:Fallback>
                <p:oleObj r:id="rId8" imgH="2590799" imgW="2960923" progId="Excel.Sheet.12">
                  <p:embed/>
                  <p:pic>
                    <p:nvPicPr>
                      <p:cNvPr id="292" name="Google Shape;292;p14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6858000" y="5011678"/>
                        <a:ext cx="2960923" cy="2590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301" name="Google Shape;301;p15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302" name="Google Shape;302;p15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303" name="Google Shape;303;p15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304" name="Google Shape;304;p1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05" name="Google Shape;305;p15"/>
          <p:cNvSpPr txBox="1"/>
          <p:nvPr/>
        </p:nvSpPr>
        <p:spPr>
          <a:xfrm>
            <a:off x="1348721" y="882796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306" name="Google Shape;306;p15"/>
          <p:cNvSpPr txBox="1"/>
          <p:nvPr/>
        </p:nvSpPr>
        <p:spPr>
          <a:xfrm>
            <a:off x="1348721" y="2746038"/>
            <a:ext cx="15590549" cy="57708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5) Implementar las actividades de monitoreo periódicamente de acuerdo a lo planificado en el tablero de monitoreo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6) Detectar variaciones y desviaciones, marcar las desviaciones negativas con un sistema de semáforo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7) Para los indicadores amarillos o rojos, desarrolle medidas de modificación o adaptación para mantener sus KPI encaminados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8) Al finalizar el proceso de seguimiento, documentar los KPI alcanzados y las posibles desviaciones para la deducción de nuevas acciones y medidas en el sentido de cerrar el círculo P-D-C-A.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 y gráficos.  Descripción generada automáticamente." id="315" name="Google Shape;315;p16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316" name="Google Shape;316;p16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</p:sp>
      <p:sp>
        <p:nvSpPr>
          <p:cNvPr descr="Una imagen con fuente, gráficos, logotipo y captura de pantalla.  Descripción generada automáticamente." id="317" name="Google Shape;317;p16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1" t="-49538"/>
            </a:stretch>
          </a:blipFill>
          <a:ln>
            <a:noFill/>
          </a:ln>
        </p:spPr>
      </p:sp>
      <p:sp>
        <p:nvSpPr>
          <p:cNvPr id="318" name="Google Shape;318;p1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19" name="Google Shape;319;p16"/>
          <p:cNvSpPr txBox="1"/>
          <p:nvPr/>
        </p:nvSpPr>
        <p:spPr>
          <a:xfrm>
            <a:off x="1348721" y="729120"/>
            <a:ext cx="15590549" cy="910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Monitoreo – ¿Por qué, qué y cómo?</a:t>
            </a:r>
            <a:endParaRPr/>
          </a:p>
        </p:txBody>
      </p:sp>
      <p:sp>
        <p:nvSpPr>
          <p:cNvPr id="320" name="Google Shape;320;p16"/>
          <p:cNvSpPr/>
          <p:nvPr/>
        </p:nvSpPr>
        <p:spPr>
          <a:xfrm>
            <a:off x="4313844" y="2738438"/>
            <a:ext cx="9660350" cy="6527006"/>
          </a:xfrm>
          <a:custGeom>
            <a:rect b="b" l="l" r="r" t="t"/>
            <a:pathLst>
              <a:path extrusionOk="0" h="8702675" w="12880467">
                <a:moveTo>
                  <a:pt x="0" y="0"/>
                </a:moveTo>
                <a:lnTo>
                  <a:pt x="12880467" y="0"/>
                </a:lnTo>
                <a:lnTo>
                  <a:pt x="12880467" y="8702675"/>
                </a:lnTo>
                <a:lnTo>
                  <a:pt x="0" y="8702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329" name="Google Shape;329;p17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</p:sp>
      <p:sp>
        <p:nvSpPr>
          <p:cNvPr id="330" name="Google Shape;330;p17"/>
          <p:cNvSpPr/>
          <p:nvPr/>
        </p:nvSpPr>
        <p:spPr>
          <a:xfrm>
            <a:off x="0" y="9297914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331" name="Google Shape;331;p17"/>
          <p:cNvSpPr/>
          <p:nvPr/>
        </p:nvSpPr>
        <p:spPr>
          <a:xfrm>
            <a:off x="5626741" y="5844569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0" t="-39572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332" name="Google Shape;332;p17"/>
          <p:cNvSpPr/>
          <p:nvPr/>
        </p:nvSpPr>
        <p:spPr>
          <a:xfrm>
            <a:off x="6199937" y="4004777"/>
            <a:ext cx="860774" cy="619316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1" l="0" r="5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333" name="Google Shape;333;p17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334" name="Google Shape;334;p17"/>
          <p:cNvSpPr/>
          <p:nvPr/>
        </p:nvSpPr>
        <p:spPr>
          <a:xfrm>
            <a:off x="10285876" y="4942227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5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335" name="Google Shape;335;p17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0" l="0" r="-2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336" name="Google Shape;336;p17"/>
          <p:cNvSpPr/>
          <p:nvPr/>
        </p:nvSpPr>
        <p:spPr>
          <a:xfrm>
            <a:off x="8942013" y="4767024"/>
            <a:ext cx="930211" cy="930211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" l="0" r="-1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337" name="Google Shape;337;p17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4" t="0"/>
            </a:stretch>
          </a:blipFill>
          <a:ln>
            <a:noFill/>
          </a:ln>
        </p:spPr>
      </p:sp>
      <p:sp>
        <p:nvSpPr>
          <p:cNvPr id="338" name="Google Shape;338;p17"/>
          <p:cNvSpPr/>
          <p:nvPr/>
        </p:nvSpPr>
        <p:spPr>
          <a:xfrm>
            <a:off x="6991445" y="4992900"/>
            <a:ext cx="1536954" cy="458629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8" l="0" r="2" t="0"/>
            </a:stretch>
          </a:blipFill>
          <a:ln>
            <a:noFill/>
          </a:ln>
        </p:spPr>
      </p:sp>
      <p:sp>
        <p:nvSpPr>
          <p:cNvPr id="339" name="Google Shape;339;p17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340" name="Google Shape;340;p17"/>
          <p:cNvSpPr txBox="1"/>
          <p:nvPr/>
        </p:nvSpPr>
        <p:spPr>
          <a:xfrm>
            <a:off x="6199450" y="562650"/>
            <a:ext cx="61386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/>
          </a:p>
        </p:txBody>
      </p:sp>
      <p:pic>
        <p:nvPicPr>
          <p:cNvPr id="341" name="Google Shape;341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4650" y="9423664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