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Tfj34n+MBXPmZ7TEEgPVblh4X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15C57C-3546-4FB6-B76B-65F85FFAF960}">
  <a:tblStyle styleId="{5315C57C-3546-4FB6-B76B-65F85FFAF9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5" name="Google Shape;115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1" name="Google Shape;121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8" name="Google Shape;128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7" name="Google Shape;137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4" name="Google Shape;144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8" name="Google Shape;188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4" name="Google Shape;194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Google Shape;195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0" name="Google Shape;200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8" name="Google Shape;228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5" name="Google Shape;235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1" name="Google Shape;241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18" Type="http://schemas.openxmlformats.org/officeDocument/2006/relationships/image" Target="../media/image5.jp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Relationship Id="rId22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3">
            <a:alphaModFix/>
          </a:blip>
          <a:srcRect l="12261" t="25284" r="12728" b="10823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id="9" name="Google Shape;9;p27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p27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27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;p27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7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7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2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27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AT" sz="10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Finanziert durch die Europäische Union. Die geäußerten Ansichten und Meinungen sind jedoch ausschließlich die der Autor(en) und spiegeln nicht unbedingt die der Europäischen Union oder der OeAD-GmbH wider. Weder die Europäische Union noch die Förderstelle können dafür haftbar gemacht werden.</a:t>
            </a: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9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9" descr="Uma imagem com Tipo de letra, Gráficos, logótipo, captura de ecrã&#10;&#10;Descrição gerada automaticamente"/>
          <p:cNvPicPr preferRelativeResize="0"/>
          <p:nvPr/>
        </p:nvPicPr>
        <p:blipFill rotWithShape="1">
          <a:blip r:embed="rId15">
            <a:alphaModFix/>
          </a:blip>
          <a:srcRect t="23069" b="30317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3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 rotWithShape="1">
          <a:blip r:embed="rId14">
            <a:alphaModFix/>
          </a:blip>
          <a:srcRect l="12261" t="25284" r="12728" b="10823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33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id="166" name="Google Shape;166;p33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33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33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33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33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33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3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33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AT" sz="10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Finanziert durch die Europäische Union. Die geäußerten Ansichten und Meinungen sind jedoch ausschließlich die der Autor(en) und spiegeln nicht unbedingt die der Europäischen Union oder der OeAD-GmbH wider. Weder die Europäische Union noch die Förderstelle können dafür haftbar gemacht werden.</a:t>
            </a: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Indikatoren und Instrumente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55" name="Google Shape;255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Die Umsetzung strategischer Maßnahmen auf Unternehmensebene erfordert eine Überwachung der Leistung und des Erfolgs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Liefert fortlaufende (formative) Informationen über die Leistung und das Erreichen strategischer Ziele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Ermöglicht bei Bedarf die Steuerung, Korrektur und Anpassung von Maßnahmen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Ermöglicht bei Bedarf den Stopp der Strategieumsetzung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Verhindert böse Überraschungen am Ende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Ist Teil des strategischen PDCA-Zyklus zur Strategieumsetzung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>
            <a:spLocks noGrp="1"/>
          </p:cNvSpPr>
          <p:nvPr>
            <p:ph type="title"/>
          </p:nvPr>
        </p:nvSpPr>
        <p:spPr>
          <a:xfrm>
            <a:off x="838200" y="376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pic>
        <p:nvPicPr>
          <p:cNvPr id="261" name="Google Shape;26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Von Karn-b –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6B2E0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69" name="Google Shape;26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dirty="0"/>
              <a:t>Monitoring – Bei CHECK </a:t>
            </a:r>
            <a:r>
              <a:rPr lang="de-AT" u="sng" dirty="0"/>
              <a:t>geht es darum</a:t>
            </a:r>
            <a:r>
              <a:rPr lang="de-AT" dirty="0"/>
              <a:t>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 dirty="0"/>
              <a:t>zu </a:t>
            </a:r>
            <a:r>
              <a:rPr lang="de-AT" b="1" dirty="0"/>
              <a:t>überprüfen, </a:t>
            </a:r>
            <a:r>
              <a:rPr lang="de-AT" dirty="0"/>
              <a:t>ob der Plan wie beabsichtigt funktioniert, und </a:t>
            </a:r>
            <a:r>
              <a:rPr lang="de-AT" b="1" dirty="0"/>
              <a:t>Erkenntnisse </a:t>
            </a:r>
            <a:r>
              <a:rPr lang="de-AT" dirty="0"/>
              <a:t>zu </a:t>
            </a:r>
            <a:r>
              <a:rPr lang="de-AT" b="1" dirty="0"/>
              <a:t>gewinnen, </a:t>
            </a:r>
            <a:r>
              <a:rPr lang="de-AT" dirty="0"/>
              <a:t>die als Leitfaden für Verbesserungen in der Umsetzungsphase dienen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 dirty="0"/>
              <a:t>Ohne angemessene Überwachung und Bewertung ist </a:t>
            </a:r>
            <a:r>
              <a:rPr lang="de-AT" b="1" dirty="0"/>
              <a:t>unklar</a:t>
            </a:r>
            <a:r>
              <a:rPr lang="de-AT" dirty="0"/>
              <a:t>, ob Ihre </a:t>
            </a:r>
            <a:r>
              <a:rPr lang="de-AT" b="1" dirty="0"/>
              <a:t>Strategie und Ihre Maßnahmen zielgerichtet sind</a:t>
            </a:r>
            <a:r>
              <a:rPr lang="de-AT" dirty="0"/>
              <a:t>, die geplanten Ergebnisse erreichen oder zu scheitern drohen.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 dirty="0"/>
              <a:t>Ohne ordnungsgemäße Überwachung funktioniert der PDCA-Zyklus </a:t>
            </a:r>
            <a:r>
              <a:rPr lang="de-AT" b="1" dirty="0"/>
              <a:t>NICHT</a:t>
            </a:r>
            <a:r>
              <a:rPr lang="de-AT" dirty="0"/>
              <a:t>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75" name="Google Shape;27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b="1" dirty="0"/>
              <a:t>Die wichtigsten Aktivitäten in der </a:t>
            </a:r>
            <a:r>
              <a:rPr lang="de-AT" b="1" dirty="0" err="1"/>
              <a:t>Monitoringphase</a:t>
            </a:r>
            <a:r>
              <a:rPr lang="de-AT" b="1" dirty="0"/>
              <a:t> Ihrer Strategie sind: 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 dirty="0"/>
              <a:t>Sammeln von Daten und Ergebnissen aus der „Do“-Phase (Messung von Leistungskennzahlen (KPIs), Metriken oder Beobachtungen)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 dirty="0"/>
              <a:t>Vergleich der tatsächlichen Ergebnisse mit dem Plan (Abweichungsanalyse)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 dirty="0"/>
              <a:t>Detaillierte Analyse von Diskrepanzen oder Abweichungen 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 dirty="0"/>
              <a:t>Leiten Sie Maßnahmen, Steuerungsmechanismen und Dokumentationen für die nächste Phase „Umsetzung“ ab.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 txBox="1">
            <a:spLocks noGrp="1"/>
          </p:cNvSpPr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81" name="Google Shape;281;p6"/>
          <p:cNvSpPr txBox="1">
            <a:spLocks noGrp="1"/>
          </p:cNvSpPr>
          <p:nvPr>
            <p:ph type="body" idx="1"/>
          </p:nvPr>
        </p:nvSpPr>
        <p:spPr>
          <a:xfrm>
            <a:off x="838200" y="152668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Welche Methoden und Werkzeuge können für das Monitoring und die Abweichungsanalyse eingesetzt werden?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KPIs – Key Performance Indicators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Mitarbeiterbefragungen und Feedback-Systeme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Leistungsbeurteilungssysteme (z. B. 360-Grad-Feedback)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Externe (auch interne) Audits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Benchmarking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Beobachtungs- und Führungsberichte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Viele weitere…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87" name="Google Shape;287;p7"/>
          <p:cNvSpPr txBox="1">
            <a:spLocks noGrp="1"/>
          </p:cNvSpPr>
          <p:nvPr>
            <p:ph type="body" idx="1"/>
          </p:nvPr>
        </p:nvSpPr>
        <p:spPr>
          <a:xfrm>
            <a:off x="838200" y="100231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dirty="0"/>
              <a:t>Wichtige Auswahlkriterien: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graphicFrame>
        <p:nvGraphicFramePr>
          <p:cNvPr id="288" name="Google Shape;288;p7"/>
          <p:cNvGraphicFramePr/>
          <p:nvPr>
            <p:extLst>
              <p:ext uri="{D42A27DB-BD31-4B8C-83A1-F6EECF244321}">
                <p14:modId xmlns:p14="http://schemas.microsoft.com/office/powerpoint/2010/main" val="3866652937"/>
              </p:ext>
            </p:extLst>
          </p:nvPr>
        </p:nvGraphicFramePr>
        <p:xfrm>
          <a:off x="838200" y="1628480"/>
          <a:ext cx="9952875" cy="522952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2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4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Kriterium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Beschreibung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Warum es wichtig ist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1. Relevanz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Die Methode sollte das messen, was für die Unternehmensziele wirklich wichtig ist (z. B. Mitarbeiterfluktuation, Zeit bis zur Einstellung).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Vermeidet die Erfassung von Daten, die zwar „nett zu wissen“, aber irrelevant sind.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 dirty="0"/>
                        <a:t>2. Einfachheit und Benutzerfreundlichkeit</a:t>
                      </a:r>
                      <a:endParaRPr sz="1400" u="none" strike="noStrike" cap="none" dirty="0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 dirty="0"/>
                        <a:t>Für Führungskräfte oder HR-Mitarbeiter leicht regelmäßig anzuwenden, ohne dass spezielle Schulungen erforderlich sind.</a:t>
                      </a:r>
                      <a:endParaRPr dirty="0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Kleine Teams können sie langfristig aufrechterhalten.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3. Kosteneffizienz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Minimaler Aufwand für Tools, Software oder Zeit.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Hält die Gemeinkosten für kleine Unternehmen niedrig.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4. Zuverlässigkeit der Daten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Die gesammelten Daten sollten genau und konsistent sein.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Verhindert irreführende Entscheidungen.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5. Häufigkeit und Aktualität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Möglichkeit zur Überwachung in angemessenen Abständen (monatlich, vierteljährlich).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Ermöglicht schnelle Korrekturmaßnahmen.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/>
                        <a:t>6. Integration und Automatisierung</a:t>
                      </a:r>
                      <a:endParaRPr sz="1400" u="none" strike="noStrike" cap="none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Kompatibilität mit bestehenden Systemen (wie Lohnbuchhaltungs- oder HR-Software).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Reduziert manuellen Aufwand und Fehler.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b="1" u="none" strike="noStrike" cap="none" dirty="0"/>
                        <a:t>7. Umsetzbarkeit</a:t>
                      </a:r>
                      <a:endParaRPr sz="1400" u="none" strike="noStrike" cap="none" dirty="0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/>
                        <a:t>Die Methode sollte Ergebnisse liefern, die zu klaren Maßnahmen oder Verbesserungen führen.</a:t>
                      </a:r>
                      <a:endParaRPr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strike="noStrike" cap="none" dirty="0"/>
                        <a:t>Stellt sicher, dass die Überwachung zu Auswirkungen führt und nicht nur zu Berichten.</a:t>
                      </a:r>
                      <a:endParaRPr dirty="0"/>
                    </a:p>
                  </a:txBody>
                  <a:tcPr marL="66950" marR="66950" marT="33475" marB="3347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294" name="Google Shape;29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b="1"/>
              <a:t>Mögliche Überwachungsinstrumente: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KPIs – Key Performance Indicators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HR-Kennzahlen und Statistiken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Qualitative Umfragen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300" name="Google Shape;300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Leistungskennzahlen: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b="1"/>
              <a:t>Leistungskennzahlen (KPIs) </a:t>
            </a:r>
            <a:r>
              <a:rPr lang="de-AT"/>
              <a:t>im </a:t>
            </a:r>
            <a:r>
              <a:rPr lang="de-AT" b="1"/>
              <a:t>Personalwesen (HR) </a:t>
            </a:r>
            <a:r>
              <a:rPr lang="de-AT"/>
              <a:t>sind messbare Werte, die Unternehmen dabei helfen, die Effektivität und Effizienz ihrer HR-Prozesse zu verfolgen und zu bewerten. Sie verbinden HR-Aktivitäten mit Geschäftsergebnissen und helfen dabei, Verbesserungsmöglichkeiten zu identifizieren.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"/>
          <p:cNvSpPr txBox="1">
            <a:spLocks noGrp="1"/>
          </p:cNvSpPr>
          <p:nvPr>
            <p:ph type="title"/>
          </p:nvPr>
        </p:nvSpPr>
        <p:spPr>
          <a:xfrm>
            <a:off x="838200" y="4239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306" name="Google Shape;306;p13"/>
          <p:cNvSpPr txBox="1">
            <a:spLocks noGrp="1"/>
          </p:cNvSpPr>
          <p:nvPr>
            <p:ph type="body" idx="1"/>
          </p:nvPr>
        </p:nvSpPr>
        <p:spPr>
          <a:xfrm>
            <a:off x="838200" y="1218956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sz="2000" b="1" dirty="0"/>
              <a:t>Für Ihre Überwachung der Maßnahmen zur längeren Bindung älterer Mitarbeiter in Ihrem Unternehmen könnten folgende KPIs in Frage kommen:</a:t>
            </a:r>
            <a:endParaRPr sz="2000" b="1" dirty="0"/>
          </a:p>
        </p:txBody>
      </p:sp>
      <p:graphicFrame>
        <p:nvGraphicFramePr>
          <p:cNvPr id="307" name="Google Shape;307;p13"/>
          <p:cNvGraphicFramePr/>
          <p:nvPr>
            <p:extLst>
              <p:ext uri="{D42A27DB-BD31-4B8C-83A1-F6EECF244321}">
                <p14:modId xmlns:p14="http://schemas.microsoft.com/office/powerpoint/2010/main" val="1473942202"/>
              </p:ext>
            </p:extLst>
          </p:nvPr>
        </p:nvGraphicFramePr>
        <p:xfrm>
          <a:off x="914400" y="1838399"/>
          <a:ext cx="9390528" cy="4342749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130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0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0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483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KPI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/>
                        <a:t>Definition</a:t>
                      </a:r>
                      <a:endParaRPr sz="105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/>
                        <a:t>Zweck</a:t>
                      </a:r>
                      <a:endParaRPr sz="105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4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 dirty="0"/>
                        <a:t>Durchschnittsalter der Belegschaft</a:t>
                      </a:r>
                      <a:endParaRPr sz="12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Durchschnittsalter der Belegschaft.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Beobachtung der Alterungstrends der Belegschaft.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7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/>
                        <a:t>Anteil der Mitarbeiter ab 50 (oder 55)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Mitarbeiter im Alter von 50+/55+ ÷ Gesamtzahl der Mitarbeiter × 100.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Misst den Anteil erfahrener Mitarbeiter.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30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/>
                        <a:t>Verbleibquote von Mitarbeitern über 50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/>
                        <a:t>(Mitarbeiter über 50, die im Unternehmen verbleiben ÷ Gesamtzahl der Mitarbeiter über 50 zu Beginn des Zeitraums) × 100.</a:t>
                      </a:r>
                      <a:endParaRPr sz="105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Wichtiger Indikator für den Erfolg bei der Mitarbeiterbindung.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569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/>
                        <a:t>Fluktuationsrate (Mitarbeiter über 50)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/>
                        <a:t>(Anzahl der Mitarbeiter über 50, die das Unternehmen verlassen ÷ Gesamtzahl der Mitarbeiter über 50) × 100.</a:t>
                      </a:r>
                      <a:endParaRPr sz="105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Zeigt potenzielle Probleme mit der Fluktuation auf.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7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/>
                        <a:t>Durchschnittliche Betriebszugehörigkeit von Mitarbeitern über 50</a:t>
                      </a:r>
                      <a:endParaRPr sz="12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/>
                        <a:t>Durchschnittliche Betriebszugehörigkeit von Mitarbeitern ab 50 Jahren.</a:t>
                      </a:r>
                      <a:endParaRPr sz="105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Spiegelt Beständigkeit und Engagement wider.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7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b="1" u="none" strike="noStrike" cap="none" dirty="0"/>
                        <a:t>Abgangsquote aufgrund von Pensionierung</a:t>
                      </a:r>
                      <a:endParaRPr sz="12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Prozentualer Anteil der gesamten Abgänge aufgrund von Ruhestand.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200" u="none" strike="noStrike" cap="none" dirty="0"/>
                        <a:t>Hilft bei der Vorhersage des Personalbedarfs.</a:t>
                      </a:r>
                      <a:endParaRPr sz="105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" name="Google Shape;312;p14"/>
          <p:cNvGraphicFramePr/>
          <p:nvPr>
            <p:extLst>
              <p:ext uri="{D42A27DB-BD31-4B8C-83A1-F6EECF244321}">
                <p14:modId xmlns:p14="http://schemas.microsoft.com/office/powerpoint/2010/main" val="743722727"/>
              </p:ext>
            </p:extLst>
          </p:nvPr>
        </p:nvGraphicFramePr>
        <p:xfrm>
          <a:off x="694765" y="521230"/>
          <a:ext cx="10515600" cy="304804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KPI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Definition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Zweck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 dirty="0"/>
                        <a:t>Anteil älterer Mitarbeiter in </a:t>
                      </a:r>
                      <a:r>
                        <a:rPr lang="de-AT" sz="1600" b="1" u="none" strike="noStrike" cap="none" dirty="0" err="1"/>
                        <a:t>Mentorenrollen</a:t>
                      </a:r>
                      <a:endParaRPr sz="16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(Anzahl der Mitarbeiter über 50, die andere betreuen, ÷ Gesamtzahl der Mitarbeiter über 50) × 100.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Erfasst den aktiven Wissensaustausch.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/>
                        <a:t>Teilnahmequote am Mentorenprogramm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(An generationenübergreifendem Mentoring beteiligte Mitarbeiter ÷ Gesamtzahl der berechtigten Mitarbeiter) × 100.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Bewerten die Reichweite des Programms.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/>
                        <a:t>Erfolgsquote von Initiativen zum Wissenstransfer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Prozentualer Anteil der Abteilungen mit abgeschlossenen Nachfolge- oder Übergabeplänen.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Stellt die Kontinuität des organisatorischen Wissens sicher.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13" name="Google Shape;313;p14"/>
          <p:cNvGraphicFramePr/>
          <p:nvPr>
            <p:extLst>
              <p:ext uri="{D42A27DB-BD31-4B8C-83A1-F6EECF244321}">
                <p14:modId xmlns:p14="http://schemas.microsoft.com/office/powerpoint/2010/main" val="2219622669"/>
              </p:ext>
            </p:extLst>
          </p:nvPr>
        </p:nvGraphicFramePr>
        <p:xfrm>
          <a:off x="694765" y="3566120"/>
          <a:ext cx="10515600" cy="329188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 dirty="0"/>
                        <a:t>Engagement-Score (50+ Mitarbeiter)</a:t>
                      </a:r>
                      <a:endParaRPr sz="16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Umfragebasierter Engagement-Index für ältere Mitarbeiter.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Kernkennzahl für Motivation und Zugehörigkeitsgefühl.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 dirty="0"/>
                        <a:t>Abwesenheitsquote (50+ Mitarbeiter)</a:t>
                      </a:r>
                      <a:endParaRPr sz="16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(Gesamtzahl der Fehltage ÷ Gesamtzahl der verfügbaren Arbeitstage für 50+ Mitarbeiter) × 100.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Spiegelt Gesundheit und Arbeitsmoral wider.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/>
                        <a:t>Teilnahme an Gesundheits- und Wellnessprogrammen (50+)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Prozentualer Anteil der Mitarbeiter ab 50, die Wellness-Initiativen nutzen.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Misst die Wirksamkeit der Gesundheitsförderung.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b="1" u="none" strike="noStrike" cap="none"/>
                        <a:t>Zufriedenheit mit der Vorbereitung auf den Ruhestand</a:t>
                      </a:r>
                      <a:endParaRPr sz="16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/>
                        <a:t>Umfrageergebnis zum Vertrauen in den Übergang in den flexiblen oder stufenweisen Ruhestand.</a:t>
                      </a:r>
                      <a:endParaRPr sz="120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600" u="none" strike="noStrike" cap="none" dirty="0"/>
                        <a:t>Erfasst die Wahrnehmung der beruflichen Sicherheit.</a:t>
                      </a:r>
                      <a:endParaRPr sz="1200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" name="Google Shape;318;p15"/>
          <p:cNvGraphicFramePr/>
          <p:nvPr/>
        </p:nvGraphicFramePr>
        <p:xfrm>
          <a:off x="723900" y="748140"/>
          <a:ext cx="10515600" cy="3109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KPI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Definition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Zweck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/>
                        <a:t>Anteil der über 50-jährigen Mitarbeiter mit flexiblen oder Teilzeitverträgen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Misst die Inanspruchnahme alternativer Arbeitsmodelle.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Zeigt die Anpassungsfähigkeit des Unternehmens an eine alternde Belegschaft an.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/>
                        <a:t>Interne Mobilitätsrate (50+)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Anteil älterer Mitarbeiter, die in neue Funktionen wechseln oder versetzt werden.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Erfasst Möglichkeiten für ein kontinuierliches Engagement.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/>
                        <a:t>Verbleibquote nach Einführung flexibler Arbeitsmodelle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Verbleib älterer Mitarbeiter, die flexible Arbeitsmodelle nutzen.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Bewertet die Auswirkungen solcher Maßnahmen.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19" name="Google Shape;319;p15"/>
          <p:cNvGraphicFramePr/>
          <p:nvPr>
            <p:extLst>
              <p:ext uri="{D42A27DB-BD31-4B8C-83A1-F6EECF244321}">
                <p14:modId xmlns:p14="http://schemas.microsoft.com/office/powerpoint/2010/main" val="517986253"/>
              </p:ext>
            </p:extLst>
          </p:nvPr>
        </p:nvGraphicFramePr>
        <p:xfrm>
          <a:off x="723900" y="3857140"/>
          <a:ext cx="10515600" cy="274323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/>
                        <a:t>Prozentualer Anteil der Projekte mit Beteiligung von erfahrenen Experten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Anteil strategischer Projekte, an denen mehr als 50 Mitarbeiter beteiligt sind.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Misst die Wissensnutzung.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 dirty="0"/>
                        <a:t>Produktivität pro Mitarbeiter (50+)</a:t>
                      </a:r>
                      <a:endParaRPr sz="1800" u="none" strike="noStrike" cap="none"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Umsatz oder Output pro älterem Mitarbeiter.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Zeigt den Beitrag zur Leistung auf.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b="1" u="none" strike="noStrike" cap="none"/>
                        <a:t>Zufriedenheit mit der Betreuung (jüngere Mitarbeiter)</a:t>
                      </a:r>
                      <a:endParaRPr sz="18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/>
                        <a:t>Umfrageergebnis zum wahrgenommenen Wert der Betreuung durch erfahrene Mitarbeiter.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strike="noStrike" cap="none" dirty="0"/>
                        <a:t>Erfasst die generationsübergreifende Wertschöpfung.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 txBox="1">
            <a:spLocks noGrp="1"/>
          </p:cNvSpPr>
          <p:nvPr>
            <p:ph type="title"/>
          </p:nvPr>
        </p:nvSpPr>
        <p:spPr>
          <a:xfrm>
            <a:off x="838200" y="5849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Monitoring – Warum, was und wie?</a:t>
            </a:r>
            <a:endParaRPr/>
          </a:p>
        </p:txBody>
      </p:sp>
      <p:sp>
        <p:nvSpPr>
          <p:cNvPr id="325" name="Google Shape;32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 b="1"/>
              <a:t>Auswahl, Definition und Umgang mit Key Performance Indicators: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Wählen Sie 3–5 KPIs pro Zielgruppe/Bereich aus (beachten Sie die Auswahlkriterien)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Legen Sie für jeden KPI die Zielwerte am Ende der Strategieumsetzung fest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Legen Sie für jeden KPI die Messpunkte und den Zeitrahmen fest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Fügen Sie diese Daten in ein KPI-Dashboard ein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 txBox="1">
            <a:spLocks noGrp="1"/>
          </p:cNvSpPr>
          <p:nvPr>
            <p:ph type="title"/>
          </p:nvPr>
        </p:nvSpPr>
        <p:spPr>
          <a:xfrm>
            <a:off x="838200" y="6087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graphicFrame>
        <p:nvGraphicFramePr>
          <p:cNvPr id="331" name="Google Shape;331;p23"/>
          <p:cNvGraphicFramePr/>
          <p:nvPr/>
        </p:nvGraphicFramePr>
        <p:xfrm>
          <a:off x="4582877" y="2857501"/>
          <a:ext cx="2283531" cy="1978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283531" imgH="1978268" progId="Excel.Sheet.12">
                  <p:embed/>
                </p:oleObj>
              </mc:Choice>
              <mc:Fallback>
                <p:oleObj r:id="rId3" imgW="2283531" imgH="1978268" progId="Excel.Sheet.12">
                  <p:embed/>
                  <p:pic>
                    <p:nvPicPr>
                      <p:cNvPr id="331" name="Google Shape;331;p23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4582877" y="2857501"/>
                        <a:ext cx="2283531" cy="1978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2" name="Google Shape;332;p23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KPI-Überwachungs-Dashboard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"/>
          <p:cNvSpPr txBox="1">
            <a:spLocks noGrp="1"/>
          </p:cNvSpPr>
          <p:nvPr>
            <p:ph type="title"/>
          </p:nvPr>
        </p:nvSpPr>
        <p:spPr>
          <a:xfrm>
            <a:off x="838200" y="6025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sp>
        <p:nvSpPr>
          <p:cNvPr id="338" name="Google Shape;33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5) Führen Sie die Überwachungsmaßnahmen regelmäßig gemäß den Plänen im Überwachungs-Dashboard durch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6) Erkennen Sie Abweichungen und Abweichungen, kennzeichnen Sie negative Abweichungen mit einem Ampelsystem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7) Entwickeln Sie bei gelben oder roten Indikatoren Änderungs- oder Anpassungsmaßnahmen, um Ihre KPIs auf Kurs zu halten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8) Dokumentieren Sie am Ende des Überwachungsprozesses die erreichten KPIs und mögliche Abweichungen, um daraus neue Aktionen und Maßnahmen abzuleiten und so den PDCA-Zyklus zu schließen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 dirty="0"/>
              <a:t>Monitoring – Warum, was und wie?</a:t>
            </a:r>
            <a:endParaRPr dirty="0"/>
          </a:p>
        </p:txBody>
      </p:sp>
      <p:pic>
        <p:nvPicPr>
          <p:cNvPr id="344" name="Google Shape;344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6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DANKE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Breitbild</PresentationFormat>
  <Paragraphs>152</Paragraphs>
  <Slides>17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Office Theme</vt:lpstr>
      <vt:lpstr>1_Office Theme</vt:lpstr>
      <vt:lpstr>2_Office Theme</vt:lpstr>
      <vt:lpstr>Microsoft Excel Worksheet</vt:lpstr>
      <vt:lpstr>PowerPoint-Präsentation</vt:lpstr>
      <vt:lpstr>Monitoring – Warum, was und wie?</vt:lpstr>
      <vt:lpstr>Monitoring – Warum, was und wie?</vt:lpstr>
      <vt:lpstr>Monitoring – Warum, was und wie?</vt:lpstr>
      <vt:lpstr>Monitoring – Warum, was und wie?</vt:lpstr>
      <vt:lpstr>Monitoring – Warum, was und wie?</vt:lpstr>
      <vt:lpstr>Monitoring – Warum, was und wie?</vt:lpstr>
      <vt:lpstr>Monitoring – Warum, was und wie?</vt:lpstr>
      <vt:lpstr>Monitoring – Warum, was und wie?</vt:lpstr>
      <vt:lpstr>Monitoring – Warum, was und wie?</vt:lpstr>
      <vt:lpstr>PowerPoint-Präsentation</vt:lpstr>
      <vt:lpstr>PowerPoint-Präsentation</vt:lpstr>
      <vt:lpstr>Monitoring – Warum, was und wie?</vt:lpstr>
      <vt:lpstr>Monitoring – Warum, was und wie?</vt:lpstr>
      <vt:lpstr>Monitoring – Warum, was und wie?</vt:lpstr>
      <vt:lpstr>Monitoring – Warum, was und wie?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 Posch</dc:creator>
  <cp:keywords>, docId:57D63AF2C152174D2B5F559B485E5C5A</cp:keywords>
  <cp:lastModifiedBy>Georg Müllner</cp:lastModifiedBy>
  <cp:revision>1</cp:revision>
  <dcterms:created xsi:type="dcterms:W3CDTF">2023-12-14T11:07:21Z</dcterms:created>
  <dcterms:modified xsi:type="dcterms:W3CDTF">2026-03-18T09:32:10Z</dcterms:modified>
</cp:coreProperties>
</file>