
<file path=[Content_Types].xml><?xml version="1.0" encoding="utf-8"?>
<Types xmlns="http://schemas.openxmlformats.org/package/2006/content-types">
  <Default ContentType="image/jpeg" Extension="jpg"/>
  <Default ContentType="application/vnd.openxmlformats-officedocument.spreadsheetml.sheet" Extension="xlsx"/>
  <Default ContentType="application/vnd.openxmlformats-officedocument.vmlDrawing" Extension="vml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spreadsheetml.sheet" PartName="/ppt/embeddings/Microsoft_Excel_Sheet1.xlsx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  <p:sldMasterId id="2147483660" r:id="rId5"/>
    <p:sldMasterId id="2147483672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5" roundtripDataSignature="AMtx7mhTfj34n+MBXPmZ7TEEgPVblh4Xy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5315C57C-3546-4FB6-B76B-65F85FFAF960}">
  <a:tblStyle styleId="{5315C57C-3546-4FB6-B76B-65F85FFAF960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25" Type="http://customschemas.google.com/relationships/presentationmetadata" Target="metadata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drawings/_rels/vmlDrawing1.vml.rels><?xml version="1.0" encoding="UTF-8" standalone="yes"?><Relationships xmlns="http://schemas.openxmlformats.org/package/2006/relationships"><Relationship Id="rId1" Type="http://schemas.openxmlformats.org/officeDocument/2006/relationships/image" Target="../media/image13.png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" name="Google Shape;247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2" name="Google Shape;252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" name="Google Shape;258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" name="Google Shape;266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2" name="Google Shape;272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8" name="Google Shape;278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4" name="Google Shape;284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1" name="Google Shape;291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7" name="Google Shape;297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3" name="Google Shape;303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0" name="Google Shape;310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6" name="Google Shape;316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2" name="Google Shape;322;p2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8" name="Google Shape;328;p2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5" name="Google Shape;335;p2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1" name="Google Shape;341;p2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7" name="Google Shape;347;p2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" name="Google Shape;20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" name="Google Shape;21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5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b="0" i="0" sz="6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4" name="Google Shape;24;p35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5" name="Google Shape;25;p3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6" name="Google Shape;26;p3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7" name="Google Shape;27;p3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0" name="Google Shape;30;p3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1" name="Google Shape;31;p3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2" name="Google Shape;32;p3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3" name="Google Shape;33;p3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37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b="0" i="0" sz="6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6" name="Google Shape;36;p37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7" name="Google Shape;37;p3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8" name="Google Shape;38;p3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9" name="Google Shape;39;p3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3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42" name="Google Shape;42;p38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3" name="Google Shape;43;p38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4" name="Google Shape;44;p3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5" name="Google Shape;45;p3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6" name="Google Shape;46;p3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39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49" name="Google Shape;49;p39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0" name="Google Shape;50;p39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1" name="Google Shape;51;p39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2" name="Google Shape;52;p39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3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3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3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4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8" name="Google Shape;58;p4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9" name="Google Shape;59;p4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0" name="Google Shape;60;p4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4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63" name="Google Shape;63;p41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4" name="Google Shape;64;p41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5" name="Google Shape;65;p4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6" name="Google Shape;66;p4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7" name="Google Shape;67;p4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4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0" name="Google Shape;70;p42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1" name="Google Shape;71;p42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2" name="Google Shape;72;p4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3" name="Google Shape;73;p4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4" name="Google Shape;74;p4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4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7" name="Google Shape;77;p43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8" name="Google Shape;78;p4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9" name="Google Shape;79;p4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0" name="Google Shape;80;p4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44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3" name="Google Shape;83;p44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4" name="Google Shape;84;p4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5" name="Google Shape;85;p4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6" name="Google Shape;86;p4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94" name="Google Shape;94;p3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5" name="Google Shape;95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6" name="Google Shape;96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7" name="Google Shape;97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0" name="Google Shape;100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1" name="Google Shape;101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04" name="Google Shape;104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5" name="Google Shape;105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6" name="Google Shape;106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5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b="0" i="0" sz="6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09" name="Google Shape;109;p45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0" name="Google Shape;110;p4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1" name="Google Shape;111;p4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2" name="Google Shape;112;p4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46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b="0" i="0" sz="6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5" name="Google Shape;115;p46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6" name="Google Shape;116;p4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7" name="Google Shape;117;p4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8" name="Google Shape;118;p4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4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21" name="Google Shape;121;p47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2" name="Google Shape;122;p47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3" name="Google Shape;123;p4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4" name="Google Shape;124;p4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5" name="Google Shape;125;p4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48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28" name="Google Shape;128;p48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9" name="Google Shape;129;p48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0" name="Google Shape;130;p48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1" name="Google Shape;131;p48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2" name="Google Shape;132;p4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3" name="Google Shape;133;p4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4" name="Google Shape;134;p4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4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37" name="Google Shape;137;p4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8" name="Google Shape;138;p4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9" name="Google Shape;139;p4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0" name="Google Shape;140;p4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1" name="Google Shape;141;p4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5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44" name="Google Shape;144;p5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45" name="Google Shape;145;p5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6" name="Google Shape;146;p5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7" name="Google Shape;147;p5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8" name="Google Shape;148;p5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5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51" name="Google Shape;151;p5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2" name="Google Shape;152;p5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3" name="Google Shape;153;p5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4" name="Google Shape;154;p5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5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57" name="Google Shape;157;p5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8" name="Google Shape;158;p5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9" name="Google Shape;159;p5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0" name="Google Shape;160;p5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3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78" name="Google Shape;178;p3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79" name="Google Shape;179;p3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53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b="0" i="0" sz="6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82" name="Google Shape;182;p53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3" name="Google Shape;183;p5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4" name="Google Shape;184;p5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5" name="Google Shape;185;p5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5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88" name="Google Shape;188;p5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9" name="Google Shape;189;p5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0" name="Google Shape;190;p5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1" name="Google Shape;191;p5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5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b="0" i="0" sz="6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94" name="Google Shape;194;p5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5" name="Google Shape;195;p5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6" name="Google Shape;196;p5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7" name="Google Shape;197;p5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5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00" name="Google Shape;200;p5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1" name="Google Shape;201;p5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2" name="Google Shape;202;p5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3" name="Google Shape;203;p5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4" name="Google Shape;204;p5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5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07" name="Google Shape;207;p5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8" name="Google Shape;208;p5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9" name="Google Shape;209;p5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0" name="Google Shape;210;p5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1" name="Google Shape;211;p5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2" name="Google Shape;212;p5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3" name="Google Shape;213;p5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5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16" name="Google Shape;216;p5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7" name="Google Shape;217;p5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8" name="Google Shape;218;p5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5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21" name="Google Shape;221;p5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2" name="Google Shape;222;p5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3" name="Google Shape;223;p5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4" name="Google Shape;224;p5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5" name="Google Shape;225;p5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6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28" name="Google Shape;228;p6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229" name="Google Shape;229;p6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0" name="Google Shape;230;p6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1" name="Google Shape;231;p6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2" name="Google Shape;232;p6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6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35" name="Google Shape;235;p6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6" name="Google Shape;236;p6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7" name="Google Shape;237;p6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8" name="Google Shape;238;p6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6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41" name="Google Shape;241;p6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42" name="Google Shape;242;p6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43" name="Google Shape;243;p6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44" name="Google Shape;244;p6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2.xml"/><Relationship Id="rId10" Type="http://schemas.openxmlformats.org/officeDocument/2006/relationships/slideLayout" Target="../slideLayouts/slideLayout1.xml"/><Relationship Id="rId21" Type="http://schemas.openxmlformats.org/officeDocument/2006/relationships/theme" Target="../theme/theme2.xml"/><Relationship Id="rId13" Type="http://schemas.openxmlformats.org/officeDocument/2006/relationships/slideLayout" Target="../slideLayouts/slideLayout4.xml"/><Relationship Id="rId12" Type="http://schemas.openxmlformats.org/officeDocument/2006/relationships/slideLayout" Target="../slideLayouts/slideLayout3.xml"/><Relationship Id="rId1" Type="http://schemas.openxmlformats.org/officeDocument/2006/relationships/image" Target="../media/image6.png"/><Relationship Id="rId2" Type="http://schemas.openxmlformats.org/officeDocument/2006/relationships/image" Target="../media/image16.png"/><Relationship Id="rId3" Type="http://schemas.openxmlformats.org/officeDocument/2006/relationships/image" Target="../media/image10.png"/><Relationship Id="rId4" Type="http://schemas.openxmlformats.org/officeDocument/2006/relationships/image" Target="../media/image2.png"/><Relationship Id="rId9" Type="http://schemas.openxmlformats.org/officeDocument/2006/relationships/image" Target="../media/image1.jpg"/><Relationship Id="rId15" Type="http://schemas.openxmlformats.org/officeDocument/2006/relationships/slideLayout" Target="../slideLayouts/slideLayout6.xml"/><Relationship Id="rId14" Type="http://schemas.openxmlformats.org/officeDocument/2006/relationships/slideLayout" Target="../slideLayouts/slideLayout5.xml"/><Relationship Id="rId17" Type="http://schemas.openxmlformats.org/officeDocument/2006/relationships/slideLayout" Target="../slideLayouts/slideLayout8.xml"/><Relationship Id="rId16" Type="http://schemas.openxmlformats.org/officeDocument/2006/relationships/slideLayout" Target="../slideLayouts/slideLayout7.xml"/><Relationship Id="rId5" Type="http://schemas.openxmlformats.org/officeDocument/2006/relationships/image" Target="../media/image14.jpg"/><Relationship Id="rId19" Type="http://schemas.openxmlformats.org/officeDocument/2006/relationships/slideLayout" Target="../slideLayouts/slideLayout10.xml"/><Relationship Id="rId6" Type="http://schemas.openxmlformats.org/officeDocument/2006/relationships/image" Target="../media/image3.png"/><Relationship Id="rId18" Type="http://schemas.openxmlformats.org/officeDocument/2006/relationships/slideLayout" Target="../slideLayouts/slideLayout9.xml"/><Relationship Id="rId7" Type="http://schemas.openxmlformats.org/officeDocument/2006/relationships/image" Target="../media/image19.png"/><Relationship Id="rId8" Type="http://schemas.openxmlformats.org/officeDocument/2006/relationships/image" Target="../media/image5.png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18.xml"/><Relationship Id="rId13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0.xml"/><Relationship Id="rId1" Type="http://schemas.openxmlformats.org/officeDocument/2006/relationships/image" Target="../media/image21.png"/><Relationship Id="rId2" Type="http://schemas.openxmlformats.org/officeDocument/2006/relationships/image" Target="../media/image22.png"/><Relationship Id="rId3" Type="http://schemas.openxmlformats.org/officeDocument/2006/relationships/image" Target="../media/image6.png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Relationship Id="rId15" Type="http://schemas.openxmlformats.org/officeDocument/2006/relationships/theme" Target="../theme/theme4.xml"/><Relationship Id="rId14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5.xml"/><Relationship Id="rId8" Type="http://schemas.openxmlformats.org/officeDocument/2006/relationships/slideLayout" Target="../slideLayouts/slideLayout16.xml"/></Relationships>
</file>

<file path=ppt/slideMasters/_rels/slideMaster3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23.xml"/><Relationship Id="rId22" Type="http://schemas.openxmlformats.org/officeDocument/2006/relationships/theme" Target="../theme/theme3.xml"/><Relationship Id="rId10" Type="http://schemas.openxmlformats.org/officeDocument/2006/relationships/image" Target="../media/image1.jpg"/><Relationship Id="rId21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24.xml"/><Relationship Id="rId1" Type="http://schemas.openxmlformats.org/officeDocument/2006/relationships/image" Target="../media/image21.png"/><Relationship Id="rId2" Type="http://schemas.openxmlformats.org/officeDocument/2006/relationships/image" Target="../media/image6.png"/><Relationship Id="rId3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5.png"/><Relationship Id="rId15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26.xml"/><Relationship Id="rId17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28.xml"/><Relationship Id="rId5" Type="http://schemas.openxmlformats.org/officeDocument/2006/relationships/image" Target="../media/image2.png"/><Relationship Id="rId19" Type="http://schemas.openxmlformats.org/officeDocument/2006/relationships/slideLayout" Target="../slideLayouts/slideLayout31.xml"/><Relationship Id="rId6" Type="http://schemas.openxmlformats.org/officeDocument/2006/relationships/image" Target="../media/image14.jpg"/><Relationship Id="rId18" Type="http://schemas.openxmlformats.org/officeDocument/2006/relationships/slideLayout" Target="../slideLayouts/slideLayout30.xml"/><Relationship Id="rId7" Type="http://schemas.openxmlformats.org/officeDocument/2006/relationships/image" Target="../media/image3.png"/><Relationship Id="rId8" Type="http://schemas.openxmlformats.org/officeDocument/2006/relationships/image" Target="../media/image19.png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7"/>
          <p:cNvSpPr/>
          <p:nvPr/>
        </p:nvSpPr>
        <p:spPr>
          <a:xfrm>
            <a:off x="-1377" y="3856444"/>
            <a:ext cx="12192000" cy="30526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" name="Google Shape;7;p27"/>
          <p:cNvPicPr preferRelativeResize="0"/>
          <p:nvPr/>
        </p:nvPicPr>
        <p:blipFill rotWithShape="1">
          <a:blip r:embed="rId1">
            <a:alphaModFix/>
          </a:blip>
          <a:srcRect b="10823" l="12261" r="12728" t="25284"/>
          <a:stretch/>
        </p:blipFill>
        <p:spPr>
          <a:xfrm>
            <a:off x="2560675" y="723895"/>
            <a:ext cx="7070651" cy="327149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" name="Google Shape;8;p27"/>
          <p:cNvGrpSpPr/>
          <p:nvPr/>
        </p:nvGrpSpPr>
        <p:grpSpPr>
          <a:xfrm>
            <a:off x="3342806" y="0"/>
            <a:ext cx="5506389" cy="484936"/>
            <a:chOff x="176550" y="139236"/>
            <a:chExt cx="7041681" cy="620146"/>
          </a:xfrm>
        </p:grpSpPr>
        <p:pic>
          <p:nvPicPr>
            <p:cNvPr descr="Uma imagem com estrela, Tipo de letra, Gráficos, símbolo&#10;&#10;Descrição gerada automaticamente" id="9" name="Google Shape;9;p27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176550" y="242873"/>
              <a:ext cx="573818" cy="41287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Uma imagem com Tipo de letra, Gráficos, texto, design gráfico&#10;&#10;Descrição gerada automaticamente" id="10" name="Google Shape;10;p2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167290" y="283841"/>
              <a:ext cx="947075" cy="33093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Uma imagem com texto, Tipo de letra, símbolo, captura de ecrã&#10;&#10;Descrição gerada automaticamente" id="11" name="Google Shape;11;p2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728365" y="268747"/>
              <a:ext cx="489866" cy="3611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Uma imagem com texto, Tipo de letra, logótipo, Gráficos&#10;&#10;Descrição gerada automaticamente" id="12" name="Google Shape;12;p27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430379" y="332170"/>
              <a:ext cx="705189" cy="23427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Uma imagem com Tipo de letra, Gráficos, captura de ecrã, texto&#10;&#10;Descrição gerada automaticamente" id="13" name="Google Shape;13;p27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5792206" y="139236"/>
              <a:ext cx="620146" cy="62014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Uma imagem com texto, Tipo de letra, logótipo, Gráficos&#10;&#10;Descrição gerada automaticamente" id="14" name="Google Shape;14;p27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1066382" y="294783"/>
              <a:ext cx="784894" cy="30905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" name="Google Shape;15;p27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4451582" y="296419"/>
              <a:ext cx="1024610" cy="30578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6" name="Google Shape;16;p27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79275" y="6368549"/>
            <a:ext cx="1661619" cy="348875"/>
          </a:xfrm>
          <a:prstGeom prst="rect">
            <a:avLst/>
          </a:prstGeom>
          <a:solidFill>
            <a:srgbClr val="FF6D25"/>
          </a:solidFill>
          <a:ln>
            <a:noFill/>
          </a:ln>
        </p:spPr>
      </p:pic>
      <p:sp>
        <p:nvSpPr>
          <p:cNvPr id="17" name="Google Shape;17;p27"/>
          <p:cNvSpPr txBox="1"/>
          <p:nvPr/>
        </p:nvSpPr>
        <p:spPr>
          <a:xfrm>
            <a:off x="1952689" y="6328901"/>
            <a:ext cx="10239300" cy="4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1" lang="de-AT" sz="1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Funded by the European Union. Views and opinions expressed are however those of the author(s) only and do not necessarily reflect those of the European Union or OeAD-GmbH. Neither the European Union nor the granting authority can be held responsible for them.</a:t>
            </a:r>
            <a:endParaRPr b="0" i="0" sz="1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0"/>
    <p:sldLayoutId id="2147483650" r:id="rId11"/>
    <p:sldLayoutId id="2147483651" r:id="rId12"/>
    <p:sldLayoutId id="2147483652" r:id="rId13"/>
    <p:sldLayoutId id="2147483653" r:id="rId14"/>
    <p:sldLayoutId id="2147483654" r:id="rId15"/>
    <p:sldLayoutId id="2147483655" r:id="rId16"/>
    <p:sldLayoutId id="2147483656" r:id="rId17"/>
    <p:sldLayoutId id="2147483657" r:id="rId18"/>
    <p:sldLayoutId id="2147483658" r:id="rId19"/>
    <p:sldLayoutId id="2147483659" r:id="rId2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ma imagem com texto, Tipo de letra, captura de ecrã, Gráficos&#10;&#10;Descrição gerada automaticamente" id="88" name="Google Shape;88;p29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176550" y="6460444"/>
            <a:ext cx="1599539" cy="356877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2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8502" y="6455296"/>
            <a:ext cx="1595612" cy="33475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ma imagem com Tipo de letra, Gráficos, logótipo, captura de ecrã&#10;&#10;Descrição gerada automaticamente" id="90" name="Google Shape;90;p29"/>
          <p:cNvPicPr preferRelativeResize="0"/>
          <p:nvPr/>
        </p:nvPicPr>
        <p:blipFill rotWithShape="1">
          <a:blip r:embed="rId3">
            <a:alphaModFix/>
          </a:blip>
          <a:srcRect b="30317" l="0" r="0" t="23069"/>
          <a:stretch/>
        </p:blipFill>
        <p:spPr>
          <a:xfrm>
            <a:off x="-89566" y="121117"/>
            <a:ext cx="1595612" cy="403607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29"/>
          <p:cNvSpPr/>
          <p:nvPr/>
        </p:nvSpPr>
        <p:spPr>
          <a:xfrm>
            <a:off x="1424378" y="0"/>
            <a:ext cx="10767622" cy="471559"/>
          </a:xfrm>
          <a:prstGeom prst="rect">
            <a:avLst/>
          </a:prstGeom>
          <a:solidFill>
            <a:srgbClr val="FF952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70" r:id="rId13"/>
    <p:sldLayoutId id="2147483671" r:id="rId1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ma imagem com texto, Tipo de letra, captura de ecrã, Gráficos&#10;&#10;Descrição gerada automaticamente" id="162" name="Google Shape;162;p33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176550" y="6460444"/>
            <a:ext cx="1599539" cy="356877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33"/>
          <p:cNvSpPr/>
          <p:nvPr/>
        </p:nvSpPr>
        <p:spPr>
          <a:xfrm>
            <a:off x="0" y="6198610"/>
            <a:ext cx="12192000" cy="6593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4" name="Google Shape;164;p33"/>
          <p:cNvPicPr preferRelativeResize="0"/>
          <p:nvPr/>
        </p:nvPicPr>
        <p:blipFill rotWithShape="1">
          <a:blip r:embed="rId2">
            <a:alphaModFix/>
          </a:blip>
          <a:srcRect b="10823" l="12261" r="12728" t="25284"/>
          <a:stretch/>
        </p:blipFill>
        <p:spPr>
          <a:xfrm>
            <a:off x="3751163" y="3896376"/>
            <a:ext cx="4409546" cy="204023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5" name="Google Shape;165;p33"/>
          <p:cNvGrpSpPr/>
          <p:nvPr/>
        </p:nvGrpSpPr>
        <p:grpSpPr>
          <a:xfrm>
            <a:off x="4133292" y="2669854"/>
            <a:ext cx="3859212" cy="1128307"/>
            <a:chOff x="1776089" y="3084863"/>
            <a:chExt cx="6690991" cy="1956226"/>
          </a:xfrm>
        </p:grpSpPr>
        <p:pic>
          <p:nvPicPr>
            <p:cNvPr descr="Uma imagem com estrela, Tipo de letra, Gráficos, símbolo&#10;&#10;Descrição gerada automaticamente" id="166" name="Google Shape;166;p3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776089" y="3084863"/>
              <a:ext cx="994870" cy="71582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Uma imagem com Tipo de letra, Gráficos, texto, design gráfico&#10;&#10;Descrição gerada automaticamente" id="167" name="Google Shape;167;p3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112217" y="3155893"/>
              <a:ext cx="1642011" cy="5737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Uma imagem com texto, Tipo de letra, símbolo, captura de ecrã&#10;&#10;Descrição gerada automaticamente" id="168" name="Google Shape;168;p33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6498805" y="4168412"/>
              <a:ext cx="849316" cy="62610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Uma imagem com texto, Tipo de letra, logótipo, Gráficos&#10;&#10;Descrição gerada automaticamente" id="169" name="Google Shape;169;p33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7244444" y="3239684"/>
              <a:ext cx="1222636" cy="4061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Uma imagem com Tipo de letra, Gráficos, captura de ecrã, texto&#10;&#10;Descrição gerada automaticamente" id="170" name="Google Shape;170;p33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4945504" y="3965897"/>
              <a:ext cx="1075192" cy="107519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Uma imagem com texto, Tipo de letra, logótipo, Gráficos&#10;&#10;Descrição gerada automaticamente" id="171" name="Google Shape;171;p33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3261175" y="3174865"/>
              <a:ext cx="1360826" cy="5358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2" name="Google Shape;172;p33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2690954" y="4226976"/>
              <a:ext cx="1776440" cy="53015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73" name="Google Shape;173;p33"/>
          <p:cNvSpPr/>
          <p:nvPr/>
        </p:nvSpPr>
        <p:spPr>
          <a:xfrm>
            <a:off x="-14537" y="-23383"/>
            <a:ext cx="12197403" cy="175382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33"/>
          <p:cNvSpPr txBox="1"/>
          <p:nvPr/>
        </p:nvSpPr>
        <p:spPr>
          <a:xfrm>
            <a:off x="1952689" y="6328901"/>
            <a:ext cx="10239300" cy="4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1" lang="de-AT" sz="1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Funded by the European Union. Views and opinions expressed are however those of the author(s) only and do not necessarily reflect those of the European Union or OeAD-GmbH. Neither the European Union nor the granting authority can be held responsible for them.</a:t>
            </a:r>
            <a:endParaRPr b="0" i="0" sz="1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5" name="Google Shape;175;p33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79275" y="6368549"/>
            <a:ext cx="1661619" cy="348875"/>
          </a:xfrm>
          <a:prstGeom prst="rect">
            <a:avLst/>
          </a:prstGeom>
          <a:solidFill>
            <a:srgbClr val="FF6D25"/>
          </a:solidFill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73" r:id="rId11"/>
    <p:sldLayoutId id="2147483674" r:id="rId12"/>
    <p:sldLayoutId id="2147483675" r:id="rId13"/>
    <p:sldLayoutId id="2147483676" r:id="rId14"/>
    <p:sldLayoutId id="2147483677" r:id="rId15"/>
    <p:sldLayoutId id="2147483678" r:id="rId16"/>
    <p:sldLayoutId id="2147483679" r:id="rId17"/>
    <p:sldLayoutId id="2147483680" r:id="rId18"/>
    <p:sldLayoutId id="2147483681" r:id="rId19"/>
    <p:sldLayoutId id="2147483682" r:id="rId20"/>
    <p:sldLayoutId id="2147483683" r:id="rId2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4.xml"/><Relationship Id="rId3" Type="http://schemas.openxmlformats.org/officeDocument/2006/relationships/vmlDrawing" Target="../drawings/vmlDrawing1.vml"/><Relationship Id="rId4" Type="http://schemas.openxmlformats.org/officeDocument/2006/relationships/package" Target="../embeddings/Microsoft_Excel_Sheet1.xlsx"/><Relationship Id="rId5" Type="http://schemas.openxmlformats.org/officeDocument/2006/relationships/package" Target="../embeddings/Microsoft_Excel_Sheet1.xlsx"/><Relationship Id="rId6" Type="http://schemas.openxmlformats.org/officeDocument/2006/relationships/image" Target="../media/image1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7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"/>
          <p:cNvSpPr txBox="1"/>
          <p:nvPr/>
        </p:nvSpPr>
        <p:spPr>
          <a:xfrm>
            <a:off x="2274885" y="4479969"/>
            <a:ext cx="7642231" cy="13234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de-AT" sz="4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Monitoring – Indicators and Tools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2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de-AT"/>
              <a:t>Monitoring – Why, What and How?</a:t>
            </a:r>
            <a:endParaRPr/>
          </a:p>
        </p:txBody>
      </p:sp>
      <p:sp>
        <p:nvSpPr>
          <p:cNvPr id="255" name="Google Shape;255;p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de-AT"/>
              <a:t>Implementation of strategic actions on company level need monitoring of performance and success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de-AT"/>
              <a:t>Gives ongoing (formative) information about performance and achievement of strategic goals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de-AT"/>
              <a:t>Allows for steering, corrections and adaptation of actions if necessary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de-AT"/>
              <a:t>Allows for stopping the implementation of strategies if necessary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de-AT"/>
              <a:t>Prevents bad surprises in the end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de-AT"/>
              <a:t>Is part of the strategic P-D-C-A circle for strategy implementation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3"/>
          <p:cNvSpPr txBox="1"/>
          <p:nvPr>
            <p:ph type="title"/>
          </p:nvPr>
        </p:nvSpPr>
        <p:spPr>
          <a:xfrm>
            <a:off x="838200" y="37681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de-AT"/>
              <a:t>Monitoring – Why, What and How?</a:t>
            </a:r>
            <a:endParaRPr/>
          </a:p>
        </p:txBody>
      </p:sp>
      <p:pic>
        <p:nvPicPr>
          <p:cNvPr id="261" name="Google Shape;261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44161" y="1632100"/>
            <a:ext cx="7460742" cy="5040867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3"/>
          <p:cNvSpPr txBox="1"/>
          <p:nvPr/>
        </p:nvSpPr>
        <p:spPr>
          <a:xfrm>
            <a:off x="131742" y="6075208"/>
            <a:ext cx="2218877" cy="2154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AT"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By Karn-b - Karn Bulsuk (http://www.bulsuk.com</a:t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3"/>
          <p:cNvSpPr/>
          <p:nvPr/>
        </p:nvSpPr>
        <p:spPr>
          <a:xfrm rot="-1052025">
            <a:off x="7622931" y="3648808"/>
            <a:ext cx="3842238" cy="1213338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6B2E0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-AT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MONITORING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4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de-AT"/>
              <a:t>Monitoring – Why, What and How?</a:t>
            </a:r>
            <a:endParaRPr/>
          </a:p>
        </p:txBody>
      </p:sp>
      <p:sp>
        <p:nvSpPr>
          <p:cNvPr id="269" name="Google Shape;269;p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de-AT"/>
              <a:t>Monitoring – CHECK </a:t>
            </a:r>
            <a:r>
              <a:rPr lang="de-AT" u="sng"/>
              <a:t>is all about</a:t>
            </a:r>
            <a:r>
              <a:rPr lang="de-AT"/>
              <a:t>: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de-AT"/>
              <a:t>to </a:t>
            </a:r>
            <a:r>
              <a:rPr b="1" lang="de-AT"/>
              <a:t>verify</a:t>
            </a:r>
            <a:r>
              <a:rPr lang="de-AT"/>
              <a:t> whether the plan is working as intended and to </a:t>
            </a:r>
            <a:r>
              <a:rPr b="1" lang="de-AT"/>
              <a:t>generate insights</a:t>
            </a:r>
            <a:r>
              <a:rPr lang="de-AT"/>
              <a:t> that guide improvements in the </a:t>
            </a:r>
            <a:r>
              <a:rPr b="1" lang="de-AT"/>
              <a:t>Act</a:t>
            </a:r>
            <a:r>
              <a:rPr lang="de-AT"/>
              <a:t> phase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de-AT"/>
              <a:t>Without proper monitoring and evaluation, it is </a:t>
            </a:r>
            <a:r>
              <a:rPr b="1" lang="de-AT"/>
              <a:t>unclear </a:t>
            </a:r>
            <a:r>
              <a:rPr lang="de-AT"/>
              <a:t>if your </a:t>
            </a:r>
            <a:r>
              <a:rPr b="1" lang="de-AT"/>
              <a:t>strategy and actions are targeted</a:t>
            </a:r>
            <a:r>
              <a:rPr lang="de-AT"/>
              <a:t>, reach the planned outcomes or are at risk to fail.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de-AT"/>
              <a:t>Without proper monitoring the PDCA circle is </a:t>
            </a:r>
            <a:r>
              <a:rPr b="1" lang="de-AT"/>
              <a:t>NOT</a:t>
            </a:r>
            <a:r>
              <a:rPr lang="de-AT"/>
              <a:t> working 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5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de-AT"/>
              <a:t>Monitoring – Why, What and How?</a:t>
            </a:r>
            <a:endParaRPr/>
          </a:p>
        </p:txBody>
      </p:sp>
      <p:sp>
        <p:nvSpPr>
          <p:cNvPr id="275" name="Google Shape;275;p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de-AT"/>
              <a:t>Key activities in the monitoring phase of your strategy are: </a:t>
            </a:r>
            <a:endParaRPr/>
          </a:p>
          <a:p>
            <a:pPr indent="-5143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AutoNum type="arabicParenR"/>
            </a:pPr>
            <a:r>
              <a:rPr lang="de-AT"/>
              <a:t>Collect data and results from the „Do“ phase (measuring key performance indicators KPI‘s, metrics or observation)</a:t>
            </a:r>
            <a:endParaRPr/>
          </a:p>
          <a:p>
            <a:pPr indent="-5143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AutoNum type="arabicParenR"/>
            </a:pPr>
            <a:r>
              <a:rPr lang="de-AT"/>
              <a:t>Compare the actual results to the plan (variance or deviation analysis)</a:t>
            </a:r>
            <a:endParaRPr/>
          </a:p>
          <a:p>
            <a:pPr indent="-5143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AutoNum type="arabicParenR"/>
            </a:pPr>
            <a:r>
              <a:rPr lang="de-AT"/>
              <a:t>Analyse discrepancies or deviations in detail </a:t>
            </a:r>
            <a:endParaRPr/>
          </a:p>
          <a:p>
            <a:pPr indent="-5143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AutoNum type="arabicParenR"/>
            </a:pPr>
            <a:r>
              <a:rPr lang="de-AT"/>
              <a:t>Deduct actions, steering mechanisms and documentation for the next phase „Act“.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6"/>
          <p:cNvSpPr txBox="1"/>
          <p:nvPr>
            <p:ph type="title"/>
          </p:nvPr>
        </p:nvSpPr>
        <p:spPr>
          <a:xfrm>
            <a:off x="838200" y="47063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de-AT"/>
              <a:t>Monitoring – Why, What and How?</a:t>
            </a:r>
            <a:endParaRPr/>
          </a:p>
        </p:txBody>
      </p:sp>
      <p:sp>
        <p:nvSpPr>
          <p:cNvPr id="281" name="Google Shape;281;p6"/>
          <p:cNvSpPr txBox="1"/>
          <p:nvPr>
            <p:ph idx="1" type="body"/>
          </p:nvPr>
        </p:nvSpPr>
        <p:spPr>
          <a:xfrm>
            <a:off x="838200" y="1526686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de-AT"/>
              <a:t>Which methods and tools may be used for monitoring and deviation analysis?</a:t>
            </a:r>
            <a:endParaRPr/>
          </a:p>
          <a:p>
            <a:pPr indent="-5143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AutoNum type="arabicParenR"/>
            </a:pPr>
            <a:r>
              <a:rPr lang="de-AT"/>
              <a:t>KPI‘s – Key Performance Indicators </a:t>
            </a:r>
            <a:endParaRPr/>
          </a:p>
          <a:p>
            <a:pPr indent="-5143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AutoNum type="arabicParenR"/>
            </a:pPr>
            <a:r>
              <a:rPr lang="de-AT"/>
              <a:t>Employee Surveys and Feedback Systems</a:t>
            </a:r>
            <a:endParaRPr/>
          </a:p>
          <a:p>
            <a:pPr indent="-5143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AutoNum type="arabicParenR"/>
            </a:pPr>
            <a:r>
              <a:rPr lang="de-AT"/>
              <a:t>Performance appraisal systems (e.g. 360 degree Feedback)</a:t>
            </a:r>
            <a:endParaRPr/>
          </a:p>
          <a:p>
            <a:pPr indent="-5143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AutoNum type="arabicParenR"/>
            </a:pPr>
            <a:r>
              <a:rPr lang="de-AT"/>
              <a:t>External (also internal) audits</a:t>
            </a:r>
            <a:endParaRPr/>
          </a:p>
          <a:p>
            <a:pPr indent="-5143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AutoNum type="arabicParenR"/>
            </a:pPr>
            <a:r>
              <a:rPr lang="de-AT"/>
              <a:t>Benchmarking </a:t>
            </a:r>
            <a:endParaRPr/>
          </a:p>
          <a:p>
            <a:pPr indent="-5143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AutoNum type="arabicParenR"/>
            </a:pPr>
            <a:r>
              <a:rPr lang="de-AT"/>
              <a:t>Observation and managerial reports </a:t>
            </a:r>
            <a:endParaRPr/>
          </a:p>
          <a:p>
            <a:pPr indent="-5143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AutoNum type="arabicParenR"/>
            </a:pPr>
            <a:r>
              <a:rPr lang="de-AT"/>
              <a:t>Many others…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7"/>
          <p:cNvSpPr txBox="1"/>
          <p:nvPr>
            <p:ph type="title"/>
          </p:nvPr>
        </p:nvSpPr>
        <p:spPr>
          <a:xfrm>
            <a:off x="838200" y="47063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de-AT"/>
              <a:t>Monitoring – Why, What and How?</a:t>
            </a:r>
            <a:endParaRPr/>
          </a:p>
        </p:txBody>
      </p:sp>
      <p:sp>
        <p:nvSpPr>
          <p:cNvPr id="287" name="Google Shape;287;p7"/>
          <p:cNvSpPr txBox="1"/>
          <p:nvPr>
            <p:ph idx="1" type="body"/>
          </p:nvPr>
        </p:nvSpPr>
        <p:spPr>
          <a:xfrm>
            <a:off x="838200" y="1253331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de-AT"/>
              <a:t>Important selection criteria: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graphicFrame>
        <p:nvGraphicFramePr>
          <p:cNvPr id="288" name="Google Shape;288;p7"/>
          <p:cNvGraphicFramePr/>
          <p:nvPr/>
        </p:nvGraphicFramePr>
        <p:xfrm>
          <a:off x="838200" y="1860794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{5315C57C-3546-4FB6-B76B-65F85FFAF960}</a:tableStyleId>
              </a:tblPr>
              <a:tblGrid>
                <a:gridCol w="3281125"/>
                <a:gridCol w="3335875"/>
                <a:gridCol w="3335875"/>
              </a:tblGrid>
              <a:tr h="2542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b="1" lang="de-AT" sz="1400" u="none" cap="none" strike="noStrike"/>
                        <a:t>Criterion</a:t>
                      </a:r>
                      <a:endParaRPr sz="1400" u="none" cap="none" strike="noStrike"/>
                    </a:p>
                  </a:txBody>
                  <a:tcPr marT="33475" marB="33475" marR="66950" marL="669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b="1" lang="de-AT" sz="1400" u="none" cap="none" strike="noStrike"/>
                        <a:t>Description</a:t>
                      </a:r>
                      <a:endParaRPr sz="1400" u="none" cap="none" strike="noStrike"/>
                    </a:p>
                  </a:txBody>
                  <a:tcPr marT="33475" marB="33475" marR="66950" marL="669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b="1" lang="de-AT" sz="1400" u="none" cap="none" strike="noStrike"/>
                        <a:t>Why It Matters</a:t>
                      </a:r>
                      <a:endParaRPr sz="1400" u="none" cap="none" strike="noStrike"/>
                    </a:p>
                  </a:txBody>
                  <a:tcPr marT="33475" marB="33475" marR="66950" marL="669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812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b="1" lang="de-AT" sz="1400" u="none" cap="none" strike="noStrike"/>
                        <a:t>1. Relevance</a:t>
                      </a:r>
                      <a:endParaRPr sz="1400" u="none" cap="none" strike="noStrike"/>
                    </a:p>
                  </a:txBody>
                  <a:tcPr marT="33475" marB="33475" marR="66950" marL="669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de-AT" sz="1400" u="none" cap="none" strike="noStrike"/>
                        <a:t>The method should measure what truly matters to business goals (e.g., employee turnover, time-to-hire).</a:t>
                      </a:r>
                      <a:endParaRPr/>
                    </a:p>
                  </a:txBody>
                  <a:tcPr marT="33475" marB="33475" marR="66950" marL="669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de-AT" sz="1400" u="none" cap="none" strike="noStrike"/>
                        <a:t>Avoids collecting “nice-to-know” but irrelevant data.</a:t>
                      </a:r>
                      <a:endParaRPr/>
                    </a:p>
                  </a:txBody>
                  <a:tcPr marT="33475" marB="33475" marR="66950" marL="669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6265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b="1" lang="de-AT" sz="1400" u="none" cap="none" strike="noStrike"/>
                        <a:t>2. Simplicity &amp; Ease of Use</a:t>
                      </a:r>
                      <a:endParaRPr sz="1400" u="none" cap="none" strike="noStrike"/>
                    </a:p>
                  </a:txBody>
                  <a:tcPr marT="33475" marB="33475" marR="66950" marL="669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de-AT" sz="1400" u="none" cap="none" strike="noStrike"/>
                        <a:t>Easy for managers or HR staff to apply regularly without specialized training.</a:t>
                      </a:r>
                      <a:endParaRPr/>
                    </a:p>
                  </a:txBody>
                  <a:tcPr marT="33475" marB="33475" marR="66950" marL="669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de-AT" sz="1400" u="none" cap="none" strike="noStrike"/>
                        <a:t>Small teams can sustain it long-term.</a:t>
                      </a:r>
                      <a:endParaRPr/>
                    </a:p>
                  </a:txBody>
                  <a:tcPr marT="33475" marB="33475" marR="66950" marL="669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4403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b="1" lang="de-AT" sz="1400" u="none" cap="none" strike="noStrike"/>
                        <a:t>3. Cost-Effectiveness</a:t>
                      </a:r>
                      <a:endParaRPr sz="1400" u="none" cap="none" strike="noStrike"/>
                    </a:p>
                  </a:txBody>
                  <a:tcPr marT="33475" marB="33475" marR="66950" marL="669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de-AT" sz="1400" u="none" cap="none" strike="noStrike"/>
                        <a:t>Minimal cost in tools, software, or time.</a:t>
                      </a:r>
                      <a:endParaRPr/>
                    </a:p>
                  </a:txBody>
                  <a:tcPr marT="33475" marB="33475" marR="66950" marL="669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de-AT" sz="1400" u="none" cap="none" strike="noStrike"/>
                        <a:t>Keeps overhead low for small businesses.</a:t>
                      </a:r>
                      <a:endParaRPr/>
                    </a:p>
                  </a:txBody>
                  <a:tcPr marT="33475" marB="33475" marR="66950" marL="669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4403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b="1" lang="de-AT" sz="1400" u="none" cap="none" strike="noStrike"/>
                        <a:t>4. Data Reliability</a:t>
                      </a:r>
                      <a:endParaRPr sz="1400" u="none" cap="none" strike="noStrike"/>
                    </a:p>
                  </a:txBody>
                  <a:tcPr marT="33475" marB="33475" marR="66950" marL="669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de-AT" sz="1400" u="none" cap="none" strike="noStrike"/>
                        <a:t>Data collected should be accurate and consistent.</a:t>
                      </a:r>
                      <a:endParaRPr/>
                    </a:p>
                  </a:txBody>
                  <a:tcPr marT="33475" marB="33475" marR="66950" marL="669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de-AT" sz="1400" u="none" cap="none" strike="noStrike"/>
                        <a:t>Prevents misleading decisions.</a:t>
                      </a:r>
                      <a:endParaRPr/>
                    </a:p>
                  </a:txBody>
                  <a:tcPr marT="33475" marB="33475" marR="66950" marL="669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4403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b="1" lang="de-AT" sz="1400" u="none" cap="none" strike="noStrike"/>
                        <a:t>5. Frequency &amp; Timeliness</a:t>
                      </a:r>
                      <a:endParaRPr sz="1400" u="none" cap="none" strike="noStrike"/>
                    </a:p>
                  </a:txBody>
                  <a:tcPr marT="33475" marB="33475" marR="66950" marL="669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de-AT" sz="1400" u="none" cap="none" strike="noStrike"/>
                        <a:t>Ability to monitor at appropriate intervals (monthly, quarterly).</a:t>
                      </a:r>
                      <a:endParaRPr/>
                    </a:p>
                  </a:txBody>
                  <a:tcPr marT="33475" marB="33475" marR="66950" marL="669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de-AT" sz="1400" u="none" cap="none" strike="noStrike"/>
                        <a:t>Enables quick corrective actions.</a:t>
                      </a:r>
                      <a:endParaRPr/>
                    </a:p>
                  </a:txBody>
                  <a:tcPr marT="33475" marB="33475" marR="66950" marL="669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6265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b="1" lang="de-AT" sz="1400" u="none" cap="none" strike="noStrike"/>
                        <a:t>6. Integration &amp; Automation</a:t>
                      </a:r>
                      <a:endParaRPr sz="1400" u="none" cap="none" strike="noStrike"/>
                    </a:p>
                  </a:txBody>
                  <a:tcPr marT="33475" marB="33475" marR="66950" marL="669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de-AT" sz="1400" u="none" cap="none" strike="noStrike"/>
                        <a:t>Compatibility with existing systems (like payroll or HR software).</a:t>
                      </a:r>
                      <a:endParaRPr/>
                    </a:p>
                  </a:txBody>
                  <a:tcPr marT="33475" marB="33475" marR="66950" marL="669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de-AT" sz="1400" u="none" cap="none" strike="noStrike"/>
                        <a:t>Reduces manual work and errors.</a:t>
                      </a:r>
                      <a:endParaRPr/>
                    </a:p>
                  </a:txBody>
                  <a:tcPr marT="33475" marB="33475" marR="66950" marL="669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6265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b="1" lang="de-AT" sz="1400" u="none" cap="none" strike="noStrike"/>
                        <a:t>7. Actionability</a:t>
                      </a:r>
                      <a:endParaRPr sz="1400" u="none" cap="none" strike="noStrike"/>
                    </a:p>
                  </a:txBody>
                  <a:tcPr marT="33475" marB="33475" marR="66950" marL="669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de-AT" sz="1400" u="none" cap="none" strike="noStrike"/>
                        <a:t>The method should produce results that lead to clear actions or improvements.</a:t>
                      </a:r>
                      <a:endParaRPr/>
                    </a:p>
                  </a:txBody>
                  <a:tcPr marT="33475" marB="33475" marR="66950" marL="669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de-AT" sz="1400" u="none" cap="none" strike="noStrike"/>
                        <a:t>Ensures monitoring leads to impact, not just reporting.</a:t>
                      </a:r>
                      <a:endParaRPr/>
                    </a:p>
                  </a:txBody>
                  <a:tcPr marT="33475" marB="33475" marR="66950" marL="669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8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de-AT"/>
              <a:t>Monitoring – Why, What and How?</a:t>
            </a:r>
            <a:endParaRPr/>
          </a:p>
        </p:txBody>
      </p:sp>
      <p:sp>
        <p:nvSpPr>
          <p:cNvPr id="294" name="Google Shape;294;p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de-AT"/>
              <a:t>Possible monitoring tools: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5143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AutoNum type="arabicParenR"/>
            </a:pPr>
            <a:r>
              <a:rPr lang="de-AT"/>
              <a:t>KPI‘s – Key Performance Indicators</a:t>
            </a:r>
            <a:endParaRPr/>
          </a:p>
          <a:p>
            <a:pPr indent="-5143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AutoNum type="arabicParenR"/>
            </a:pPr>
            <a:r>
              <a:rPr lang="de-AT"/>
              <a:t>HR metrics and statistics</a:t>
            </a:r>
            <a:endParaRPr/>
          </a:p>
          <a:p>
            <a:pPr indent="-5143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AutoNum type="arabicParenR"/>
            </a:pPr>
            <a:r>
              <a:rPr lang="de-AT"/>
              <a:t>Qualitative surveys 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9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de-AT"/>
              <a:t>Monitoring – Why, What and How?</a:t>
            </a:r>
            <a:endParaRPr/>
          </a:p>
        </p:txBody>
      </p:sp>
      <p:sp>
        <p:nvSpPr>
          <p:cNvPr id="300" name="Google Shape;300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de-AT"/>
              <a:t>Key Performance Indicators: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de-AT"/>
              <a:t>Key Performance Indicators (KPIs)</a:t>
            </a:r>
            <a:r>
              <a:rPr lang="de-AT"/>
              <a:t> in </a:t>
            </a:r>
            <a:r>
              <a:rPr b="1" lang="de-AT"/>
              <a:t>Human Resources (HR)</a:t>
            </a:r>
            <a:r>
              <a:rPr lang="de-AT"/>
              <a:t> are measurable values that help organizations track and evaluate the effectiveness and efficiency of their HR processes. They connect HR activities to business outcomes and help identify areas for improvement.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13"/>
          <p:cNvSpPr txBox="1"/>
          <p:nvPr>
            <p:ph type="title"/>
          </p:nvPr>
        </p:nvSpPr>
        <p:spPr>
          <a:xfrm>
            <a:off x="838200" y="423973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de-AT"/>
              <a:t>Monitoring – Why, What and How?</a:t>
            </a:r>
            <a:endParaRPr/>
          </a:p>
        </p:txBody>
      </p:sp>
      <p:sp>
        <p:nvSpPr>
          <p:cNvPr id="306" name="Google Shape;306;p13"/>
          <p:cNvSpPr txBox="1"/>
          <p:nvPr>
            <p:ph idx="1" type="body"/>
          </p:nvPr>
        </p:nvSpPr>
        <p:spPr>
          <a:xfrm>
            <a:off x="838200" y="1218956"/>
            <a:ext cx="10515600" cy="8032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de-AT"/>
              <a:t>For your monitoring of keeping senior workers longer in your company, possible KPI’s could be:</a:t>
            </a:r>
            <a:endParaRPr b="1"/>
          </a:p>
        </p:txBody>
      </p:sp>
      <p:graphicFrame>
        <p:nvGraphicFramePr>
          <p:cNvPr id="307" name="Google Shape;307;p13"/>
          <p:cNvGraphicFramePr/>
          <p:nvPr/>
        </p:nvGraphicFramePr>
        <p:xfrm>
          <a:off x="838200" y="228663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{5315C57C-3546-4FB6-B76B-65F85FFAF960}</a:tableStyleId>
              </a:tblPr>
              <a:tblGrid>
                <a:gridCol w="3505200"/>
                <a:gridCol w="3505200"/>
                <a:gridCol w="3505200"/>
              </a:tblGrid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KPI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Definition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Purpose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 sz="1800" u="none" cap="none" strike="noStrike"/>
                        <a:t>Average Employee Age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Mean age of workforce.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Monitors workforce aging trends.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 sz="1800" u="none" cap="none" strike="noStrike"/>
                        <a:t>% of Employees Aged 50+ (or 55+)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Employees aged 50+/55+ ÷ total employees × 100.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Measures representation of experienced staff.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 sz="1800" u="none" cap="none" strike="noStrike"/>
                        <a:t>Retention Rate of 50+ Employees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(Employees aged 50+ who remain in company ÷ total 50+ employees at start of period) × 100.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Key indicator for retention success.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 sz="1800" u="none" cap="none" strike="noStrike"/>
                        <a:t>Turnover Rate (50+ Employees)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(Number of 50+ employees who leave ÷ total 50+ employees) × 100.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Identifies potential attrition issues.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 sz="1800" u="none" cap="none" strike="noStrike"/>
                        <a:t>Average Tenure of Employees 50+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Average years of service of 50+ employees.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Reflects longevity and commitment.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 sz="1800" u="none" cap="none" strike="noStrike"/>
                        <a:t>Exit Rate Due to Retirement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% of total exits caused by retirement.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Helps anticipate workforce planning needs.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2" name="Google Shape;312;p14"/>
          <p:cNvGraphicFramePr/>
          <p:nvPr/>
        </p:nvGraphicFramePr>
        <p:xfrm>
          <a:off x="838200" y="79913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{5315C57C-3546-4FB6-B76B-65F85FFAF960}</a:tableStyleId>
              </a:tblPr>
              <a:tblGrid>
                <a:gridCol w="3505200"/>
                <a:gridCol w="3505200"/>
                <a:gridCol w="3505200"/>
              </a:tblGrid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KPI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Definition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Purpose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 sz="1800" u="none" cap="none" strike="noStrike"/>
                        <a:t>% of Older Employees in Mentorship Roles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(Number of 50+ employees mentoring others ÷ total 50+ employees) × 100.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Tracks active knowledge sharing.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 sz="1800" u="none" cap="none" strike="noStrike"/>
                        <a:t>Mentorship Program Participation Rate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(Employees involved in intergenerational mentoring ÷ total eligible employees) × 100.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Evaluates program reach.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 sz="1800" u="none" cap="none" strike="noStrike"/>
                        <a:t>Success Rate of Knowledge Transfer Initiatives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% of departments with completed succession or handover plans.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Ensures organizational knowledge continuity.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313" name="Google Shape;313;p14"/>
          <p:cNvGraphicFramePr/>
          <p:nvPr/>
        </p:nvGraphicFramePr>
        <p:xfrm>
          <a:off x="838200" y="367773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{5315C57C-3546-4FB6-B76B-65F85FFAF960}</a:tableStyleId>
              </a:tblPr>
              <a:tblGrid>
                <a:gridCol w="3505200"/>
                <a:gridCol w="3505200"/>
                <a:gridCol w="3505200"/>
              </a:tblGrid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 sz="1800" u="none" cap="none" strike="noStrike"/>
                        <a:t>Engagement Score (50+ Employees)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Survey-based engagement index for older employees.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Core measure of motivation and belonging.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 sz="1800" u="none" cap="none" strike="noStrike"/>
                        <a:t>Absenteeism Rate (50+ Employees)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(Total absence days ÷ total available workdays for 50+ employees) × 100.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Reflects health and morale.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 sz="1800" u="none" cap="none" strike="noStrike"/>
                        <a:t>Health &amp; Wellness Program Participation (50+)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% of 50+ employees using wellness initiatives.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Gauges health-support effectiveness.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 sz="1800" u="none" cap="none" strike="noStrike"/>
                        <a:t>Retirement Readiness Satisfaction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Survey score on confidence in transitioning into flexible or phased retirement.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Tracks perceptions of career security.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8" name="Google Shape;318;p15"/>
          <p:cNvGraphicFramePr/>
          <p:nvPr/>
        </p:nvGraphicFramePr>
        <p:xfrm>
          <a:off x="723900" y="74814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{5315C57C-3546-4FB6-B76B-65F85FFAF960}</a:tableStyleId>
              </a:tblPr>
              <a:tblGrid>
                <a:gridCol w="3505200"/>
                <a:gridCol w="3505200"/>
                <a:gridCol w="3505200"/>
              </a:tblGrid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KPI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Definition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Purpose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 sz="1800" u="none" cap="none" strike="noStrike"/>
                        <a:t>% of 50+ Employees on Flexible or Part-Time Contracts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Measures uptake of alternative work arrangements.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Indicates company’s adaptability to aging workforce.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 sz="1800" u="none" cap="none" strike="noStrike"/>
                        <a:t>Internal Mobility Rate (50+)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% of older employees moving to new roles or reassignments.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Tracks opportunities for continued engagement.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 sz="1800" u="none" cap="none" strike="noStrike"/>
                        <a:t>Retention Rate Post-Flexibility Implementation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Retention of older employees who use flexible work options.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Evaluates impact of such policies.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319" name="Google Shape;319;p15"/>
          <p:cNvGraphicFramePr/>
          <p:nvPr/>
        </p:nvGraphicFramePr>
        <p:xfrm>
          <a:off x="723900" y="303414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{5315C57C-3546-4FB6-B76B-65F85FFAF960}</a:tableStyleId>
              </a:tblPr>
              <a:tblGrid>
                <a:gridCol w="3505200"/>
                <a:gridCol w="3505200"/>
                <a:gridCol w="3505200"/>
              </a:tblGrid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 sz="1800" u="none" cap="none" strike="noStrike"/>
                        <a:t>% of Projects with Senior Expert Involvement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Share of strategic projects involving 50+ employees.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Measures knowledge utilization.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 sz="1800" u="none" cap="none" strike="noStrike"/>
                        <a:t>Productivity per Employee (50+)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Revenue or output generated per older employee.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Demonstrates contribution to performance.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 sz="1800" u="none" cap="none" strike="noStrike"/>
                        <a:t>Mentorship Satisfaction (Younger Employees)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Survey score on perceived value of mentorship from experienced staff.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Captures cross-generational value creation.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22"/>
          <p:cNvSpPr txBox="1"/>
          <p:nvPr>
            <p:ph type="title"/>
          </p:nvPr>
        </p:nvSpPr>
        <p:spPr>
          <a:xfrm>
            <a:off x="838200" y="58493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de-AT"/>
              <a:t>Monitoring – Why, What and How?</a:t>
            </a:r>
            <a:endParaRPr/>
          </a:p>
        </p:txBody>
      </p:sp>
      <p:sp>
        <p:nvSpPr>
          <p:cNvPr id="325" name="Google Shape;325;p2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de-AT"/>
              <a:t>Selecting, defining and operating with Key Performance indicators: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5143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AutoNum type="arabicParenR"/>
            </a:pPr>
            <a:r>
              <a:rPr lang="de-AT"/>
              <a:t>Choose 3-5 KPI‘s per target group / section (observe selection criteria)</a:t>
            </a:r>
            <a:endParaRPr/>
          </a:p>
          <a:p>
            <a:pPr indent="-5143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AutoNum type="arabicParenR"/>
            </a:pPr>
            <a:r>
              <a:rPr lang="de-AT"/>
              <a:t>Define the target values at the end of the strategy implementation for each KPI</a:t>
            </a:r>
            <a:endParaRPr/>
          </a:p>
          <a:p>
            <a:pPr indent="-5143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AutoNum type="arabicParenR"/>
            </a:pPr>
            <a:r>
              <a:rPr lang="de-AT"/>
              <a:t>Define the mesurement points and time frame for each KPI</a:t>
            </a:r>
            <a:endParaRPr/>
          </a:p>
          <a:p>
            <a:pPr indent="-5143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AutoNum type="arabicParenR"/>
            </a:pPr>
            <a:r>
              <a:rPr lang="de-AT"/>
              <a:t>Insert these data into a KPI dashboard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23"/>
          <p:cNvSpPr txBox="1"/>
          <p:nvPr>
            <p:ph type="title"/>
          </p:nvPr>
        </p:nvSpPr>
        <p:spPr>
          <a:xfrm>
            <a:off x="838200" y="60874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de-AT"/>
              <a:t>Monitoring – Why, What and How?</a:t>
            </a:r>
            <a:endParaRPr/>
          </a:p>
        </p:txBody>
      </p:sp>
      <p:graphicFrame>
        <p:nvGraphicFramePr>
          <p:cNvPr id="331" name="Google Shape;331;p23"/>
          <p:cNvGraphicFramePr/>
          <p:nvPr/>
        </p:nvGraphicFramePr>
        <p:xfrm>
          <a:off x="4582877" y="2857501"/>
          <a:ext cx="2283531" cy="1978268"/>
        </p:xfrm>
        <a:graphic>
          <a:graphicData uri="http://schemas.openxmlformats.org/presentationml/2006/ole">
            <mc:AlternateContent>
              <mc:Choice Requires="v">
                <p:oleObj r:id="rId4" imgH="1978268" imgW="2283531" progId="Excel.Sheet.12" spid="_x0000_s1">
                  <p:embed/>
                </p:oleObj>
              </mc:Choice>
              <mc:Fallback>
                <p:oleObj r:id="rId5" imgH="1978268" imgW="2283531" progId="Excel.Sheet.12">
                  <p:embed/>
                  <p:pic>
                    <p:nvPicPr>
                      <p:cNvPr id="331" name="Google Shape;331;p23"/>
                      <p:cNvPicPr preferRelativeResize="0"/>
                      <p:nvPr/>
                    </p:nvPicPr>
                    <p:blipFill rotWithShape="1">
                      <a:blip r:embed="rId6">
                        <a:alphaModFix/>
                      </a:blip>
                      <a:srcRect b="0" l="0" r="0" t="0"/>
                      <a:stretch/>
                    </p:blipFill>
                    <p:spPr>
                      <a:xfrm>
                        <a:off x="4582877" y="2857501"/>
                        <a:ext cx="2283531" cy="197826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2" name="Google Shape;332;p23"/>
          <p:cNvSpPr txBox="1"/>
          <p:nvPr/>
        </p:nvSpPr>
        <p:spPr>
          <a:xfrm>
            <a:off x="3668854" y="1934308"/>
            <a:ext cx="4211538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de-AT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KPI Monitoring Dashboard 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24"/>
          <p:cNvSpPr txBox="1"/>
          <p:nvPr>
            <p:ph type="title"/>
          </p:nvPr>
        </p:nvSpPr>
        <p:spPr>
          <a:xfrm>
            <a:off x="838200" y="60251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de-AT"/>
              <a:t>Monitoring – Why, What and How?</a:t>
            </a:r>
            <a:endParaRPr/>
          </a:p>
        </p:txBody>
      </p:sp>
      <p:sp>
        <p:nvSpPr>
          <p:cNvPr id="338" name="Google Shape;338;p2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de-AT"/>
              <a:t>5) Implement the monitoring activities periodically according to the plans in the monitoring dashboard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de-AT"/>
              <a:t>6) Detect variations and deviations, mark negative deviations with a traffic light system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de-AT"/>
              <a:t>7) For yellow or red indicators, develop modification or adaptation measures to keep you KPIs on track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de-AT"/>
              <a:t>8) At the end of the monitoring process, document achieved KPIs and possible deviations for deduction of new actions and measures in the sense of closing the P-D-C-A circle 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25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de-AT"/>
              <a:t>Monitoring – Why, What and How?</a:t>
            </a:r>
            <a:endParaRPr/>
          </a:p>
        </p:txBody>
      </p:sp>
      <p:pic>
        <p:nvPicPr>
          <p:cNvPr id="344" name="Google Shape;344;p25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75898" y="1825625"/>
            <a:ext cx="6440204" cy="43513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26"/>
          <p:cNvSpPr txBox="1"/>
          <p:nvPr/>
        </p:nvSpPr>
        <p:spPr>
          <a:xfrm>
            <a:off x="3016714" y="376381"/>
            <a:ext cx="6097772" cy="11079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de-AT" sz="6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THANK YOU</a:t>
            </a:r>
            <a:endParaRPr sz="6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Elevate">
      <a:dk1>
        <a:srgbClr val="000000"/>
      </a:dk1>
      <a:lt1>
        <a:srgbClr val="FFFFFF"/>
      </a:lt1>
      <a:dk2>
        <a:srgbClr val="4B4B4B"/>
      </a:dk2>
      <a:lt2>
        <a:srgbClr val="E7E6E6"/>
      </a:lt2>
      <a:accent1>
        <a:srgbClr val="FF6D25"/>
      </a:accent1>
      <a:accent2>
        <a:srgbClr val="FFCF01"/>
      </a:accent2>
      <a:accent3>
        <a:srgbClr val="BC0808"/>
      </a:accent3>
      <a:accent4>
        <a:srgbClr val="0039AC"/>
      </a:accent4>
      <a:accent5>
        <a:srgbClr val="00C8BE"/>
      </a:accent5>
      <a:accent6>
        <a:srgbClr val="FF9525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2_Office Theme">
  <a:themeElements>
    <a:clrScheme name="Elevate">
      <a:dk1>
        <a:srgbClr val="000000"/>
      </a:dk1>
      <a:lt1>
        <a:srgbClr val="FFFFFF"/>
      </a:lt1>
      <a:dk2>
        <a:srgbClr val="4B4B4B"/>
      </a:dk2>
      <a:lt2>
        <a:srgbClr val="E7E6E6"/>
      </a:lt2>
      <a:accent1>
        <a:srgbClr val="FF6D25"/>
      </a:accent1>
      <a:accent2>
        <a:srgbClr val="FFCF01"/>
      </a:accent2>
      <a:accent3>
        <a:srgbClr val="BC0808"/>
      </a:accent3>
      <a:accent4>
        <a:srgbClr val="0039AC"/>
      </a:accent4>
      <a:accent5>
        <a:srgbClr val="00C8BE"/>
      </a:accent5>
      <a:accent6>
        <a:srgbClr val="FF9525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1_Office Theme">
  <a:themeElements>
    <a:clrScheme name="Elevate">
      <a:dk1>
        <a:srgbClr val="000000"/>
      </a:dk1>
      <a:lt1>
        <a:srgbClr val="FFFFFF"/>
      </a:lt1>
      <a:dk2>
        <a:srgbClr val="4B4B4B"/>
      </a:dk2>
      <a:lt2>
        <a:srgbClr val="E7E6E6"/>
      </a:lt2>
      <a:accent1>
        <a:srgbClr val="FF6D25"/>
      </a:accent1>
      <a:accent2>
        <a:srgbClr val="FFCF01"/>
      </a:accent2>
      <a:accent3>
        <a:srgbClr val="BC0808"/>
      </a:accent3>
      <a:accent4>
        <a:srgbClr val="0039AC"/>
      </a:accent4>
      <a:accent5>
        <a:srgbClr val="00C8BE"/>
      </a:accent5>
      <a:accent6>
        <a:srgbClr val="FF9525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2023-12-14T11:07:21Z</dcterms:created>
  <dc:creator>Carina Posch</dc:creator>
</cp:coreProperties>
</file>