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HeT33DqmCa0TpqoSti6VpLhf36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1.7.2013</a:t>
            </a:r>
            <a:endParaRPr/>
          </a:p>
        </p:txBody>
      </p:sp>
      <p:sp>
        <p:nvSpPr>
          <p:cNvPr id="227" name="Google Shape;227;p9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1.7.2013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El formador recopila la retroalimentación en una presentación PPT o rotafolio y guarda los resultados para los participantes.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29" name="Google Shape;229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11" Type="http://schemas.openxmlformats.org/officeDocument/2006/relationships/image" Target="../media/image10.jpg"/><Relationship Id="rId10" Type="http://schemas.openxmlformats.org/officeDocument/2006/relationships/image" Target="../media/image7.png"/><Relationship Id="rId9" Type="http://schemas.openxmlformats.org/officeDocument/2006/relationships/image" Target="../media/image9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3.jp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3.jpg"/><Relationship Id="rId7" Type="http://schemas.openxmlformats.org/officeDocument/2006/relationships/image" Target="../media/image16.png"/><Relationship Id="rId8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26.png"/><Relationship Id="rId5" Type="http://schemas.openxmlformats.org/officeDocument/2006/relationships/image" Target="../media/image6.png"/><Relationship Id="rId6" Type="http://schemas.openxmlformats.org/officeDocument/2006/relationships/image" Target="../media/image22.png"/><Relationship Id="rId7" Type="http://schemas.openxmlformats.org/officeDocument/2006/relationships/image" Target="../media/image27.png"/><Relationship Id="rId8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3.jpg"/><Relationship Id="rId7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23.png"/><Relationship Id="rId7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1" Type="http://schemas.openxmlformats.org/officeDocument/2006/relationships/image" Target="../media/image7.png"/><Relationship Id="rId10" Type="http://schemas.openxmlformats.org/officeDocument/2006/relationships/image" Target="../media/image9.png"/><Relationship Id="rId12" Type="http://schemas.openxmlformats.org/officeDocument/2006/relationships/image" Target="../media/image10.jpg"/><Relationship Id="rId9" Type="http://schemas.openxmlformats.org/officeDocument/2006/relationships/image" Target="../media/image2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8"/>
            </a:stretch>
          </a:blipFill>
          <a:ln>
            <a:noFill/>
          </a:ln>
        </p:spPr>
      </p:sp>
      <p:sp>
        <p:nvSpPr>
          <p:cNvPr descr="Imagen con una estrella. Tipo de fuente, gráficos y símbolo. Descripción generada automáticamente." id="90" name="Google Shape;90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" l="0" r="0" t="-35"/>
            </a:stretch>
          </a:blipFill>
          <a:ln>
            <a:noFill/>
          </a:ln>
        </p:spPr>
      </p:sp>
      <p:sp>
        <p:nvSpPr>
          <p:cNvPr descr="Una imagen con fuente, gráficos, texto y diseño gráfico. Descripción generada automáticamente." id="91" name="Google Shape;91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descr="Una imagen con texto, tipo de fuente, símbolo y captura de pantalla. Descripción generada automáticamente." id="92" name="Google Shape;92;p1"/>
          <p:cNvSpPr/>
          <p:nvPr/>
        </p:nvSpPr>
        <p:spPr>
          <a:xfrm>
            <a:off x="12699197" y="151914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6" l="0" r="0" t="-164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3" name="Google Shape;93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9" l="0" r="0" t="-166"/>
            </a:stretch>
          </a:blipFill>
          <a:ln>
            <a:noFill/>
          </a:ln>
        </p:spPr>
      </p:sp>
      <p:sp>
        <p:nvSpPr>
          <p:cNvPr descr="Una imagen con fuente, gráficos, captura de pantalla y texto. Descripción generada automáticamente." id="94" name="Google Shape;94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5" name="Google Shape;95;p1"/>
          <p:cNvSpPr/>
          <p:nvPr/>
        </p:nvSpPr>
        <p:spPr>
          <a:xfrm>
            <a:off x="6057948" y="182451"/>
            <a:ext cx="920686" cy="362522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2" l="0" r="0" t="-265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10028634" y="184366"/>
            <a:ext cx="1201864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57" l="0" r="0" t="-257"/>
            </a:stretch>
          </a:blipFill>
          <a:ln>
            <a:noFill/>
          </a:ln>
        </p:spPr>
      </p:sp>
      <p:sp>
        <p:nvSpPr>
          <p:cNvPr id="97" name="Google Shape;97;p1"/>
          <p:cNvSpPr txBox="1"/>
          <p:nvPr/>
        </p:nvSpPr>
        <p:spPr>
          <a:xfrm>
            <a:off x="2012252" y="6708515"/>
            <a:ext cx="13429202" cy="2495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Taller de Estrategia - Parte 1: Convertir el Potencial en Acción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pic>
        <p:nvPicPr>
          <p:cNvPr id="98" name="Google Shape;98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03" name="Google Shape;103;p2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05" name="Google Shape;105;p2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1755057" y="1163288"/>
            <a:ext cx="14777847" cy="5735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Contenido</a:t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Introducción y objetivos del taller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Descripción general del Business Model Canvas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Lluvia de ideas e identificación de barreras y recursos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Lienzo de modelo de negocio individual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Presentación del Canvas de Modelo de Negocio Individual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Discusión grupal y retroalimentación </a:t>
            </a:r>
            <a:endParaRPr/>
          </a:p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Intercambio de ideas y resumen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12199315" y="4839491"/>
            <a:ext cx="5280184" cy="4851168"/>
          </a:xfrm>
          <a:custGeom>
            <a:rect b="b" l="l" r="r" t="t"/>
            <a:pathLst>
              <a:path extrusionOk="0" h="4851168" w="5280184">
                <a:moveTo>
                  <a:pt x="0" y="0"/>
                </a:moveTo>
                <a:lnTo>
                  <a:pt x="5280184" y="0"/>
                </a:lnTo>
                <a:lnTo>
                  <a:pt x="5280184" y="4851168"/>
                </a:lnTo>
                <a:lnTo>
                  <a:pt x="0" y="4851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981" r="-981" t="0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14" name="Google Shape;114;p3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16" name="Google Shape;116;p3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484184" y="2800026"/>
            <a:ext cx="17512008" cy="61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2" marL="9144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Reflexione sobre la situación de su propia empresa identificando las barreras y oportunidades internas 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relacionadas con el grupo objetivo (trabajadores senior).</a:t>
            </a:r>
            <a:endParaRPr/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Utilice el 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Business Model Canvas (BMC) como una herramienta estructurada para transformar ideas en acciones estratégicas.</a:t>
            </a:r>
            <a:endParaRPr/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9525"/>
              </a:buClr>
              <a:buSzPts val="3000"/>
              <a:buFont typeface="Arial"/>
              <a:buChar char="•"/>
            </a:pPr>
            <a:r>
              <a:rPr b="1" i="0" lang="en-US" sz="3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Desarrollar y perfeccionar colaborativamente estrategias 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 puedan implementarse y desarrollarse aún más.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Aprenda de sus pares a través de la 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retroalimentación y el intercambio.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Sentar las bases para un 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cambio sostenible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que continuará en la próxima Unidad de Monitoreo, donde nos centraremos en la 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implementación y el seguimiento del progreso</a:t>
            </a: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2680164" y="-1391460"/>
            <a:ext cx="13541150" cy="3599259"/>
          </a:xfrm>
          <a:custGeom>
            <a:rect b="b" l="l" r="r" t="t"/>
            <a:pathLst>
              <a:path extrusionOk="0" h="3599259" w="13541150">
                <a:moveTo>
                  <a:pt x="0" y="0"/>
                </a:moveTo>
                <a:lnTo>
                  <a:pt x="13541149" y="0"/>
                </a:lnTo>
                <a:lnTo>
                  <a:pt x="13541149" y="3599260"/>
                </a:lnTo>
                <a:lnTo>
                  <a:pt x="0" y="3599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259073" y="1483328"/>
            <a:ext cx="1354115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Estamos aquí hoy para: </a:t>
            </a: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387991" y="1028700"/>
            <a:ext cx="2036121" cy="1558557"/>
          </a:xfrm>
          <a:custGeom>
            <a:rect b="b" l="l" r="r" t="t"/>
            <a:pathLst>
              <a:path extrusionOk="0" h="1558557" w="2036121">
                <a:moveTo>
                  <a:pt x="0" y="0"/>
                </a:moveTo>
                <a:lnTo>
                  <a:pt x="2036121" y="0"/>
                </a:lnTo>
                <a:lnTo>
                  <a:pt x="2036121" y="1558557"/>
                </a:lnTo>
                <a:lnTo>
                  <a:pt x="0" y="1558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58" l="0" r="0" t="-58"/>
            </a:stretch>
          </a:blipFill>
          <a:ln>
            <a:noFill/>
          </a:ln>
        </p:spPr>
      </p:sp>
      <p:sp>
        <p:nvSpPr>
          <p:cNvPr id="122" name="Google Shape;122;p3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27" name="Google Shape;127;p4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28" name="Google Shape;128;p4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29" name="Google Shape;129;p4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30" name="Google Shape;130;p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1" name="Google Shape;131;p4"/>
          <p:cNvSpPr/>
          <p:nvPr/>
        </p:nvSpPr>
        <p:spPr>
          <a:xfrm>
            <a:off x="8005601" y="6604568"/>
            <a:ext cx="2786539" cy="3086100"/>
          </a:xfrm>
          <a:custGeom>
            <a:rect b="b" l="l" r="r" t="t"/>
            <a:pathLst>
              <a:path extrusionOk="0" h="4114800" w="3715385">
                <a:moveTo>
                  <a:pt x="422021" y="0"/>
                </a:moveTo>
                <a:lnTo>
                  <a:pt x="3293364" y="0"/>
                </a:lnTo>
                <a:cubicBezTo>
                  <a:pt x="3526409" y="0"/>
                  <a:pt x="3715385" y="188976"/>
                  <a:pt x="3715385" y="422021"/>
                </a:cubicBezTo>
                <a:lnTo>
                  <a:pt x="3715385" y="3692779"/>
                </a:lnTo>
                <a:cubicBezTo>
                  <a:pt x="3715385" y="3925824"/>
                  <a:pt x="3526409" y="4114800"/>
                  <a:pt x="3293364" y="4114800"/>
                </a:cubicBezTo>
                <a:lnTo>
                  <a:pt x="422021" y="4114800"/>
                </a:lnTo>
                <a:cubicBezTo>
                  <a:pt x="188976" y="4114800"/>
                  <a:pt x="0" y="3925824"/>
                  <a:pt x="0" y="3692779"/>
                </a:cubicBezTo>
                <a:lnTo>
                  <a:pt x="0" y="422021"/>
                </a:lnTo>
                <a:cubicBezTo>
                  <a:pt x="0" y="188976"/>
                  <a:pt x="188976" y="0"/>
                  <a:pt x="422021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4"/>
          <p:cNvGrpSpPr/>
          <p:nvPr/>
        </p:nvGrpSpPr>
        <p:grpSpPr>
          <a:xfrm>
            <a:off x="8005601" y="6214786"/>
            <a:ext cx="2786501" cy="3475881"/>
            <a:chOff x="0" y="-85725"/>
            <a:chExt cx="3715334" cy="4634508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3715328" cy="4548781"/>
            </a:xfrm>
            <a:custGeom>
              <a:rect b="b" l="l" r="r" t="t"/>
              <a:pathLst>
                <a:path extrusionOk="0" h="4548781" w="3715328">
                  <a:moveTo>
                    <a:pt x="0" y="0"/>
                  </a:moveTo>
                  <a:lnTo>
                    <a:pt x="3715328" y="0"/>
                  </a:lnTo>
                  <a:lnTo>
                    <a:pt x="3715328" y="4548781"/>
                  </a:lnTo>
                  <a:lnTo>
                    <a:pt x="0" y="4548781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0" l="-107085" r="-107085" t="0"/>
              </a:stretch>
            </a:blipFill>
            <a:ln>
              <a:noFill/>
            </a:ln>
          </p:spPr>
        </p:sp>
        <p:sp>
          <p:nvSpPr>
            <p:cNvPr id="134" name="Google Shape;134;p4"/>
            <p:cNvSpPr txBox="1"/>
            <p:nvPr/>
          </p:nvSpPr>
          <p:spPr>
            <a:xfrm>
              <a:off x="0" y="-85725"/>
              <a:ext cx="3715334" cy="4634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Trabajadores mayores</a:t>
              </a:r>
              <a:endParaRPr/>
            </a:p>
          </p:txBody>
        </p:sp>
      </p:grpSp>
      <p:sp>
        <p:nvSpPr>
          <p:cNvPr id="135" name="Google Shape;135;p4"/>
          <p:cNvSpPr/>
          <p:nvPr/>
        </p:nvSpPr>
        <p:spPr>
          <a:xfrm>
            <a:off x="8866118" y="5136632"/>
            <a:ext cx="1065466" cy="1399623"/>
          </a:xfrm>
          <a:custGeom>
            <a:rect b="b" l="l" r="r" t="t"/>
            <a:pathLst>
              <a:path extrusionOk="0" h="1399623" w="1065466">
                <a:moveTo>
                  <a:pt x="0" y="0"/>
                </a:moveTo>
                <a:lnTo>
                  <a:pt x="1065466" y="0"/>
                </a:lnTo>
                <a:lnTo>
                  <a:pt x="1065466" y="1399623"/>
                </a:lnTo>
                <a:lnTo>
                  <a:pt x="0" y="1399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42" r="-42" t="0"/>
            </a:stretch>
          </a:blipFill>
          <a:ln>
            <a:noFill/>
          </a:ln>
        </p:spPr>
      </p:sp>
      <p:grpSp>
        <p:nvGrpSpPr>
          <p:cNvPr id="136" name="Google Shape;136;p4"/>
          <p:cNvGrpSpPr/>
          <p:nvPr/>
        </p:nvGrpSpPr>
        <p:grpSpPr>
          <a:xfrm rot="5400000">
            <a:off x="9225839" y="2208905"/>
            <a:ext cx="449770" cy="4653248"/>
            <a:chOff x="0" y="0"/>
            <a:chExt cx="599694" cy="6204331"/>
          </a:xfrm>
        </p:grpSpPr>
        <p:sp>
          <p:nvSpPr>
            <p:cNvPr id="137" name="Google Shape;137;p4"/>
            <p:cNvSpPr/>
            <p:nvPr/>
          </p:nvSpPr>
          <p:spPr>
            <a:xfrm>
              <a:off x="285750" y="285750"/>
              <a:ext cx="28194" cy="5632831"/>
            </a:xfrm>
            <a:custGeom>
              <a:rect b="b" l="l" r="r" t="t"/>
              <a:pathLst>
                <a:path extrusionOk="0" h="5632831" w="28194">
                  <a:moveTo>
                    <a:pt x="0" y="0"/>
                  </a:moveTo>
                  <a:lnTo>
                    <a:pt x="28194" y="0"/>
                  </a:lnTo>
                  <a:lnTo>
                    <a:pt x="28194" y="5632831"/>
                  </a:lnTo>
                  <a:lnTo>
                    <a:pt x="0" y="56328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-993406" l="-1013421" r="-1013336" t="-993406"/>
              </a:stretch>
            </a:blipFill>
            <a:ln>
              <a:noFill/>
            </a:ln>
          </p:spPr>
        </p:sp>
        <p:sp>
          <p:nvSpPr>
            <p:cNvPr id="138" name="Google Shape;138;p4"/>
            <p:cNvSpPr/>
            <p:nvPr/>
          </p:nvSpPr>
          <p:spPr>
            <a:xfrm>
              <a:off x="0" y="0"/>
              <a:ext cx="599694" cy="6204331"/>
            </a:xfrm>
            <a:custGeom>
              <a:rect b="b" l="l" r="r" t="t"/>
              <a:pathLst>
                <a:path extrusionOk="0" h="6204331" w="599694">
                  <a:moveTo>
                    <a:pt x="285750" y="0"/>
                  </a:moveTo>
                  <a:lnTo>
                    <a:pt x="313944" y="0"/>
                  </a:lnTo>
                  <a:cubicBezTo>
                    <a:pt x="471805" y="0"/>
                    <a:pt x="599694" y="127889"/>
                    <a:pt x="599694" y="285750"/>
                  </a:cubicBezTo>
                  <a:lnTo>
                    <a:pt x="599694" y="5918581"/>
                  </a:lnTo>
                  <a:cubicBezTo>
                    <a:pt x="599694" y="6076442"/>
                    <a:pt x="471805" y="6204331"/>
                    <a:pt x="313944" y="6204331"/>
                  </a:cubicBezTo>
                  <a:lnTo>
                    <a:pt x="285750" y="6204331"/>
                  </a:lnTo>
                  <a:cubicBezTo>
                    <a:pt x="127889" y="6204331"/>
                    <a:pt x="0" y="6076442"/>
                    <a:pt x="0" y="5918581"/>
                  </a:cubicBezTo>
                  <a:lnTo>
                    <a:pt x="0" y="285750"/>
                  </a:lnTo>
                  <a:cubicBezTo>
                    <a:pt x="0" y="127889"/>
                    <a:pt x="127889" y="0"/>
                    <a:pt x="285750" y="0"/>
                  </a:cubicBezTo>
                  <a:moveTo>
                    <a:pt x="285750" y="571500"/>
                  </a:moveTo>
                  <a:lnTo>
                    <a:pt x="285750" y="285750"/>
                  </a:lnTo>
                  <a:lnTo>
                    <a:pt x="571500" y="285750"/>
                  </a:lnTo>
                  <a:lnTo>
                    <a:pt x="571500" y="5918581"/>
                  </a:lnTo>
                  <a:lnTo>
                    <a:pt x="285750" y="5918581"/>
                  </a:lnTo>
                  <a:lnTo>
                    <a:pt x="285750" y="5632831"/>
                  </a:lnTo>
                  <a:lnTo>
                    <a:pt x="313944" y="5632831"/>
                  </a:lnTo>
                  <a:lnTo>
                    <a:pt x="313944" y="5918581"/>
                  </a:lnTo>
                  <a:lnTo>
                    <a:pt x="28194" y="5918581"/>
                  </a:lnTo>
                  <a:lnTo>
                    <a:pt x="28194" y="285750"/>
                  </a:lnTo>
                  <a:lnTo>
                    <a:pt x="313944" y="285750"/>
                  </a:lnTo>
                  <a:lnTo>
                    <a:pt x="313944" y="571500"/>
                  </a:lnTo>
                  <a:lnTo>
                    <a:pt x="285750" y="571500"/>
                  </a:ln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4"/>
          <p:cNvSpPr txBox="1"/>
          <p:nvPr/>
        </p:nvSpPr>
        <p:spPr>
          <a:xfrm>
            <a:off x="1755076" y="785051"/>
            <a:ext cx="14777847" cy="2398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El lienzo del modelo de negocio</a:t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2" marL="638493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Herramienta estratégica para visualizar cómo una organización crea, entrega y captura valor (Osterwalder y Pigneur, 2010). [Fuente: Osterwalder, A. y Pigneur, Y. (2010). Generación de Modelos de Negocio. Wiley].</a:t>
            </a:r>
            <a:endParaRPr/>
          </a:p>
          <a:p>
            <a:pPr indent="-342900" lvl="2" marL="638493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Adaptado aquí para la estrategia de recursos humanos y fuerza laboral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5907767" y="3745421"/>
            <a:ext cx="7085943" cy="4693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1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Hoy nos centraremos en el siguiente grupo objetivo: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46" name="Google Shape;146;p5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47" name="Google Shape;147;p5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48" name="Google Shape;148;p5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49" name="Google Shape;149;p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50" name="Google Shape;150;p5"/>
          <p:cNvSpPr txBox="1"/>
          <p:nvPr/>
        </p:nvSpPr>
        <p:spPr>
          <a:xfrm>
            <a:off x="2061810" y="514350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Lluvia de ideas e identificación de barreras y recursos  </a:t>
            </a:r>
            <a:endParaRPr/>
          </a:p>
        </p:txBody>
      </p:sp>
      <p:sp>
        <p:nvSpPr>
          <p:cNvPr id="151" name="Google Shape;151;p5"/>
          <p:cNvSpPr/>
          <p:nvPr/>
        </p:nvSpPr>
        <p:spPr>
          <a:xfrm>
            <a:off x="4054221" y="5263934"/>
            <a:ext cx="1243546" cy="2089995"/>
          </a:xfrm>
          <a:custGeom>
            <a:rect b="b" l="l" r="r" t="t"/>
            <a:pathLst>
              <a:path extrusionOk="0" h="2089995" w="1243546">
                <a:moveTo>
                  <a:pt x="0" y="0"/>
                </a:moveTo>
                <a:lnTo>
                  <a:pt x="1243546" y="0"/>
                </a:lnTo>
                <a:lnTo>
                  <a:pt x="1243546" y="2089995"/>
                </a:lnTo>
                <a:lnTo>
                  <a:pt x="0" y="208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38" r="-38" t="0"/>
            </a:stretch>
          </a:blipFill>
          <a:ln>
            <a:noFill/>
          </a:ln>
        </p:spPr>
      </p:sp>
      <p:sp>
        <p:nvSpPr>
          <p:cNvPr id="152" name="Google Shape;152;p5"/>
          <p:cNvSpPr/>
          <p:nvPr/>
        </p:nvSpPr>
        <p:spPr>
          <a:xfrm>
            <a:off x="12479084" y="5263934"/>
            <a:ext cx="2157412" cy="2089995"/>
          </a:xfrm>
          <a:custGeom>
            <a:rect b="b" l="l" r="r" t="t"/>
            <a:pathLst>
              <a:path extrusionOk="0" h="2089995" w="2157412">
                <a:moveTo>
                  <a:pt x="0" y="0"/>
                </a:moveTo>
                <a:lnTo>
                  <a:pt x="2157412" y="0"/>
                </a:lnTo>
                <a:lnTo>
                  <a:pt x="2157412" y="2089995"/>
                </a:lnTo>
                <a:lnTo>
                  <a:pt x="0" y="208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" l="0" r="0" t="-21"/>
            </a:stretch>
          </a:blipFill>
          <a:ln>
            <a:noFill/>
          </a:ln>
        </p:spPr>
      </p:sp>
      <p:sp>
        <p:nvSpPr>
          <p:cNvPr id="153" name="Google Shape;153;p5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>
            <a:off x="1464478" y="2082689"/>
            <a:ext cx="6422992" cy="3086100"/>
          </a:xfrm>
          <a:custGeom>
            <a:rect b="b" l="l" r="r" t="t"/>
            <a:pathLst>
              <a:path extrusionOk="0" h="4114800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3931793"/>
                </a:lnTo>
                <a:cubicBezTo>
                  <a:pt x="8563990" y="4032885"/>
                  <a:pt x="8482076" y="4114800"/>
                  <a:pt x="8380984" y="4114800"/>
                </a:cubicBezTo>
                <a:lnTo>
                  <a:pt x="183007" y="4114800"/>
                </a:lnTo>
                <a:cubicBezTo>
                  <a:pt x="81915" y="4114800"/>
                  <a:pt x="0" y="4032885"/>
                  <a:pt x="0" y="3931793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5"/>
          <p:cNvGrpSpPr/>
          <p:nvPr/>
        </p:nvGrpSpPr>
        <p:grpSpPr>
          <a:xfrm>
            <a:off x="1464478" y="1692907"/>
            <a:ext cx="6423035" cy="3475881"/>
            <a:chOff x="0" y="-85725"/>
            <a:chExt cx="8564047" cy="4634508"/>
          </a:xfrm>
        </p:grpSpPr>
        <p:sp>
          <p:nvSpPr>
            <p:cNvPr id="156" name="Google Shape;156;p5"/>
            <p:cNvSpPr/>
            <p:nvPr/>
          </p:nvSpPr>
          <p:spPr>
            <a:xfrm>
              <a:off x="0" y="0"/>
              <a:ext cx="8564047" cy="4548781"/>
            </a:xfrm>
            <a:custGeom>
              <a:rect b="b" l="l" r="r" t="t"/>
              <a:pathLst>
                <a:path extrusionOk="0" h="4548781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4548781"/>
                  </a:lnTo>
                  <a:lnTo>
                    <a:pt x="0" y="4548781"/>
                  </a:lnTo>
                  <a:close/>
                </a:path>
              </a:pathLst>
            </a:custGeom>
            <a:blipFill rotWithShape="1">
              <a:blip r:embed="rId8">
                <a:alphaModFix amt="0"/>
              </a:blip>
              <a:stretch>
                <a:fillRect b="0" l="-18148" r="-18148" t="0"/>
              </a:stretch>
            </a:blipFill>
            <a:ln>
              <a:noFill/>
            </a:ln>
          </p:spPr>
        </p:sp>
        <p:sp>
          <p:nvSpPr>
            <p:cNvPr id="157" name="Google Shape;157;p5"/>
            <p:cNvSpPr txBox="1"/>
            <p:nvPr/>
          </p:nvSpPr>
          <p:spPr>
            <a:xfrm>
              <a:off x="0" y="-85725"/>
              <a:ext cx="8564042" cy="4634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Piense en las barreras (obstáculos que impiden la integración de los grupos objetivo)</a:t>
              </a:r>
              <a:endParaRPr/>
            </a:p>
          </p:txBody>
        </p:sp>
      </p:grpSp>
      <p:sp>
        <p:nvSpPr>
          <p:cNvPr id="158" name="Google Shape;158;p5"/>
          <p:cNvSpPr/>
          <p:nvPr/>
        </p:nvSpPr>
        <p:spPr>
          <a:xfrm>
            <a:off x="10416626" y="2082689"/>
            <a:ext cx="6422992" cy="3086100"/>
          </a:xfrm>
          <a:custGeom>
            <a:rect b="b" l="l" r="r" t="t"/>
            <a:pathLst>
              <a:path extrusionOk="0" h="4114800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3931793"/>
                </a:lnTo>
                <a:cubicBezTo>
                  <a:pt x="8563990" y="4032885"/>
                  <a:pt x="8482076" y="4114800"/>
                  <a:pt x="8380984" y="4114800"/>
                </a:cubicBezTo>
                <a:lnTo>
                  <a:pt x="183007" y="4114800"/>
                </a:lnTo>
                <a:cubicBezTo>
                  <a:pt x="81915" y="4114800"/>
                  <a:pt x="0" y="4032885"/>
                  <a:pt x="0" y="3931793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" name="Google Shape;159;p5"/>
          <p:cNvGrpSpPr/>
          <p:nvPr/>
        </p:nvGrpSpPr>
        <p:grpSpPr>
          <a:xfrm>
            <a:off x="10416626" y="1692907"/>
            <a:ext cx="6423035" cy="3475881"/>
            <a:chOff x="0" y="-85725"/>
            <a:chExt cx="8564047" cy="4634508"/>
          </a:xfrm>
        </p:grpSpPr>
        <p:sp>
          <p:nvSpPr>
            <p:cNvPr id="160" name="Google Shape;160;p5"/>
            <p:cNvSpPr/>
            <p:nvPr/>
          </p:nvSpPr>
          <p:spPr>
            <a:xfrm>
              <a:off x="0" y="0"/>
              <a:ext cx="8564047" cy="4548781"/>
            </a:xfrm>
            <a:custGeom>
              <a:rect b="b" l="l" r="r" t="t"/>
              <a:pathLst>
                <a:path extrusionOk="0" h="4548781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4548781"/>
                  </a:lnTo>
                  <a:lnTo>
                    <a:pt x="0" y="4548781"/>
                  </a:lnTo>
                  <a:close/>
                </a:path>
              </a:pathLst>
            </a:custGeom>
            <a:blipFill rotWithShape="1">
              <a:blip r:embed="rId8">
                <a:alphaModFix amt="0"/>
              </a:blip>
              <a:stretch>
                <a:fillRect b="0" l="-18148" r="-18148" t="0"/>
              </a:stretch>
            </a:blipFill>
            <a:ln>
              <a:noFill/>
            </a:ln>
          </p:spPr>
        </p:sp>
        <p:sp>
          <p:nvSpPr>
            <p:cNvPr id="161" name="Google Shape;161;p5"/>
            <p:cNvSpPr txBox="1"/>
            <p:nvPr/>
          </p:nvSpPr>
          <p:spPr>
            <a:xfrm>
              <a:off x="0" y="-85725"/>
              <a:ext cx="8564042" cy="4634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Piense en los recursos (fortalezas/activos existentes en su empresa)</a:t>
              </a:r>
              <a:endParaRPr/>
            </a:p>
          </p:txBody>
        </p:sp>
      </p:grpSp>
      <p:sp>
        <p:nvSpPr>
          <p:cNvPr id="162" name="Google Shape;162;p5"/>
          <p:cNvSpPr/>
          <p:nvPr/>
        </p:nvSpPr>
        <p:spPr>
          <a:xfrm>
            <a:off x="3217421" y="7499052"/>
            <a:ext cx="12466701" cy="2727007"/>
          </a:xfrm>
          <a:custGeom>
            <a:rect b="b" l="l" r="r" t="t"/>
            <a:pathLst>
              <a:path extrusionOk="0" h="3636010" w="16622269">
                <a:moveTo>
                  <a:pt x="94361" y="0"/>
                </a:moveTo>
                <a:lnTo>
                  <a:pt x="16527907" y="0"/>
                </a:lnTo>
                <a:cubicBezTo>
                  <a:pt x="16579977" y="0"/>
                  <a:pt x="16622269" y="42164"/>
                  <a:pt x="16622269" y="94361"/>
                </a:cubicBezTo>
                <a:lnTo>
                  <a:pt x="16622269" y="3541649"/>
                </a:lnTo>
                <a:cubicBezTo>
                  <a:pt x="16622269" y="3566668"/>
                  <a:pt x="16612363" y="3590671"/>
                  <a:pt x="16594710" y="3608324"/>
                </a:cubicBezTo>
                <a:cubicBezTo>
                  <a:pt x="16577056" y="3625977"/>
                  <a:pt x="16553053" y="3636010"/>
                  <a:pt x="16528035" y="3636010"/>
                </a:cubicBezTo>
                <a:lnTo>
                  <a:pt x="94361" y="3636010"/>
                </a:lnTo>
                <a:cubicBezTo>
                  <a:pt x="42291" y="3636010"/>
                  <a:pt x="0" y="3593846"/>
                  <a:pt x="0" y="3541649"/>
                </a:cubicBezTo>
                <a:lnTo>
                  <a:pt x="0" y="94361"/>
                </a:lnTo>
                <a:cubicBezTo>
                  <a:pt x="0" y="42164"/>
                  <a:pt x="42164" y="0"/>
                  <a:pt x="94361" y="0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3" name="Google Shape;163;p5"/>
          <p:cNvGrpSpPr/>
          <p:nvPr/>
        </p:nvGrpSpPr>
        <p:grpSpPr>
          <a:xfrm>
            <a:off x="3217354" y="7245896"/>
            <a:ext cx="12466703" cy="2980084"/>
            <a:chOff x="-89" y="0"/>
            <a:chExt cx="16622271" cy="3973445"/>
          </a:xfrm>
        </p:grpSpPr>
        <p:sp>
          <p:nvSpPr>
            <p:cNvPr id="164" name="Google Shape;164;p5"/>
            <p:cNvSpPr/>
            <p:nvPr/>
          </p:nvSpPr>
          <p:spPr>
            <a:xfrm>
              <a:off x="0" y="0"/>
              <a:ext cx="16622182" cy="3973440"/>
            </a:xfrm>
            <a:custGeom>
              <a:rect b="b" l="l" r="r" t="t"/>
              <a:pathLst>
                <a:path extrusionOk="0" h="3973440" w="16622182">
                  <a:moveTo>
                    <a:pt x="0" y="0"/>
                  </a:moveTo>
                  <a:lnTo>
                    <a:pt x="16622182" y="0"/>
                  </a:lnTo>
                  <a:lnTo>
                    <a:pt x="16622182" y="3973440"/>
                  </a:lnTo>
                  <a:lnTo>
                    <a:pt x="0" y="3973440"/>
                  </a:lnTo>
                  <a:close/>
                </a:path>
              </a:pathLst>
            </a:custGeom>
            <a:blipFill rotWithShape="1">
              <a:blip r:embed="rId8">
                <a:alphaModFix amt="0"/>
              </a:blip>
              <a:stretch>
                <a:fillRect b="-31513" l="0" r="0" t="-31513"/>
              </a:stretch>
            </a:blipFill>
            <a:ln>
              <a:noFill/>
            </a:ln>
          </p:spPr>
        </p:sp>
        <p:sp>
          <p:nvSpPr>
            <p:cNvPr id="165" name="Google Shape;165;p5"/>
            <p:cNvSpPr txBox="1"/>
            <p:nvPr/>
          </p:nvSpPr>
          <p:spPr>
            <a:xfrm>
              <a:off x="-89" y="270904"/>
              <a:ext cx="16622268" cy="37025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98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Ejercicio en grupo - Instrucciones:</a:t>
              </a:r>
              <a:endParaRPr/>
            </a:p>
            <a:p>
              <a:pPr indent="-198079" lvl="2" marL="594236" marR="0" rtl="0" algn="l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8"/>
                <a:buFont typeface="Arial"/>
                <a:buChar char="⚬"/>
              </a:pPr>
              <a:r>
                <a:rPr b="1" i="0" lang="en-US" sz="25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Cada participante escribe entre 1 y 3 barreras en Post-it individuales.</a:t>
              </a:r>
              <a:endParaRPr/>
            </a:p>
            <a:p>
              <a:pPr indent="-198079" lvl="2" marL="594236" marR="0" rtl="0" algn="l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8"/>
                <a:buFont typeface="Arial"/>
                <a:buChar char="⚬"/>
              </a:pPr>
              <a:r>
                <a:rPr b="1" i="0" lang="en-US" sz="25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Repetir para los recursos.</a:t>
              </a:r>
              <a:endParaRPr/>
            </a:p>
            <a:p>
              <a:pPr indent="-198079" lvl="2" marL="594236" marR="0" rtl="0" algn="l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8"/>
                <a:buFont typeface="Arial"/>
                <a:buChar char="⚬"/>
              </a:pPr>
              <a:r>
                <a:rPr b="1" i="0" lang="en-US" sz="25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Péguelos en la pizarra o rotafolio (dos columnas: “Barreras” y “Recursos”).</a:t>
              </a:r>
              <a:endParaRPr/>
            </a:p>
            <a:p>
              <a:pPr indent="-198079" lvl="2" marL="594236" marR="0" rtl="0" algn="l">
                <a:lnSpc>
                  <a:spcPct val="14003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98"/>
                <a:buFont typeface="Arial"/>
                <a:buChar char="⚬"/>
              </a:pPr>
              <a:r>
                <a:rPr b="1" i="0" lang="en-US" sz="25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Agrupe brevemente y discuta los temas principales como grupo.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70" name="Google Shape;170;p6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72" name="Google Shape;172;p6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73" name="Google Shape;173;p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4" name="Google Shape;174;p6"/>
          <p:cNvSpPr txBox="1"/>
          <p:nvPr/>
        </p:nvSpPr>
        <p:spPr>
          <a:xfrm>
            <a:off x="4650929" y="821169"/>
            <a:ext cx="8957415" cy="16608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4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Canvas de modelo de negocio individual</a:t>
            </a:r>
            <a:endParaRPr/>
          </a:p>
          <a:p>
            <a:pPr indent="0" lvl="0" marL="0" marR="0" rtl="0" algn="ctr">
              <a:lnSpc>
                <a:spcPct val="18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Trabajo individual</a:t>
            </a:r>
            <a:endParaRPr/>
          </a:p>
          <a:p>
            <a:pPr indent="0" lvl="0" marL="0" marR="0" rtl="0" algn="ctr">
              <a:lnSpc>
                <a:spcPct val="18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2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Complete su BMC personal centrándose en uno de los 4 grupos objetivo.</a:t>
            </a:r>
            <a:endParaRPr/>
          </a:p>
        </p:txBody>
      </p:sp>
      <p:sp>
        <p:nvSpPr>
          <p:cNvPr id="175" name="Google Shape;175;p6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76" name="Google Shape;176;p6"/>
          <p:cNvSpPr/>
          <p:nvPr/>
        </p:nvSpPr>
        <p:spPr>
          <a:xfrm>
            <a:off x="753123" y="463667"/>
            <a:ext cx="17012193" cy="3104159"/>
          </a:xfrm>
          <a:custGeom>
            <a:rect b="b" l="l" r="r" t="t"/>
            <a:pathLst>
              <a:path extrusionOk="0" h="3104159" w="17012193">
                <a:moveTo>
                  <a:pt x="0" y="0"/>
                </a:moveTo>
                <a:lnTo>
                  <a:pt x="17012193" y="0"/>
                </a:lnTo>
                <a:lnTo>
                  <a:pt x="17012193" y="3104160"/>
                </a:lnTo>
                <a:lnTo>
                  <a:pt x="0" y="310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6"/>
          <p:cNvSpPr txBox="1"/>
          <p:nvPr/>
        </p:nvSpPr>
        <p:spPr>
          <a:xfrm>
            <a:off x="753123" y="3090910"/>
            <a:ext cx="17012193" cy="368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Grupo objetivo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trabajadores senior → Definir sus necesidades/barreras.</a:t>
            </a:r>
            <a:endParaRPr/>
          </a:p>
        </p:txBody>
      </p:sp>
      <p:sp>
        <p:nvSpPr>
          <p:cNvPr id="178" name="Google Shape;178;p6"/>
          <p:cNvSpPr/>
          <p:nvPr/>
        </p:nvSpPr>
        <p:spPr>
          <a:xfrm>
            <a:off x="751846" y="3105588"/>
            <a:ext cx="17012831" cy="3104159"/>
          </a:xfrm>
          <a:custGeom>
            <a:rect b="b" l="l" r="r" t="t"/>
            <a:pathLst>
              <a:path extrusionOk="0" h="3104159" w="17012831">
                <a:moveTo>
                  <a:pt x="0" y="0"/>
                </a:moveTo>
                <a:lnTo>
                  <a:pt x="17012831" y="0"/>
                </a:lnTo>
                <a:lnTo>
                  <a:pt x="17012831" y="3104160"/>
                </a:lnTo>
                <a:lnTo>
                  <a:pt x="0" y="310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6"/>
          <p:cNvSpPr txBox="1"/>
          <p:nvPr/>
        </p:nvSpPr>
        <p:spPr>
          <a:xfrm>
            <a:off x="751846" y="5676900"/>
            <a:ext cx="17012831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Valor para la empresa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¿Qué beneficios aportará esto? (p. ej., reducción de la rotación de personal, nueva reserva de talento)</a:t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751846" y="5747509"/>
            <a:ext cx="17012831" cy="3104159"/>
          </a:xfrm>
          <a:custGeom>
            <a:rect b="b" l="l" r="r" t="t"/>
            <a:pathLst>
              <a:path extrusionOk="0" h="3104159" w="17012831">
                <a:moveTo>
                  <a:pt x="0" y="0"/>
                </a:moveTo>
                <a:lnTo>
                  <a:pt x="17012831" y="0"/>
                </a:lnTo>
                <a:lnTo>
                  <a:pt x="17012831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6"/>
          <p:cNvSpPr txBox="1"/>
          <p:nvPr/>
        </p:nvSpPr>
        <p:spPr>
          <a:xfrm>
            <a:off x="751846" y="8374742"/>
            <a:ext cx="17012831" cy="368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Estructura de costos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¿Cuánto costará? (dinero, tiempo, capacidad del personal)</a:t>
            </a:r>
            <a:endParaRPr/>
          </a:p>
        </p:txBody>
      </p:sp>
      <p:sp>
        <p:nvSpPr>
          <p:cNvPr id="182" name="Google Shape;182;p6"/>
          <p:cNvSpPr/>
          <p:nvPr/>
        </p:nvSpPr>
        <p:spPr>
          <a:xfrm>
            <a:off x="753123" y="5087026"/>
            <a:ext cx="17012831" cy="3104159"/>
          </a:xfrm>
          <a:custGeom>
            <a:rect b="b" l="l" r="r" t="t"/>
            <a:pathLst>
              <a:path extrusionOk="0" h="3104159" w="17012831">
                <a:moveTo>
                  <a:pt x="0" y="0"/>
                </a:moveTo>
                <a:lnTo>
                  <a:pt x="17012831" y="0"/>
                </a:lnTo>
                <a:lnTo>
                  <a:pt x="17012831" y="3104160"/>
                </a:lnTo>
                <a:lnTo>
                  <a:pt x="0" y="3104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6"/>
          <p:cNvSpPr txBox="1"/>
          <p:nvPr/>
        </p:nvSpPr>
        <p:spPr>
          <a:xfrm>
            <a:off x="751846" y="7809436"/>
            <a:ext cx="17012831" cy="351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Socios clave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¿Quiénes podrían ayudar? (por ejemplo, proveedores de capacitación, agencias de empleo locales)</a:t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753123" y="2445106"/>
            <a:ext cx="17012193" cy="3104159"/>
          </a:xfrm>
          <a:custGeom>
            <a:rect b="b" l="l" r="r" t="t"/>
            <a:pathLst>
              <a:path extrusionOk="0" h="3104159" w="17012193">
                <a:moveTo>
                  <a:pt x="0" y="0"/>
                </a:moveTo>
                <a:lnTo>
                  <a:pt x="17012193" y="0"/>
                </a:lnTo>
                <a:lnTo>
                  <a:pt x="17012193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6"/>
          <p:cNvSpPr txBox="1"/>
          <p:nvPr/>
        </p:nvSpPr>
        <p:spPr>
          <a:xfrm>
            <a:off x="753123" y="5072348"/>
            <a:ext cx="17012193" cy="368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0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Relaciones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¿Qué tipo de relación se debe establecer? (p. ej., incorporación con apoyo, mentoría)</a:t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753123" y="4426544"/>
            <a:ext cx="17012831" cy="3104159"/>
          </a:xfrm>
          <a:custGeom>
            <a:rect b="b" l="l" r="r" t="t"/>
            <a:pathLst>
              <a:path extrusionOk="0" h="3104159" w="17012831">
                <a:moveTo>
                  <a:pt x="0" y="0"/>
                </a:moveTo>
                <a:lnTo>
                  <a:pt x="17012831" y="0"/>
                </a:lnTo>
                <a:lnTo>
                  <a:pt x="17012831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6"/>
          <p:cNvSpPr txBox="1"/>
          <p:nvPr/>
        </p:nvSpPr>
        <p:spPr>
          <a:xfrm>
            <a:off x="753123" y="7053786"/>
            <a:ext cx="17012831" cy="359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Actividades clave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¿Qué se debe hacer? (p. ej., revisar las ofertas de empleo, crear un programa de mentoría)</a:t>
            </a:r>
            <a:endParaRPr/>
          </a:p>
        </p:txBody>
      </p:sp>
      <p:sp>
        <p:nvSpPr>
          <p:cNvPr id="188" name="Google Shape;188;p6"/>
          <p:cNvSpPr/>
          <p:nvPr/>
        </p:nvSpPr>
        <p:spPr>
          <a:xfrm>
            <a:off x="752485" y="3766071"/>
            <a:ext cx="17012831" cy="3104159"/>
          </a:xfrm>
          <a:custGeom>
            <a:rect b="b" l="l" r="r" t="t"/>
            <a:pathLst>
              <a:path extrusionOk="0" h="3104159" w="17012831">
                <a:moveTo>
                  <a:pt x="0" y="0"/>
                </a:moveTo>
                <a:lnTo>
                  <a:pt x="17012831" y="0"/>
                </a:lnTo>
                <a:lnTo>
                  <a:pt x="17012831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6"/>
          <p:cNvSpPr txBox="1"/>
          <p:nvPr/>
        </p:nvSpPr>
        <p:spPr>
          <a:xfrm>
            <a:off x="752485" y="6393304"/>
            <a:ext cx="17012831" cy="348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5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Recursos clave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¿Con qué recursos cuenta ya? (p. ej., personal de RR. HH., presupuesto de capacitación)</a:t>
            </a:r>
            <a:endParaRPr/>
          </a:p>
        </p:txBody>
      </p:sp>
      <p:sp>
        <p:nvSpPr>
          <p:cNvPr id="190" name="Google Shape;190;p6"/>
          <p:cNvSpPr/>
          <p:nvPr/>
        </p:nvSpPr>
        <p:spPr>
          <a:xfrm>
            <a:off x="753123" y="1784633"/>
            <a:ext cx="17012193" cy="3104159"/>
          </a:xfrm>
          <a:custGeom>
            <a:rect b="b" l="l" r="r" t="t"/>
            <a:pathLst>
              <a:path extrusionOk="0" h="3104159" w="17012193">
                <a:moveTo>
                  <a:pt x="0" y="0"/>
                </a:moveTo>
                <a:lnTo>
                  <a:pt x="17012193" y="0"/>
                </a:lnTo>
                <a:lnTo>
                  <a:pt x="17012193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6"/>
          <p:cNvSpPr txBox="1"/>
          <p:nvPr/>
        </p:nvSpPr>
        <p:spPr>
          <a:xfrm>
            <a:off x="753123" y="4411866"/>
            <a:ext cx="17012193" cy="368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Canales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¿Cómo llegar a ellos? (p. ej., portales de empleo, redes comunitarias)</a:t>
            </a:r>
            <a:endParaRPr/>
          </a:p>
        </p:txBody>
      </p:sp>
      <p:sp>
        <p:nvSpPr>
          <p:cNvPr id="192" name="Google Shape;192;p6"/>
          <p:cNvSpPr/>
          <p:nvPr/>
        </p:nvSpPr>
        <p:spPr>
          <a:xfrm>
            <a:off x="752485" y="1124150"/>
            <a:ext cx="17012193" cy="3104159"/>
          </a:xfrm>
          <a:custGeom>
            <a:rect b="b" l="l" r="r" t="t"/>
            <a:pathLst>
              <a:path extrusionOk="0" h="3104159" w="17012193">
                <a:moveTo>
                  <a:pt x="0" y="0"/>
                </a:moveTo>
                <a:lnTo>
                  <a:pt x="17012192" y="0"/>
                </a:lnTo>
                <a:lnTo>
                  <a:pt x="17012192" y="3104159"/>
                </a:lnTo>
                <a:lnTo>
                  <a:pt x="0" y="31041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6"/>
          <p:cNvSpPr txBox="1"/>
          <p:nvPr/>
        </p:nvSpPr>
        <p:spPr>
          <a:xfrm>
            <a:off x="752485" y="3741858"/>
            <a:ext cx="17012193" cy="35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65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Ofertas de valor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¿Qué podría ofrecer su empresa a este grupo? (p. ej., horarios flexibles, mentoría)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98" name="Google Shape;198;p7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99" name="Google Shape;199;p7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00" name="Google Shape;200;p7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01" name="Google Shape;201;p7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02" name="Google Shape;202;p7"/>
          <p:cNvSpPr/>
          <p:nvPr/>
        </p:nvSpPr>
        <p:spPr>
          <a:xfrm>
            <a:off x="2136562" y="899131"/>
            <a:ext cx="15629382" cy="8791575"/>
          </a:xfrm>
          <a:custGeom>
            <a:rect b="b" l="l" r="r" t="t"/>
            <a:pathLst>
              <a:path extrusionOk="0" h="11722100" w="20839176">
                <a:moveTo>
                  <a:pt x="0" y="0"/>
                </a:moveTo>
                <a:lnTo>
                  <a:pt x="20839176" y="0"/>
                </a:lnTo>
                <a:lnTo>
                  <a:pt x="20839176" y="11722100"/>
                </a:lnTo>
                <a:lnTo>
                  <a:pt x="0" y="11722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7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08" name="Google Shape;208;p8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09" name="Google Shape;209;p8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10" name="Google Shape;210;p8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11" name="Google Shape;211;p8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12" name="Google Shape;212;p8"/>
          <p:cNvSpPr/>
          <p:nvPr/>
        </p:nvSpPr>
        <p:spPr>
          <a:xfrm>
            <a:off x="2729570" y="2298297"/>
            <a:ext cx="13541150" cy="2121694"/>
          </a:xfrm>
          <a:custGeom>
            <a:rect b="b" l="l" r="r" t="t"/>
            <a:pathLst>
              <a:path extrusionOk="0" h="2121694" w="13541150">
                <a:moveTo>
                  <a:pt x="0" y="0"/>
                </a:moveTo>
                <a:lnTo>
                  <a:pt x="13541149" y="0"/>
                </a:lnTo>
                <a:lnTo>
                  <a:pt x="13541149" y="2121694"/>
                </a:lnTo>
                <a:lnTo>
                  <a:pt x="0" y="2121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8"/>
          <p:cNvSpPr txBox="1"/>
          <p:nvPr/>
        </p:nvSpPr>
        <p:spPr>
          <a:xfrm>
            <a:off x="2640635" y="3454156"/>
            <a:ext cx="1354115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 tu Business Model Canvas individual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4142396" y="2960560"/>
            <a:ext cx="1167708" cy="1375791"/>
          </a:xfrm>
          <a:custGeom>
            <a:rect b="b" l="l" r="r" t="t"/>
            <a:pathLst>
              <a:path extrusionOk="0" h="1375791" w="1167708">
                <a:moveTo>
                  <a:pt x="0" y="0"/>
                </a:moveTo>
                <a:lnTo>
                  <a:pt x="1167708" y="0"/>
                </a:lnTo>
                <a:lnTo>
                  <a:pt x="1167708" y="1375792"/>
                </a:lnTo>
                <a:lnTo>
                  <a:pt x="0" y="13757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8" l="0" r="0" t="-27"/>
            </a:stretch>
          </a:blipFill>
          <a:ln>
            <a:noFill/>
          </a:ln>
        </p:spPr>
      </p:sp>
      <p:sp>
        <p:nvSpPr>
          <p:cNvPr id="215" name="Google Shape;215;p8"/>
          <p:cNvSpPr/>
          <p:nvPr/>
        </p:nvSpPr>
        <p:spPr>
          <a:xfrm>
            <a:off x="2719683" y="4507506"/>
            <a:ext cx="13541150" cy="2121694"/>
          </a:xfrm>
          <a:custGeom>
            <a:rect b="b" l="l" r="r" t="t"/>
            <a:pathLst>
              <a:path extrusionOk="0" h="2121694" w="13541150">
                <a:moveTo>
                  <a:pt x="0" y="0"/>
                </a:moveTo>
                <a:lnTo>
                  <a:pt x="13541149" y="0"/>
                </a:lnTo>
                <a:lnTo>
                  <a:pt x="13541149" y="2121694"/>
                </a:lnTo>
                <a:lnTo>
                  <a:pt x="0" y="2121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8"/>
          <p:cNvSpPr txBox="1"/>
          <p:nvPr/>
        </p:nvSpPr>
        <p:spPr>
          <a:xfrm>
            <a:off x="2630748" y="5663365"/>
            <a:ext cx="1354115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Proporcionar y recibir retroalimentación constructiva de sus pares.</a:t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>
            <a:off x="2729570" y="6716725"/>
            <a:ext cx="13541150" cy="2121694"/>
          </a:xfrm>
          <a:custGeom>
            <a:rect b="b" l="l" r="r" t="t"/>
            <a:pathLst>
              <a:path extrusionOk="0" h="2121694" w="13541150">
                <a:moveTo>
                  <a:pt x="0" y="0"/>
                </a:moveTo>
                <a:lnTo>
                  <a:pt x="13541149" y="0"/>
                </a:lnTo>
                <a:lnTo>
                  <a:pt x="13541149" y="2121694"/>
                </a:lnTo>
                <a:lnTo>
                  <a:pt x="0" y="2121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8"/>
          <p:cNvSpPr txBox="1"/>
          <p:nvPr/>
        </p:nvSpPr>
        <p:spPr>
          <a:xfrm>
            <a:off x="2630748" y="7667796"/>
            <a:ext cx="13541150" cy="845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fortalezas y áreas de mejora respecto a las estrategias para los cuatro grupos objetivo</a:t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>
            <a:off x="14254058" y="5238093"/>
            <a:ext cx="1239164" cy="1239164"/>
          </a:xfrm>
          <a:custGeom>
            <a:rect b="b" l="l" r="r" t="t"/>
            <a:pathLst>
              <a:path extrusionOk="0" h="1239164" w="1239164">
                <a:moveTo>
                  <a:pt x="0" y="0"/>
                </a:moveTo>
                <a:lnTo>
                  <a:pt x="1239164" y="0"/>
                </a:lnTo>
                <a:lnTo>
                  <a:pt x="1239164" y="1239164"/>
                </a:lnTo>
                <a:lnTo>
                  <a:pt x="0" y="1239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8"/>
          <p:cNvSpPr/>
          <p:nvPr/>
        </p:nvSpPr>
        <p:spPr>
          <a:xfrm rot="5400000">
            <a:off x="9067705" y="4505782"/>
            <a:ext cx="1292619" cy="536438"/>
          </a:xfrm>
          <a:custGeom>
            <a:rect b="b" l="l" r="r" t="t"/>
            <a:pathLst>
              <a:path extrusionOk="0" h="536438" w="1292619">
                <a:moveTo>
                  <a:pt x="0" y="0"/>
                </a:moveTo>
                <a:lnTo>
                  <a:pt x="1292618" y="0"/>
                </a:lnTo>
                <a:lnTo>
                  <a:pt x="1292618" y="536439"/>
                </a:lnTo>
                <a:lnTo>
                  <a:pt x="0" y="5364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497" l="0" r="0" t="-495"/>
            </a:stretch>
          </a:blipFill>
          <a:ln>
            <a:noFill/>
          </a:ln>
        </p:spPr>
      </p:sp>
      <p:sp>
        <p:nvSpPr>
          <p:cNvPr id="221" name="Google Shape;221;p8"/>
          <p:cNvSpPr/>
          <p:nvPr/>
        </p:nvSpPr>
        <p:spPr>
          <a:xfrm rot="5400000">
            <a:off x="9072648" y="6683969"/>
            <a:ext cx="1292619" cy="536438"/>
          </a:xfrm>
          <a:custGeom>
            <a:rect b="b" l="l" r="r" t="t"/>
            <a:pathLst>
              <a:path extrusionOk="0" h="536438" w="1292619">
                <a:moveTo>
                  <a:pt x="0" y="0"/>
                </a:moveTo>
                <a:lnTo>
                  <a:pt x="1292619" y="0"/>
                </a:lnTo>
                <a:lnTo>
                  <a:pt x="1292619" y="536438"/>
                </a:lnTo>
                <a:lnTo>
                  <a:pt x="0" y="5364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497" l="0" r="0" t="-495"/>
            </a:stretch>
          </a:blipFill>
          <a:ln>
            <a:noFill/>
          </a:ln>
        </p:spPr>
      </p:sp>
      <p:sp>
        <p:nvSpPr>
          <p:cNvPr id="222" name="Google Shape;222;p8"/>
          <p:cNvSpPr txBox="1"/>
          <p:nvPr/>
        </p:nvSpPr>
        <p:spPr>
          <a:xfrm>
            <a:off x="2246229" y="1201676"/>
            <a:ext cx="1547201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Presentación del Canvas de Modelo de Negocio Individual</a:t>
            </a:r>
            <a:endParaRPr/>
          </a:p>
        </p:txBody>
      </p:sp>
      <p:sp>
        <p:nvSpPr>
          <p:cNvPr id="223" name="Google Shape;223;p8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32" name="Google Shape;232;p9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33" name="Google Shape;233;p9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34" name="Google Shape;234;p9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35" name="Google Shape;235;p9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36" name="Google Shape;236;p9"/>
          <p:cNvSpPr txBox="1"/>
          <p:nvPr/>
        </p:nvSpPr>
        <p:spPr>
          <a:xfrm>
            <a:off x="838200" y="2007859"/>
            <a:ext cx="14777847" cy="3653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Pautas para la retroalimentación</a:t>
            </a:r>
            <a:endParaRPr b="1" i="0" sz="40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9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Después de cada presentación, los compañeros brindan retroalimentación en tres pasos:</a:t>
            </a:r>
            <a:endParaRPr/>
          </a:p>
          <a:p>
            <a:pPr indent="-457200" lvl="2" marL="879474" marR="0" rtl="0" algn="l">
              <a:lnSpc>
                <a:spcPct val="19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Fortalezas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¿Qué funciona bien en el Canvas?</a:t>
            </a:r>
            <a:endParaRPr/>
          </a:p>
          <a:p>
            <a:pPr indent="-457200" lvl="2" marL="879474" marR="0" rtl="0" algn="l">
              <a:lnSpc>
                <a:spcPct val="19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Áreas de mejora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¿Dónde se necesita aclaración o ajuste?</a:t>
            </a:r>
            <a:endParaRPr/>
          </a:p>
          <a:p>
            <a:pPr indent="-457200" lvl="2" marL="879474" marR="0" rtl="0" algn="l">
              <a:lnSpc>
                <a:spcPct val="19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Sugerencias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¿Qué podría hacer que esta estrategia sea más fuerte o más realista?</a:t>
            </a:r>
            <a:endParaRPr/>
          </a:p>
        </p:txBody>
      </p:sp>
      <p:sp>
        <p:nvSpPr>
          <p:cNvPr id="237" name="Google Shape;237;p9"/>
          <p:cNvSpPr/>
          <p:nvPr/>
        </p:nvSpPr>
        <p:spPr>
          <a:xfrm>
            <a:off x="1723187" y="6600673"/>
            <a:ext cx="15455074" cy="2657665"/>
          </a:xfrm>
          <a:custGeom>
            <a:rect b="b" l="l" r="r" t="t"/>
            <a:pathLst>
              <a:path extrusionOk="0" h="3543554" w="20606765">
                <a:moveTo>
                  <a:pt x="76073" y="0"/>
                </a:moveTo>
                <a:lnTo>
                  <a:pt x="20530693" y="0"/>
                </a:lnTo>
                <a:cubicBezTo>
                  <a:pt x="20550885" y="0"/>
                  <a:pt x="20570189" y="8001"/>
                  <a:pt x="20584540" y="22225"/>
                </a:cubicBezTo>
                <a:cubicBezTo>
                  <a:pt x="20598892" y="36449"/>
                  <a:pt x="20606765" y="55880"/>
                  <a:pt x="20606765" y="76073"/>
                </a:cubicBezTo>
                <a:lnTo>
                  <a:pt x="20606765" y="3467481"/>
                </a:lnTo>
                <a:cubicBezTo>
                  <a:pt x="20606765" y="3487674"/>
                  <a:pt x="20598764" y="3506978"/>
                  <a:pt x="20584540" y="3521329"/>
                </a:cubicBezTo>
                <a:cubicBezTo>
                  <a:pt x="20570317" y="3535680"/>
                  <a:pt x="20550885" y="3543554"/>
                  <a:pt x="20530693" y="3543554"/>
                </a:cubicBezTo>
                <a:lnTo>
                  <a:pt x="76073" y="3543554"/>
                </a:lnTo>
                <a:cubicBezTo>
                  <a:pt x="55880" y="3543554"/>
                  <a:pt x="36576" y="3535553"/>
                  <a:pt x="22225" y="3521329"/>
                </a:cubicBezTo>
                <a:cubicBezTo>
                  <a:pt x="7874" y="3507105"/>
                  <a:pt x="0" y="3487547"/>
                  <a:pt x="0" y="3467481"/>
                </a:cubicBezTo>
                <a:lnTo>
                  <a:pt x="0" y="76073"/>
                </a:lnTo>
                <a:cubicBezTo>
                  <a:pt x="0" y="55880"/>
                  <a:pt x="8001" y="36576"/>
                  <a:pt x="22225" y="22225"/>
                </a:cubicBezTo>
                <a:cubicBezTo>
                  <a:pt x="36449" y="7874"/>
                  <a:pt x="55880" y="0"/>
                  <a:pt x="76073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" name="Google Shape;238;p9"/>
          <p:cNvGrpSpPr/>
          <p:nvPr/>
        </p:nvGrpSpPr>
        <p:grpSpPr>
          <a:xfrm>
            <a:off x="1723187" y="6210890"/>
            <a:ext cx="15455094" cy="3047416"/>
            <a:chOff x="0" y="-85725"/>
            <a:chExt cx="20606791" cy="4063221"/>
          </a:xfrm>
        </p:grpSpPr>
        <p:sp>
          <p:nvSpPr>
            <p:cNvPr id="239" name="Google Shape;239;p9"/>
            <p:cNvSpPr/>
            <p:nvPr/>
          </p:nvSpPr>
          <p:spPr>
            <a:xfrm>
              <a:off x="0" y="0"/>
              <a:ext cx="20606789" cy="3977496"/>
            </a:xfrm>
            <a:custGeom>
              <a:rect b="b" l="l" r="r" t="t"/>
              <a:pathLst>
                <a:path extrusionOk="0" h="3977496" w="20606789">
                  <a:moveTo>
                    <a:pt x="0" y="0"/>
                  </a:moveTo>
                  <a:lnTo>
                    <a:pt x="20606789" y="0"/>
                  </a:lnTo>
                  <a:lnTo>
                    <a:pt x="20606789" y="3977496"/>
                  </a:lnTo>
                  <a:lnTo>
                    <a:pt x="0" y="3977496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50949" l="0" r="0" t="-50949"/>
              </a:stretch>
            </a:blipFill>
            <a:ln>
              <a:noFill/>
            </a:ln>
          </p:spPr>
        </p:sp>
        <p:sp>
          <p:nvSpPr>
            <p:cNvPr id="240" name="Google Shape;240;p9"/>
            <p:cNvSpPr txBox="1"/>
            <p:nvPr/>
          </p:nvSpPr>
          <p:spPr>
            <a:xfrm>
              <a:off x="0" y="-85725"/>
              <a:ext cx="20606791" cy="40632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Principios para una retroalimentación constructiva</a:t>
              </a:r>
              <a:endParaRPr b="1" i="0" sz="349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66658" lvl="2" marL="799973" marR="0" rtl="0" algn="l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8"/>
                <a:buFont typeface="Arial"/>
                <a:buChar char="⚬"/>
              </a:pPr>
              <a:r>
                <a:rPr b="0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Escucha respetuosa: permitir que cada participante se presente sin interrupciones</a:t>
              </a:r>
              <a:endParaRPr b="0" i="0" sz="349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66658" lvl="2" marL="799973" marR="0" rtl="0" algn="l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8"/>
                <a:buFont typeface="Arial"/>
                <a:buChar char="⚬"/>
              </a:pPr>
              <a:r>
                <a:rPr b="0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 retroalimentación debe ser constructiva, específica y procesable.</a:t>
              </a:r>
              <a:endParaRPr/>
            </a:p>
          </p:txBody>
        </p:sp>
      </p:grpSp>
      <p:sp>
        <p:nvSpPr>
          <p:cNvPr id="241" name="Google Shape;241;p9"/>
          <p:cNvSpPr/>
          <p:nvPr/>
        </p:nvSpPr>
        <p:spPr>
          <a:xfrm>
            <a:off x="14258428" y="821178"/>
            <a:ext cx="4017540" cy="4114800"/>
          </a:xfrm>
          <a:custGeom>
            <a:rect b="b" l="l" r="r" t="t"/>
            <a:pathLst>
              <a:path extrusionOk="0" h="4114800" w="4017540">
                <a:moveTo>
                  <a:pt x="0" y="0"/>
                </a:moveTo>
                <a:lnTo>
                  <a:pt x="4017540" y="0"/>
                </a:lnTo>
                <a:lnTo>
                  <a:pt x="40175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90" l="0" r="0" t="-90"/>
            </a:stretch>
          </a:blipFill>
          <a:ln>
            <a:noFill/>
          </a:ln>
        </p:spPr>
      </p:sp>
      <p:sp>
        <p:nvSpPr>
          <p:cNvPr id="242" name="Google Shape;242;p9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47" name="Google Shape;247;p10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48" name="Google Shape;248;p10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49" name="Google Shape;249;p10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50" name="Google Shape;250;p10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51" name="Google Shape;251;p10"/>
          <p:cNvSpPr/>
          <p:nvPr/>
        </p:nvSpPr>
        <p:spPr>
          <a:xfrm>
            <a:off x="4615196" y="5260048"/>
            <a:ext cx="9057609" cy="4223099"/>
          </a:xfrm>
          <a:custGeom>
            <a:rect b="b" l="l" r="r" t="t"/>
            <a:pathLst>
              <a:path extrusionOk="0" h="5630799" w="12076811">
                <a:moveTo>
                  <a:pt x="0" y="0"/>
                </a:moveTo>
                <a:lnTo>
                  <a:pt x="12076811" y="0"/>
                </a:lnTo>
                <a:lnTo>
                  <a:pt x="12076811" y="5630799"/>
                </a:lnTo>
                <a:lnTo>
                  <a:pt x="0" y="5630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9" l="0" r="0" t="-29"/>
            </a:stretch>
          </a:blipFill>
          <a:ln>
            <a:noFill/>
          </a:ln>
        </p:spPr>
      </p:sp>
      <p:sp>
        <p:nvSpPr>
          <p:cNvPr id="252" name="Google Shape;252;p10"/>
          <p:cNvSpPr txBox="1"/>
          <p:nvPr/>
        </p:nvSpPr>
        <p:spPr>
          <a:xfrm>
            <a:off x="1755057" y="1163288"/>
            <a:ext cx="14777847" cy="23069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Presentaciones de Canvas</a:t>
            </a:r>
            <a:endParaRPr/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Cada participante presenta su Canvas individual (5 minutos máximo).</a:t>
            </a:r>
            <a:endParaRPr/>
          </a:p>
          <a:p>
            <a:pPr indent="-457200" lvl="2" marL="879474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Concéntrese en las ideas clave, no en cada detalle.</a:t>
            </a:r>
            <a:endParaRPr/>
          </a:p>
        </p:txBody>
      </p:sp>
      <p:sp>
        <p:nvSpPr>
          <p:cNvPr id="253" name="Google Shape;253;p10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58" name="Google Shape;258;p11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59" name="Google Shape;259;p11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60" name="Google Shape;260;p11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61" name="Google Shape;261;p11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62" name="Google Shape;262;p11"/>
          <p:cNvSpPr/>
          <p:nvPr/>
        </p:nvSpPr>
        <p:spPr>
          <a:xfrm>
            <a:off x="5411734" y="4739097"/>
            <a:ext cx="7840028" cy="5576221"/>
          </a:xfrm>
          <a:custGeom>
            <a:rect b="b" l="l" r="r" t="t"/>
            <a:pathLst>
              <a:path extrusionOk="0" h="7434961" w="10453370">
                <a:moveTo>
                  <a:pt x="0" y="0"/>
                </a:moveTo>
                <a:lnTo>
                  <a:pt x="10453370" y="0"/>
                </a:lnTo>
                <a:lnTo>
                  <a:pt x="10453370" y="7434961"/>
                </a:lnTo>
                <a:lnTo>
                  <a:pt x="0" y="7434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" l="0" r="0" t="-5"/>
            </a:stretch>
          </a:blipFill>
          <a:ln>
            <a:noFill/>
          </a:ln>
        </p:spPr>
      </p:sp>
      <p:sp>
        <p:nvSpPr>
          <p:cNvPr id="263" name="Google Shape;263;p11"/>
          <p:cNvSpPr/>
          <p:nvPr/>
        </p:nvSpPr>
        <p:spPr>
          <a:xfrm>
            <a:off x="11941559" y="3767547"/>
            <a:ext cx="1923126" cy="1576969"/>
          </a:xfrm>
          <a:custGeom>
            <a:rect b="b" l="l" r="r" t="t"/>
            <a:pathLst>
              <a:path extrusionOk="0" h="1576969" w="1923126">
                <a:moveTo>
                  <a:pt x="0" y="0"/>
                </a:moveTo>
                <a:lnTo>
                  <a:pt x="1923126" y="0"/>
                </a:lnTo>
                <a:lnTo>
                  <a:pt x="1923126" y="1576969"/>
                </a:lnTo>
                <a:lnTo>
                  <a:pt x="0" y="1576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8" l="0" r="0" t="-108"/>
            </a:stretch>
          </a:blipFill>
          <a:ln>
            <a:noFill/>
          </a:ln>
        </p:spPr>
      </p:sp>
      <p:sp>
        <p:nvSpPr>
          <p:cNvPr id="264" name="Google Shape;264;p11"/>
          <p:cNvSpPr txBox="1"/>
          <p:nvPr/>
        </p:nvSpPr>
        <p:spPr>
          <a:xfrm>
            <a:off x="1755057" y="1163288"/>
            <a:ext cx="14777847" cy="1621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Resumen y perspectivas</a:t>
            </a:r>
            <a:endParaRPr b="1" i="0" sz="4200" u="none" cap="none" strike="noStrike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“¿Cuál fue tu principal conclusión o tu momento revelador de la sesión de hoy?”</a:t>
            </a:r>
            <a:endParaRPr/>
          </a:p>
        </p:txBody>
      </p:sp>
      <p:sp>
        <p:nvSpPr>
          <p:cNvPr id="265" name="Google Shape;265;p11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66" name="Google Shape;266;p11"/>
          <p:cNvSpPr/>
          <p:nvPr/>
        </p:nvSpPr>
        <p:spPr>
          <a:xfrm flipH="1">
            <a:off x="3997262" y="3418951"/>
            <a:ext cx="2828954" cy="2319738"/>
          </a:xfrm>
          <a:custGeom>
            <a:rect b="b" l="l" r="r" t="t"/>
            <a:pathLst>
              <a:path extrusionOk="0" h="2319738" w="2828954">
                <a:moveTo>
                  <a:pt x="2828953" y="0"/>
                </a:moveTo>
                <a:lnTo>
                  <a:pt x="0" y="0"/>
                </a:lnTo>
                <a:lnTo>
                  <a:pt x="0" y="2319738"/>
                </a:lnTo>
                <a:lnTo>
                  <a:pt x="2828953" y="2319738"/>
                </a:lnTo>
                <a:lnTo>
                  <a:pt x="282895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73" r="-73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1" name="Google Shape;271;p12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72" name="Google Shape;272;p12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273" name="Google Shape;273;p12"/>
          <p:cNvSpPr/>
          <p:nvPr/>
        </p:nvSpPr>
        <p:spPr>
          <a:xfrm>
            <a:off x="5626741" y="5844569"/>
            <a:ext cx="6614350" cy="3060383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274" name="Google Shape;274;p12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" l="0" r="0" t="-35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275" name="Google Shape;275;p12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91" l="0" r="0" t="-193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276" name="Google Shape;276;p12"/>
          <p:cNvSpPr/>
          <p:nvPr/>
        </p:nvSpPr>
        <p:spPr>
          <a:xfrm>
            <a:off x="10285867" y="4942227"/>
            <a:ext cx="734758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5" l="0" r="0" t="-165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77" name="Google Shape;277;p12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3" l="0" r="0" t="-17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278" name="Google Shape;278;p12"/>
          <p:cNvSpPr/>
          <p:nvPr/>
        </p:nvSpPr>
        <p:spPr>
          <a:xfrm>
            <a:off x="8942003" y="4767024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79" name="Google Shape;279;p12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7" l="0" r="0" t="-265"/>
            </a:stretch>
          </a:blipFill>
          <a:ln>
            <a:noFill/>
          </a:ln>
        </p:spPr>
      </p:sp>
      <p:sp>
        <p:nvSpPr>
          <p:cNvPr id="280" name="Google Shape;280;p12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67" l="0" r="0" t="-267"/>
            </a:stretch>
          </a:blipFill>
          <a:ln>
            <a:noFill/>
          </a:ln>
        </p:spPr>
      </p:sp>
      <p:sp>
        <p:nvSpPr>
          <p:cNvPr id="281" name="Google Shape;281;p12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82" name="Google Shape;282;p12"/>
          <p:cNvSpPr txBox="1"/>
          <p:nvPr/>
        </p:nvSpPr>
        <p:spPr>
          <a:xfrm>
            <a:off x="6199450" y="515025"/>
            <a:ext cx="64050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283" name="Google Shape;283;p1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