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10287000" cx="1828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de-DE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2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3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4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5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6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6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7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7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8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8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9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9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249" name="Google Shape;249;p9:notes"/>
          <p:cNvSpPr/>
          <p:nvPr>
            <p:ph idx="3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0" name="Google Shape;250;p9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/>
              <a:t>Trainer collects feedback on PPT/Flipchart and saves results for participants</a:t>
            </a:r>
            <a:endParaRPr/>
          </a:p>
        </p:txBody>
      </p:sp>
      <p:sp>
        <p:nvSpPr>
          <p:cNvPr id="251" name="Google Shape;251;p9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9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0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10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11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12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0" name="Google Shape;40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8" name="Google Shape;48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0" name="Google Shape;50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7.png"/><Relationship Id="rId11" Type="http://schemas.openxmlformats.org/officeDocument/2006/relationships/image" Target="../media/image11.jpg"/><Relationship Id="rId10" Type="http://schemas.openxmlformats.org/officeDocument/2006/relationships/image" Target="../media/image6.png"/><Relationship Id="rId9" Type="http://schemas.openxmlformats.org/officeDocument/2006/relationships/image" Target="../media/image1.png"/><Relationship Id="rId5" Type="http://schemas.openxmlformats.org/officeDocument/2006/relationships/image" Target="../media/image10.png"/><Relationship Id="rId6" Type="http://schemas.openxmlformats.org/officeDocument/2006/relationships/image" Target="../media/image8.png"/><Relationship Id="rId7" Type="http://schemas.openxmlformats.org/officeDocument/2006/relationships/image" Target="../media/image3.jpg"/><Relationship Id="rId8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8.png"/><Relationship Id="rId4" Type="http://schemas.openxmlformats.org/officeDocument/2006/relationships/image" Target="../media/image17.png"/><Relationship Id="rId5" Type="http://schemas.openxmlformats.org/officeDocument/2006/relationships/image" Target="../media/image5.png"/><Relationship Id="rId6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8.png"/><Relationship Id="rId4" Type="http://schemas.openxmlformats.org/officeDocument/2006/relationships/image" Target="../media/image17.png"/><Relationship Id="rId5" Type="http://schemas.openxmlformats.org/officeDocument/2006/relationships/image" Target="../media/image5.png"/><Relationship Id="rId6" Type="http://schemas.openxmlformats.org/officeDocument/2006/relationships/image" Target="../media/image3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8.png"/><Relationship Id="rId4" Type="http://schemas.openxmlformats.org/officeDocument/2006/relationships/image" Target="../media/image17.png"/><Relationship Id="rId5" Type="http://schemas.openxmlformats.org/officeDocument/2006/relationships/image" Target="../media/image5.png"/><Relationship Id="rId6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8.png"/><Relationship Id="rId4" Type="http://schemas.openxmlformats.org/officeDocument/2006/relationships/image" Target="../media/image17.png"/><Relationship Id="rId5" Type="http://schemas.openxmlformats.org/officeDocument/2006/relationships/image" Target="../media/image5.png"/><Relationship Id="rId6" Type="http://schemas.openxmlformats.org/officeDocument/2006/relationships/image" Target="../media/image14.png"/><Relationship Id="rId7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8.png"/><Relationship Id="rId4" Type="http://schemas.openxmlformats.org/officeDocument/2006/relationships/image" Target="../media/image17.png"/><Relationship Id="rId5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8.png"/><Relationship Id="rId4" Type="http://schemas.openxmlformats.org/officeDocument/2006/relationships/image" Target="../media/image17.png"/><Relationship Id="rId5" Type="http://schemas.openxmlformats.org/officeDocument/2006/relationships/image" Target="../media/image5.png"/><Relationship Id="rId6" Type="http://schemas.openxmlformats.org/officeDocument/2006/relationships/image" Target="../media/image1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8.png"/><Relationship Id="rId4" Type="http://schemas.openxmlformats.org/officeDocument/2006/relationships/image" Target="../media/image17.png"/><Relationship Id="rId5" Type="http://schemas.openxmlformats.org/officeDocument/2006/relationships/image" Target="../media/image5.png"/><Relationship Id="rId6" Type="http://schemas.openxmlformats.org/officeDocument/2006/relationships/image" Target="../media/image21.png"/><Relationship Id="rId7" Type="http://schemas.openxmlformats.org/officeDocument/2006/relationships/image" Target="../media/image19.png"/><Relationship Id="rId8" Type="http://schemas.openxmlformats.org/officeDocument/2006/relationships/image" Target="../media/image2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8.png"/><Relationship Id="rId4" Type="http://schemas.openxmlformats.org/officeDocument/2006/relationships/image" Target="../media/image17.png"/><Relationship Id="rId5" Type="http://schemas.openxmlformats.org/officeDocument/2006/relationships/image" Target="../media/image5.png"/><Relationship Id="rId6" Type="http://schemas.openxmlformats.org/officeDocument/2006/relationships/image" Target="../media/image2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8.png"/><Relationship Id="rId4" Type="http://schemas.openxmlformats.org/officeDocument/2006/relationships/image" Target="../media/image17.png"/><Relationship Id="rId5" Type="http://schemas.openxmlformats.org/officeDocument/2006/relationships/image" Target="../media/image5.png"/><Relationship Id="rId6" Type="http://schemas.openxmlformats.org/officeDocument/2006/relationships/image" Target="../media/image2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png"/><Relationship Id="rId4" Type="http://schemas.openxmlformats.org/officeDocument/2006/relationships/image" Target="../media/image17.png"/><Relationship Id="rId5" Type="http://schemas.openxmlformats.org/officeDocument/2006/relationships/image" Target="../media/image5.png"/><Relationship Id="rId6" Type="http://schemas.openxmlformats.org/officeDocument/2006/relationships/image" Target="../media/image29.png"/><Relationship Id="rId7" Type="http://schemas.openxmlformats.org/officeDocument/2006/relationships/image" Target="../media/image2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8.png"/><Relationship Id="rId4" Type="http://schemas.openxmlformats.org/officeDocument/2006/relationships/image" Target="../media/image5.png"/><Relationship Id="rId11" Type="http://schemas.openxmlformats.org/officeDocument/2006/relationships/image" Target="../media/image6.png"/><Relationship Id="rId10" Type="http://schemas.openxmlformats.org/officeDocument/2006/relationships/image" Target="../media/image1.png"/><Relationship Id="rId12" Type="http://schemas.openxmlformats.org/officeDocument/2006/relationships/image" Target="../media/image11.jpg"/><Relationship Id="rId9" Type="http://schemas.openxmlformats.org/officeDocument/2006/relationships/image" Target="../media/image4.png"/><Relationship Id="rId5" Type="http://schemas.openxmlformats.org/officeDocument/2006/relationships/image" Target="../media/image7.png"/><Relationship Id="rId6" Type="http://schemas.openxmlformats.org/officeDocument/2006/relationships/image" Target="../media/image10.png"/><Relationship Id="rId7" Type="http://schemas.openxmlformats.org/officeDocument/2006/relationships/image" Target="../media/image8.png"/><Relationship Id="rId8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/>
          <p:nvPr/>
        </p:nvSpPr>
        <p:spPr>
          <a:xfrm>
            <a:off x="-2066" y="5784666"/>
            <a:ext cx="18288000" cy="4578953"/>
          </a:xfrm>
          <a:custGeom>
            <a:rect b="b" l="l" r="r" t="t"/>
            <a:pathLst>
              <a:path extrusionOk="0" h="6105271" w="24384000">
                <a:moveTo>
                  <a:pt x="0" y="0"/>
                </a:moveTo>
                <a:lnTo>
                  <a:pt x="24384000" y="0"/>
                </a:lnTo>
                <a:lnTo>
                  <a:pt x="24384000" y="6105271"/>
                </a:lnTo>
                <a:lnTo>
                  <a:pt x="0" y="6105271"/>
                </a:lnTo>
                <a:close/>
              </a:path>
            </a:pathLst>
          </a:custGeom>
          <a:solidFill>
            <a:srgbClr val="FF6D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3"/>
          <p:cNvSpPr/>
          <p:nvPr/>
        </p:nvSpPr>
        <p:spPr>
          <a:xfrm>
            <a:off x="3841012" y="1085843"/>
            <a:ext cx="10605992" cy="4907281"/>
          </a:xfrm>
          <a:custGeom>
            <a:rect b="b" l="l" r="r" t="t"/>
            <a:pathLst>
              <a:path extrusionOk="0" h="6543040" w="14141323">
                <a:moveTo>
                  <a:pt x="0" y="0"/>
                </a:moveTo>
                <a:lnTo>
                  <a:pt x="14141323" y="0"/>
                </a:lnTo>
                <a:lnTo>
                  <a:pt x="14141323" y="6543040"/>
                </a:lnTo>
                <a:lnTo>
                  <a:pt x="0" y="65430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937" l="-16344" r="-16971" t="-39572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estrela, Tipo de letra, Gráficos, símbolo  Descrição gerada automaticamente" id="90" name="Google Shape;90;p13"/>
          <p:cNvSpPr/>
          <p:nvPr/>
        </p:nvSpPr>
        <p:spPr>
          <a:xfrm>
            <a:off x="5014209" y="121562"/>
            <a:ext cx="673036" cy="484251"/>
          </a:xfrm>
          <a:custGeom>
            <a:rect b="b" l="l" r="r" t="t"/>
            <a:pathLst>
              <a:path extrusionOk="0" h="645668" w="897382">
                <a:moveTo>
                  <a:pt x="0" y="0"/>
                </a:moveTo>
                <a:lnTo>
                  <a:pt x="897382" y="0"/>
                </a:lnTo>
                <a:lnTo>
                  <a:pt x="897382" y="645668"/>
                </a:lnTo>
                <a:lnTo>
                  <a:pt x="0" y="6456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6" l="0" r="-3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texto, design gráfico  Descrição gerada automaticamente" id="91" name="Google Shape;91;p13"/>
          <p:cNvSpPr/>
          <p:nvPr/>
        </p:nvSpPr>
        <p:spPr>
          <a:xfrm>
            <a:off x="7349260" y="169615"/>
            <a:ext cx="1110901" cy="388144"/>
          </a:xfrm>
          <a:custGeom>
            <a:rect b="b" l="l" r="r" t="t"/>
            <a:pathLst>
              <a:path extrusionOk="0" h="517525" w="1481201">
                <a:moveTo>
                  <a:pt x="0" y="0"/>
                </a:moveTo>
                <a:lnTo>
                  <a:pt x="1481201" y="0"/>
                </a:lnTo>
                <a:lnTo>
                  <a:pt x="1481201" y="517525"/>
                </a:lnTo>
                <a:lnTo>
                  <a:pt x="0" y="5175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7" l="0" r="2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exto, Tipo de letra, símbolo, captura de ecrã  Descrição gerada automaticamente" id="92" name="Google Shape;92;p13"/>
          <p:cNvSpPr/>
          <p:nvPr/>
        </p:nvSpPr>
        <p:spPr>
          <a:xfrm>
            <a:off x="12699201" y="151911"/>
            <a:ext cx="574548" cy="423577"/>
          </a:xfrm>
          <a:custGeom>
            <a:rect b="b" l="l" r="r" t="t"/>
            <a:pathLst>
              <a:path extrusionOk="0" h="564769" w="766064">
                <a:moveTo>
                  <a:pt x="0" y="0"/>
                </a:moveTo>
                <a:lnTo>
                  <a:pt x="766064" y="0"/>
                </a:lnTo>
                <a:lnTo>
                  <a:pt x="766064" y="564769"/>
                </a:lnTo>
                <a:lnTo>
                  <a:pt x="0" y="5647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1" l="0" r="-7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exto, Tipo de letra, logótipo, Gráficos  Descrição gerada automaticamente" id="93" name="Google Shape;93;p13"/>
          <p:cNvSpPr/>
          <p:nvPr/>
        </p:nvSpPr>
        <p:spPr>
          <a:xfrm>
            <a:off x="8830808" y="226303"/>
            <a:ext cx="827151" cy="274796"/>
          </a:xfrm>
          <a:custGeom>
            <a:rect b="b" l="l" r="r" t="t"/>
            <a:pathLst>
              <a:path extrusionOk="0" h="366395" w="1102868">
                <a:moveTo>
                  <a:pt x="0" y="0"/>
                </a:moveTo>
                <a:lnTo>
                  <a:pt x="1102868" y="0"/>
                </a:lnTo>
                <a:lnTo>
                  <a:pt x="1102868" y="366395"/>
                </a:lnTo>
                <a:lnTo>
                  <a:pt x="0" y="3663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1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captura de ecrã, texto  Descrição gerada automaticamente" id="94" name="Google Shape;94;p13"/>
          <p:cNvSpPr/>
          <p:nvPr/>
        </p:nvSpPr>
        <p:spPr>
          <a:xfrm>
            <a:off x="11601128" y="0"/>
            <a:ext cx="727424" cy="727424"/>
          </a:xfrm>
          <a:custGeom>
            <a:rect b="b" l="l" r="r" t="t"/>
            <a:pathLst>
              <a:path extrusionOk="0" h="969899" w="969899">
                <a:moveTo>
                  <a:pt x="0" y="0"/>
                </a:moveTo>
                <a:lnTo>
                  <a:pt x="969899" y="0"/>
                </a:lnTo>
                <a:lnTo>
                  <a:pt x="969899" y="969899"/>
                </a:lnTo>
                <a:lnTo>
                  <a:pt x="0" y="9698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2" l="0" r="2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exto, Tipo de letra, logótipo, Gráficos  Descrição gerada automaticamente" id="95" name="Google Shape;95;p13"/>
          <p:cNvSpPr/>
          <p:nvPr/>
        </p:nvSpPr>
        <p:spPr>
          <a:xfrm>
            <a:off x="6057943" y="182450"/>
            <a:ext cx="920686" cy="362521"/>
          </a:xfrm>
          <a:custGeom>
            <a:rect b="b" l="l" r="r" t="t"/>
            <a:pathLst>
              <a:path extrusionOk="0" h="483362" w="1227582">
                <a:moveTo>
                  <a:pt x="0" y="0"/>
                </a:moveTo>
                <a:lnTo>
                  <a:pt x="1227582" y="0"/>
                </a:lnTo>
                <a:lnTo>
                  <a:pt x="1227582" y="483362"/>
                </a:lnTo>
                <a:lnTo>
                  <a:pt x="0" y="4833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4" l="0" r="4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3"/>
          <p:cNvSpPr/>
          <p:nvPr/>
        </p:nvSpPr>
        <p:spPr>
          <a:xfrm>
            <a:off x="10028634" y="184369"/>
            <a:ext cx="1201865" cy="358711"/>
          </a:xfrm>
          <a:custGeom>
            <a:rect b="b" l="l" r="r" t="t"/>
            <a:pathLst>
              <a:path extrusionOk="0" h="478282" w="1602486">
                <a:moveTo>
                  <a:pt x="0" y="0"/>
                </a:moveTo>
                <a:lnTo>
                  <a:pt x="1602486" y="0"/>
                </a:lnTo>
                <a:lnTo>
                  <a:pt x="1602486" y="478282"/>
                </a:lnTo>
                <a:lnTo>
                  <a:pt x="0" y="4782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12" l="0" r="-8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3"/>
          <p:cNvSpPr txBox="1"/>
          <p:nvPr/>
        </p:nvSpPr>
        <p:spPr>
          <a:xfrm>
            <a:off x="2012250" y="6737087"/>
            <a:ext cx="13429200" cy="18466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6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Strategieworkshop – Teil 1</a:t>
            </a:r>
            <a:endParaRPr/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6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Potenziale in Taten umsetzen</a:t>
            </a:r>
            <a:endParaRPr/>
          </a:p>
        </p:txBody>
      </p:sp>
      <p:pic>
        <p:nvPicPr>
          <p:cNvPr id="98" name="Google Shape;98;p13" title="DE-DE (1).jp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0" y="9444078"/>
            <a:ext cx="18288000" cy="7500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103" name="Google Shape;103;p14"/>
          <p:cNvSpPr/>
          <p:nvPr/>
        </p:nvSpPr>
        <p:spPr>
          <a:xfrm>
            <a:off x="264825" y="9690666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4"/>
          <p:cNvSpPr/>
          <p:nvPr/>
        </p:nvSpPr>
        <p:spPr>
          <a:xfrm>
            <a:off x="42753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logótipo, captura de ecrã  Descrição gerada automaticamente" id="105" name="Google Shape;105;p14"/>
          <p:cNvSpPr/>
          <p:nvPr/>
        </p:nvSpPr>
        <p:spPr>
          <a:xfrm>
            <a:off x="-134349" y="181676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5" l="0" r="1" t="-4953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4"/>
          <p:cNvSpPr/>
          <p:nvPr/>
        </p:nvSpPr>
        <p:spPr>
          <a:xfrm>
            <a:off x="2136567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4"/>
          <p:cNvSpPr txBox="1"/>
          <p:nvPr/>
        </p:nvSpPr>
        <p:spPr>
          <a:xfrm>
            <a:off x="1755062" y="1420465"/>
            <a:ext cx="14777850" cy="57365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4200">
                <a:solidFill>
                  <a:srgbClr val="FF6D25"/>
                </a:solidFill>
                <a:latin typeface="Arial"/>
                <a:ea typeface="Arial"/>
                <a:cs typeface="Arial"/>
                <a:sym typeface="Arial"/>
              </a:rPr>
              <a:t>Inhalt</a:t>
            </a:r>
            <a:endParaRPr b="1" sz="4200">
              <a:solidFill>
                <a:srgbClr val="FF6D2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850" lvl="1" marL="6477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0" i="0" lang="de-DE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Einführung und Ziele des Workshops</a:t>
            </a:r>
            <a:endParaRPr/>
          </a:p>
          <a:p>
            <a:pPr indent="-323850" lvl="1" marL="6477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0" i="0" lang="de-DE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Überblick über das Business Model Canvas</a:t>
            </a:r>
            <a:endParaRPr/>
          </a:p>
          <a:p>
            <a:pPr indent="-323850" lvl="1" marL="6477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0" i="0" lang="de-DE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Brainstorming und Identifikation von Barrieren &amp; Ressourcen</a:t>
            </a:r>
            <a:endParaRPr b="0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850" lvl="1" marL="6477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0" i="0" lang="de-DE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Individuelles Business Model Canvas</a:t>
            </a:r>
            <a:endParaRPr/>
          </a:p>
          <a:p>
            <a:pPr indent="-323850" lvl="1" marL="6477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0" i="0" lang="de-DE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Präsentation des individuellen Business Model Canvas</a:t>
            </a:r>
            <a:endParaRPr/>
          </a:p>
          <a:p>
            <a:pPr indent="-323850" lvl="1" marL="6477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0" i="0" lang="de-DE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Gruppendiskussion und Feedback</a:t>
            </a:r>
            <a:endParaRPr/>
          </a:p>
          <a:p>
            <a:pPr indent="-323850" lvl="1" marL="6477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0" i="0" lang="de-DE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Erfahrungsaustausch &amp; Abschluss</a:t>
            </a:r>
            <a:endParaRPr b="0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4"/>
          <p:cNvSpPr/>
          <p:nvPr/>
        </p:nvSpPr>
        <p:spPr>
          <a:xfrm>
            <a:off x="12199312" y="4839495"/>
            <a:ext cx="5280186" cy="4851171"/>
          </a:xfrm>
          <a:custGeom>
            <a:rect b="b" l="l" r="r" t="t"/>
            <a:pathLst>
              <a:path extrusionOk="0" h="4851171" w="5280186">
                <a:moveTo>
                  <a:pt x="0" y="0"/>
                </a:moveTo>
                <a:lnTo>
                  <a:pt x="5280185" y="0"/>
                </a:lnTo>
                <a:lnTo>
                  <a:pt x="5280185" y="4851171"/>
                </a:lnTo>
                <a:lnTo>
                  <a:pt x="0" y="48511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4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114" name="Google Shape;114;p15"/>
          <p:cNvSpPr/>
          <p:nvPr/>
        </p:nvSpPr>
        <p:spPr>
          <a:xfrm>
            <a:off x="264825" y="9690666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15"/>
          <p:cNvSpPr/>
          <p:nvPr/>
        </p:nvSpPr>
        <p:spPr>
          <a:xfrm>
            <a:off x="42753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logótipo, captura de ecrã  Descrição gerada automaticamente" id="116" name="Google Shape;116;p15"/>
          <p:cNvSpPr/>
          <p:nvPr/>
        </p:nvSpPr>
        <p:spPr>
          <a:xfrm>
            <a:off x="-134349" y="181676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5" l="0" r="1" t="-4953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15"/>
          <p:cNvSpPr/>
          <p:nvPr/>
        </p:nvSpPr>
        <p:spPr>
          <a:xfrm>
            <a:off x="2136567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5"/>
          <p:cNvSpPr txBox="1"/>
          <p:nvPr/>
        </p:nvSpPr>
        <p:spPr>
          <a:xfrm>
            <a:off x="533400" y="2687493"/>
            <a:ext cx="17538990" cy="683937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23850" lvl="1" marL="6477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</a:pPr>
            <a:r>
              <a:rPr b="0" i="0" lang="de-DE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Die Situation im </a:t>
            </a:r>
            <a:r>
              <a:rPr b="1" i="0" lang="de-DE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eigenen Unternehmen zu reflektieren</a:t>
            </a:r>
            <a:r>
              <a:rPr b="0" i="0" lang="de-DE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indem interne Barrieren und Chancen in Bezug auf die </a:t>
            </a:r>
            <a:r>
              <a:rPr b="1" i="0" lang="de-DE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Zielgruppe (weibliche Arbeitskräfte) </a:t>
            </a:r>
            <a:r>
              <a:rPr b="0" i="0" lang="de-DE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identifiziert werden.</a:t>
            </a:r>
            <a:endParaRPr/>
          </a:p>
          <a:p>
            <a:pPr indent="-323850" lvl="1" marL="6477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</a:pPr>
            <a:r>
              <a:rPr b="0" i="0" lang="de-DE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Das </a:t>
            </a:r>
            <a:r>
              <a:rPr b="1" i="0" lang="de-DE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Business Model Canvas (BMC) als strukturiertes Werkzeug </a:t>
            </a:r>
            <a:r>
              <a:rPr b="0" i="0" lang="de-DE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zu nutzen, um Ideen in strategische Maßnahmen zu verwandeln.</a:t>
            </a:r>
            <a:endParaRPr/>
          </a:p>
          <a:p>
            <a:pPr indent="-323850" lvl="1" marL="6477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</a:pPr>
            <a:r>
              <a:rPr b="1" i="0" lang="de-DE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Gemeinsam Strategien </a:t>
            </a:r>
            <a:r>
              <a:rPr b="0" i="0" lang="de-DE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zu entwickeln und zu verfeinern, die implementiert und später weiter ausgebaut werden können.</a:t>
            </a:r>
            <a:endParaRPr/>
          </a:p>
          <a:p>
            <a:pPr indent="-323850" lvl="1" marL="6477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</a:pPr>
            <a:r>
              <a:rPr b="0" i="0" lang="de-DE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Durch </a:t>
            </a:r>
            <a:r>
              <a:rPr b="1" i="0" lang="de-DE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Feedback und Austausch </a:t>
            </a:r>
            <a:r>
              <a:rPr b="0" i="0" lang="de-DE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von den Kollegen zu lernen.</a:t>
            </a:r>
            <a:endParaRPr/>
          </a:p>
          <a:p>
            <a:pPr indent="-323850" lvl="1" marL="6477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</a:pPr>
            <a:r>
              <a:rPr b="0" i="0" lang="de-DE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Den Grundstein für </a:t>
            </a:r>
            <a:r>
              <a:rPr b="1" i="0" lang="de-DE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nachhaltige Veränderungen </a:t>
            </a:r>
            <a:r>
              <a:rPr b="0" i="0" lang="de-DE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zu legen, die in der kommenden Monitoring-Einheit fortgeführt werden, in der wir uns auf die Umsetzung und die Fortschrittskontrolle konzentrieren.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9" name="Google Shape;119;p15"/>
          <p:cNvGrpSpPr/>
          <p:nvPr/>
        </p:nvGrpSpPr>
        <p:grpSpPr>
          <a:xfrm>
            <a:off x="2259069" y="-1391461"/>
            <a:ext cx="13962242" cy="3599256"/>
            <a:chOff x="0" y="-3385263"/>
            <a:chExt cx="18616322" cy="4799010"/>
          </a:xfrm>
        </p:grpSpPr>
        <p:grpSp>
          <p:nvGrpSpPr>
            <p:cNvPr id="120" name="Google Shape;120;p15"/>
            <p:cNvGrpSpPr/>
            <p:nvPr/>
          </p:nvGrpSpPr>
          <p:grpSpPr>
            <a:xfrm>
              <a:off x="561455" y="-3385263"/>
              <a:ext cx="18054867" cy="4799010"/>
              <a:chOff x="0" y="-152400"/>
              <a:chExt cx="812800" cy="216045"/>
            </a:xfrm>
          </p:grpSpPr>
          <p:sp>
            <p:nvSpPr>
              <p:cNvPr id="121" name="Google Shape;121;p15"/>
              <p:cNvSpPr/>
              <p:nvPr/>
            </p:nvSpPr>
            <p:spPr>
              <a:xfrm>
                <a:off x="0" y="0"/>
                <a:ext cx="812800" cy="63645"/>
              </a:xfrm>
              <a:custGeom>
                <a:rect b="b" l="l" r="r" t="t"/>
                <a:pathLst>
                  <a:path extrusionOk="0" h="63645" w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63645"/>
                    </a:lnTo>
                    <a:lnTo>
                      <a:pt x="0" y="63645"/>
                    </a:lnTo>
                    <a:close/>
                  </a:path>
                </a:pathLst>
              </a:custGeom>
              <a:solidFill>
                <a:srgbClr val="FF9525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" name="Google Shape;122;p15"/>
              <p:cNvSpPr txBox="1"/>
              <p:nvPr/>
            </p:nvSpPr>
            <p:spPr>
              <a:xfrm>
                <a:off x="0" y="-152400"/>
                <a:ext cx="812800" cy="21604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23994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23" name="Google Shape;123;p15"/>
            <p:cNvSpPr txBox="1"/>
            <p:nvPr/>
          </p:nvSpPr>
          <p:spPr>
            <a:xfrm>
              <a:off x="0" y="422393"/>
              <a:ext cx="18054866" cy="5471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de-DE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Wir sind heute hier, um:</a:t>
              </a:r>
              <a:endParaRPr b="1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4" name="Google Shape;124;p15"/>
          <p:cNvSpPr/>
          <p:nvPr/>
        </p:nvSpPr>
        <p:spPr>
          <a:xfrm>
            <a:off x="387995" y="1028700"/>
            <a:ext cx="2036118" cy="1558556"/>
          </a:xfrm>
          <a:custGeom>
            <a:rect b="b" l="l" r="r" t="t"/>
            <a:pathLst>
              <a:path extrusionOk="0" h="1558556" w="2036118">
                <a:moveTo>
                  <a:pt x="0" y="0"/>
                </a:moveTo>
                <a:lnTo>
                  <a:pt x="2036118" y="0"/>
                </a:lnTo>
                <a:lnTo>
                  <a:pt x="2036118" y="1558556"/>
                </a:lnTo>
                <a:lnTo>
                  <a:pt x="0" y="15585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15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130" name="Google Shape;130;p16"/>
          <p:cNvSpPr/>
          <p:nvPr/>
        </p:nvSpPr>
        <p:spPr>
          <a:xfrm>
            <a:off x="264825" y="9690666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16"/>
          <p:cNvSpPr/>
          <p:nvPr/>
        </p:nvSpPr>
        <p:spPr>
          <a:xfrm>
            <a:off x="42753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logótipo, captura de ecrã  Descrição gerada automaticamente" id="132" name="Google Shape;132;p16"/>
          <p:cNvSpPr/>
          <p:nvPr/>
        </p:nvSpPr>
        <p:spPr>
          <a:xfrm>
            <a:off x="-134349" y="181676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5" l="0" r="1" t="-4953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6"/>
          <p:cNvSpPr/>
          <p:nvPr/>
        </p:nvSpPr>
        <p:spPr>
          <a:xfrm>
            <a:off x="2136567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4" name="Google Shape;134;p16"/>
          <p:cNvGrpSpPr/>
          <p:nvPr/>
        </p:nvGrpSpPr>
        <p:grpSpPr>
          <a:xfrm>
            <a:off x="7785868" y="6279079"/>
            <a:ext cx="2786496" cy="3411587"/>
            <a:chOff x="0" y="-85725"/>
            <a:chExt cx="733892" cy="898525"/>
          </a:xfrm>
        </p:grpSpPr>
        <p:sp>
          <p:nvSpPr>
            <p:cNvPr id="135" name="Google Shape;135;p16"/>
            <p:cNvSpPr/>
            <p:nvPr/>
          </p:nvSpPr>
          <p:spPr>
            <a:xfrm>
              <a:off x="0" y="0"/>
              <a:ext cx="733892" cy="812800"/>
            </a:xfrm>
            <a:custGeom>
              <a:rect b="b" l="l" r="r" t="t"/>
              <a:pathLst>
                <a:path extrusionOk="0" h="812800" w="733892">
                  <a:moveTo>
                    <a:pt x="83351" y="0"/>
                  </a:moveTo>
                  <a:lnTo>
                    <a:pt x="650541" y="0"/>
                  </a:lnTo>
                  <a:cubicBezTo>
                    <a:pt x="696574" y="0"/>
                    <a:pt x="733892" y="37318"/>
                    <a:pt x="733892" y="83351"/>
                  </a:cubicBezTo>
                  <a:lnTo>
                    <a:pt x="733892" y="729449"/>
                  </a:lnTo>
                  <a:cubicBezTo>
                    <a:pt x="733892" y="775482"/>
                    <a:pt x="696574" y="812800"/>
                    <a:pt x="650541" y="812800"/>
                  </a:cubicBezTo>
                  <a:lnTo>
                    <a:pt x="83351" y="812800"/>
                  </a:lnTo>
                  <a:cubicBezTo>
                    <a:pt x="37318" y="812800"/>
                    <a:pt x="0" y="775482"/>
                    <a:pt x="0" y="729449"/>
                  </a:cubicBezTo>
                  <a:lnTo>
                    <a:pt x="0" y="83351"/>
                  </a:lnTo>
                  <a:cubicBezTo>
                    <a:pt x="0" y="37318"/>
                    <a:pt x="37318" y="0"/>
                    <a:pt x="83351" y="0"/>
                  </a:cubicBezTo>
                  <a:close/>
                </a:path>
              </a:pathLst>
            </a:custGeom>
            <a:solidFill>
              <a:srgbClr val="FF952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36;p16"/>
            <p:cNvSpPr txBox="1"/>
            <p:nvPr/>
          </p:nvSpPr>
          <p:spPr>
            <a:xfrm>
              <a:off x="0" y="-85725"/>
              <a:ext cx="733892" cy="8985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de-DE" sz="3499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Frauen</a:t>
              </a:r>
              <a:endParaRPr/>
            </a:p>
          </p:txBody>
        </p:sp>
      </p:grpSp>
      <p:sp>
        <p:nvSpPr>
          <p:cNvPr id="137" name="Google Shape;137;p16"/>
          <p:cNvSpPr/>
          <p:nvPr/>
        </p:nvSpPr>
        <p:spPr>
          <a:xfrm>
            <a:off x="8855277" y="5116490"/>
            <a:ext cx="647678" cy="1392856"/>
          </a:xfrm>
          <a:custGeom>
            <a:rect b="b" l="l" r="r" t="t"/>
            <a:pathLst>
              <a:path extrusionOk="0" h="1392856" w="647678">
                <a:moveTo>
                  <a:pt x="0" y="0"/>
                </a:moveTo>
                <a:lnTo>
                  <a:pt x="647678" y="0"/>
                </a:lnTo>
                <a:lnTo>
                  <a:pt x="647678" y="1392855"/>
                </a:lnTo>
                <a:lnTo>
                  <a:pt x="0" y="139285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16"/>
          <p:cNvSpPr txBox="1"/>
          <p:nvPr/>
        </p:nvSpPr>
        <p:spPr>
          <a:xfrm>
            <a:off x="1448341" y="903290"/>
            <a:ext cx="16839659" cy="333847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4200">
                <a:solidFill>
                  <a:srgbClr val="FF6D25"/>
                </a:solidFill>
                <a:latin typeface="Arial"/>
                <a:ea typeface="Arial"/>
                <a:cs typeface="Arial"/>
                <a:sym typeface="Arial"/>
              </a:rPr>
              <a:t>Das Business Model Canvas</a:t>
            </a:r>
            <a:endParaRPr/>
          </a:p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Noto Sans Symbols"/>
              <a:buChar char="✔"/>
            </a:pPr>
            <a:r>
              <a:rPr lang="de-DE"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Das Business Model Canvas (BMC) ist ein strategisches Management-Werkzeug, </a:t>
            </a:r>
            <a:br>
              <a:rPr lang="de-DE"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de-DE"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mit dem man Geschäftsmodelle auf einer einzigen Seite visualisieren, bewerten und weiterentwickeln kann.</a:t>
            </a:r>
            <a:endParaRPr/>
          </a:p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Noto Sans Symbols"/>
              <a:buChar char="✔"/>
            </a:pPr>
            <a:r>
              <a:rPr lang="de-DE"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Ein strategisches Werkzeug zur Visualisierung dessen, </a:t>
            </a:r>
            <a:br>
              <a:rPr lang="de-DE"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de-DE"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wie eine Organisation Werte schafft, liefert und sichert (Osterwalder &amp; Pigneur, 2010).</a:t>
            </a:r>
            <a:endParaRPr/>
          </a:p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Noto Sans Symbols"/>
              <a:buChar char="✔"/>
            </a:pPr>
            <a:r>
              <a:rPr lang="de-DE"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Hier angepasst für den Bereich HR &amp; Personalstrategie.</a:t>
            </a:r>
            <a:endParaRPr/>
          </a:p>
        </p:txBody>
      </p:sp>
      <p:sp>
        <p:nvSpPr>
          <p:cNvPr id="139" name="Google Shape;139;p16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  <p:sp>
        <p:nvSpPr>
          <p:cNvPr id="140" name="Google Shape;140;p16"/>
          <p:cNvSpPr txBox="1"/>
          <p:nvPr/>
        </p:nvSpPr>
        <p:spPr>
          <a:xfrm>
            <a:off x="5798703" y="4470153"/>
            <a:ext cx="8138933" cy="4835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23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Heute konzentrieren wir uns auf folgende Zielgruppe:</a:t>
            </a:r>
            <a:endParaRPr b="1" sz="2399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145" name="Google Shape;145;p17"/>
          <p:cNvSpPr/>
          <p:nvPr/>
        </p:nvSpPr>
        <p:spPr>
          <a:xfrm>
            <a:off x="264825" y="9690666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7"/>
          <p:cNvSpPr/>
          <p:nvPr/>
        </p:nvSpPr>
        <p:spPr>
          <a:xfrm>
            <a:off x="42753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logótipo, captura de ecrã  Descrição gerada automaticamente" id="147" name="Google Shape;147;p17"/>
          <p:cNvSpPr/>
          <p:nvPr/>
        </p:nvSpPr>
        <p:spPr>
          <a:xfrm>
            <a:off x="-134349" y="181676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5" l="0" r="1" t="-4953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7"/>
          <p:cNvSpPr/>
          <p:nvPr/>
        </p:nvSpPr>
        <p:spPr>
          <a:xfrm>
            <a:off x="2136567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7"/>
          <p:cNvSpPr txBox="1"/>
          <p:nvPr/>
        </p:nvSpPr>
        <p:spPr>
          <a:xfrm>
            <a:off x="1215661" y="814039"/>
            <a:ext cx="16992600" cy="8535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4200">
                <a:solidFill>
                  <a:srgbClr val="FF6D25"/>
                </a:solidFill>
                <a:latin typeface="Arial"/>
                <a:ea typeface="Arial"/>
                <a:cs typeface="Arial"/>
                <a:sym typeface="Arial"/>
              </a:rPr>
              <a:t>Brainstorming und Identifikation von Barrieren und Ressourcen</a:t>
            </a:r>
            <a:endParaRPr b="1" sz="4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17"/>
          <p:cNvSpPr/>
          <p:nvPr/>
        </p:nvSpPr>
        <p:spPr>
          <a:xfrm>
            <a:off x="4054223" y="5263931"/>
            <a:ext cx="1243548" cy="2089997"/>
          </a:xfrm>
          <a:custGeom>
            <a:rect b="b" l="l" r="r" t="t"/>
            <a:pathLst>
              <a:path extrusionOk="0" h="2089997" w="1243548">
                <a:moveTo>
                  <a:pt x="0" y="0"/>
                </a:moveTo>
                <a:lnTo>
                  <a:pt x="1243548" y="0"/>
                </a:lnTo>
                <a:lnTo>
                  <a:pt x="1243548" y="2089997"/>
                </a:lnTo>
                <a:lnTo>
                  <a:pt x="0" y="20899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7"/>
          <p:cNvSpPr/>
          <p:nvPr/>
        </p:nvSpPr>
        <p:spPr>
          <a:xfrm>
            <a:off x="12479083" y="5263931"/>
            <a:ext cx="2157416" cy="2089997"/>
          </a:xfrm>
          <a:custGeom>
            <a:rect b="b" l="l" r="r" t="t"/>
            <a:pathLst>
              <a:path extrusionOk="0" h="2089997" w="2157416">
                <a:moveTo>
                  <a:pt x="0" y="0"/>
                </a:moveTo>
                <a:lnTo>
                  <a:pt x="2157416" y="0"/>
                </a:lnTo>
                <a:lnTo>
                  <a:pt x="2157416" y="2089997"/>
                </a:lnTo>
                <a:lnTo>
                  <a:pt x="0" y="20899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7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  <p:grpSp>
        <p:nvGrpSpPr>
          <p:cNvPr id="153" name="Google Shape;153;p17"/>
          <p:cNvGrpSpPr/>
          <p:nvPr/>
        </p:nvGrpSpPr>
        <p:grpSpPr>
          <a:xfrm>
            <a:off x="1464479" y="1757203"/>
            <a:ext cx="6423035" cy="3411587"/>
            <a:chOff x="0" y="-85725"/>
            <a:chExt cx="1691664" cy="898525"/>
          </a:xfrm>
        </p:grpSpPr>
        <p:sp>
          <p:nvSpPr>
            <p:cNvPr id="154" name="Google Shape;154;p17"/>
            <p:cNvSpPr/>
            <p:nvPr/>
          </p:nvSpPr>
          <p:spPr>
            <a:xfrm>
              <a:off x="0" y="0"/>
              <a:ext cx="1691664" cy="812800"/>
            </a:xfrm>
            <a:custGeom>
              <a:rect b="b" l="l" r="r" t="t"/>
              <a:pathLst>
                <a:path extrusionOk="0" h="812800" w="1691664">
                  <a:moveTo>
                    <a:pt x="36160" y="0"/>
                  </a:moveTo>
                  <a:lnTo>
                    <a:pt x="1655504" y="0"/>
                  </a:lnTo>
                  <a:cubicBezTo>
                    <a:pt x="1675474" y="0"/>
                    <a:pt x="1691664" y="16189"/>
                    <a:pt x="1691664" y="36160"/>
                  </a:cubicBezTo>
                  <a:lnTo>
                    <a:pt x="1691664" y="776640"/>
                  </a:lnTo>
                  <a:cubicBezTo>
                    <a:pt x="1691664" y="796611"/>
                    <a:pt x="1675474" y="812800"/>
                    <a:pt x="1655504" y="812800"/>
                  </a:cubicBezTo>
                  <a:lnTo>
                    <a:pt x="36160" y="812800"/>
                  </a:lnTo>
                  <a:cubicBezTo>
                    <a:pt x="16189" y="812800"/>
                    <a:pt x="0" y="796611"/>
                    <a:pt x="0" y="776640"/>
                  </a:cubicBezTo>
                  <a:lnTo>
                    <a:pt x="0" y="36160"/>
                  </a:lnTo>
                  <a:cubicBezTo>
                    <a:pt x="0" y="16189"/>
                    <a:pt x="16189" y="0"/>
                    <a:pt x="36160" y="0"/>
                  </a:cubicBezTo>
                  <a:close/>
                </a:path>
              </a:pathLst>
            </a:custGeom>
            <a:solidFill>
              <a:srgbClr val="FF952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Google Shape;155;p17"/>
            <p:cNvSpPr txBox="1"/>
            <p:nvPr/>
          </p:nvSpPr>
          <p:spPr>
            <a:xfrm>
              <a:off x="0" y="-85725"/>
              <a:ext cx="1691664" cy="8985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de-DE" sz="3499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Denken Sie an Barrieren (Hindernisse, die die Integration der Zielgruppen verhindern)</a:t>
              </a:r>
              <a:endParaRPr b="1" sz="3499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6" name="Google Shape;156;p17"/>
          <p:cNvGrpSpPr/>
          <p:nvPr/>
        </p:nvGrpSpPr>
        <p:grpSpPr>
          <a:xfrm>
            <a:off x="10416625" y="1757203"/>
            <a:ext cx="6423035" cy="3411587"/>
            <a:chOff x="0" y="-85725"/>
            <a:chExt cx="1691664" cy="898525"/>
          </a:xfrm>
        </p:grpSpPr>
        <p:sp>
          <p:nvSpPr>
            <p:cNvPr id="157" name="Google Shape;157;p17"/>
            <p:cNvSpPr/>
            <p:nvPr/>
          </p:nvSpPr>
          <p:spPr>
            <a:xfrm>
              <a:off x="0" y="0"/>
              <a:ext cx="1691664" cy="812800"/>
            </a:xfrm>
            <a:custGeom>
              <a:rect b="b" l="l" r="r" t="t"/>
              <a:pathLst>
                <a:path extrusionOk="0" h="812800" w="1691664">
                  <a:moveTo>
                    <a:pt x="36160" y="0"/>
                  </a:moveTo>
                  <a:lnTo>
                    <a:pt x="1655504" y="0"/>
                  </a:lnTo>
                  <a:cubicBezTo>
                    <a:pt x="1675474" y="0"/>
                    <a:pt x="1691664" y="16189"/>
                    <a:pt x="1691664" y="36160"/>
                  </a:cubicBezTo>
                  <a:lnTo>
                    <a:pt x="1691664" y="776640"/>
                  </a:lnTo>
                  <a:cubicBezTo>
                    <a:pt x="1691664" y="796611"/>
                    <a:pt x="1675474" y="812800"/>
                    <a:pt x="1655504" y="812800"/>
                  </a:cubicBezTo>
                  <a:lnTo>
                    <a:pt x="36160" y="812800"/>
                  </a:lnTo>
                  <a:cubicBezTo>
                    <a:pt x="16189" y="812800"/>
                    <a:pt x="0" y="796611"/>
                    <a:pt x="0" y="776640"/>
                  </a:cubicBezTo>
                  <a:lnTo>
                    <a:pt x="0" y="36160"/>
                  </a:lnTo>
                  <a:cubicBezTo>
                    <a:pt x="0" y="16189"/>
                    <a:pt x="16189" y="0"/>
                    <a:pt x="36160" y="0"/>
                  </a:cubicBezTo>
                  <a:close/>
                </a:path>
              </a:pathLst>
            </a:custGeom>
            <a:solidFill>
              <a:srgbClr val="FF952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" name="Google Shape;158;p17"/>
            <p:cNvSpPr txBox="1"/>
            <p:nvPr/>
          </p:nvSpPr>
          <p:spPr>
            <a:xfrm>
              <a:off x="0" y="-85725"/>
              <a:ext cx="1691664" cy="8985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de-DE" sz="3499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Denken Sie an Ressourcen (bestehende Stärken/Ressourcen im eigenen Unternehmen).</a:t>
              </a:r>
              <a:endParaRPr b="1" sz="3499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9" name="Google Shape;159;p17"/>
          <p:cNvGrpSpPr/>
          <p:nvPr/>
        </p:nvGrpSpPr>
        <p:grpSpPr>
          <a:xfrm>
            <a:off x="1905000" y="7216434"/>
            <a:ext cx="15176262" cy="2474233"/>
            <a:chOff x="0" y="-24842"/>
            <a:chExt cx="3291658" cy="743045"/>
          </a:xfrm>
        </p:grpSpPr>
        <p:sp>
          <p:nvSpPr>
            <p:cNvPr id="160" name="Google Shape;160;p17"/>
            <p:cNvSpPr/>
            <p:nvPr/>
          </p:nvSpPr>
          <p:spPr>
            <a:xfrm>
              <a:off x="0" y="0"/>
              <a:ext cx="3283394" cy="718203"/>
            </a:xfrm>
            <a:custGeom>
              <a:rect b="b" l="l" r="r" t="t"/>
              <a:pathLst>
                <a:path extrusionOk="0" h="718203" w="3283394">
                  <a:moveTo>
                    <a:pt x="18630" y="0"/>
                  </a:moveTo>
                  <a:lnTo>
                    <a:pt x="3264764" y="0"/>
                  </a:lnTo>
                  <a:cubicBezTo>
                    <a:pt x="3275053" y="0"/>
                    <a:pt x="3283394" y="8341"/>
                    <a:pt x="3283394" y="18630"/>
                  </a:cubicBezTo>
                  <a:lnTo>
                    <a:pt x="3283394" y="699573"/>
                  </a:lnTo>
                  <a:cubicBezTo>
                    <a:pt x="3283394" y="704514"/>
                    <a:pt x="3281431" y="709252"/>
                    <a:pt x="3277938" y="712746"/>
                  </a:cubicBezTo>
                  <a:cubicBezTo>
                    <a:pt x="3274444" y="716240"/>
                    <a:pt x="3269705" y="718203"/>
                    <a:pt x="3264764" y="718203"/>
                  </a:cubicBezTo>
                  <a:lnTo>
                    <a:pt x="18630" y="718203"/>
                  </a:lnTo>
                  <a:cubicBezTo>
                    <a:pt x="8341" y="718203"/>
                    <a:pt x="0" y="709862"/>
                    <a:pt x="0" y="699573"/>
                  </a:cubicBezTo>
                  <a:lnTo>
                    <a:pt x="0" y="18630"/>
                  </a:lnTo>
                  <a:cubicBezTo>
                    <a:pt x="0" y="8341"/>
                    <a:pt x="8341" y="0"/>
                    <a:pt x="18630" y="0"/>
                  </a:cubicBezTo>
                  <a:close/>
                </a:path>
              </a:pathLst>
            </a:custGeom>
            <a:solidFill>
              <a:srgbClr val="A6A6A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17"/>
            <p:cNvSpPr txBox="1"/>
            <p:nvPr/>
          </p:nvSpPr>
          <p:spPr>
            <a:xfrm>
              <a:off x="8264" y="-24842"/>
              <a:ext cx="3283394" cy="7182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4001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de-DE" sz="2599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Gruppenübung – Anleitungen:</a:t>
              </a:r>
              <a:br>
                <a:rPr b="1" lang="de-DE" sz="2599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lang="de-DE" sz="2599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Jeder Teilnehmer schreibt 1–3 Barrieren auf einzelne Post-its.</a:t>
              </a:r>
              <a:br>
                <a:rPr lang="de-DE" sz="2599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lang="de-DE" sz="2599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Wiederhole Sie das für betriebliche Ressourcen.</a:t>
              </a:r>
              <a:br>
                <a:rPr lang="de-DE" sz="2599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lang="de-DE" sz="2599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Kleben Sie ihr Post in die jeweilige Spalte auf das Flipchart (2 Spalten: "Barrieren" und "Ressourcen").</a:t>
              </a:r>
              <a:br>
                <a:rPr lang="de-DE" sz="2599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lang="de-DE" sz="2599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Diskutieren Sie die Ergebnisse in der Gruppe.</a:t>
              </a:r>
              <a:endParaRPr sz="2599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166" name="Google Shape;166;p18"/>
          <p:cNvSpPr/>
          <p:nvPr/>
        </p:nvSpPr>
        <p:spPr>
          <a:xfrm>
            <a:off x="264825" y="9690666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18"/>
          <p:cNvSpPr/>
          <p:nvPr/>
        </p:nvSpPr>
        <p:spPr>
          <a:xfrm>
            <a:off x="42753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logótipo, captura de ecrã  Descrição gerada automaticamente" id="168" name="Google Shape;168;p18"/>
          <p:cNvSpPr/>
          <p:nvPr/>
        </p:nvSpPr>
        <p:spPr>
          <a:xfrm>
            <a:off x="-134349" y="181676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5" l="0" r="1" t="-4953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18"/>
          <p:cNvSpPr/>
          <p:nvPr/>
        </p:nvSpPr>
        <p:spPr>
          <a:xfrm>
            <a:off x="2136567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18"/>
          <p:cNvSpPr txBox="1"/>
          <p:nvPr/>
        </p:nvSpPr>
        <p:spPr>
          <a:xfrm>
            <a:off x="3429000" y="1048340"/>
            <a:ext cx="10893865" cy="15081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4200">
                <a:solidFill>
                  <a:srgbClr val="FF9525"/>
                </a:solidFill>
                <a:latin typeface="Arial"/>
                <a:ea typeface="Arial"/>
                <a:cs typeface="Arial"/>
                <a:sym typeface="Arial"/>
              </a:rPr>
              <a:t>Individuelles Business Model Canvas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800">
                <a:solidFill>
                  <a:srgbClr val="FF9525"/>
                </a:solidFill>
                <a:latin typeface="Arial"/>
                <a:ea typeface="Arial"/>
                <a:cs typeface="Arial"/>
                <a:sym typeface="Arial"/>
              </a:rPr>
              <a:t>Einzelarbeit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800">
                <a:solidFill>
                  <a:srgbClr val="FF9525"/>
                </a:solidFill>
                <a:latin typeface="Arial"/>
                <a:ea typeface="Arial"/>
                <a:cs typeface="Arial"/>
                <a:sym typeface="Arial"/>
              </a:rPr>
              <a:t>Füllen Sie Ihr persönliches BMC mit Fokus auf Ihre Zielgruppe aus.</a:t>
            </a:r>
            <a:endParaRPr b="1"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18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  <p:grpSp>
        <p:nvGrpSpPr>
          <p:cNvPr id="172" name="Google Shape;172;p18"/>
          <p:cNvGrpSpPr/>
          <p:nvPr/>
        </p:nvGrpSpPr>
        <p:grpSpPr>
          <a:xfrm>
            <a:off x="751846" y="463669"/>
            <a:ext cx="17014111" cy="8387999"/>
            <a:chOff x="0" y="-3385245"/>
            <a:chExt cx="22685481" cy="11183998"/>
          </a:xfrm>
        </p:grpSpPr>
        <p:grpSp>
          <p:nvGrpSpPr>
            <p:cNvPr id="173" name="Google Shape;173;p18"/>
            <p:cNvGrpSpPr/>
            <p:nvPr/>
          </p:nvGrpSpPr>
          <p:grpSpPr>
            <a:xfrm>
              <a:off x="1708" y="-3385245"/>
              <a:ext cx="22682920" cy="4138884"/>
              <a:chOff x="0" y="-152400"/>
              <a:chExt cx="1021147" cy="186328"/>
            </a:xfrm>
          </p:grpSpPr>
          <p:sp>
            <p:nvSpPr>
              <p:cNvPr id="174" name="Google Shape;174;p18"/>
              <p:cNvSpPr/>
              <p:nvPr/>
            </p:nvSpPr>
            <p:spPr>
              <a:xfrm>
                <a:off x="0" y="0"/>
                <a:ext cx="1021147" cy="33928"/>
              </a:xfrm>
              <a:custGeom>
                <a:rect b="b" l="l" r="r" t="t"/>
                <a:pathLst>
                  <a:path extrusionOk="0" h="33928" w="1021147">
                    <a:moveTo>
                      <a:pt x="4096" y="0"/>
                    </a:moveTo>
                    <a:lnTo>
                      <a:pt x="1017051" y="0"/>
                    </a:lnTo>
                    <a:cubicBezTo>
                      <a:pt x="1018138" y="0"/>
                      <a:pt x="1019179" y="432"/>
                      <a:pt x="1019948" y="1200"/>
                    </a:cubicBezTo>
                    <a:cubicBezTo>
                      <a:pt x="1020716" y="1968"/>
                      <a:pt x="1021147" y="3009"/>
                      <a:pt x="1021147" y="4096"/>
                    </a:cubicBezTo>
                    <a:lnTo>
                      <a:pt x="1021147" y="29832"/>
                    </a:lnTo>
                    <a:cubicBezTo>
                      <a:pt x="1021147" y="32094"/>
                      <a:pt x="1019313" y="33928"/>
                      <a:pt x="1017051" y="33928"/>
                    </a:cubicBezTo>
                    <a:lnTo>
                      <a:pt x="4096" y="33928"/>
                    </a:lnTo>
                    <a:cubicBezTo>
                      <a:pt x="1834" y="33928"/>
                      <a:pt x="0" y="32094"/>
                      <a:pt x="0" y="29832"/>
                    </a:cubicBezTo>
                    <a:lnTo>
                      <a:pt x="0" y="4096"/>
                    </a:lnTo>
                    <a:cubicBezTo>
                      <a:pt x="0" y="1834"/>
                      <a:pt x="1834" y="0"/>
                      <a:pt x="4096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5" name="Google Shape;175;p18"/>
              <p:cNvSpPr txBox="1"/>
              <p:nvPr/>
            </p:nvSpPr>
            <p:spPr>
              <a:xfrm>
                <a:off x="0" y="-152400"/>
                <a:ext cx="1021147" cy="1863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l">
                  <a:lnSpc>
                    <a:spcPct val="23994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76" name="Google Shape;176;p18"/>
            <p:cNvSpPr txBox="1"/>
            <p:nvPr/>
          </p:nvSpPr>
          <p:spPr>
            <a:xfrm>
              <a:off x="1708" y="92340"/>
              <a:ext cx="22682920" cy="5471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de-DE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Zielgruppe – Frauen – </a:t>
              </a:r>
              <a:r>
                <a:rPr lang="de-DE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Definieren Sie ihre Bedürfnisse und Barrieren.</a:t>
              </a:r>
              <a:endParaRPr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77" name="Google Shape;177;p18"/>
            <p:cNvGrpSpPr/>
            <p:nvPr/>
          </p:nvGrpSpPr>
          <p:grpSpPr>
            <a:xfrm>
              <a:off x="0" y="137312"/>
              <a:ext cx="22683773" cy="4138884"/>
              <a:chOff x="0" y="-152400"/>
              <a:chExt cx="1021186" cy="186328"/>
            </a:xfrm>
          </p:grpSpPr>
          <p:sp>
            <p:nvSpPr>
              <p:cNvPr id="178" name="Google Shape;178;p18"/>
              <p:cNvSpPr/>
              <p:nvPr/>
            </p:nvSpPr>
            <p:spPr>
              <a:xfrm>
                <a:off x="0" y="0"/>
                <a:ext cx="1021186" cy="33928"/>
              </a:xfrm>
              <a:custGeom>
                <a:rect b="b" l="l" r="r" t="t"/>
                <a:pathLst>
                  <a:path extrusionOk="0" h="33928" w="1021186">
                    <a:moveTo>
                      <a:pt x="4096" y="0"/>
                    </a:moveTo>
                    <a:lnTo>
                      <a:pt x="1017090" y="0"/>
                    </a:lnTo>
                    <a:cubicBezTo>
                      <a:pt x="1018176" y="0"/>
                      <a:pt x="1019218" y="431"/>
                      <a:pt x="1019986" y="1200"/>
                    </a:cubicBezTo>
                    <a:cubicBezTo>
                      <a:pt x="1020754" y="1968"/>
                      <a:pt x="1021186" y="3009"/>
                      <a:pt x="1021186" y="4096"/>
                    </a:cubicBezTo>
                    <a:lnTo>
                      <a:pt x="1021186" y="29832"/>
                    </a:lnTo>
                    <a:cubicBezTo>
                      <a:pt x="1021186" y="32094"/>
                      <a:pt x="1019352" y="33928"/>
                      <a:pt x="1017090" y="33928"/>
                    </a:cubicBezTo>
                    <a:lnTo>
                      <a:pt x="4096" y="33928"/>
                    </a:lnTo>
                    <a:cubicBezTo>
                      <a:pt x="3009" y="33928"/>
                      <a:pt x="1968" y="33496"/>
                      <a:pt x="1200" y="32728"/>
                    </a:cubicBezTo>
                    <a:cubicBezTo>
                      <a:pt x="431" y="31960"/>
                      <a:pt x="0" y="30918"/>
                      <a:pt x="0" y="29832"/>
                    </a:cubicBezTo>
                    <a:lnTo>
                      <a:pt x="0" y="4096"/>
                    </a:lnTo>
                    <a:cubicBezTo>
                      <a:pt x="0" y="1834"/>
                      <a:pt x="1834" y="0"/>
                      <a:pt x="4096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9" name="Google Shape;179;p18"/>
              <p:cNvSpPr txBox="1"/>
              <p:nvPr/>
            </p:nvSpPr>
            <p:spPr>
              <a:xfrm>
                <a:off x="0" y="-152400"/>
                <a:ext cx="1021186" cy="1863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l">
                  <a:lnSpc>
                    <a:spcPct val="23994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80" name="Google Shape;180;p18"/>
            <p:cNvSpPr txBox="1"/>
            <p:nvPr/>
          </p:nvSpPr>
          <p:spPr>
            <a:xfrm>
              <a:off x="0" y="3614896"/>
              <a:ext cx="22683773" cy="5471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de-DE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Wert für das Unternehmen </a:t>
              </a:r>
              <a:r>
                <a:rPr lang="de-DE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– Welche Vorteile wird das bringen? (z. B. geringere Fluktuation…,) </a:t>
              </a:r>
              <a:endParaRPr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81" name="Google Shape;181;p18"/>
            <p:cNvGrpSpPr/>
            <p:nvPr/>
          </p:nvGrpSpPr>
          <p:grpSpPr>
            <a:xfrm>
              <a:off x="0" y="3659869"/>
              <a:ext cx="22683773" cy="4138884"/>
              <a:chOff x="0" y="-152400"/>
              <a:chExt cx="1021186" cy="186328"/>
            </a:xfrm>
          </p:grpSpPr>
          <p:sp>
            <p:nvSpPr>
              <p:cNvPr id="182" name="Google Shape;182;p18"/>
              <p:cNvSpPr/>
              <p:nvPr/>
            </p:nvSpPr>
            <p:spPr>
              <a:xfrm>
                <a:off x="0" y="0"/>
                <a:ext cx="1021186" cy="33928"/>
              </a:xfrm>
              <a:custGeom>
                <a:rect b="b" l="l" r="r" t="t"/>
                <a:pathLst>
                  <a:path extrusionOk="0" h="33928" w="1021186">
                    <a:moveTo>
                      <a:pt x="4096" y="0"/>
                    </a:moveTo>
                    <a:lnTo>
                      <a:pt x="1017090" y="0"/>
                    </a:lnTo>
                    <a:cubicBezTo>
                      <a:pt x="1018176" y="0"/>
                      <a:pt x="1019218" y="431"/>
                      <a:pt x="1019986" y="1200"/>
                    </a:cubicBezTo>
                    <a:cubicBezTo>
                      <a:pt x="1020754" y="1968"/>
                      <a:pt x="1021186" y="3009"/>
                      <a:pt x="1021186" y="4096"/>
                    </a:cubicBezTo>
                    <a:lnTo>
                      <a:pt x="1021186" y="29832"/>
                    </a:lnTo>
                    <a:cubicBezTo>
                      <a:pt x="1021186" y="32094"/>
                      <a:pt x="1019352" y="33928"/>
                      <a:pt x="1017090" y="33928"/>
                    </a:cubicBezTo>
                    <a:lnTo>
                      <a:pt x="4096" y="33928"/>
                    </a:lnTo>
                    <a:cubicBezTo>
                      <a:pt x="3009" y="33928"/>
                      <a:pt x="1968" y="33496"/>
                      <a:pt x="1200" y="32728"/>
                    </a:cubicBezTo>
                    <a:cubicBezTo>
                      <a:pt x="431" y="31960"/>
                      <a:pt x="0" y="30918"/>
                      <a:pt x="0" y="29832"/>
                    </a:cubicBezTo>
                    <a:lnTo>
                      <a:pt x="0" y="4096"/>
                    </a:lnTo>
                    <a:cubicBezTo>
                      <a:pt x="0" y="1834"/>
                      <a:pt x="1834" y="0"/>
                      <a:pt x="4096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3" name="Google Shape;183;p18"/>
              <p:cNvSpPr txBox="1"/>
              <p:nvPr/>
            </p:nvSpPr>
            <p:spPr>
              <a:xfrm>
                <a:off x="0" y="-152400"/>
                <a:ext cx="1021186" cy="1863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l">
                  <a:lnSpc>
                    <a:spcPct val="23994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84" name="Google Shape;184;p18"/>
            <p:cNvSpPr txBox="1"/>
            <p:nvPr/>
          </p:nvSpPr>
          <p:spPr>
            <a:xfrm>
              <a:off x="0" y="7137453"/>
              <a:ext cx="22683773" cy="5471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de-DE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Kostenstruktur </a:t>
              </a:r>
              <a:r>
                <a:rPr lang="de-DE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– Was wird es kosten? (Geld, Zeit, Personalkapazität)</a:t>
              </a:r>
              <a:endParaRPr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85" name="Google Shape;185;p18"/>
            <p:cNvGrpSpPr/>
            <p:nvPr/>
          </p:nvGrpSpPr>
          <p:grpSpPr>
            <a:xfrm>
              <a:off x="1708" y="2779229"/>
              <a:ext cx="22683773" cy="4138884"/>
              <a:chOff x="0" y="-152400"/>
              <a:chExt cx="1021186" cy="186328"/>
            </a:xfrm>
          </p:grpSpPr>
          <p:sp>
            <p:nvSpPr>
              <p:cNvPr id="186" name="Google Shape;186;p18"/>
              <p:cNvSpPr/>
              <p:nvPr/>
            </p:nvSpPr>
            <p:spPr>
              <a:xfrm>
                <a:off x="0" y="0"/>
                <a:ext cx="1021186" cy="33928"/>
              </a:xfrm>
              <a:custGeom>
                <a:rect b="b" l="l" r="r" t="t"/>
                <a:pathLst>
                  <a:path extrusionOk="0" h="33928" w="1021186">
                    <a:moveTo>
                      <a:pt x="4096" y="0"/>
                    </a:moveTo>
                    <a:lnTo>
                      <a:pt x="1017090" y="0"/>
                    </a:lnTo>
                    <a:cubicBezTo>
                      <a:pt x="1018176" y="0"/>
                      <a:pt x="1019218" y="431"/>
                      <a:pt x="1019986" y="1200"/>
                    </a:cubicBezTo>
                    <a:cubicBezTo>
                      <a:pt x="1020754" y="1968"/>
                      <a:pt x="1021186" y="3009"/>
                      <a:pt x="1021186" y="4096"/>
                    </a:cubicBezTo>
                    <a:lnTo>
                      <a:pt x="1021186" y="29832"/>
                    </a:lnTo>
                    <a:cubicBezTo>
                      <a:pt x="1021186" y="32094"/>
                      <a:pt x="1019352" y="33928"/>
                      <a:pt x="1017090" y="33928"/>
                    </a:cubicBezTo>
                    <a:lnTo>
                      <a:pt x="4096" y="33928"/>
                    </a:lnTo>
                    <a:cubicBezTo>
                      <a:pt x="3009" y="33928"/>
                      <a:pt x="1968" y="33496"/>
                      <a:pt x="1200" y="32728"/>
                    </a:cubicBezTo>
                    <a:cubicBezTo>
                      <a:pt x="431" y="31960"/>
                      <a:pt x="0" y="30918"/>
                      <a:pt x="0" y="29832"/>
                    </a:cubicBezTo>
                    <a:lnTo>
                      <a:pt x="0" y="4096"/>
                    </a:lnTo>
                    <a:cubicBezTo>
                      <a:pt x="0" y="1834"/>
                      <a:pt x="1834" y="0"/>
                      <a:pt x="4096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7" name="Google Shape;187;p18"/>
              <p:cNvSpPr txBox="1"/>
              <p:nvPr/>
            </p:nvSpPr>
            <p:spPr>
              <a:xfrm>
                <a:off x="0" y="-152400"/>
                <a:ext cx="1021186" cy="1863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l">
                  <a:lnSpc>
                    <a:spcPct val="23994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88" name="Google Shape;188;p18"/>
            <p:cNvSpPr txBox="1"/>
            <p:nvPr/>
          </p:nvSpPr>
          <p:spPr>
            <a:xfrm>
              <a:off x="1708" y="6256814"/>
              <a:ext cx="22683773" cy="5471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de-DE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Schlüsselpartner </a:t>
              </a:r>
              <a:r>
                <a:rPr lang="de-DE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– Wer könnte helfen? (z. B. Ausbildungsanbieter, lokale Arbeitsvermittlungen)</a:t>
              </a:r>
              <a:endParaRPr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89" name="Google Shape;189;p18"/>
            <p:cNvGrpSpPr/>
            <p:nvPr/>
          </p:nvGrpSpPr>
          <p:grpSpPr>
            <a:xfrm>
              <a:off x="1708" y="-743327"/>
              <a:ext cx="22682920" cy="4138884"/>
              <a:chOff x="0" y="-152400"/>
              <a:chExt cx="1021147" cy="186328"/>
            </a:xfrm>
          </p:grpSpPr>
          <p:sp>
            <p:nvSpPr>
              <p:cNvPr id="190" name="Google Shape;190;p18"/>
              <p:cNvSpPr/>
              <p:nvPr/>
            </p:nvSpPr>
            <p:spPr>
              <a:xfrm>
                <a:off x="0" y="0"/>
                <a:ext cx="1021147" cy="33928"/>
              </a:xfrm>
              <a:custGeom>
                <a:rect b="b" l="l" r="r" t="t"/>
                <a:pathLst>
                  <a:path extrusionOk="0" h="33928" w="1021147">
                    <a:moveTo>
                      <a:pt x="4096" y="0"/>
                    </a:moveTo>
                    <a:lnTo>
                      <a:pt x="1017051" y="0"/>
                    </a:lnTo>
                    <a:cubicBezTo>
                      <a:pt x="1018138" y="0"/>
                      <a:pt x="1019179" y="432"/>
                      <a:pt x="1019948" y="1200"/>
                    </a:cubicBezTo>
                    <a:cubicBezTo>
                      <a:pt x="1020716" y="1968"/>
                      <a:pt x="1021147" y="3009"/>
                      <a:pt x="1021147" y="4096"/>
                    </a:cubicBezTo>
                    <a:lnTo>
                      <a:pt x="1021147" y="29832"/>
                    </a:lnTo>
                    <a:cubicBezTo>
                      <a:pt x="1021147" y="32094"/>
                      <a:pt x="1019313" y="33928"/>
                      <a:pt x="1017051" y="33928"/>
                    </a:cubicBezTo>
                    <a:lnTo>
                      <a:pt x="4096" y="33928"/>
                    </a:lnTo>
                    <a:cubicBezTo>
                      <a:pt x="1834" y="33928"/>
                      <a:pt x="0" y="32094"/>
                      <a:pt x="0" y="29832"/>
                    </a:cubicBezTo>
                    <a:lnTo>
                      <a:pt x="0" y="4096"/>
                    </a:lnTo>
                    <a:cubicBezTo>
                      <a:pt x="0" y="1834"/>
                      <a:pt x="1834" y="0"/>
                      <a:pt x="4096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1" name="Google Shape;191;p18"/>
              <p:cNvSpPr txBox="1"/>
              <p:nvPr/>
            </p:nvSpPr>
            <p:spPr>
              <a:xfrm>
                <a:off x="0" y="-152400"/>
                <a:ext cx="1021147" cy="1863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l">
                  <a:lnSpc>
                    <a:spcPct val="23994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92" name="Google Shape;192;p18"/>
            <p:cNvSpPr txBox="1"/>
            <p:nvPr/>
          </p:nvSpPr>
          <p:spPr>
            <a:xfrm>
              <a:off x="1708" y="2734257"/>
              <a:ext cx="22682920" cy="5471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de-DE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Beziehungen – </a:t>
              </a:r>
              <a:r>
                <a:rPr lang="de-DE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Welche Beziehung sollte aufgebaut werden? (z. B. unterstützendes Onboarding..)</a:t>
              </a:r>
              <a:endParaRPr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93" name="Google Shape;193;p18"/>
            <p:cNvGrpSpPr/>
            <p:nvPr/>
          </p:nvGrpSpPr>
          <p:grpSpPr>
            <a:xfrm>
              <a:off x="1708" y="1898590"/>
              <a:ext cx="22683773" cy="4138884"/>
              <a:chOff x="0" y="-152400"/>
              <a:chExt cx="1021186" cy="186328"/>
            </a:xfrm>
          </p:grpSpPr>
          <p:sp>
            <p:nvSpPr>
              <p:cNvPr id="194" name="Google Shape;194;p18"/>
              <p:cNvSpPr/>
              <p:nvPr/>
            </p:nvSpPr>
            <p:spPr>
              <a:xfrm>
                <a:off x="0" y="0"/>
                <a:ext cx="1021186" cy="33928"/>
              </a:xfrm>
              <a:custGeom>
                <a:rect b="b" l="l" r="r" t="t"/>
                <a:pathLst>
                  <a:path extrusionOk="0" h="33928" w="1021186">
                    <a:moveTo>
                      <a:pt x="4096" y="0"/>
                    </a:moveTo>
                    <a:lnTo>
                      <a:pt x="1017090" y="0"/>
                    </a:lnTo>
                    <a:cubicBezTo>
                      <a:pt x="1018176" y="0"/>
                      <a:pt x="1019218" y="431"/>
                      <a:pt x="1019986" y="1200"/>
                    </a:cubicBezTo>
                    <a:cubicBezTo>
                      <a:pt x="1020754" y="1968"/>
                      <a:pt x="1021186" y="3009"/>
                      <a:pt x="1021186" y="4096"/>
                    </a:cubicBezTo>
                    <a:lnTo>
                      <a:pt x="1021186" y="29832"/>
                    </a:lnTo>
                    <a:cubicBezTo>
                      <a:pt x="1021186" y="32094"/>
                      <a:pt x="1019352" y="33928"/>
                      <a:pt x="1017090" y="33928"/>
                    </a:cubicBezTo>
                    <a:lnTo>
                      <a:pt x="4096" y="33928"/>
                    </a:lnTo>
                    <a:cubicBezTo>
                      <a:pt x="3009" y="33928"/>
                      <a:pt x="1968" y="33496"/>
                      <a:pt x="1200" y="32728"/>
                    </a:cubicBezTo>
                    <a:cubicBezTo>
                      <a:pt x="431" y="31960"/>
                      <a:pt x="0" y="30918"/>
                      <a:pt x="0" y="29832"/>
                    </a:cubicBezTo>
                    <a:lnTo>
                      <a:pt x="0" y="4096"/>
                    </a:lnTo>
                    <a:cubicBezTo>
                      <a:pt x="0" y="1834"/>
                      <a:pt x="1834" y="0"/>
                      <a:pt x="4096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5" name="Google Shape;195;p18"/>
              <p:cNvSpPr txBox="1"/>
              <p:nvPr/>
            </p:nvSpPr>
            <p:spPr>
              <a:xfrm>
                <a:off x="0" y="-152400"/>
                <a:ext cx="1021186" cy="1863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l">
                  <a:lnSpc>
                    <a:spcPct val="23994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96" name="Google Shape;196;p18"/>
            <p:cNvSpPr txBox="1"/>
            <p:nvPr/>
          </p:nvSpPr>
          <p:spPr>
            <a:xfrm>
              <a:off x="1708" y="5376174"/>
              <a:ext cx="22683773" cy="5471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de-DE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Wichtige Aktivitäten </a:t>
              </a:r>
              <a:r>
                <a:rPr lang="de-DE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– Was muss getan werden? (z. B. Stellenanzeigen neu, Mentoring-Programm)</a:t>
              </a:r>
              <a:endParaRPr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97" name="Google Shape;197;p18"/>
            <p:cNvGrpSpPr/>
            <p:nvPr/>
          </p:nvGrpSpPr>
          <p:grpSpPr>
            <a:xfrm>
              <a:off x="854" y="1017951"/>
              <a:ext cx="22683773" cy="4138884"/>
              <a:chOff x="0" y="-152400"/>
              <a:chExt cx="1021186" cy="186328"/>
            </a:xfrm>
          </p:grpSpPr>
          <p:sp>
            <p:nvSpPr>
              <p:cNvPr id="198" name="Google Shape;198;p18"/>
              <p:cNvSpPr/>
              <p:nvPr/>
            </p:nvSpPr>
            <p:spPr>
              <a:xfrm>
                <a:off x="0" y="0"/>
                <a:ext cx="1021186" cy="33928"/>
              </a:xfrm>
              <a:custGeom>
                <a:rect b="b" l="l" r="r" t="t"/>
                <a:pathLst>
                  <a:path extrusionOk="0" h="33928" w="1021186">
                    <a:moveTo>
                      <a:pt x="4096" y="0"/>
                    </a:moveTo>
                    <a:lnTo>
                      <a:pt x="1017090" y="0"/>
                    </a:lnTo>
                    <a:cubicBezTo>
                      <a:pt x="1018176" y="0"/>
                      <a:pt x="1019218" y="431"/>
                      <a:pt x="1019986" y="1200"/>
                    </a:cubicBezTo>
                    <a:cubicBezTo>
                      <a:pt x="1020754" y="1968"/>
                      <a:pt x="1021186" y="3009"/>
                      <a:pt x="1021186" y="4096"/>
                    </a:cubicBezTo>
                    <a:lnTo>
                      <a:pt x="1021186" y="29832"/>
                    </a:lnTo>
                    <a:cubicBezTo>
                      <a:pt x="1021186" y="32094"/>
                      <a:pt x="1019352" y="33928"/>
                      <a:pt x="1017090" y="33928"/>
                    </a:cubicBezTo>
                    <a:lnTo>
                      <a:pt x="4096" y="33928"/>
                    </a:lnTo>
                    <a:cubicBezTo>
                      <a:pt x="3009" y="33928"/>
                      <a:pt x="1968" y="33496"/>
                      <a:pt x="1200" y="32728"/>
                    </a:cubicBezTo>
                    <a:cubicBezTo>
                      <a:pt x="431" y="31960"/>
                      <a:pt x="0" y="30918"/>
                      <a:pt x="0" y="29832"/>
                    </a:cubicBezTo>
                    <a:lnTo>
                      <a:pt x="0" y="4096"/>
                    </a:lnTo>
                    <a:cubicBezTo>
                      <a:pt x="0" y="1834"/>
                      <a:pt x="1834" y="0"/>
                      <a:pt x="4096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9" name="Google Shape;199;p18"/>
              <p:cNvSpPr txBox="1"/>
              <p:nvPr/>
            </p:nvSpPr>
            <p:spPr>
              <a:xfrm>
                <a:off x="0" y="-152400"/>
                <a:ext cx="1021186" cy="1863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l">
                  <a:lnSpc>
                    <a:spcPct val="23994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00" name="Google Shape;200;p18"/>
            <p:cNvSpPr txBox="1"/>
            <p:nvPr/>
          </p:nvSpPr>
          <p:spPr>
            <a:xfrm>
              <a:off x="855" y="4495536"/>
              <a:ext cx="22683773" cy="5471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de-DE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Wichtige Ressourcen </a:t>
              </a:r>
              <a:r>
                <a:rPr lang="de-DE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– Welche Ressourcen haben Sie bereits? (z. B. Schulungsbudget, HR Abt.)</a:t>
              </a:r>
              <a:endParaRPr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01" name="Google Shape;201;p18"/>
            <p:cNvGrpSpPr/>
            <p:nvPr/>
          </p:nvGrpSpPr>
          <p:grpSpPr>
            <a:xfrm>
              <a:off x="1708" y="-1623967"/>
              <a:ext cx="22682920" cy="4138884"/>
              <a:chOff x="0" y="-152400"/>
              <a:chExt cx="1021147" cy="186328"/>
            </a:xfrm>
          </p:grpSpPr>
          <p:sp>
            <p:nvSpPr>
              <p:cNvPr id="202" name="Google Shape;202;p18"/>
              <p:cNvSpPr/>
              <p:nvPr/>
            </p:nvSpPr>
            <p:spPr>
              <a:xfrm>
                <a:off x="0" y="0"/>
                <a:ext cx="1021147" cy="33928"/>
              </a:xfrm>
              <a:custGeom>
                <a:rect b="b" l="l" r="r" t="t"/>
                <a:pathLst>
                  <a:path extrusionOk="0" h="33928" w="1021147">
                    <a:moveTo>
                      <a:pt x="4096" y="0"/>
                    </a:moveTo>
                    <a:lnTo>
                      <a:pt x="1017051" y="0"/>
                    </a:lnTo>
                    <a:cubicBezTo>
                      <a:pt x="1018138" y="0"/>
                      <a:pt x="1019179" y="432"/>
                      <a:pt x="1019948" y="1200"/>
                    </a:cubicBezTo>
                    <a:cubicBezTo>
                      <a:pt x="1020716" y="1968"/>
                      <a:pt x="1021147" y="3009"/>
                      <a:pt x="1021147" y="4096"/>
                    </a:cubicBezTo>
                    <a:lnTo>
                      <a:pt x="1021147" y="29832"/>
                    </a:lnTo>
                    <a:cubicBezTo>
                      <a:pt x="1021147" y="32094"/>
                      <a:pt x="1019313" y="33928"/>
                      <a:pt x="1017051" y="33928"/>
                    </a:cubicBezTo>
                    <a:lnTo>
                      <a:pt x="4096" y="33928"/>
                    </a:lnTo>
                    <a:cubicBezTo>
                      <a:pt x="1834" y="33928"/>
                      <a:pt x="0" y="32094"/>
                      <a:pt x="0" y="29832"/>
                    </a:cubicBezTo>
                    <a:lnTo>
                      <a:pt x="0" y="4096"/>
                    </a:lnTo>
                    <a:cubicBezTo>
                      <a:pt x="0" y="1834"/>
                      <a:pt x="1834" y="0"/>
                      <a:pt x="4096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3" name="Google Shape;203;p18"/>
              <p:cNvSpPr txBox="1"/>
              <p:nvPr/>
            </p:nvSpPr>
            <p:spPr>
              <a:xfrm>
                <a:off x="0" y="-152400"/>
                <a:ext cx="1021147" cy="1863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l">
                  <a:lnSpc>
                    <a:spcPct val="23994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04" name="Google Shape;204;p18"/>
            <p:cNvSpPr txBox="1"/>
            <p:nvPr/>
          </p:nvSpPr>
          <p:spPr>
            <a:xfrm>
              <a:off x="1708" y="1853619"/>
              <a:ext cx="22682920" cy="5471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de-DE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Kanäle – </a:t>
              </a:r>
              <a:r>
                <a:rPr lang="de-DE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Wie erreicht man sie? (z. B. Jobportale, Community-Netzwerke</a:t>
              </a:r>
              <a:r>
                <a:rPr b="1" lang="de-DE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)</a:t>
              </a:r>
              <a:endParaRPr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05" name="Google Shape;205;p18"/>
            <p:cNvGrpSpPr/>
            <p:nvPr/>
          </p:nvGrpSpPr>
          <p:grpSpPr>
            <a:xfrm>
              <a:off x="854" y="-2504606"/>
              <a:ext cx="22682920" cy="4138884"/>
              <a:chOff x="0" y="-152400"/>
              <a:chExt cx="1021147" cy="186328"/>
            </a:xfrm>
          </p:grpSpPr>
          <p:sp>
            <p:nvSpPr>
              <p:cNvPr id="206" name="Google Shape;206;p18"/>
              <p:cNvSpPr/>
              <p:nvPr/>
            </p:nvSpPr>
            <p:spPr>
              <a:xfrm>
                <a:off x="0" y="0"/>
                <a:ext cx="1021147" cy="33928"/>
              </a:xfrm>
              <a:custGeom>
                <a:rect b="b" l="l" r="r" t="t"/>
                <a:pathLst>
                  <a:path extrusionOk="0" h="33928" w="1021147">
                    <a:moveTo>
                      <a:pt x="4096" y="0"/>
                    </a:moveTo>
                    <a:lnTo>
                      <a:pt x="1017051" y="0"/>
                    </a:lnTo>
                    <a:cubicBezTo>
                      <a:pt x="1018138" y="0"/>
                      <a:pt x="1019179" y="432"/>
                      <a:pt x="1019948" y="1200"/>
                    </a:cubicBezTo>
                    <a:cubicBezTo>
                      <a:pt x="1020716" y="1968"/>
                      <a:pt x="1021147" y="3009"/>
                      <a:pt x="1021147" y="4096"/>
                    </a:cubicBezTo>
                    <a:lnTo>
                      <a:pt x="1021147" y="29832"/>
                    </a:lnTo>
                    <a:cubicBezTo>
                      <a:pt x="1021147" y="32094"/>
                      <a:pt x="1019313" y="33928"/>
                      <a:pt x="1017051" y="33928"/>
                    </a:cubicBezTo>
                    <a:lnTo>
                      <a:pt x="4096" y="33928"/>
                    </a:lnTo>
                    <a:cubicBezTo>
                      <a:pt x="1834" y="33928"/>
                      <a:pt x="0" y="32094"/>
                      <a:pt x="0" y="29832"/>
                    </a:cubicBezTo>
                    <a:lnTo>
                      <a:pt x="0" y="4096"/>
                    </a:lnTo>
                    <a:cubicBezTo>
                      <a:pt x="0" y="1834"/>
                      <a:pt x="1834" y="0"/>
                      <a:pt x="4096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7" name="Google Shape;207;p18"/>
              <p:cNvSpPr txBox="1"/>
              <p:nvPr/>
            </p:nvSpPr>
            <p:spPr>
              <a:xfrm>
                <a:off x="0" y="-152400"/>
                <a:ext cx="1021147" cy="1863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l">
                  <a:lnSpc>
                    <a:spcPct val="23994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08" name="Google Shape;208;p18"/>
            <p:cNvSpPr txBox="1"/>
            <p:nvPr/>
          </p:nvSpPr>
          <p:spPr>
            <a:xfrm>
              <a:off x="855" y="972979"/>
              <a:ext cx="22682920" cy="5471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de-DE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Wertangebote – </a:t>
              </a:r>
              <a:r>
                <a:rPr lang="de-DE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Was könnte Ihr Unternehmen dieser Gruppe bieten? (z. B. flexible Arbeitszeiten…)</a:t>
              </a:r>
              <a:endParaRPr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213" name="Google Shape;213;p19"/>
          <p:cNvSpPr/>
          <p:nvPr/>
        </p:nvSpPr>
        <p:spPr>
          <a:xfrm>
            <a:off x="264825" y="9690666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19"/>
          <p:cNvSpPr/>
          <p:nvPr/>
        </p:nvSpPr>
        <p:spPr>
          <a:xfrm>
            <a:off x="42753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logótipo, captura de ecrã  Descrição gerada automaticamente" id="215" name="Google Shape;215;p19"/>
          <p:cNvSpPr/>
          <p:nvPr/>
        </p:nvSpPr>
        <p:spPr>
          <a:xfrm>
            <a:off x="-134349" y="181676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5" l="0" r="1" t="-4953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19"/>
          <p:cNvSpPr/>
          <p:nvPr/>
        </p:nvSpPr>
        <p:spPr>
          <a:xfrm>
            <a:off x="2136567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19"/>
          <p:cNvSpPr/>
          <p:nvPr/>
        </p:nvSpPr>
        <p:spPr>
          <a:xfrm>
            <a:off x="2136567" y="899134"/>
            <a:ext cx="15629390" cy="8791532"/>
          </a:xfrm>
          <a:custGeom>
            <a:rect b="b" l="l" r="r" t="t"/>
            <a:pathLst>
              <a:path extrusionOk="0" h="8791532" w="15629390">
                <a:moveTo>
                  <a:pt x="0" y="0"/>
                </a:moveTo>
                <a:lnTo>
                  <a:pt x="15629389" y="0"/>
                </a:lnTo>
                <a:lnTo>
                  <a:pt x="15629389" y="8791532"/>
                </a:lnTo>
                <a:lnTo>
                  <a:pt x="0" y="87915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19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223" name="Google Shape;223;p20"/>
          <p:cNvSpPr/>
          <p:nvPr/>
        </p:nvSpPr>
        <p:spPr>
          <a:xfrm>
            <a:off x="264825" y="9690666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20"/>
          <p:cNvSpPr/>
          <p:nvPr/>
        </p:nvSpPr>
        <p:spPr>
          <a:xfrm>
            <a:off x="42753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logótipo, captura de ecrã  Descrição gerada automaticamente" id="225" name="Google Shape;225;p20"/>
          <p:cNvSpPr/>
          <p:nvPr/>
        </p:nvSpPr>
        <p:spPr>
          <a:xfrm>
            <a:off x="-134349" y="181676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5" l="0" r="1" t="-4953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20"/>
          <p:cNvSpPr/>
          <p:nvPr/>
        </p:nvSpPr>
        <p:spPr>
          <a:xfrm>
            <a:off x="2136567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27" name="Google Shape;227;p20"/>
          <p:cNvGrpSpPr/>
          <p:nvPr/>
        </p:nvGrpSpPr>
        <p:grpSpPr>
          <a:xfrm>
            <a:off x="2136567" y="2398899"/>
            <a:ext cx="13827421" cy="6540126"/>
            <a:chOff x="-249931" y="-771525"/>
            <a:chExt cx="18436562" cy="8720167"/>
          </a:xfrm>
        </p:grpSpPr>
        <p:grpSp>
          <p:nvGrpSpPr>
            <p:cNvPr id="228" name="Google Shape;228;p20"/>
            <p:cNvGrpSpPr/>
            <p:nvPr/>
          </p:nvGrpSpPr>
          <p:grpSpPr>
            <a:xfrm>
              <a:off x="131759" y="-771525"/>
              <a:ext cx="18054872" cy="2828925"/>
              <a:chOff x="0" y="-152400"/>
              <a:chExt cx="3566394" cy="558800"/>
            </a:xfrm>
          </p:grpSpPr>
          <p:sp>
            <p:nvSpPr>
              <p:cNvPr id="229" name="Google Shape;229;p20"/>
              <p:cNvSpPr/>
              <p:nvPr/>
            </p:nvSpPr>
            <p:spPr>
              <a:xfrm>
                <a:off x="0" y="0"/>
                <a:ext cx="3566394" cy="406400"/>
              </a:xfrm>
              <a:custGeom>
                <a:rect b="b" l="l" r="r" t="t"/>
                <a:pathLst>
                  <a:path extrusionOk="0" h="406400" w="3566394">
                    <a:moveTo>
                      <a:pt x="3363194" y="0"/>
                    </a:moveTo>
                    <a:cubicBezTo>
                      <a:pt x="3475418" y="0"/>
                      <a:pt x="3566394" y="90976"/>
                      <a:pt x="3566394" y="203200"/>
                    </a:cubicBezTo>
                    <a:cubicBezTo>
                      <a:pt x="3566394" y="315424"/>
                      <a:pt x="3475418" y="406400"/>
                      <a:pt x="3363194" y="406400"/>
                    </a:cubicBezTo>
                    <a:lnTo>
                      <a:pt x="203200" y="406400"/>
                    </a:lnTo>
                    <a:cubicBezTo>
                      <a:pt x="90976" y="406400"/>
                      <a:pt x="0" y="315424"/>
                      <a:pt x="0" y="203200"/>
                    </a:cubicBezTo>
                    <a:cubicBezTo>
                      <a:pt x="0" y="90976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FF9525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0" name="Google Shape;230;p20"/>
              <p:cNvSpPr txBox="1"/>
              <p:nvPr/>
            </p:nvSpPr>
            <p:spPr>
              <a:xfrm>
                <a:off x="0" y="-152400"/>
                <a:ext cx="3566393" cy="558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23994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31" name="Google Shape;231;p20"/>
            <p:cNvSpPr txBox="1"/>
            <p:nvPr/>
          </p:nvSpPr>
          <p:spPr>
            <a:xfrm>
              <a:off x="-249931" y="742735"/>
              <a:ext cx="18054867" cy="5471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Präsentieren Sie Ihr individuelles Business Model Canvas.</a:t>
              </a:r>
              <a:endParaRPr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232;p20"/>
            <p:cNvSpPr/>
            <p:nvPr/>
          </p:nvSpPr>
          <p:spPr>
            <a:xfrm>
              <a:off x="15348860" y="111505"/>
              <a:ext cx="1556938" cy="1834390"/>
            </a:xfrm>
            <a:custGeom>
              <a:rect b="b" l="l" r="r" t="t"/>
              <a:pathLst>
                <a:path extrusionOk="0" h="1834390" w="1556938">
                  <a:moveTo>
                    <a:pt x="0" y="0"/>
                  </a:moveTo>
                  <a:lnTo>
                    <a:pt x="1556939" y="0"/>
                  </a:lnTo>
                  <a:lnTo>
                    <a:pt x="1556939" y="1834390"/>
                  </a:lnTo>
                  <a:lnTo>
                    <a:pt x="0" y="183439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33" name="Google Shape;233;p20"/>
            <p:cNvGrpSpPr/>
            <p:nvPr/>
          </p:nvGrpSpPr>
          <p:grpSpPr>
            <a:xfrm>
              <a:off x="118583" y="2174096"/>
              <a:ext cx="18054872" cy="2828925"/>
              <a:chOff x="0" y="-152400"/>
              <a:chExt cx="3566394" cy="558800"/>
            </a:xfrm>
          </p:grpSpPr>
          <p:sp>
            <p:nvSpPr>
              <p:cNvPr id="234" name="Google Shape;234;p20"/>
              <p:cNvSpPr/>
              <p:nvPr/>
            </p:nvSpPr>
            <p:spPr>
              <a:xfrm>
                <a:off x="0" y="0"/>
                <a:ext cx="3566394" cy="406400"/>
              </a:xfrm>
              <a:custGeom>
                <a:rect b="b" l="l" r="r" t="t"/>
                <a:pathLst>
                  <a:path extrusionOk="0" h="406400" w="3566394">
                    <a:moveTo>
                      <a:pt x="3363194" y="0"/>
                    </a:moveTo>
                    <a:cubicBezTo>
                      <a:pt x="3475418" y="0"/>
                      <a:pt x="3566394" y="90976"/>
                      <a:pt x="3566394" y="203200"/>
                    </a:cubicBezTo>
                    <a:cubicBezTo>
                      <a:pt x="3566394" y="315424"/>
                      <a:pt x="3475418" y="406400"/>
                      <a:pt x="3363194" y="406400"/>
                    </a:cubicBezTo>
                    <a:lnTo>
                      <a:pt x="203200" y="406400"/>
                    </a:lnTo>
                    <a:cubicBezTo>
                      <a:pt x="90976" y="406400"/>
                      <a:pt x="0" y="315424"/>
                      <a:pt x="0" y="203200"/>
                    </a:cubicBezTo>
                    <a:cubicBezTo>
                      <a:pt x="0" y="90976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FF9525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5" name="Google Shape;235;p20"/>
              <p:cNvSpPr txBox="1"/>
              <p:nvPr/>
            </p:nvSpPr>
            <p:spPr>
              <a:xfrm>
                <a:off x="0" y="-152400"/>
                <a:ext cx="3566393" cy="558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23994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36" name="Google Shape;236;p20"/>
            <p:cNvSpPr txBox="1"/>
            <p:nvPr/>
          </p:nvSpPr>
          <p:spPr>
            <a:xfrm>
              <a:off x="0" y="3689841"/>
              <a:ext cx="18054868" cy="5471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Geben und empfangen Sie konstruktives Peer-Feedback.</a:t>
              </a:r>
              <a:endParaRPr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37" name="Google Shape;237;p20"/>
            <p:cNvGrpSpPr/>
            <p:nvPr/>
          </p:nvGrpSpPr>
          <p:grpSpPr>
            <a:xfrm>
              <a:off x="131759" y="5119717"/>
              <a:ext cx="18054872" cy="2828925"/>
              <a:chOff x="0" y="-152400"/>
              <a:chExt cx="3566394" cy="558800"/>
            </a:xfrm>
          </p:grpSpPr>
          <p:sp>
            <p:nvSpPr>
              <p:cNvPr id="238" name="Google Shape;238;p20"/>
              <p:cNvSpPr/>
              <p:nvPr/>
            </p:nvSpPr>
            <p:spPr>
              <a:xfrm>
                <a:off x="0" y="0"/>
                <a:ext cx="3566394" cy="406400"/>
              </a:xfrm>
              <a:custGeom>
                <a:rect b="b" l="l" r="r" t="t"/>
                <a:pathLst>
                  <a:path extrusionOk="0" h="406400" w="3566394">
                    <a:moveTo>
                      <a:pt x="3363194" y="0"/>
                    </a:moveTo>
                    <a:cubicBezTo>
                      <a:pt x="3475418" y="0"/>
                      <a:pt x="3566394" y="90976"/>
                      <a:pt x="3566394" y="203200"/>
                    </a:cubicBezTo>
                    <a:cubicBezTo>
                      <a:pt x="3566394" y="315424"/>
                      <a:pt x="3475418" y="406400"/>
                      <a:pt x="3363194" y="406400"/>
                    </a:cubicBezTo>
                    <a:lnTo>
                      <a:pt x="203200" y="406400"/>
                    </a:lnTo>
                    <a:cubicBezTo>
                      <a:pt x="90976" y="406400"/>
                      <a:pt x="0" y="315424"/>
                      <a:pt x="0" y="203200"/>
                    </a:cubicBezTo>
                    <a:cubicBezTo>
                      <a:pt x="0" y="90976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FF9525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9" name="Google Shape;239;p20"/>
              <p:cNvSpPr txBox="1"/>
              <p:nvPr/>
            </p:nvSpPr>
            <p:spPr>
              <a:xfrm>
                <a:off x="0" y="-152400"/>
                <a:ext cx="3566393" cy="558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23994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40" name="Google Shape;240;p20"/>
            <p:cNvSpPr txBox="1"/>
            <p:nvPr/>
          </p:nvSpPr>
          <p:spPr>
            <a:xfrm>
              <a:off x="0" y="6362412"/>
              <a:ext cx="18054867" cy="1134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Identifizieren Sie Stärken und Verbesserungspotenziale hinsichtlich der Strategien für die vier Zielgruppen.</a:t>
              </a:r>
              <a:endParaRPr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20"/>
            <p:cNvSpPr/>
            <p:nvPr/>
          </p:nvSpPr>
          <p:spPr>
            <a:xfrm>
              <a:off x="15497741" y="3148210"/>
              <a:ext cx="1652223" cy="1652223"/>
            </a:xfrm>
            <a:custGeom>
              <a:rect b="b" l="l" r="r" t="t"/>
              <a:pathLst>
                <a:path extrusionOk="0" h="1652223" w="1652223">
                  <a:moveTo>
                    <a:pt x="0" y="0"/>
                  </a:moveTo>
                  <a:lnTo>
                    <a:pt x="1652223" y="0"/>
                  </a:lnTo>
                  <a:lnTo>
                    <a:pt x="1652223" y="1652222"/>
                  </a:lnTo>
                  <a:lnTo>
                    <a:pt x="0" y="165222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2" name="Google Shape;242;p20"/>
            <p:cNvSpPr/>
            <p:nvPr/>
          </p:nvSpPr>
          <p:spPr>
            <a:xfrm rot="5400000">
              <a:off x="8582604" y="2171792"/>
              <a:ext cx="1723490" cy="715248"/>
            </a:xfrm>
            <a:custGeom>
              <a:rect b="b" l="l" r="r" t="t"/>
              <a:pathLst>
                <a:path extrusionOk="0" h="715248" w="1723490">
                  <a:moveTo>
                    <a:pt x="0" y="0"/>
                  </a:moveTo>
                  <a:lnTo>
                    <a:pt x="1723490" y="0"/>
                  </a:lnTo>
                  <a:lnTo>
                    <a:pt x="1723490" y="715249"/>
                  </a:lnTo>
                  <a:lnTo>
                    <a:pt x="0" y="71524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3" name="Google Shape;243;p20"/>
            <p:cNvSpPr/>
            <p:nvPr/>
          </p:nvSpPr>
          <p:spPr>
            <a:xfrm rot="5400000">
              <a:off x="8589192" y="5076045"/>
              <a:ext cx="1723490" cy="715248"/>
            </a:xfrm>
            <a:custGeom>
              <a:rect b="b" l="l" r="r" t="t"/>
              <a:pathLst>
                <a:path extrusionOk="0" h="715248" w="1723490">
                  <a:moveTo>
                    <a:pt x="0" y="0"/>
                  </a:moveTo>
                  <a:lnTo>
                    <a:pt x="1723490" y="0"/>
                  </a:lnTo>
                  <a:lnTo>
                    <a:pt x="1723490" y="715248"/>
                  </a:lnTo>
                  <a:lnTo>
                    <a:pt x="0" y="71524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4" name="Google Shape;244;p20"/>
          <p:cNvSpPr txBox="1"/>
          <p:nvPr/>
        </p:nvSpPr>
        <p:spPr>
          <a:xfrm>
            <a:off x="2511592" y="1225786"/>
            <a:ext cx="14327805" cy="15460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4200">
                <a:solidFill>
                  <a:srgbClr val="FF6D25"/>
                </a:solidFill>
                <a:latin typeface="Arial"/>
                <a:ea typeface="Arial"/>
                <a:cs typeface="Arial"/>
                <a:sym typeface="Arial"/>
              </a:rPr>
              <a:t>Präsentation des individuellen Business Model Canvas</a:t>
            </a:r>
            <a:endParaRPr/>
          </a:p>
          <a:p>
            <a:pPr indent="0" lvl="0" marL="0" marR="0" rtl="0" algn="l">
              <a:lnSpc>
                <a:spcPct val="4797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200">
              <a:solidFill>
                <a:srgbClr val="FF6D2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01328" lvl="1" marL="202656" marR="0" rtl="0" algn="l">
              <a:lnSpc>
                <a:spcPct val="4797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200" u="none" cap="none" strike="noStrike">
              <a:solidFill>
                <a:srgbClr val="FF6D2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20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254" name="Google Shape;254;p21"/>
          <p:cNvSpPr/>
          <p:nvPr/>
        </p:nvSpPr>
        <p:spPr>
          <a:xfrm>
            <a:off x="264825" y="9690666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21"/>
          <p:cNvSpPr/>
          <p:nvPr/>
        </p:nvSpPr>
        <p:spPr>
          <a:xfrm>
            <a:off x="42753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logótipo, captura de ecrã  Descrição gerada automaticamente" id="256" name="Google Shape;256;p21"/>
          <p:cNvSpPr/>
          <p:nvPr/>
        </p:nvSpPr>
        <p:spPr>
          <a:xfrm>
            <a:off x="-134349" y="181676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5" l="0" r="1" t="-4953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21"/>
          <p:cNvSpPr/>
          <p:nvPr/>
        </p:nvSpPr>
        <p:spPr>
          <a:xfrm>
            <a:off x="2136567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21"/>
          <p:cNvSpPr txBox="1"/>
          <p:nvPr/>
        </p:nvSpPr>
        <p:spPr>
          <a:xfrm>
            <a:off x="1690874" y="1920470"/>
            <a:ext cx="14777850" cy="42986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4200">
                <a:solidFill>
                  <a:srgbClr val="FF9525"/>
                </a:solidFill>
                <a:latin typeface="Arial"/>
                <a:ea typeface="Arial"/>
                <a:cs typeface="Arial"/>
                <a:sym typeface="Arial"/>
              </a:rPr>
              <a:t>Feedback-Leitfaden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Nach jeder Präsentation geben die Kollegen in 3 Schritten Feedback:</a:t>
            </a:r>
            <a:endParaRPr/>
          </a:p>
          <a:p>
            <a:pPr indent="-571500" lvl="0" marL="5715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b="1" lang="de-DE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Stärken</a:t>
            </a:r>
            <a:r>
              <a:rPr lang="de-DE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- Was funktioniert im Canvas gut?</a:t>
            </a:r>
            <a:endParaRPr/>
          </a:p>
          <a:p>
            <a:pPr indent="-571500" lvl="0" marL="5715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b="1" lang="de-DE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Verbesserungspotenziale </a:t>
            </a:r>
            <a:r>
              <a:rPr lang="de-DE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– Wo ist eine Klärung oder Anpassung erforderlich?</a:t>
            </a:r>
            <a:endParaRPr/>
          </a:p>
          <a:p>
            <a:pPr indent="-571500" lvl="0" marL="5715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b="1" lang="de-DE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Vorschläge</a:t>
            </a:r>
            <a:r>
              <a:rPr lang="de-DE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– Was könnte diese Strategie stärker oder realistischer machen?</a:t>
            </a:r>
            <a:endParaRPr sz="3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9" name="Google Shape;259;p21"/>
          <p:cNvGrpSpPr/>
          <p:nvPr/>
        </p:nvGrpSpPr>
        <p:grpSpPr>
          <a:xfrm>
            <a:off x="1718428" y="6437923"/>
            <a:ext cx="15459853" cy="2983119"/>
            <a:chOff x="-1254" y="-42863"/>
            <a:chExt cx="4071731" cy="785678"/>
          </a:xfrm>
        </p:grpSpPr>
        <p:sp>
          <p:nvSpPr>
            <p:cNvPr id="260" name="Google Shape;260;p21"/>
            <p:cNvSpPr/>
            <p:nvPr/>
          </p:nvSpPr>
          <p:spPr>
            <a:xfrm>
              <a:off x="0" y="0"/>
              <a:ext cx="4070477" cy="699953"/>
            </a:xfrm>
            <a:custGeom>
              <a:rect b="b" l="l" r="r" t="t"/>
              <a:pathLst>
                <a:path extrusionOk="0" h="699953" w="4070477">
                  <a:moveTo>
                    <a:pt x="15028" y="0"/>
                  </a:moveTo>
                  <a:lnTo>
                    <a:pt x="4055449" y="0"/>
                  </a:lnTo>
                  <a:cubicBezTo>
                    <a:pt x="4059434" y="0"/>
                    <a:pt x="4063257" y="1583"/>
                    <a:pt x="4066075" y="4402"/>
                  </a:cubicBezTo>
                  <a:cubicBezTo>
                    <a:pt x="4068893" y="7220"/>
                    <a:pt x="4070477" y="11042"/>
                    <a:pt x="4070477" y="15028"/>
                  </a:cubicBezTo>
                  <a:lnTo>
                    <a:pt x="4070477" y="684925"/>
                  </a:lnTo>
                  <a:cubicBezTo>
                    <a:pt x="4070477" y="688910"/>
                    <a:pt x="4068893" y="692733"/>
                    <a:pt x="4066075" y="695551"/>
                  </a:cubicBezTo>
                  <a:cubicBezTo>
                    <a:pt x="4063257" y="698369"/>
                    <a:pt x="4059434" y="699953"/>
                    <a:pt x="4055449" y="699953"/>
                  </a:cubicBezTo>
                  <a:lnTo>
                    <a:pt x="15028" y="699953"/>
                  </a:lnTo>
                  <a:cubicBezTo>
                    <a:pt x="11042" y="699953"/>
                    <a:pt x="7220" y="698369"/>
                    <a:pt x="4402" y="695551"/>
                  </a:cubicBezTo>
                  <a:cubicBezTo>
                    <a:pt x="1583" y="692733"/>
                    <a:pt x="0" y="688910"/>
                    <a:pt x="0" y="684925"/>
                  </a:cubicBezTo>
                  <a:lnTo>
                    <a:pt x="0" y="15028"/>
                  </a:lnTo>
                  <a:cubicBezTo>
                    <a:pt x="0" y="11042"/>
                    <a:pt x="1583" y="7220"/>
                    <a:pt x="4402" y="4402"/>
                  </a:cubicBezTo>
                  <a:cubicBezTo>
                    <a:pt x="7220" y="1583"/>
                    <a:pt x="11042" y="0"/>
                    <a:pt x="15028" y="0"/>
                  </a:cubicBezTo>
                  <a:close/>
                </a:path>
              </a:pathLst>
            </a:custGeom>
            <a:solidFill>
              <a:srgbClr val="FF952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" name="Google Shape;261;p21"/>
            <p:cNvSpPr txBox="1"/>
            <p:nvPr/>
          </p:nvSpPr>
          <p:spPr>
            <a:xfrm>
              <a:off x="-1254" y="-42863"/>
              <a:ext cx="4070477" cy="78567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de-DE" sz="3499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Prinzipien für konstruktives Feedback</a:t>
              </a:r>
              <a:endParaRPr/>
            </a:p>
            <a:p>
              <a:pPr indent="-457200" lvl="0" marL="457200" marR="0" rtl="0" algn="l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499"/>
                <a:buFont typeface="Arial"/>
                <a:buChar char="•"/>
              </a:pPr>
              <a:r>
                <a:rPr b="1" lang="de-DE" sz="3499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Respektvolles Zuhören</a:t>
              </a:r>
              <a:r>
                <a:rPr lang="de-DE" sz="3499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: Jedem Teilnehmenden die Präsentation ohne Unterbrechung ermöglichen.</a:t>
              </a:r>
              <a:endParaRPr/>
            </a:p>
            <a:p>
              <a:pPr indent="-457200" lvl="0" marL="457200" marR="0" rtl="0" algn="l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499"/>
                <a:buFont typeface="Arial"/>
                <a:buChar char="•"/>
              </a:pPr>
              <a:r>
                <a:rPr b="1" lang="de-DE" sz="3499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Feedback muss konstruktiv</a:t>
              </a:r>
              <a:r>
                <a:rPr lang="de-DE" sz="3499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, spezifisch und handlungsorientiert sein.</a:t>
              </a:r>
              <a:endParaRPr sz="3499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2" name="Google Shape;262;p21"/>
          <p:cNvSpPr/>
          <p:nvPr/>
        </p:nvSpPr>
        <p:spPr>
          <a:xfrm>
            <a:off x="14706600" y="902578"/>
            <a:ext cx="3571875" cy="2983119"/>
          </a:xfrm>
          <a:custGeom>
            <a:rect b="b" l="l" r="r" t="t"/>
            <a:pathLst>
              <a:path extrusionOk="0" h="4114800" w="4017541">
                <a:moveTo>
                  <a:pt x="0" y="0"/>
                </a:moveTo>
                <a:lnTo>
                  <a:pt x="4017541" y="0"/>
                </a:lnTo>
                <a:lnTo>
                  <a:pt x="401754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21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268" name="Google Shape;268;p22"/>
          <p:cNvSpPr/>
          <p:nvPr/>
        </p:nvSpPr>
        <p:spPr>
          <a:xfrm>
            <a:off x="264825" y="9690666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22"/>
          <p:cNvSpPr/>
          <p:nvPr/>
        </p:nvSpPr>
        <p:spPr>
          <a:xfrm>
            <a:off x="42753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logótipo, captura de ecrã  Descrição gerada automaticamente" id="270" name="Google Shape;270;p22"/>
          <p:cNvSpPr/>
          <p:nvPr/>
        </p:nvSpPr>
        <p:spPr>
          <a:xfrm>
            <a:off x="-134349" y="181676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5" l="0" r="1" t="-4953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22"/>
          <p:cNvSpPr/>
          <p:nvPr/>
        </p:nvSpPr>
        <p:spPr>
          <a:xfrm>
            <a:off x="2136567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22"/>
          <p:cNvSpPr/>
          <p:nvPr/>
        </p:nvSpPr>
        <p:spPr>
          <a:xfrm>
            <a:off x="4615194" y="5260047"/>
            <a:ext cx="9057584" cy="4223099"/>
          </a:xfrm>
          <a:custGeom>
            <a:rect b="b" l="l" r="r" t="t"/>
            <a:pathLst>
              <a:path extrusionOk="0" h="4223099" w="9057584">
                <a:moveTo>
                  <a:pt x="0" y="0"/>
                </a:moveTo>
                <a:lnTo>
                  <a:pt x="9057585" y="0"/>
                </a:lnTo>
                <a:lnTo>
                  <a:pt x="9057585" y="4223099"/>
                </a:lnTo>
                <a:lnTo>
                  <a:pt x="0" y="42230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22"/>
          <p:cNvSpPr txBox="1"/>
          <p:nvPr/>
        </p:nvSpPr>
        <p:spPr>
          <a:xfrm>
            <a:off x="1755062" y="1420465"/>
            <a:ext cx="14777850" cy="27677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4200">
                <a:solidFill>
                  <a:srgbClr val="FF6D25"/>
                </a:solidFill>
                <a:latin typeface="Arial"/>
                <a:ea typeface="Arial"/>
                <a:cs typeface="Arial"/>
                <a:sym typeface="Arial"/>
              </a:rPr>
              <a:t>Canvas-Präsentationen</a:t>
            </a:r>
            <a:endParaRPr b="1" sz="4200">
              <a:solidFill>
                <a:srgbClr val="FF6D2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25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lang="de-DE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Jeder Teilnehmende präsentiert sein individuelles Canvas (max. 5 Minuten).</a:t>
            </a:r>
            <a:endParaRPr/>
          </a:p>
          <a:p>
            <a:pPr indent="-457200" lvl="0" marL="457200" marR="0" rtl="0" algn="l">
              <a:lnSpc>
                <a:spcPct val="25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lang="de-DE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Fokus auf Kernideen, nicht auf jedes Detail.</a:t>
            </a:r>
            <a:endParaRPr sz="3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22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279" name="Google Shape;279;p23"/>
          <p:cNvSpPr/>
          <p:nvPr/>
        </p:nvSpPr>
        <p:spPr>
          <a:xfrm>
            <a:off x="264825" y="9690666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23"/>
          <p:cNvSpPr/>
          <p:nvPr/>
        </p:nvSpPr>
        <p:spPr>
          <a:xfrm>
            <a:off x="42753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logótipo, captura de ecrã  Descrição gerada automaticamente" id="281" name="Google Shape;281;p23"/>
          <p:cNvSpPr/>
          <p:nvPr/>
        </p:nvSpPr>
        <p:spPr>
          <a:xfrm>
            <a:off x="-134349" y="181676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5" l="0" r="1" t="-4953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23"/>
          <p:cNvSpPr/>
          <p:nvPr/>
        </p:nvSpPr>
        <p:spPr>
          <a:xfrm>
            <a:off x="2136567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23"/>
          <p:cNvSpPr/>
          <p:nvPr/>
        </p:nvSpPr>
        <p:spPr>
          <a:xfrm>
            <a:off x="5411735" y="4739096"/>
            <a:ext cx="7840015" cy="5576211"/>
          </a:xfrm>
          <a:custGeom>
            <a:rect b="b" l="l" r="r" t="t"/>
            <a:pathLst>
              <a:path extrusionOk="0" h="5576211" w="7840015">
                <a:moveTo>
                  <a:pt x="0" y="0"/>
                </a:moveTo>
                <a:lnTo>
                  <a:pt x="7840015" y="0"/>
                </a:lnTo>
                <a:lnTo>
                  <a:pt x="7840015" y="5576211"/>
                </a:lnTo>
                <a:lnTo>
                  <a:pt x="0" y="55762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23"/>
          <p:cNvSpPr/>
          <p:nvPr/>
        </p:nvSpPr>
        <p:spPr>
          <a:xfrm>
            <a:off x="11941556" y="3767546"/>
            <a:ext cx="1923130" cy="1576967"/>
          </a:xfrm>
          <a:custGeom>
            <a:rect b="b" l="l" r="r" t="t"/>
            <a:pathLst>
              <a:path extrusionOk="0" h="1576967" w="1923130">
                <a:moveTo>
                  <a:pt x="0" y="0"/>
                </a:moveTo>
                <a:lnTo>
                  <a:pt x="1923130" y="0"/>
                </a:lnTo>
                <a:lnTo>
                  <a:pt x="1923130" y="1576967"/>
                </a:lnTo>
                <a:lnTo>
                  <a:pt x="0" y="15769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23"/>
          <p:cNvSpPr txBox="1"/>
          <p:nvPr/>
        </p:nvSpPr>
        <p:spPr>
          <a:xfrm>
            <a:off x="1755062" y="1420465"/>
            <a:ext cx="14777850" cy="179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4200">
                <a:solidFill>
                  <a:srgbClr val="FF9525"/>
                </a:solidFill>
                <a:latin typeface="Arial"/>
                <a:ea typeface="Arial"/>
                <a:cs typeface="Arial"/>
                <a:sym typeface="Arial"/>
              </a:rPr>
              <a:t>Abschluss und Ausblick</a:t>
            </a:r>
            <a:endParaRPr b="1" sz="4200">
              <a:solidFill>
                <a:srgbClr val="FF952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25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“Was war heute Ihre wichtigste Erkenntnis oder Ihr ‚Aha-Erlebnis‘?“</a:t>
            </a:r>
            <a:endParaRPr sz="3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23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  <p:sp>
        <p:nvSpPr>
          <p:cNvPr id="287" name="Google Shape;287;p23"/>
          <p:cNvSpPr/>
          <p:nvPr/>
        </p:nvSpPr>
        <p:spPr>
          <a:xfrm flipH="1">
            <a:off x="3997259" y="3418952"/>
            <a:ext cx="2828951" cy="2319740"/>
          </a:xfrm>
          <a:custGeom>
            <a:rect b="b" l="l" r="r" t="t"/>
            <a:pathLst>
              <a:path extrusionOk="0" h="2319740" w="2828951">
                <a:moveTo>
                  <a:pt x="2828952" y="0"/>
                </a:moveTo>
                <a:lnTo>
                  <a:pt x="0" y="0"/>
                </a:lnTo>
                <a:lnTo>
                  <a:pt x="0" y="2319740"/>
                </a:lnTo>
                <a:lnTo>
                  <a:pt x="2828952" y="2319740"/>
                </a:lnTo>
                <a:lnTo>
                  <a:pt x="2828952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292" name="Google Shape;292;p24"/>
          <p:cNvSpPr/>
          <p:nvPr/>
        </p:nvSpPr>
        <p:spPr>
          <a:xfrm>
            <a:off x="264825" y="9690666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24"/>
          <p:cNvSpPr/>
          <p:nvPr/>
        </p:nvSpPr>
        <p:spPr>
          <a:xfrm>
            <a:off x="0" y="9297915"/>
            <a:ext cx="18288000" cy="989076"/>
          </a:xfrm>
          <a:custGeom>
            <a:rect b="b" l="l" r="r" t="t"/>
            <a:pathLst>
              <a:path extrusionOk="0" h="1318768" w="24384000">
                <a:moveTo>
                  <a:pt x="0" y="0"/>
                </a:moveTo>
                <a:lnTo>
                  <a:pt x="24384000" y="0"/>
                </a:lnTo>
                <a:lnTo>
                  <a:pt x="24384000" y="1318768"/>
                </a:lnTo>
                <a:lnTo>
                  <a:pt x="0" y="1318768"/>
                </a:lnTo>
                <a:close/>
              </a:path>
            </a:pathLst>
          </a:custGeom>
          <a:solidFill>
            <a:srgbClr val="FF6D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24"/>
          <p:cNvSpPr/>
          <p:nvPr/>
        </p:nvSpPr>
        <p:spPr>
          <a:xfrm>
            <a:off x="5626744" y="5844564"/>
            <a:ext cx="6614351" cy="3060382"/>
          </a:xfrm>
          <a:custGeom>
            <a:rect b="b" l="l" r="r" t="t"/>
            <a:pathLst>
              <a:path extrusionOk="0" h="4080510" w="8819134">
                <a:moveTo>
                  <a:pt x="0" y="0"/>
                </a:moveTo>
                <a:lnTo>
                  <a:pt x="8819134" y="0"/>
                </a:lnTo>
                <a:lnTo>
                  <a:pt x="8819134" y="4080510"/>
                </a:lnTo>
                <a:lnTo>
                  <a:pt x="0" y="40805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6937" l="-16344" r="-16971" t="-39572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estrela, Tipo de letra, Gráficos, símbolo  Descrição gerada automaticamente" id="295" name="Google Shape;295;p24"/>
          <p:cNvSpPr/>
          <p:nvPr/>
        </p:nvSpPr>
        <p:spPr>
          <a:xfrm>
            <a:off x="6199938" y="4004781"/>
            <a:ext cx="860775" cy="619315"/>
          </a:xfrm>
          <a:custGeom>
            <a:rect b="b" l="l" r="r" t="t"/>
            <a:pathLst>
              <a:path extrusionOk="0" h="825754" w="1147699">
                <a:moveTo>
                  <a:pt x="0" y="0"/>
                </a:moveTo>
                <a:lnTo>
                  <a:pt x="1147699" y="0"/>
                </a:lnTo>
                <a:lnTo>
                  <a:pt x="1147699" y="825754"/>
                </a:lnTo>
                <a:lnTo>
                  <a:pt x="0" y="8257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5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texto, design gráfico  Descrição gerada automaticamente" id="296" name="Google Shape;296;p24"/>
          <p:cNvSpPr/>
          <p:nvPr/>
        </p:nvSpPr>
        <p:spPr>
          <a:xfrm>
            <a:off x="9086243" y="4066234"/>
            <a:ext cx="1420654" cy="496444"/>
          </a:xfrm>
          <a:custGeom>
            <a:rect b="b" l="l" r="r" t="t"/>
            <a:pathLst>
              <a:path extrusionOk="0" h="661924" w="1894205">
                <a:moveTo>
                  <a:pt x="0" y="0"/>
                </a:moveTo>
                <a:lnTo>
                  <a:pt x="1894205" y="0"/>
                </a:lnTo>
                <a:lnTo>
                  <a:pt x="1894205" y="661924"/>
                </a:lnTo>
                <a:lnTo>
                  <a:pt x="0" y="6619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7" l="0" r="2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exto, Tipo de letra, símbolo, captura de ecrã  Descrição gerada automaticamente" id="297" name="Google Shape;297;p24"/>
          <p:cNvSpPr/>
          <p:nvPr/>
        </p:nvSpPr>
        <p:spPr>
          <a:xfrm>
            <a:off x="10285871" y="4942231"/>
            <a:ext cx="734759" cy="541687"/>
          </a:xfrm>
          <a:custGeom>
            <a:rect b="b" l="l" r="r" t="t"/>
            <a:pathLst>
              <a:path extrusionOk="0" h="722249" w="979678">
                <a:moveTo>
                  <a:pt x="0" y="0"/>
                </a:moveTo>
                <a:lnTo>
                  <a:pt x="979678" y="0"/>
                </a:lnTo>
                <a:lnTo>
                  <a:pt x="979678" y="722249"/>
                </a:lnTo>
                <a:lnTo>
                  <a:pt x="0" y="7222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-5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exto, Tipo de letra, logótipo, Gráficos  Descrição gerada automaticamente" id="298" name="Google Shape;298;p24"/>
          <p:cNvSpPr/>
          <p:nvPr/>
        </p:nvSpPr>
        <p:spPr>
          <a:xfrm>
            <a:off x="10930973" y="4138727"/>
            <a:ext cx="1057751" cy="351377"/>
          </a:xfrm>
          <a:custGeom>
            <a:rect b="b" l="l" r="r" t="t"/>
            <a:pathLst>
              <a:path extrusionOk="0" h="468503" w="1410335">
                <a:moveTo>
                  <a:pt x="0" y="0"/>
                </a:moveTo>
                <a:lnTo>
                  <a:pt x="1410335" y="0"/>
                </a:lnTo>
                <a:lnTo>
                  <a:pt x="1410335" y="468503"/>
                </a:lnTo>
                <a:lnTo>
                  <a:pt x="0" y="4685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-11" l="0" r="-3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captura de ecrã, texto  Descrição gerada automaticamente" id="299" name="Google Shape;299;p24"/>
          <p:cNvSpPr/>
          <p:nvPr/>
        </p:nvSpPr>
        <p:spPr>
          <a:xfrm>
            <a:off x="8942008" y="4767022"/>
            <a:ext cx="930212" cy="930212"/>
          </a:xfrm>
          <a:custGeom>
            <a:rect b="b" l="l" r="r" t="t"/>
            <a:pathLst>
              <a:path extrusionOk="0" h="1240282" w="1240282">
                <a:moveTo>
                  <a:pt x="0" y="0"/>
                </a:moveTo>
                <a:lnTo>
                  <a:pt x="1240282" y="0"/>
                </a:lnTo>
                <a:lnTo>
                  <a:pt x="1240282" y="1240282"/>
                </a:lnTo>
                <a:lnTo>
                  <a:pt x="0" y="12402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exto, Tipo de letra, logótipo, Gráficos  Descrição gerada automaticamente" id="300" name="Google Shape;300;p24"/>
          <p:cNvSpPr/>
          <p:nvPr/>
        </p:nvSpPr>
        <p:spPr>
          <a:xfrm>
            <a:off x="7484784" y="4082648"/>
            <a:ext cx="1177385" cy="463582"/>
          </a:xfrm>
          <a:custGeom>
            <a:rect b="b" l="l" r="r" t="t"/>
            <a:pathLst>
              <a:path extrusionOk="0" h="618109" w="1569847">
                <a:moveTo>
                  <a:pt x="0" y="0"/>
                </a:moveTo>
                <a:lnTo>
                  <a:pt x="1569847" y="0"/>
                </a:lnTo>
                <a:lnTo>
                  <a:pt x="1569847" y="618109"/>
                </a:lnTo>
                <a:lnTo>
                  <a:pt x="0" y="6181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3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24"/>
          <p:cNvSpPr/>
          <p:nvPr/>
        </p:nvSpPr>
        <p:spPr>
          <a:xfrm>
            <a:off x="6991448" y="4992898"/>
            <a:ext cx="1536954" cy="458628"/>
          </a:xfrm>
          <a:custGeom>
            <a:rect b="b" l="l" r="r" t="t"/>
            <a:pathLst>
              <a:path extrusionOk="0" h="611505" w="2049272">
                <a:moveTo>
                  <a:pt x="0" y="0"/>
                </a:moveTo>
                <a:lnTo>
                  <a:pt x="2049272" y="0"/>
                </a:lnTo>
                <a:lnTo>
                  <a:pt x="2049272" y="611505"/>
                </a:lnTo>
                <a:lnTo>
                  <a:pt x="0" y="6115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-9" l="0" r="-9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24"/>
          <p:cNvSpPr/>
          <p:nvPr/>
        </p:nvSpPr>
        <p:spPr>
          <a:xfrm>
            <a:off x="-21805" y="-35074"/>
            <a:ext cx="18296096" cy="2630710"/>
          </a:xfrm>
          <a:custGeom>
            <a:rect b="b" l="l" r="r" t="t"/>
            <a:pathLst>
              <a:path extrusionOk="0" h="3507613" w="24394795">
                <a:moveTo>
                  <a:pt x="0" y="0"/>
                </a:moveTo>
                <a:lnTo>
                  <a:pt x="24394795" y="0"/>
                </a:lnTo>
                <a:lnTo>
                  <a:pt x="24394795" y="3507613"/>
                </a:lnTo>
                <a:lnTo>
                  <a:pt x="0" y="3507613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24"/>
          <p:cNvSpPr txBox="1"/>
          <p:nvPr/>
        </p:nvSpPr>
        <p:spPr>
          <a:xfrm>
            <a:off x="4616496" y="562647"/>
            <a:ext cx="8963808" cy="14335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99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Vielen Dank!</a:t>
            </a:r>
            <a:endParaRPr/>
          </a:p>
        </p:txBody>
      </p:sp>
      <p:pic>
        <p:nvPicPr>
          <p:cNvPr id="304" name="Google Shape;304;p24" title="DE-DE (1).jpg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34650" y="9488386"/>
            <a:ext cx="17983201" cy="7375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