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rial Bold" panose="020B0604020202020204" charset="0"/>
      <p:regular r:id="rId15"/>
    </p:embeddedFont>
    <p:embeddedFont>
      <p:font typeface="Arial Italic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Trainer collects feedback on PPT/Flipchart and saves results for participants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1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66" y="5784666"/>
            <a:ext cx="18288000" cy="4578954"/>
            <a:chOff x="0" y="0"/>
            <a:chExt cx="24384000" cy="6105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6105271"/>
            </a:xfrm>
            <a:custGeom>
              <a:avLst/>
              <a:gdLst/>
              <a:ahLst/>
              <a:cxnLst/>
              <a:rect l="l" t="t" r="r" b="b"/>
              <a:pathLst>
                <a:path w="24384000" h="6105271">
                  <a:moveTo>
                    <a:pt x="0" y="0"/>
                  </a:moveTo>
                  <a:lnTo>
                    <a:pt x="24384000" y="0"/>
                  </a:lnTo>
                  <a:lnTo>
                    <a:pt x="24384000" y="6105271"/>
                  </a:lnTo>
                  <a:lnTo>
                    <a:pt x="0" y="6105271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020384" y="9710264"/>
            <a:ext cx="15176191" cy="3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 Project N° 2023-1-AT01-KA220-VET-000152934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841012" y="1085843"/>
            <a:ext cx="10605976" cy="4907243"/>
            <a:chOff x="0" y="0"/>
            <a:chExt cx="14141302" cy="65429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141323" cy="6543040"/>
            </a:xfrm>
            <a:custGeom>
              <a:avLst/>
              <a:gdLst/>
              <a:ahLst/>
              <a:cxnLst/>
              <a:rect l="l" t="t" r="r" b="b"/>
              <a:pathLst>
                <a:path w="14141323" h="6543040">
                  <a:moveTo>
                    <a:pt x="0" y="0"/>
                  </a:moveTo>
                  <a:lnTo>
                    <a:pt x="14141323" y="0"/>
                  </a:lnTo>
                  <a:lnTo>
                    <a:pt x="14141323" y="6543040"/>
                  </a:lnTo>
                  <a:lnTo>
                    <a:pt x="0" y="6543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344" t="-39572" r="-16971" b="-16938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014209" y="121562"/>
            <a:ext cx="673063" cy="484282"/>
            <a:chOff x="0" y="0"/>
            <a:chExt cx="897418" cy="645709"/>
          </a:xfrm>
        </p:grpSpPr>
        <p:sp>
          <p:nvSpPr>
            <p:cNvPr id="8" name="Freeform 8" descr="Uma imagem com estrela, Tipo de letra, Gráficos, símbolo  Descrição gerada automaticamente"/>
            <p:cNvSpPr/>
            <p:nvPr/>
          </p:nvSpPr>
          <p:spPr>
            <a:xfrm>
              <a:off x="0" y="0"/>
              <a:ext cx="897382" cy="645668"/>
            </a:xfrm>
            <a:custGeom>
              <a:avLst/>
              <a:gdLst/>
              <a:ahLst/>
              <a:cxnLst/>
              <a:rect l="l" t="t" r="r" b="b"/>
              <a:pathLst>
                <a:path w="897382" h="645668">
                  <a:moveTo>
                    <a:pt x="0" y="0"/>
                  </a:moveTo>
                  <a:lnTo>
                    <a:pt x="897382" y="0"/>
                  </a:lnTo>
                  <a:lnTo>
                    <a:pt x="897382" y="645668"/>
                  </a:lnTo>
                  <a:lnTo>
                    <a:pt x="0" y="645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3" b="-6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9260" y="169615"/>
            <a:ext cx="1110878" cy="388175"/>
            <a:chOff x="0" y="0"/>
            <a:chExt cx="1481170" cy="517566"/>
          </a:xfrm>
        </p:grpSpPr>
        <p:sp>
          <p:nvSpPr>
            <p:cNvPr id="10" name="Freeform 10" descr="Uma imagem com Tipo de letra, Gráficos, texto, design gráfico  Descrição gerada automaticamente"/>
            <p:cNvSpPr/>
            <p:nvPr/>
          </p:nvSpPr>
          <p:spPr>
            <a:xfrm>
              <a:off x="0" y="0"/>
              <a:ext cx="1481201" cy="517525"/>
            </a:xfrm>
            <a:custGeom>
              <a:avLst/>
              <a:gdLst/>
              <a:ahLst/>
              <a:cxnLst/>
              <a:rect l="l" t="t" r="r" b="b"/>
              <a:pathLst>
                <a:path w="1481201" h="517525">
                  <a:moveTo>
                    <a:pt x="0" y="0"/>
                  </a:moveTo>
                  <a:lnTo>
                    <a:pt x="1481201" y="0"/>
                  </a:lnTo>
                  <a:lnTo>
                    <a:pt x="1481201" y="517525"/>
                  </a:lnTo>
                  <a:lnTo>
                    <a:pt x="0" y="51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-7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699201" y="151911"/>
            <a:ext cx="574591" cy="423583"/>
            <a:chOff x="0" y="0"/>
            <a:chExt cx="766122" cy="564777"/>
          </a:xfrm>
        </p:grpSpPr>
        <p:sp>
          <p:nvSpPr>
            <p:cNvPr id="12" name="Freeform 12" descr="Uma imagem com texto, Tipo de letra, símbolo, captura de ecrã  Descrição gerada automaticamente"/>
            <p:cNvSpPr/>
            <p:nvPr/>
          </p:nvSpPr>
          <p:spPr>
            <a:xfrm>
              <a:off x="0" y="0"/>
              <a:ext cx="766064" cy="564769"/>
            </a:xfrm>
            <a:custGeom>
              <a:avLst/>
              <a:gdLst/>
              <a:ahLst/>
              <a:cxnLst/>
              <a:rect l="l" t="t" r="r" b="b"/>
              <a:pathLst>
                <a:path w="766064" h="564769">
                  <a:moveTo>
                    <a:pt x="0" y="0"/>
                  </a:moveTo>
                  <a:lnTo>
                    <a:pt x="766064" y="0"/>
                  </a:lnTo>
                  <a:lnTo>
                    <a:pt x="766064" y="564769"/>
                  </a:lnTo>
                  <a:lnTo>
                    <a:pt x="0" y="5647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7" b="-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830808" y="226303"/>
            <a:ext cx="827156" cy="274799"/>
            <a:chOff x="0" y="0"/>
            <a:chExt cx="1102874" cy="366399"/>
          </a:xfrm>
        </p:grpSpPr>
        <p:sp>
          <p:nvSpPr>
            <p:cNvPr id="14" name="Freeform 14" descr="Uma imagem com texto, Tipo de letra, logótipo, Gráficos  Descrição gerada automaticamente"/>
            <p:cNvSpPr/>
            <p:nvPr/>
          </p:nvSpPr>
          <p:spPr>
            <a:xfrm>
              <a:off x="0" y="0"/>
              <a:ext cx="1102868" cy="366395"/>
            </a:xfrm>
            <a:custGeom>
              <a:avLst/>
              <a:gdLst/>
              <a:ahLst/>
              <a:cxnLst/>
              <a:rect l="l" t="t" r="r" b="b"/>
              <a:pathLst>
                <a:path w="1102868" h="366395">
                  <a:moveTo>
                    <a:pt x="0" y="0"/>
                  </a:moveTo>
                  <a:lnTo>
                    <a:pt x="1102868" y="0"/>
                  </a:lnTo>
                  <a:lnTo>
                    <a:pt x="1102868" y="366395"/>
                  </a:lnTo>
                  <a:lnTo>
                    <a:pt x="0" y="366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01128" y="0"/>
            <a:ext cx="727404" cy="727404"/>
            <a:chOff x="0" y="0"/>
            <a:chExt cx="969872" cy="969872"/>
          </a:xfrm>
        </p:grpSpPr>
        <p:sp>
          <p:nvSpPr>
            <p:cNvPr id="16" name="Freeform 16" descr="Uma imagem com Tipo de letra, Gráficos, captura de ecrã, texto  Descrição gerada automaticamente"/>
            <p:cNvSpPr/>
            <p:nvPr/>
          </p:nvSpPr>
          <p:spPr>
            <a:xfrm>
              <a:off x="0" y="0"/>
              <a:ext cx="969899" cy="969899"/>
            </a:xfrm>
            <a:custGeom>
              <a:avLst/>
              <a:gdLst/>
              <a:ahLst/>
              <a:cxnLst/>
              <a:rect l="l" t="t" r="r" b="b"/>
              <a:pathLst>
                <a:path w="969899" h="969899">
                  <a:moveTo>
                    <a:pt x="0" y="0"/>
                  </a:moveTo>
                  <a:lnTo>
                    <a:pt x="969899" y="0"/>
                  </a:lnTo>
                  <a:lnTo>
                    <a:pt x="969899" y="969899"/>
                  </a:lnTo>
                  <a:lnTo>
                    <a:pt x="0" y="969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57943" y="182450"/>
            <a:ext cx="920646" cy="362504"/>
            <a:chOff x="0" y="0"/>
            <a:chExt cx="1227528" cy="483339"/>
          </a:xfrm>
        </p:grpSpPr>
        <p:sp>
          <p:nvSpPr>
            <p:cNvPr id="18" name="Freeform 18" descr="Uma imagem com texto, Tipo de letra, logótipo, Gráficos  Descrição gerada automaticamente"/>
            <p:cNvSpPr/>
            <p:nvPr/>
          </p:nvSpPr>
          <p:spPr>
            <a:xfrm>
              <a:off x="0" y="0"/>
              <a:ext cx="1227582" cy="483362"/>
            </a:xfrm>
            <a:custGeom>
              <a:avLst/>
              <a:gdLst/>
              <a:ahLst/>
              <a:cxnLst/>
              <a:rect l="l" t="t" r="r" b="b"/>
              <a:pathLst>
                <a:path w="1227582" h="483362">
                  <a:moveTo>
                    <a:pt x="0" y="0"/>
                  </a:moveTo>
                  <a:lnTo>
                    <a:pt x="1227582" y="0"/>
                  </a:lnTo>
                  <a:lnTo>
                    <a:pt x="1227582" y="483362"/>
                  </a:lnTo>
                  <a:lnTo>
                    <a:pt x="0" y="48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28634" y="184369"/>
            <a:ext cx="1201823" cy="358666"/>
            <a:chOff x="0" y="0"/>
            <a:chExt cx="1602430" cy="47822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602486" cy="478282"/>
            </a:xfrm>
            <a:custGeom>
              <a:avLst/>
              <a:gdLst/>
              <a:ahLst/>
              <a:cxnLst/>
              <a:rect l="l" t="t" r="r" b="b"/>
              <a:pathLst>
                <a:path w="1602486" h="478282">
                  <a:moveTo>
                    <a:pt x="0" y="0"/>
                  </a:moveTo>
                  <a:lnTo>
                    <a:pt x="1602486" y="0"/>
                  </a:lnTo>
                  <a:lnTo>
                    <a:pt x="1602486" y="478282"/>
                  </a:lnTo>
                  <a:lnTo>
                    <a:pt x="0" y="478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8" b="12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012250" y="6737087"/>
            <a:ext cx="13429200" cy="249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WP5 - Strategy Workshop - Part 1</a:t>
            </a:r>
          </a:p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Turning Potential into Action</a:t>
            </a:r>
          </a:p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WKO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295867" y="9678154"/>
            <a:ext cx="2393418" cy="502128"/>
            <a:chOff x="0" y="0"/>
            <a:chExt cx="3191224" cy="6695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1420465"/>
            <a:ext cx="14777850" cy="642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Content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 and goals of the workshop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Overview of the Business Model Canvas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Brainstorming and Identification of barriers &amp; resources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Business Model Canvas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Presentation of Individual Business Model Canvas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 discussion and Feedback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Sharing insights &amp; wrap-up</a:t>
            </a:r>
          </a:p>
          <a:p>
            <a:pPr marL="542925" lvl="1" indent="-271462" algn="l">
              <a:lnSpc>
                <a:spcPts val="5400"/>
              </a:lnSpc>
            </a:pP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2199312" y="4839495"/>
            <a:ext cx="5280186" cy="4851171"/>
          </a:xfrm>
          <a:custGeom>
            <a:avLst/>
            <a:gdLst/>
            <a:ahLst/>
            <a:cxnLst/>
            <a:rect l="l" t="t" r="r" b="b"/>
            <a:pathLst>
              <a:path w="5280186" h="4851171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84185" y="2990528"/>
            <a:ext cx="17512010" cy="544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 b="1" dirty="0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Reflect on your own company’s situation by identifying internal barriers and opportunities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related to the target group (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senior workers).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the </a:t>
            </a:r>
            <a:r>
              <a:rPr lang="en-US" sz="3000" b="1" dirty="0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Business Model Canvas (BMC) as a structured tool to transform ideas into strategic actions</a:t>
            </a:r>
            <a:r>
              <a:rPr lang="en-US" sz="3000" dirty="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 b="1" dirty="0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Collaboratively develop and refine strategies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can be implemented and further developed.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 from peers through </a:t>
            </a:r>
            <a:r>
              <a:rPr lang="en-US" sz="3000" b="1" dirty="0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feedback and exchange.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Lay the foundation for </a:t>
            </a:r>
            <a:r>
              <a:rPr lang="en-US" sz="3000" b="1" dirty="0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sustainable change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which will be continued in the upcoming Monitoring Unit where we will focus on </a:t>
            </a:r>
            <a:r>
              <a:rPr lang="en-US" sz="3000" b="1" dirty="0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implementation and progress tracking</a:t>
            </a:r>
            <a:r>
              <a:rPr lang="en-US" sz="3000" dirty="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259069" y="1147485"/>
            <a:ext cx="13962241" cy="1060310"/>
            <a:chOff x="0" y="0"/>
            <a:chExt cx="18616321" cy="1413747"/>
          </a:xfrm>
        </p:grpSpPr>
        <p:grpSp>
          <p:nvGrpSpPr>
            <p:cNvPr id="12" name="Group 12"/>
            <p:cNvGrpSpPr/>
            <p:nvPr/>
          </p:nvGrpSpPr>
          <p:grpSpPr>
            <a:xfrm>
              <a:off x="561455" y="0"/>
              <a:ext cx="18054867" cy="1413747"/>
              <a:chOff x="0" y="0"/>
              <a:chExt cx="812800" cy="6364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6364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364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422394"/>
              <a:ext cx="18054867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We are here today to: 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387995" y="1028700"/>
            <a:ext cx="2036118" cy="1558556"/>
          </a:xfrm>
          <a:custGeom>
            <a:avLst/>
            <a:gdLst/>
            <a:ahLst/>
            <a:cxnLst/>
            <a:rect l="l" t="t" r="r" b="b"/>
            <a:pathLst>
              <a:path w="2036118" h="1558556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TextBox 1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005603" y="6604566"/>
            <a:ext cx="2786496" cy="3086100"/>
            <a:chOff x="0" y="0"/>
            <a:chExt cx="733892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3892" cy="812800"/>
            </a:xfrm>
            <a:custGeom>
              <a:avLst/>
              <a:gdLst/>
              <a:ahLst/>
              <a:cxnLst/>
              <a:rect l="l" t="t" r="r" b="b"/>
              <a:pathLst>
                <a:path w="733892" h="812800">
                  <a:moveTo>
                    <a:pt x="83351" y="0"/>
                  </a:moveTo>
                  <a:lnTo>
                    <a:pt x="650541" y="0"/>
                  </a:lnTo>
                  <a:cubicBezTo>
                    <a:pt x="696574" y="0"/>
                    <a:pt x="733892" y="37318"/>
                    <a:pt x="733892" y="83351"/>
                  </a:cubicBezTo>
                  <a:lnTo>
                    <a:pt x="733892" y="729449"/>
                  </a:lnTo>
                  <a:cubicBezTo>
                    <a:pt x="733892" y="775482"/>
                    <a:pt x="696574" y="812800"/>
                    <a:pt x="650541" y="812800"/>
                  </a:cubicBezTo>
                  <a:lnTo>
                    <a:pt x="83351" y="812800"/>
                  </a:lnTo>
                  <a:cubicBezTo>
                    <a:pt x="37318" y="812800"/>
                    <a:pt x="0" y="775482"/>
                    <a:pt x="0" y="729449"/>
                  </a:cubicBezTo>
                  <a:lnTo>
                    <a:pt x="0" y="83351"/>
                  </a:lnTo>
                  <a:cubicBezTo>
                    <a:pt x="0" y="37318"/>
                    <a:pt x="37318" y="0"/>
                    <a:pt x="83351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733892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Senior Workers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866118" y="5136630"/>
            <a:ext cx="1065465" cy="1399625"/>
          </a:xfrm>
          <a:custGeom>
            <a:avLst/>
            <a:gdLst/>
            <a:ahLst/>
            <a:cxnLst/>
            <a:rect l="l" t="t" r="r" b="b"/>
            <a:pathLst>
              <a:path w="1065465" h="1399625">
                <a:moveTo>
                  <a:pt x="0" y="0"/>
                </a:moveTo>
                <a:lnTo>
                  <a:pt x="1065465" y="0"/>
                </a:lnTo>
                <a:lnTo>
                  <a:pt x="1065465" y="1399625"/>
                </a:lnTo>
                <a:lnTo>
                  <a:pt x="0" y="1399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4" name="Freeform 14"/>
          <p:cNvSpPr/>
          <p:nvPr/>
        </p:nvSpPr>
        <p:spPr>
          <a:xfrm rot="5400000">
            <a:off x="9440173" y="2423217"/>
            <a:ext cx="21123" cy="4224603"/>
          </a:xfrm>
          <a:custGeom>
            <a:avLst/>
            <a:gdLst/>
            <a:ahLst/>
            <a:cxnLst/>
            <a:rect l="l" t="t" r="r" b="b"/>
            <a:pathLst>
              <a:path w="21123" h="4224603">
                <a:moveTo>
                  <a:pt x="0" y="0"/>
                </a:moveTo>
                <a:lnTo>
                  <a:pt x="21124" y="0"/>
                </a:lnTo>
                <a:lnTo>
                  <a:pt x="21124" y="4224603"/>
                </a:lnTo>
                <a:lnTo>
                  <a:pt x="0" y="42246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w="428625" cap="sq">
            <a:solidFill>
              <a:srgbClr val="FF9525"/>
            </a:solidFill>
            <a:prstDash val="solid"/>
            <a:miter/>
          </a:ln>
        </p:spPr>
        <p:txBody>
          <a:bodyPr/>
          <a:lstStyle/>
          <a:p>
            <a:endParaRPr lang="de-AT"/>
          </a:p>
        </p:txBody>
      </p:sp>
      <p:sp>
        <p:nvSpPr>
          <p:cNvPr id="15" name="TextBox 15"/>
          <p:cNvSpPr txBox="1"/>
          <p:nvPr/>
        </p:nvSpPr>
        <p:spPr>
          <a:xfrm>
            <a:off x="1755075" y="1042230"/>
            <a:ext cx="14777850" cy="239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The Business Model Canvas</a:t>
            </a:r>
          </a:p>
          <a:p>
            <a:pPr marL="380048" lvl="1" indent="-190024" algn="l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Strategic tool to visualize how an organization creates, delivers &amp; captures value (Osterwalder &amp; Pigneur, 2010)【Source: Osterwalder, A., &amp; Pigneur, Y. (2010). </a:t>
            </a:r>
            <a:r>
              <a:rPr lang="en-US" sz="2100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Business Model Generation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Wiley】</a:t>
            </a:r>
          </a:p>
          <a:p>
            <a:pPr marL="380048" lvl="1" indent="-190024" algn="l">
              <a:lnSpc>
                <a:spcPts val="378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Adapted here for </a:t>
            </a:r>
            <a:r>
              <a:rPr lang="en-US" sz="21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HR &amp; workforce strategy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907763" y="3878775"/>
            <a:ext cx="7085943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Today we focus on the following target group: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61810" y="77152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Brainstorming &amp; Identification of Barriers &amp; Resources </a:t>
            </a:r>
            <a:r>
              <a:rPr lang="en-US" sz="4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id="11" name="Freeform 11"/>
          <p:cNvSpPr/>
          <p:nvPr/>
        </p:nvSpPr>
        <p:spPr>
          <a:xfrm>
            <a:off x="4054223" y="5263931"/>
            <a:ext cx="1243548" cy="2089997"/>
          </a:xfrm>
          <a:custGeom>
            <a:avLst/>
            <a:gdLst/>
            <a:ahLst/>
            <a:cxnLst/>
            <a:rect l="l" t="t" r="r" b="b"/>
            <a:pathLst>
              <a:path w="1243548" h="2089997">
                <a:moveTo>
                  <a:pt x="0" y="0"/>
                </a:moveTo>
                <a:lnTo>
                  <a:pt x="1243548" y="0"/>
                </a:lnTo>
                <a:lnTo>
                  <a:pt x="1243548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Freeform 12"/>
          <p:cNvSpPr/>
          <p:nvPr/>
        </p:nvSpPr>
        <p:spPr>
          <a:xfrm>
            <a:off x="12479083" y="5263931"/>
            <a:ext cx="2157416" cy="2089997"/>
          </a:xfrm>
          <a:custGeom>
            <a:avLst/>
            <a:gdLst/>
            <a:ahLst/>
            <a:cxnLst/>
            <a:rect l="l" t="t" r="r" b="b"/>
            <a:pathLst>
              <a:path w="2157416" h="2089997">
                <a:moveTo>
                  <a:pt x="0" y="0"/>
                </a:moveTo>
                <a:lnTo>
                  <a:pt x="2157416" y="0"/>
                </a:lnTo>
                <a:lnTo>
                  <a:pt x="2157416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64479" y="2082690"/>
            <a:ext cx="6423035" cy="3086100"/>
            <a:chOff x="0" y="0"/>
            <a:chExt cx="1691664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91664" cy="812800"/>
            </a:xfrm>
            <a:custGeom>
              <a:avLst/>
              <a:gdLst/>
              <a:ahLst/>
              <a:cxnLst/>
              <a:rect l="l" t="t" r="r" b="b"/>
              <a:pathLst>
                <a:path w="1691664" h="812800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Think about barriers (obstacles preventing integration of target groups)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416625" y="2082690"/>
            <a:ext cx="6423035" cy="3086100"/>
            <a:chOff x="0" y="0"/>
            <a:chExt cx="1691664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91664" cy="812800"/>
            </a:xfrm>
            <a:custGeom>
              <a:avLst/>
              <a:gdLst/>
              <a:ahLst/>
              <a:cxnLst/>
              <a:rect l="l" t="t" r="r" b="b"/>
              <a:pathLst>
                <a:path w="1691664" h="812800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Think about resources (existing strengths/assets in your company)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217417" y="7499055"/>
            <a:ext cx="12466637" cy="2726927"/>
            <a:chOff x="0" y="0"/>
            <a:chExt cx="3283394" cy="7182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83394" cy="718203"/>
            </a:xfrm>
            <a:custGeom>
              <a:avLst/>
              <a:gdLst/>
              <a:ahLst/>
              <a:cxnLst/>
              <a:rect l="l" t="t" r="r" b="b"/>
              <a:pathLst>
                <a:path w="3283394" h="718203">
                  <a:moveTo>
                    <a:pt x="18630" y="0"/>
                  </a:moveTo>
                  <a:lnTo>
                    <a:pt x="3264764" y="0"/>
                  </a:lnTo>
                  <a:cubicBezTo>
                    <a:pt x="3275053" y="0"/>
                    <a:pt x="3283394" y="8341"/>
                    <a:pt x="3283394" y="18630"/>
                  </a:cubicBezTo>
                  <a:lnTo>
                    <a:pt x="3283394" y="699573"/>
                  </a:lnTo>
                  <a:cubicBezTo>
                    <a:pt x="3283394" y="704514"/>
                    <a:pt x="3281431" y="709252"/>
                    <a:pt x="3277938" y="712746"/>
                  </a:cubicBezTo>
                  <a:cubicBezTo>
                    <a:pt x="3274444" y="716240"/>
                    <a:pt x="3269705" y="718203"/>
                    <a:pt x="3264764" y="718203"/>
                  </a:cubicBezTo>
                  <a:lnTo>
                    <a:pt x="18630" y="718203"/>
                  </a:lnTo>
                  <a:cubicBezTo>
                    <a:pt x="8341" y="718203"/>
                    <a:pt x="0" y="709862"/>
                    <a:pt x="0" y="699573"/>
                  </a:cubicBezTo>
                  <a:lnTo>
                    <a:pt x="0" y="18630"/>
                  </a:lnTo>
                  <a:cubicBezTo>
                    <a:pt x="0" y="8341"/>
                    <a:pt x="8341" y="0"/>
                    <a:pt x="18630" y="0"/>
                  </a:cubicBezTo>
                  <a:close/>
                </a:path>
              </a:pathLst>
            </a:custGeom>
            <a:solidFill>
              <a:srgbClr val="A6A6A6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3283394" cy="784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639"/>
                </a:lnSpc>
              </a:pPr>
              <a:r>
                <a:rPr lang="en-US" sz="25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Group Exercise- Instructions:</a:t>
              </a:r>
            </a:p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Each participant writes 1–3 barriers on individual Post-its.</a:t>
              </a:r>
            </a:p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Repeat for resources.</a:t>
              </a:r>
            </a:p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Stick them on the flipchart/board (two columns: “Barriers” &amp; “Resources”).</a:t>
              </a:r>
            </a:p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Briefly cluster and discuss main themes as a group.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650935" y="689863"/>
            <a:ext cx="8957411" cy="1922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Individual Business Modell Canvas</a:t>
            </a:r>
          </a:p>
          <a:p>
            <a:pPr algn="ctr">
              <a:lnSpc>
                <a:spcPts val="3780"/>
              </a:lnSpc>
            </a:pPr>
            <a:r>
              <a:rPr lang="en-US" sz="21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Individual Work</a:t>
            </a:r>
          </a:p>
          <a:p>
            <a:pPr algn="ctr">
              <a:lnSpc>
                <a:spcPts val="378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Fill out your personal BMC with focus on one of the </a:t>
            </a:r>
            <a:r>
              <a:rPr lang="en-US" sz="21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4 target groups.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51846" y="3002603"/>
            <a:ext cx="17014111" cy="5849065"/>
            <a:chOff x="0" y="0"/>
            <a:chExt cx="22685481" cy="7798753"/>
          </a:xfrm>
        </p:grpSpPr>
        <p:grpSp>
          <p:nvGrpSpPr>
            <p:cNvPr id="13" name="Group 13"/>
            <p:cNvGrpSpPr/>
            <p:nvPr/>
          </p:nvGrpSpPr>
          <p:grpSpPr>
            <a:xfrm>
              <a:off x="1708" y="0"/>
              <a:ext cx="22682920" cy="753639"/>
              <a:chOff x="0" y="0"/>
              <a:chExt cx="1021147" cy="3392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708" y="92340"/>
              <a:ext cx="22682920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Target Group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Senior workers → Define their needs/barriers.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0" y="3522557"/>
              <a:ext cx="22683773" cy="753639"/>
              <a:chOff x="0" y="0"/>
              <a:chExt cx="1021186" cy="3392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0" y="3614896"/>
              <a:ext cx="22683773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Value for the Company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benefits will this bring? (e.g., reduced turnover, new talent pool)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7045114"/>
              <a:ext cx="22683773" cy="753639"/>
              <a:chOff x="0" y="0"/>
              <a:chExt cx="1021186" cy="3392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0" y="7137453"/>
              <a:ext cx="22683773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Cost Structure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will it cost? (money, time, staff capacity)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708" y="6164474"/>
              <a:ext cx="22683773" cy="753639"/>
              <a:chOff x="0" y="0"/>
              <a:chExt cx="1021186" cy="33928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1708" y="6256814"/>
              <a:ext cx="22683773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Key Partners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Who could help? (e.g., training providers, local employment agencies)</a:t>
              </a: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1708" y="2641918"/>
              <a:ext cx="22682920" cy="753639"/>
              <a:chOff x="0" y="0"/>
              <a:chExt cx="1021147" cy="3392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708" y="2734257"/>
              <a:ext cx="22682920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Relationships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relationship should be established? (e.g., supportive onboarding, mentorship)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1708" y="5283835"/>
              <a:ext cx="22683773" cy="753639"/>
              <a:chOff x="0" y="0"/>
              <a:chExt cx="1021186" cy="3392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1708" y="5376175"/>
              <a:ext cx="22683773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Key Activities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must be done? (e.g., revise job ads, create mentoring program)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854" y="4403196"/>
              <a:ext cx="22683773" cy="753639"/>
              <a:chOff x="0" y="0"/>
              <a:chExt cx="1021186" cy="3392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854" y="4495536"/>
              <a:ext cx="22683773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Key Resources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resources do you already have? (e.g., HR staff, training budget)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1708" y="1761278"/>
              <a:ext cx="22682920" cy="753639"/>
              <a:chOff x="0" y="0"/>
              <a:chExt cx="1021147" cy="3392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1708" y="1853618"/>
              <a:ext cx="22682920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Channels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How to reach them? (e.g., job portals, community networks)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854" y="880639"/>
              <a:ext cx="22682920" cy="753639"/>
              <a:chOff x="0" y="0"/>
              <a:chExt cx="1021147" cy="3392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854" y="972979"/>
              <a:ext cx="22682920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Value Offers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could your company offer this group? (e.g., flexible hours, mentoring)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2136567" y="899134"/>
            <a:ext cx="15629390" cy="8791532"/>
          </a:xfrm>
          <a:custGeom>
            <a:avLst/>
            <a:gdLst/>
            <a:ahLst/>
            <a:cxnLst/>
            <a:rect l="l" t="t" r="r" b="b"/>
            <a:pathLst>
              <a:path w="15629390" h="8791532">
                <a:moveTo>
                  <a:pt x="0" y="0"/>
                </a:moveTo>
                <a:lnTo>
                  <a:pt x="15629389" y="0"/>
                </a:lnTo>
                <a:lnTo>
                  <a:pt x="15629389" y="8791532"/>
                </a:lnTo>
                <a:lnTo>
                  <a:pt x="0" y="87915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630750" y="2876936"/>
            <a:ext cx="13639969" cy="5961482"/>
            <a:chOff x="0" y="0"/>
            <a:chExt cx="18186626" cy="7948642"/>
          </a:xfrm>
        </p:grpSpPr>
        <p:grpSp>
          <p:nvGrpSpPr>
            <p:cNvPr id="11" name="Group 11"/>
            <p:cNvGrpSpPr/>
            <p:nvPr/>
          </p:nvGrpSpPr>
          <p:grpSpPr>
            <a:xfrm>
              <a:off x="131759" y="0"/>
              <a:ext cx="18054867" cy="2057400"/>
              <a:chOff x="0" y="0"/>
              <a:chExt cx="3566393" cy="4064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566394" h="406400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3176" y="744220"/>
              <a:ext cx="18054867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Present your individual Business Model Canvas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5348860" y="111505"/>
              <a:ext cx="1556938" cy="1834390"/>
            </a:xfrm>
            <a:custGeom>
              <a:avLst/>
              <a:gdLst/>
              <a:ahLst/>
              <a:cxnLst/>
              <a:rect l="l" t="t" r="r" b="b"/>
              <a:pathLst>
                <a:path w="1556938" h="1834390">
                  <a:moveTo>
                    <a:pt x="0" y="0"/>
                  </a:moveTo>
                  <a:lnTo>
                    <a:pt x="1556939" y="0"/>
                  </a:lnTo>
                  <a:lnTo>
                    <a:pt x="1556939" y="1834390"/>
                  </a:lnTo>
                  <a:lnTo>
                    <a:pt x="0" y="1834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18583" y="2945621"/>
              <a:ext cx="18054867" cy="2057400"/>
              <a:chOff x="0" y="0"/>
              <a:chExt cx="3566393" cy="4064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566394" h="406400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3689841"/>
              <a:ext cx="18054867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Provide and receive constructive peer feedback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131759" y="5891242"/>
              <a:ext cx="18054867" cy="2057400"/>
              <a:chOff x="0" y="0"/>
              <a:chExt cx="3566393" cy="4064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566394" h="406400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6362412"/>
              <a:ext cx="18054867" cy="11341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Identify strengths and areas for improvement regarding strategies for the four target groups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15497741" y="3148210"/>
              <a:ext cx="1652223" cy="1652223"/>
            </a:xfrm>
            <a:custGeom>
              <a:avLst/>
              <a:gdLst/>
              <a:ahLst/>
              <a:cxnLst/>
              <a:rect l="l" t="t" r="r" b="b"/>
              <a:pathLst>
                <a:path w="1652223" h="1652223">
                  <a:moveTo>
                    <a:pt x="0" y="0"/>
                  </a:moveTo>
                  <a:lnTo>
                    <a:pt x="1652223" y="0"/>
                  </a:lnTo>
                  <a:lnTo>
                    <a:pt x="1652223" y="1652222"/>
                  </a:lnTo>
                  <a:lnTo>
                    <a:pt x="0" y="1652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  <p:sp>
          <p:nvSpPr>
            <p:cNvPr id="25" name="Freeform 25"/>
            <p:cNvSpPr/>
            <p:nvPr/>
          </p:nvSpPr>
          <p:spPr>
            <a:xfrm rot="5400000">
              <a:off x="8582604" y="2171792"/>
              <a:ext cx="1723490" cy="715248"/>
            </a:xfrm>
            <a:custGeom>
              <a:avLst/>
              <a:gdLst/>
              <a:ahLst/>
              <a:cxnLst/>
              <a:rect l="l" t="t" r="r" b="b"/>
              <a:pathLst>
                <a:path w="1723490" h="715248">
                  <a:moveTo>
                    <a:pt x="0" y="0"/>
                  </a:moveTo>
                  <a:lnTo>
                    <a:pt x="1723490" y="0"/>
                  </a:lnTo>
                  <a:lnTo>
                    <a:pt x="1723490" y="715249"/>
                  </a:lnTo>
                  <a:lnTo>
                    <a:pt x="0" y="715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  <p:sp>
          <p:nvSpPr>
            <p:cNvPr id="26" name="Freeform 26"/>
            <p:cNvSpPr/>
            <p:nvPr/>
          </p:nvSpPr>
          <p:spPr>
            <a:xfrm rot="5400000">
              <a:off x="8589192" y="5076045"/>
              <a:ext cx="1723490" cy="715248"/>
            </a:xfrm>
            <a:custGeom>
              <a:avLst/>
              <a:gdLst/>
              <a:ahLst/>
              <a:cxnLst/>
              <a:rect l="l" t="t" r="r" b="b"/>
              <a:pathLst>
                <a:path w="1723490" h="715248">
                  <a:moveTo>
                    <a:pt x="0" y="0"/>
                  </a:moveTo>
                  <a:lnTo>
                    <a:pt x="1723490" y="0"/>
                  </a:lnTo>
                  <a:lnTo>
                    <a:pt x="1723490" y="715248"/>
                  </a:lnTo>
                  <a:lnTo>
                    <a:pt x="0" y="7152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044590" y="1388804"/>
            <a:ext cx="12812290" cy="174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Presentation of Individual Business Model Canvas</a:t>
            </a:r>
          </a:p>
          <a:p>
            <a:pPr algn="l">
              <a:lnSpc>
                <a:spcPts val="2015"/>
              </a:lnSpc>
            </a:pPr>
            <a:endParaRPr lang="en-US" sz="42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015"/>
              </a:lnSpc>
            </a:pPr>
            <a:endParaRPr lang="en-US" sz="42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02656" lvl="1" indent="-101328" algn="l">
              <a:lnSpc>
                <a:spcPts val="2015"/>
              </a:lnSpc>
            </a:pPr>
            <a:endParaRPr lang="en-US" sz="42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75" y="1839854"/>
            <a:ext cx="14777850" cy="505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Feedback Guidelines</a:t>
            </a:r>
          </a:p>
          <a:p>
            <a:pPr algn="l">
              <a:lnSpc>
                <a:spcPts val="54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each presentation, peers provide feedback in 3 steps: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1. Strengths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What works well in the Canvas?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2. Improvement areas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Where is clarification or adjustment needed?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3. Suggestions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What could make this strategy stronger or more realistic?</a:t>
            </a:r>
          </a:p>
          <a:p>
            <a:pPr marL="542925" lvl="1" indent="-271462" algn="l">
              <a:lnSpc>
                <a:spcPts val="5400"/>
              </a:lnSpc>
            </a:pP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5400"/>
              </a:lnSpc>
            </a:pP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723189" y="6600668"/>
            <a:ext cx="15455092" cy="2657632"/>
            <a:chOff x="0" y="0"/>
            <a:chExt cx="4070477" cy="6999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70477" cy="699953"/>
            </a:xfrm>
            <a:custGeom>
              <a:avLst/>
              <a:gdLst/>
              <a:ahLst/>
              <a:cxnLst/>
              <a:rect l="l" t="t" r="r" b="b"/>
              <a:pathLst>
                <a:path w="4070477" h="699953">
                  <a:moveTo>
                    <a:pt x="15028" y="0"/>
                  </a:moveTo>
                  <a:lnTo>
                    <a:pt x="4055449" y="0"/>
                  </a:lnTo>
                  <a:cubicBezTo>
                    <a:pt x="4059434" y="0"/>
                    <a:pt x="4063257" y="1583"/>
                    <a:pt x="4066075" y="4402"/>
                  </a:cubicBezTo>
                  <a:cubicBezTo>
                    <a:pt x="4068893" y="7220"/>
                    <a:pt x="4070477" y="11042"/>
                    <a:pt x="4070477" y="15028"/>
                  </a:cubicBezTo>
                  <a:lnTo>
                    <a:pt x="4070477" y="684925"/>
                  </a:lnTo>
                  <a:cubicBezTo>
                    <a:pt x="4070477" y="688910"/>
                    <a:pt x="4068893" y="692733"/>
                    <a:pt x="4066075" y="695551"/>
                  </a:cubicBezTo>
                  <a:cubicBezTo>
                    <a:pt x="4063257" y="698369"/>
                    <a:pt x="4059434" y="699953"/>
                    <a:pt x="4055449" y="699953"/>
                  </a:cubicBezTo>
                  <a:lnTo>
                    <a:pt x="15028" y="699953"/>
                  </a:lnTo>
                  <a:cubicBezTo>
                    <a:pt x="11042" y="699953"/>
                    <a:pt x="7220" y="698369"/>
                    <a:pt x="4402" y="695551"/>
                  </a:cubicBezTo>
                  <a:cubicBezTo>
                    <a:pt x="1583" y="692733"/>
                    <a:pt x="0" y="688910"/>
                    <a:pt x="0" y="684925"/>
                  </a:cubicBezTo>
                  <a:lnTo>
                    <a:pt x="0" y="15028"/>
                  </a:lnTo>
                  <a:cubicBezTo>
                    <a:pt x="0" y="11042"/>
                    <a:pt x="1583" y="7220"/>
                    <a:pt x="4402" y="4402"/>
                  </a:cubicBezTo>
                  <a:cubicBezTo>
                    <a:pt x="7220" y="1583"/>
                    <a:pt x="11042" y="0"/>
                    <a:pt x="15028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4070477" cy="785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Principles for Constructive Feedback</a:t>
              </a:r>
            </a:p>
            <a:p>
              <a:pPr marL="755641" lvl="1" indent="-377820" algn="l">
                <a:lnSpc>
                  <a:spcPts val="4899"/>
                </a:lnSpc>
                <a:buFont typeface="Arial"/>
                <a:buChar char="•"/>
              </a:pPr>
              <a:r>
                <a:rPr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Respectful listening: allow each participant to present without interruption</a:t>
              </a:r>
            </a:p>
            <a:p>
              <a:pPr marL="755641" lvl="1" indent="-377820" algn="l">
                <a:lnSpc>
                  <a:spcPts val="4899"/>
                </a:lnSpc>
                <a:buFont typeface="Arial"/>
                <a:buChar char="•"/>
              </a:pPr>
              <a:r>
                <a:rPr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Feedback must be constructive, specific, and actionable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3983145" y="1183065"/>
            <a:ext cx="4017541" cy="4114800"/>
          </a:xfrm>
          <a:custGeom>
            <a:avLst/>
            <a:gdLst/>
            <a:ahLst/>
            <a:cxnLst/>
            <a:rect l="l" t="t" r="r" b="b"/>
            <a:pathLst>
              <a:path w="4017541" h="4114800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5" name="TextBox 1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615194" y="5260047"/>
            <a:ext cx="9057584" cy="4223099"/>
          </a:xfrm>
          <a:custGeom>
            <a:avLst/>
            <a:gdLst/>
            <a:ahLst/>
            <a:cxnLst/>
            <a:rect l="l" t="t" r="r" b="b"/>
            <a:pathLst>
              <a:path w="9057584" h="4223099">
                <a:moveTo>
                  <a:pt x="0" y="0"/>
                </a:moveTo>
                <a:lnTo>
                  <a:pt x="9057585" y="0"/>
                </a:lnTo>
                <a:lnTo>
                  <a:pt x="9057585" y="4223099"/>
                </a:lnTo>
                <a:lnTo>
                  <a:pt x="0" y="42230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1755062" y="1420465"/>
            <a:ext cx="14777850" cy="230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Canvas Presentations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participant presents their individual Canvas (5 minutes max.)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Focus on key ideas, not every detail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411735" y="4739096"/>
            <a:ext cx="7840015" cy="5576211"/>
          </a:xfrm>
          <a:custGeom>
            <a:avLst/>
            <a:gdLst/>
            <a:ahLst/>
            <a:cxnLst/>
            <a:rect l="l" t="t" r="r" b="b"/>
            <a:pathLst>
              <a:path w="7840015" h="5576211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>
          <a:xfrm>
            <a:off x="11941556" y="3767546"/>
            <a:ext cx="1923130" cy="1576967"/>
          </a:xfrm>
          <a:custGeom>
            <a:avLst/>
            <a:gdLst/>
            <a:ahLst/>
            <a:cxnLst/>
            <a:rect l="l" t="t" r="r" b="b"/>
            <a:pathLst>
              <a:path w="1923130" h="1576967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62" y="1420465"/>
            <a:ext cx="14777850" cy="162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Wrap up and Outlook</a:t>
            </a:r>
          </a:p>
          <a:p>
            <a:pPr algn="l">
              <a:lnSpc>
                <a:spcPts val="54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“What was your key takeaway or ‘aha moment’ from today’s session?”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3997259" y="3418952"/>
            <a:ext cx="2828951" cy="2319740"/>
          </a:xfrm>
          <a:custGeom>
            <a:avLst/>
            <a:gdLst/>
            <a:ahLst/>
            <a:cxnLst/>
            <a:rect l="l" t="t" r="r" b="b"/>
            <a:pathLst>
              <a:path w="2828951" h="2319740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297915"/>
            <a:ext cx="18288000" cy="989083"/>
            <a:chOff x="0" y="0"/>
            <a:chExt cx="24384000" cy="13187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18768"/>
            </a:xfrm>
            <a:custGeom>
              <a:avLst/>
              <a:gdLst/>
              <a:ahLst/>
              <a:cxnLst/>
              <a:rect l="l" t="t" r="r" b="b"/>
              <a:pathLst>
                <a:path w="24384000" h="1318768">
                  <a:moveTo>
                    <a:pt x="0" y="0"/>
                  </a:moveTo>
                  <a:lnTo>
                    <a:pt x="24384000" y="0"/>
                  </a:lnTo>
                  <a:lnTo>
                    <a:pt x="24384000" y="1318768"/>
                  </a:lnTo>
                  <a:lnTo>
                    <a:pt x="0" y="1318768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20384" y="9551479"/>
            <a:ext cx="15176191" cy="3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 Project N° 2023-1-AT01-KA220-VET-000152934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626744" y="5844564"/>
            <a:ext cx="6614319" cy="3060357"/>
            <a:chOff x="0" y="0"/>
            <a:chExt cx="8819092" cy="40804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19134" cy="4080510"/>
            </a:xfrm>
            <a:custGeom>
              <a:avLst/>
              <a:gdLst/>
              <a:ahLst/>
              <a:cxnLst/>
              <a:rect l="l" t="t" r="r" b="b"/>
              <a:pathLst>
                <a:path w="8819134" h="4080510">
                  <a:moveTo>
                    <a:pt x="0" y="0"/>
                  </a:moveTo>
                  <a:lnTo>
                    <a:pt x="8819134" y="0"/>
                  </a:lnTo>
                  <a:lnTo>
                    <a:pt x="8819134" y="4080510"/>
                  </a:lnTo>
                  <a:lnTo>
                    <a:pt x="0" y="4080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344" t="-39572" r="-16971" b="-16938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199938" y="4004781"/>
            <a:ext cx="860728" cy="619310"/>
            <a:chOff x="0" y="0"/>
            <a:chExt cx="1147637" cy="825747"/>
          </a:xfrm>
        </p:grpSpPr>
        <p:sp>
          <p:nvSpPr>
            <p:cNvPr id="10" name="Freeform 10" descr="Uma imagem com estrela, Tipo de letra, Gráficos, símbolo  Descrição gerada automaticamente"/>
            <p:cNvSpPr/>
            <p:nvPr/>
          </p:nvSpPr>
          <p:spPr>
            <a:xfrm>
              <a:off x="0" y="0"/>
              <a:ext cx="1147699" cy="825754"/>
            </a:xfrm>
            <a:custGeom>
              <a:avLst/>
              <a:gdLst/>
              <a:ahLst/>
              <a:cxnLst/>
              <a:rect l="l" t="t" r="r" b="b"/>
              <a:pathLst>
                <a:path w="1147699" h="825754">
                  <a:moveTo>
                    <a:pt x="0" y="0"/>
                  </a:moveTo>
                  <a:lnTo>
                    <a:pt x="1147699" y="0"/>
                  </a:lnTo>
                  <a:lnTo>
                    <a:pt x="1147699" y="825754"/>
                  </a:lnTo>
                  <a:lnTo>
                    <a:pt x="0" y="825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5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086243" y="4066234"/>
            <a:ext cx="1420612" cy="496406"/>
            <a:chOff x="0" y="0"/>
            <a:chExt cx="1894149" cy="661874"/>
          </a:xfrm>
        </p:grpSpPr>
        <p:sp>
          <p:nvSpPr>
            <p:cNvPr id="12" name="Freeform 12" descr="Uma imagem com Tipo de letra, Gráficos, texto, design gráfico  Descrição gerada automaticamente"/>
            <p:cNvSpPr/>
            <p:nvPr/>
          </p:nvSpPr>
          <p:spPr>
            <a:xfrm>
              <a:off x="0" y="0"/>
              <a:ext cx="1894205" cy="661924"/>
            </a:xfrm>
            <a:custGeom>
              <a:avLst/>
              <a:gdLst/>
              <a:ahLst/>
              <a:cxnLst/>
              <a:rect l="l" t="t" r="r" b="b"/>
              <a:pathLst>
                <a:path w="1894205" h="661924">
                  <a:moveTo>
                    <a:pt x="0" y="0"/>
                  </a:moveTo>
                  <a:lnTo>
                    <a:pt x="1894205" y="0"/>
                  </a:lnTo>
                  <a:lnTo>
                    <a:pt x="1894205" y="661924"/>
                  </a:lnTo>
                  <a:lnTo>
                    <a:pt x="0" y="661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7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5871" y="4942231"/>
            <a:ext cx="734799" cy="541687"/>
            <a:chOff x="0" y="0"/>
            <a:chExt cx="979732" cy="722249"/>
          </a:xfrm>
        </p:grpSpPr>
        <p:sp>
          <p:nvSpPr>
            <p:cNvPr id="14" name="Freeform 14" descr="Uma imagem com texto, Tipo de letra, símbolo, captura de ecrã  Descrição gerada automaticamente"/>
            <p:cNvSpPr/>
            <p:nvPr/>
          </p:nvSpPr>
          <p:spPr>
            <a:xfrm>
              <a:off x="0" y="0"/>
              <a:ext cx="979678" cy="722249"/>
            </a:xfrm>
            <a:custGeom>
              <a:avLst/>
              <a:gdLst/>
              <a:ahLst/>
              <a:cxnLst/>
              <a:rect l="l" t="t" r="r" b="b"/>
              <a:pathLst>
                <a:path w="979678" h="722249">
                  <a:moveTo>
                    <a:pt x="0" y="0"/>
                  </a:moveTo>
                  <a:lnTo>
                    <a:pt x="979678" y="0"/>
                  </a:lnTo>
                  <a:lnTo>
                    <a:pt x="979678" y="722249"/>
                  </a:lnTo>
                  <a:lnTo>
                    <a:pt x="0" y="722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30973" y="4138727"/>
            <a:ext cx="1057783" cy="351419"/>
            <a:chOff x="0" y="0"/>
            <a:chExt cx="1410377" cy="468559"/>
          </a:xfrm>
        </p:grpSpPr>
        <p:sp>
          <p:nvSpPr>
            <p:cNvPr id="16" name="Freeform 16" descr="Uma imagem com texto, Tipo de letra, logótipo, Gráficos  Descrição gerada automaticamente"/>
            <p:cNvSpPr/>
            <p:nvPr/>
          </p:nvSpPr>
          <p:spPr>
            <a:xfrm>
              <a:off x="0" y="0"/>
              <a:ext cx="1410335" cy="468503"/>
            </a:xfrm>
            <a:custGeom>
              <a:avLst/>
              <a:gdLst/>
              <a:ahLst/>
              <a:cxnLst/>
              <a:rect l="l" t="t" r="r" b="b"/>
              <a:pathLst>
                <a:path w="1410335" h="468503">
                  <a:moveTo>
                    <a:pt x="0" y="0"/>
                  </a:moveTo>
                  <a:lnTo>
                    <a:pt x="1410335" y="0"/>
                  </a:lnTo>
                  <a:lnTo>
                    <a:pt x="1410335" y="468503"/>
                  </a:lnTo>
                  <a:lnTo>
                    <a:pt x="0" y="468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3" b="-1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942008" y="4767022"/>
            <a:ext cx="930220" cy="930220"/>
            <a:chOff x="0" y="0"/>
            <a:chExt cx="1240293" cy="1240293"/>
          </a:xfrm>
        </p:grpSpPr>
        <p:sp>
          <p:nvSpPr>
            <p:cNvPr id="18" name="Freeform 18" descr="Uma imagem com Tipo de letra, Gráficos, captura de ecrã, texto  Descrição gerada automaticamente"/>
            <p:cNvSpPr/>
            <p:nvPr/>
          </p:nvSpPr>
          <p:spPr>
            <a:xfrm>
              <a:off x="0" y="0"/>
              <a:ext cx="1240282" cy="1240282"/>
            </a:xfrm>
            <a:custGeom>
              <a:avLst/>
              <a:gdLst/>
              <a:ahLst/>
              <a:cxnLst/>
              <a:rect l="l" t="t" r="r" b="b"/>
              <a:pathLst>
                <a:path w="1240282" h="1240282">
                  <a:moveTo>
                    <a:pt x="0" y="0"/>
                  </a:moveTo>
                  <a:lnTo>
                    <a:pt x="1240282" y="0"/>
                  </a:lnTo>
                  <a:lnTo>
                    <a:pt x="1240282" y="1240282"/>
                  </a:lnTo>
                  <a:lnTo>
                    <a:pt x="0" y="1240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84784" y="4082648"/>
            <a:ext cx="1177340" cy="463578"/>
            <a:chOff x="0" y="0"/>
            <a:chExt cx="1569787" cy="618104"/>
          </a:xfrm>
        </p:grpSpPr>
        <p:sp>
          <p:nvSpPr>
            <p:cNvPr id="20" name="Freeform 20" descr="Uma imagem com texto, Tipo de letra, logótipo, Gráficos  Descrição gerada automaticamente"/>
            <p:cNvSpPr/>
            <p:nvPr/>
          </p:nvSpPr>
          <p:spPr>
            <a:xfrm>
              <a:off x="0" y="0"/>
              <a:ext cx="1569847" cy="618109"/>
            </a:xfrm>
            <a:custGeom>
              <a:avLst/>
              <a:gdLst/>
              <a:ahLst/>
              <a:cxnLst/>
              <a:rect l="l" t="t" r="r" b="b"/>
              <a:pathLst>
                <a:path w="1569847" h="618109">
                  <a:moveTo>
                    <a:pt x="0" y="0"/>
                  </a:moveTo>
                  <a:lnTo>
                    <a:pt x="1569847" y="0"/>
                  </a:lnTo>
                  <a:lnTo>
                    <a:pt x="1569847" y="618109"/>
                  </a:lnTo>
                  <a:lnTo>
                    <a:pt x="0" y="618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991448" y="4992898"/>
            <a:ext cx="1536916" cy="458670"/>
            <a:chOff x="0" y="0"/>
            <a:chExt cx="2049221" cy="61156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49272" cy="611505"/>
            </a:xfrm>
            <a:custGeom>
              <a:avLst/>
              <a:gdLst/>
              <a:ahLst/>
              <a:cxnLst/>
              <a:rect l="l" t="t" r="r" b="b"/>
              <a:pathLst>
                <a:path w="2049272" h="611505">
                  <a:moveTo>
                    <a:pt x="0" y="0"/>
                  </a:moveTo>
                  <a:lnTo>
                    <a:pt x="2049272" y="0"/>
                  </a:lnTo>
                  <a:lnTo>
                    <a:pt x="2049272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9" b="-9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21805" y="-35074"/>
            <a:ext cx="18296104" cy="2630742"/>
            <a:chOff x="0" y="0"/>
            <a:chExt cx="24394806" cy="350765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394795" cy="3507613"/>
            </a:xfrm>
            <a:custGeom>
              <a:avLst/>
              <a:gdLst/>
              <a:ahLst/>
              <a:cxnLst/>
              <a:rect l="l" t="t" r="r" b="b"/>
              <a:pathLst>
                <a:path w="24394795" h="3507613">
                  <a:moveTo>
                    <a:pt x="0" y="0"/>
                  </a:moveTo>
                  <a:lnTo>
                    <a:pt x="24394795" y="0"/>
                  </a:lnTo>
                  <a:lnTo>
                    <a:pt x="24394795" y="3507613"/>
                  </a:lnTo>
                  <a:lnTo>
                    <a:pt x="0" y="3507613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616496" y="562647"/>
            <a:ext cx="8963808" cy="161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99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THANK YOU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270716" y="9554474"/>
            <a:ext cx="2393418" cy="502128"/>
            <a:chOff x="0" y="0"/>
            <a:chExt cx="3191224" cy="6695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744</Words>
  <Application>Microsoft Office PowerPoint</Application>
  <PresentationFormat>Benutzerdefiniert</PresentationFormat>
  <Paragraphs>76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Arial Bold</vt:lpstr>
      <vt:lpstr>Calibri</vt:lpstr>
      <vt:lpstr>Arial Italics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workshop_Day 2_Unit 13+14</dc:title>
  <dc:creator>Salkic Jasmina | WKSTMK Room 466</dc:creator>
  <cp:lastModifiedBy>Salkic Jasmina | WKSTMK Room 466</cp:lastModifiedBy>
  <cp:revision>2</cp:revision>
  <dcterms:created xsi:type="dcterms:W3CDTF">2006-08-16T00:00:00Z</dcterms:created>
  <dcterms:modified xsi:type="dcterms:W3CDTF">2026-02-06T09:23:09Z</dcterms:modified>
  <dc:identifier>DAG_DHp0t6Q</dc:identifier>
</cp:coreProperties>
</file>