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al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101" y="2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Zum Bearbeiten der Master-Textformate hier klicken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Welche Ergebnisse haben mich am meisten überrascht – und warum?</a:t>
            </a:r>
          </a:p>
          <a:p>
            <a:r>
              <a:rPr lang="en-US"/>
              <a:t>Wo sind wir stärker als erwartet?</a:t>
            </a:r>
          </a:p>
          <a:p>
            <a:r>
              <a:rPr lang="en-US"/>
              <a:t>Welche Werte erscheinen unerwartet hoch oder niedrig?</a:t>
            </a:r>
          </a:p>
          <a:p>
            <a:r>
              <a:rPr lang="en-US"/>
              <a:t>Was könnten mögliche Gründe für diese Ergebnisse sein?</a:t>
            </a:r>
          </a:p>
          <a:p>
            <a:r>
              <a:rPr lang="en-US"/>
              <a:t>Welche Ergebnisse scheinen miteinander zusammenzuhängen?</a:t>
            </a:r>
          </a:p>
          <a:p>
            <a:r>
              <a:rPr lang="en-US"/>
              <a:t>Sind diese Ergebnisse hauptsächlich struktureller, kultureller oder kommunikativer Natur?</a:t>
            </a:r>
          </a:p>
          <a:p>
            <a:r>
              <a:rPr lang="en-US"/>
              <a:t>Welche Aspekte einer guten Integration sind in Ihrer täglichen Arbeit bereits wichtig, sind aber nicht im Scanner berücksichtigt?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Zum Bearbeiten des Master-Titelstils hier klicken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Klicken Sie hier, um die Master-Textstile zu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66" y="5784666"/>
            <a:ext cx="18288000" cy="4578954"/>
            <a:chOff x="0" y="0"/>
            <a:chExt cx="24384000" cy="6105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6105271"/>
            </a:xfrm>
            <a:custGeom>
              <a:avLst/>
              <a:gdLst/>
              <a:ahLst/>
              <a:cxnLst/>
              <a:rect l="l" t="t" r="r" b="b"/>
              <a:pathLst>
                <a:path w="24384000" h="6105271">
                  <a:moveTo>
                    <a:pt x="0" y="0"/>
                  </a:moveTo>
                  <a:lnTo>
                    <a:pt x="24384000" y="0"/>
                  </a:lnTo>
                  <a:lnTo>
                    <a:pt x="24384000" y="6105271"/>
                  </a:lnTo>
                  <a:lnTo>
                    <a:pt x="0" y="6105271"/>
                  </a:lnTo>
                  <a:close/>
                </a:path>
              </a:pathLst>
            </a:custGeom>
            <a:solidFill>
              <a:srgbClr val="FF6D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41012" y="1085843"/>
            <a:ext cx="10605976" cy="4907243"/>
            <a:chOff x="0" y="0"/>
            <a:chExt cx="14141302" cy="65429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141323" cy="6543040"/>
            </a:xfrm>
            <a:custGeom>
              <a:avLst/>
              <a:gdLst/>
              <a:ahLst/>
              <a:cxnLst/>
              <a:rect l="l" t="t" r="r" b="b"/>
              <a:pathLst>
                <a:path w="14141323" h="6543040">
                  <a:moveTo>
                    <a:pt x="0" y="0"/>
                  </a:moveTo>
                  <a:lnTo>
                    <a:pt x="14141323" y="0"/>
                  </a:lnTo>
                  <a:lnTo>
                    <a:pt x="14141323" y="6543040"/>
                  </a:lnTo>
                  <a:lnTo>
                    <a:pt x="0" y="6543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344" t="-39572" r="-16971" b="-16938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014209" y="121562"/>
            <a:ext cx="673063" cy="484282"/>
            <a:chOff x="0" y="0"/>
            <a:chExt cx="897418" cy="645709"/>
          </a:xfrm>
        </p:grpSpPr>
        <p:sp>
          <p:nvSpPr>
            <p:cNvPr id="7" name="Freeform 7" descr="Uma imagem com estrela, Tipo de letra, Gráficos, símbolo  Descrição gerada automaticamente"/>
            <p:cNvSpPr/>
            <p:nvPr/>
          </p:nvSpPr>
          <p:spPr>
            <a:xfrm>
              <a:off x="0" y="0"/>
              <a:ext cx="897382" cy="645668"/>
            </a:xfrm>
            <a:custGeom>
              <a:avLst/>
              <a:gdLst/>
              <a:ahLst/>
              <a:cxnLst/>
              <a:rect l="l" t="t" r="r" b="b"/>
              <a:pathLst>
                <a:path w="897382" h="645668">
                  <a:moveTo>
                    <a:pt x="0" y="0"/>
                  </a:moveTo>
                  <a:lnTo>
                    <a:pt x="897382" y="0"/>
                  </a:lnTo>
                  <a:lnTo>
                    <a:pt x="897382" y="645668"/>
                  </a:lnTo>
                  <a:lnTo>
                    <a:pt x="0" y="645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3" b="-6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49260" y="169615"/>
            <a:ext cx="1110878" cy="388175"/>
            <a:chOff x="0" y="0"/>
            <a:chExt cx="1481170" cy="517566"/>
          </a:xfrm>
        </p:grpSpPr>
        <p:sp>
          <p:nvSpPr>
            <p:cNvPr id="9" name="Freeform 9" descr="Uma imagem com Tipo de letra, Gráficos, texto, design gráfico  Descrição gerada automaticamente"/>
            <p:cNvSpPr/>
            <p:nvPr/>
          </p:nvSpPr>
          <p:spPr>
            <a:xfrm>
              <a:off x="0" y="0"/>
              <a:ext cx="1481201" cy="517525"/>
            </a:xfrm>
            <a:custGeom>
              <a:avLst/>
              <a:gdLst/>
              <a:ahLst/>
              <a:cxnLst/>
              <a:rect l="l" t="t" r="r" b="b"/>
              <a:pathLst>
                <a:path w="1481201" h="517525">
                  <a:moveTo>
                    <a:pt x="0" y="0"/>
                  </a:moveTo>
                  <a:lnTo>
                    <a:pt x="1481201" y="0"/>
                  </a:lnTo>
                  <a:lnTo>
                    <a:pt x="1481201" y="517525"/>
                  </a:lnTo>
                  <a:lnTo>
                    <a:pt x="0" y="517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-7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699201" y="151911"/>
            <a:ext cx="574591" cy="423583"/>
            <a:chOff x="0" y="0"/>
            <a:chExt cx="766122" cy="564777"/>
          </a:xfrm>
        </p:grpSpPr>
        <p:sp>
          <p:nvSpPr>
            <p:cNvPr id="11" name="Freeform 11" descr="Uma imagem com texto, Tipo de letra, símbolo, captura de ecrã  Descrição gerada automaticamente"/>
            <p:cNvSpPr/>
            <p:nvPr/>
          </p:nvSpPr>
          <p:spPr>
            <a:xfrm>
              <a:off x="0" y="0"/>
              <a:ext cx="766064" cy="564769"/>
            </a:xfrm>
            <a:custGeom>
              <a:avLst/>
              <a:gdLst/>
              <a:ahLst/>
              <a:cxnLst/>
              <a:rect l="l" t="t" r="r" b="b"/>
              <a:pathLst>
                <a:path w="766064" h="564769">
                  <a:moveTo>
                    <a:pt x="0" y="0"/>
                  </a:moveTo>
                  <a:lnTo>
                    <a:pt x="766064" y="0"/>
                  </a:lnTo>
                  <a:lnTo>
                    <a:pt x="766064" y="564769"/>
                  </a:lnTo>
                  <a:lnTo>
                    <a:pt x="0" y="5647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7" b="-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830808" y="226303"/>
            <a:ext cx="827156" cy="274799"/>
            <a:chOff x="0" y="0"/>
            <a:chExt cx="1102874" cy="366399"/>
          </a:xfrm>
        </p:grpSpPr>
        <p:sp>
          <p:nvSpPr>
            <p:cNvPr id="13" name="Freeform 13" descr="Uma imagem com texto, Tipo de letra, logótipo, Gráficos  Descrição gerada automaticamente"/>
            <p:cNvSpPr/>
            <p:nvPr/>
          </p:nvSpPr>
          <p:spPr>
            <a:xfrm>
              <a:off x="0" y="0"/>
              <a:ext cx="1102868" cy="366395"/>
            </a:xfrm>
            <a:custGeom>
              <a:avLst/>
              <a:gdLst/>
              <a:ahLst/>
              <a:cxnLst/>
              <a:rect l="l" t="t" r="r" b="b"/>
              <a:pathLst>
                <a:path w="1102868" h="366395">
                  <a:moveTo>
                    <a:pt x="0" y="0"/>
                  </a:moveTo>
                  <a:lnTo>
                    <a:pt x="1102868" y="0"/>
                  </a:lnTo>
                  <a:lnTo>
                    <a:pt x="1102868" y="366395"/>
                  </a:lnTo>
                  <a:lnTo>
                    <a:pt x="0" y="366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601128" y="0"/>
            <a:ext cx="727404" cy="727404"/>
            <a:chOff x="0" y="0"/>
            <a:chExt cx="969872" cy="969872"/>
          </a:xfrm>
        </p:grpSpPr>
        <p:sp>
          <p:nvSpPr>
            <p:cNvPr id="15" name="Freeform 15" descr="Uma imagem com Tipo de letra, Gráficos, captura de ecrã, texto  Descrição gerada automaticamente"/>
            <p:cNvSpPr/>
            <p:nvPr/>
          </p:nvSpPr>
          <p:spPr>
            <a:xfrm>
              <a:off x="0" y="0"/>
              <a:ext cx="969899" cy="969899"/>
            </a:xfrm>
            <a:custGeom>
              <a:avLst/>
              <a:gdLst/>
              <a:ahLst/>
              <a:cxnLst/>
              <a:rect l="l" t="t" r="r" b="b"/>
              <a:pathLst>
                <a:path w="969899" h="969899">
                  <a:moveTo>
                    <a:pt x="0" y="0"/>
                  </a:moveTo>
                  <a:lnTo>
                    <a:pt x="969899" y="0"/>
                  </a:lnTo>
                  <a:lnTo>
                    <a:pt x="969899" y="969899"/>
                  </a:lnTo>
                  <a:lnTo>
                    <a:pt x="0" y="969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57943" y="182450"/>
            <a:ext cx="920646" cy="362504"/>
            <a:chOff x="0" y="0"/>
            <a:chExt cx="1227528" cy="483339"/>
          </a:xfrm>
        </p:grpSpPr>
        <p:sp>
          <p:nvSpPr>
            <p:cNvPr id="17" name="Freeform 17" descr="Uma imagem com texto, Tipo de letra, logótipo, Gráficos  Descrição gerada automaticamente"/>
            <p:cNvSpPr/>
            <p:nvPr/>
          </p:nvSpPr>
          <p:spPr>
            <a:xfrm>
              <a:off x="0" y="0"/>
              <a:ext cx="1227582" cy="483362"/>
            </a:xfrm>
            <a:custGeom>
              <a:avLst/>
              <a:gdLst/>
              <a:ahLst/>
              <a:cxnLst/>
              <a:rect l="l" t="t" r="r" b="b"/>
              <a:pathLst>
                <a:path w="1227582" h="483362">
                  <a:moveTo>
                    <a:pt x="0" y="0"/>
                  </a:moveTo>
                  <a:lnTo>
                    <a:pt x="1227582" y="0"/>
                  </a:lnTo>
                  <a:lnTo>
                    <a:pt x="1227582" y="483362"/>
                  </a:lnTo>
                  <a:lnTo>
                    <a:pt x="0" y="483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28634" y="184369"/>
            <a:ext cx="1201823" cy="358666"/>
            <a:chOff x="0" y="0"/>
            <a:chExt cx="1602430" cy="47822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02486" cy="478282"/>
            </a:xfrm>
            <a:custGeom>
              <a:avLst/>
              <a:gdLst/>
              <a:ahLst/>
              <a:cxnLst/>
              <a:rect l="l" t="t" r="r" b="b"/>
              <a:pathLst>
                <a:path w="1602486" h="478282">
                  <a:moveTo>
                    <a:pt x="0" y="0"/>
                  </a:moveTo>
                  <a:lnTo>
                    <a:pt x="1602486" y="0"/>
                  </a:lnTo>
                  <a:lnTo>
                    <a:pt x="1602486" y="478282"/>
                  </a:lnTo>
                  <a:lnTo>
                    <a:pt x="0" y="478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8" b="12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020384" y="9710264"/>
            <a:ext cx="15176191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Funded by the European Union. However, the views and opinions expressed are solely those of the author(s) and do not necessarily reflect those of the European Union or </a:t>
            </a:r>
            <a:r>
              <a:rPr lang="en-GB" dirty="0" err="1">
                <a:solidFill>
                  <a:schemeClr val="bg1"/>
                </a:solidFill>
              </a:rPr>
              <a:t>OeAD</a:t>
            </a:r>
            <a:r>
              <a:rPr lang="en-GB" dirty="0">
                <a:solidFill>
                  <a:schemeClr val="bg1"/>
                </a:solidFill>
              </a:rPr>
              <a:t>-GmbH. Neither the European Union nor </a:t>
            </a:r>
            <a:r>
              <a:rPr lang="en-GB" dirty="0" err="1">
                <a:solidFill>
                  <a:schemeClr val="bg1"/>
                </a:solidFill>
              </a:rPr>
              <a:t>OeAD</a:t>
            </a:r>
            <a:r>
              <a:rPr lang="en-GB" dirty="0">
                <a:solidFill>
                  <a:schemeClr val="bg1"/>
                </a:solidFill>
              </a:rPr>
              <a:t>-GmbH can be held responsible for them. </a:t>
            </a:r>
            <a:r>
              <a:rPr lang="de-DE" dirty="0">
                <a:solidFill>
                  <a:schemeClr val="bg1"/>
                </a:solidFill>
              </a:rPr>
              <a:t>Project N° 2023-1-AT01-KA220-VET-000152934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04647" y="6035473"/>
            <a:ext cx="15079477" cy="340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 – Die Ergebnisse des Potenzial-Scanners verstehen</a:t>
            </a:r>
          </a:p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Entschlüsseln Sie Ihr Potenzial </a:t>
            </a:r>
          </a:p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WKO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62" y="1420465"/>
            <a:ext cx="14777850" cy="436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de-AT" sz="42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Inhalt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Einführung und Ziele dieser Lerneinheit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Überblick über den </a:t>
            </a:r>
            <a:r>
              <a:rPr lang="de-AT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Potenzial</a:t>
            </a:r>
            <a:r>
              <a:rPr lang="de-AT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-Scanner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Methodik des </a:t>
            </a:r>
            <a:r>
              <a:rPr lang="de-AT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Potenzial</a:t>
            </a:r>
            <a:r>
              <a:rPr lang="de-AT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-Scanners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Interpretation der Ergebnisse des </a:t>
            </a:r>
            <a:r>
              <a:rPr lang="de-AT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Potenzial</a:t>
            </a:r>
            <a:r>
              <a:rPr lang="de-AT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-Scanners 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Gruppendiskussion, offene Fragen und Feedback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199312" y="4839495"/>
            <a:ext cx="5280186" cy="4851171"/>
          </a:xfrm>
          <a:custGeom>
            <a:avLst/>
            <a:gdLst/>
            <a:ahLst/>
            <a:cxnLst/>
            <a:rect l="l" t="t" r="r" b="b"/>
            <a:pathLst>
              <a:path w="5280186" h="4851171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84185" y="2990528"/>
            <a:ext cx="17512010" cy="614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Verstehen Sie, was der Potential-Scanner </a:t>
            </a:r>
            <a:r>
              <a:rPr lang="de-AT" sz="3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misst</a:t>
            </a:r>
            <a:endParaRPr lang="de-AT" sz="3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Entdecken Sie die Methodik hinter dem Tool auf einfache und transparente Weise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Lernen Sie, wie Sie Ihre individuellen Ergebnisse lesen und interpretieren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Erkennen Sie, </a:t>
            </a:r>
            <a:r>
              <a:rPr lang="de-AT" sz="3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dass</a:t>
            </a: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der Scan eine Momentaufnahme ist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Verringern Sie Unsicherheit oder Ängste, indem Sie klarstellen, </a:t>
            </a:r>
            <a:r>
              <a:rPr lang="de-AT" sz="3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dass</a:t>
            </a: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das Tool keine Bewertung, sondern eine Entwicklungshilfe ist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Identifizieren Sie persönliche Stärken, verborgenes </a:t>
            </a:r>
            <a:r>
              <a:rPr lang="de-AT" sz="3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Potenzial</a:t>
            </a: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und Wachstumschancen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de-AT" sz="3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Nutzen Sie die Erkenntnisse, um zukünftige Schritte in den Bereichen Lernen, Entwicklung und Weiterqualifizierung zu steuern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259069" y="1147485"/>
            <a:ext cx="13962241" cy="1060310"/>
            <a:chOff x="0" y="0"/>
            <a:chExt cx="18616321" cy="1413747"/>
          </a:xfrm>
        </p:grpSpPr>
        <p:grpSp>
          <p:nvGrpSpPr>
            <p:cNvPr id="12" name="Group 12"/>
            <p:cNvGrpSpPr/>
            <p:nvPr/>
          </p:nvGrpSpPr>
          <p:grpSpPr>
            <a:xfrm>
              <a:off x="561455" y="0"/>
              <a:ext cx="18054867" cy="1413747"/>
              <a:chOff x="0" y="0"/>
              <a:chExt cx="812800" cy="6364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6364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364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0" y="422394"/>
              <a:ext cx="18054867" cy="588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Wir sind heute hier, um: 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387995" y="1028700"/>
            <a:ext cx="2036118" cy="1558556"/>
          </a:xfrm>
          <a:custGeom>
            <a:avLst/>
            <a:gdLst/>
            <a:ahLst/>
            <a:cxnLst/>
            <a:rect l="l" t="t" r="r" b="b"/>
            <a:pathLst>
              <a:path w="2036118" h="1558556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7" name="TextBox 1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9462" y="1985010"/>
            <a:ext cx="6950575" cy="1517760"/>
            <a:chOff x="0" y="0"/>
            <a:chExt cx="1830604" cy="3997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Auf der Grundlage vordefinierter Kriterien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836265" y="3760631"/>
            <a:ext cx="6423035" cy="2101108"/>
            <a:chOff x="0" y="-85725"/>
            <a:chExt cx="1691664" cy="5533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691664" cy="553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Jedes Kriterium hat eine relative Gewichtung im Verhältnis zu den anderen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36265" y="1985010"/>
            <a:ext cx="6423035" cy="1517760"/>
            <a:chOff x="0" y="0"/>
            <a:chExt cx="1691664" cy="3997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Die Kriterien werden durch Fragen abgedeckt 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9462" y="3826620"/>
            <a:ext cx="6950575" cy="2036755"/>
            <a:chOff x="0" y="0"/>
            <a:chExt cx="1830604" cy="53642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30604" cy="536429"/>
            </a:xfrm>
            <a:custGeom>
              <a:avLst/>
              <a:gdLst/>
              <a:ahLst/>
              <a:cxnLst/>
              <a:rect l="l" t="t" r="r" b="b"/>
              <a:pathLst>
                <a:path w="1830604" h="53642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503014"/>
                  </a:lnTo>
                  <a:cubicBezTo>
                    <a:pt x="1830604" y="521469"/>
                    <a:pt x="1815643" y="536429"/>
                    <a:pt x="1797189" y="536429"/>
                  </a:cubicBezTo>
                  <a:lnTo>
                    <a:pt x="33416" y="536429"/>
                  </a:lnTo>
                  <a:cubicBezTo>
                    <a:pt x="14961" y="536429"/>
                    <a:pt x="0" y="521469"/>
                    <a:pt x="0" y="50301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1830604" cy="6221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Antwortmöglichkeiten von 1 bis 4 </a:t>
              </a:r>
              <a:b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</a:br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(1 = überhaupt nicht … </a:t>
              </a:r>
              <a:b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</a:br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4 = voll berücksichtigt)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36265" y="6187225"/>
            <a:ext cx="6423035" cy="1517760"/>
            <a:chOff x="0" y="0"/>
            <a:chExt cx="1691664" cy="3997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Die Ergebnisse zeigen Abweichungen von der Höchstpunktzahl auf 5 Stufen 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9462" y="6187225"/>
            <a:ext cx="6950575" cy="1517760"/>
            <a:chOff x="0" y="0"/>
            <a:chExt cx="1830604" cy="399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Die Endergebnisse sind die Summe aus Punkten und der Gewichtung der einzelnen Kriterien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39462" y="77152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Methodik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239462" y="8028836"/>
            <a:ext cx="6950575" cy="1517760"/>
            <a:chOff x="0" y="0"/>
            <a:chExt cx="1830604" cy="39973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Für jede Zielgruppe können maximal 20 Punkte erreicht werden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836265" y="8028836"/>
            <a:ext cx="6423035" cy="1517760"/>
            <a:chOff x="0" y="0"/>
            <a:chExt cx="1691664" cy="39973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de-AT" sz="2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Für jede Frage können maximal 2 Punkte erreicht werden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9462" y="2264010"/>
            <a:ext cx="6950575" cy="1517760"/>
            <a:chOff x="0" y="0"/>
            <a:chExt cx="1830604" cy="3997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>
                <a:latin typeface="+mj-lt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 panose="020B0604020202020204" charset="0"/>
                  <a:ea typeface="Arial Bold"/>
                  <a:cs typeface="Arial Bold" panose="020B0604020202020204" charset="0"/>
                  <a:sym typeface="Arial Bold"/>
                </a:rPr>
                <a:t>Betrachten Sie die Ergebnisse als Momentaufnahme und nicht als feststehendes Etikett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836265" y="4794028"/>
            <a:ext cx="6423035" cy="1517760"/>
            <a:chOff x="0" y="0"/>
            <a:chExt cx="1691664" cy="39973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Nutzen Sie die Ergebnisse als Ausgangspunkt für Ihre Reflexion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36265" y="2264010"/>
            <a:ext cx="6423035" cy="1517760"/>
            <a:chOff x="0" y="0"/>
            <a:chExt cx="1691664" cy="3997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Berücksichtigen Sie den Kontext bei der Interpretation der Ergebnisse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9462" y="4794028"/>
            <a:ext cx="6950575" cy="1467695"/>
            <a:chOff x="0" y="0"/>
            <a:chExt cx="1830604" cy="38655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30604" cy="386553"/>
            </a:xfrm>
            <a:custGeom>
              <a:avLst/>
              <a:gdLst/>
              <a:ahLst/>
              <a:cxnLst/>
              <a:rect l="l" t="t" r="r" b="b"/>
              <a:pathLst>
                <a:path w="1830604" h="386553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53138"/>
                  </a:lnTo>
                  <a:cubicBezTo>
                    <a:pt x="1830604" y="371593"/>
                    <a:pt x="1815643" y="386553"/>
                    <a:pt x="1797189" y="386553"/>
                  </a:cubicBezTo>
                  <a:lnTo>
                    <a:pt x="33416" y="386553"/>
                  </a:lnTo>
                  <a:cubicBezTo>
                    <a:pt x="14961" y="386553"/>
                    <a:pt x="0" y="371593"/>
                    <a:pt x="0" y="353138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1830604" cy="472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Identifizieren Sie sowohl Stärken als auch Entwicklungsmöglichkeiten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36265" y="7321438"/>
            <a:ext cx="6423035" cy="1517760"/>
            <a:chOff x="0" y="0"/>
            <a:chExt cx="1691664" cy="3997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 sz="280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Nutzen Sie die Erkenntnisse, um nächste Schritte und Ziele zu definieren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9462" y="7321438"/>
            <a:ext cx="6950575" cy="1517760"/>
            <a:chOff x="0" y="0"/>
            <a:chExt cx="1830604" cy="399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de-AT" sz="2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Notieren Sie, was Sie überrascht und stellen Sie einen Bezug zu Ihrer täglichen Arbeit her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734697" y="1895062"/>
            <a:ext cx="3432076" cy="368948"/>
          </a:xfrm>
          <a:custGeom>
            <a:avLst/>
            <a:gdLst/>
            <a:ahLst/>
            <a:cxnLst/>
            <a:rect l="l" t="t" r="r" b="b"/>
            <a:pathLst>
              <a:path w="3432076" h="368948">
                <a:moveTo>
                  <a:pt x="0" y="0"/>
                </a:moveTo>
                <a:lnTo>
                  <a:pt x="3432076" y="0"/>
                </a:lnTo>
                <a:lnTo>
                  <a:pt x="3432076" y="368948"/>
                </a:lnTo>
                <a:lnTo>
                  <a:pt x="0" y="368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29" name="Freeform 29"/>
          <p:cNvSpPr/>
          <p:nvPr/>
        </p:nvSpPr>
        <p:spPr>
          <a:xfrm flipV="1">
            <a:off x="7734697" y="8889352"/>
            <a:ext cx="3432076" cy="368948"/>
          </a:xfrm>
          <a:custGeom>
            <a:avLst/>
            <a:gdLst/>
            <a:ahLst/>
            <a:cxnLst/>
            <a:rect l="l" t="t" r="r" b="b"/>
            <a:pathLst>
              <a:path w="3432076" h="368948">
                <a:moveTo>
                  <a:pt x="0" y="368948"/>
                </a:moveTo>
                <a:lnTo>
                  <a:pt x="3432076" y="368948"/>
                </a:lnTo>
                <a:lnTo>
                  <a:pt x="3432076" y="0"/>
                </a:lnTo>
                <a:lnTo>
                  <a:pt x="0" y="0"/>
                </a:lnTo>
                <a:lnTo>
                  <a:pt x="0" y="36894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0" name="TextBox 30"/>
          <p:cNvSpPr txBox="1"/>
          <p:nvPr/>
        </p:nvSpPr>
        <p:spPr>
          <a:xfrm>
            <a:off x="1239462" y="771525"/>
            <a:ext cx="14777850" cy="853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 dirty="0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Interpretation der </a:t>
            </a:r>
            <a:r>
              <a:rPr lang="en-US" sz="4200" b="1" dirty="0" err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Ergebnisse</a:t>
            </a:r>
            <a:r>
              <a:rPr lang="en-US" sz="4200" b="1" dirty="0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 des </a:t>
            </a:r>
            <a:r>
              <a:rPr lang="en-US" sz="4200" b="1" dirty="0" err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Potenzial</a:t>
            </a:r>
            <a:r>
              <a:rPr lang="en-US" sz="4200" b="1" dirty="0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-Scanners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5929" y="1778638"/>
            <a:ext cx="16010895" cy="8104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Wählen Sie 2 Unterkategorien (Fragen) aus den Scanner-Ergebnissen aus, bei denen Ihnen die Punktzahlen unerwartet </a:t>
            </a:r>
            <a:r>
              <a:rPr lang="de-AT" sz="3200" b="1">
                <a:solidFill>
                  <a:srgbClr val="7ED957"/>
                </a:solidFill>
                <a:latin typeface="+mj-lt"/>
                <a:ea typeface="Arial Bold"/>
                <a:cs typeface="Arial Bold"/>
                <a:sym typeface="Arial Bold"/>
              </a:rPr>
              <a:t>hoch</a:t>
            </a: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 erscheinen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Wählen Sie 2 Unterkategorien (Fragen) aus den Scanner-Ergebnissen aus, bei denen die Punktzahlen unerwartet </a:t>
            </a:r>
            <a:r>
              <a:rPr lang="de-AT" sz="3200" b="1">
                <a:solidFill>
                  <a:srgbClr val="FF3131"/>
                </a:solidFill>
                <a:latin typeface="+mj-lt"/>
                <a:ea typeface="Arial Bold"/>
                <a:cs typeface="Arial Bold"/>
                <a:sym typeface="Arial Bold"/>
              </a:rPr>
              <a:t>niedrig </a:t>
            </a: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erscheinen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Wählen Sie 2 Unterkategorien (Fragen) aus den Scanner-Ergebnissen aus, bei denen die Werte </a:t>
            </a:r>
            <a:r>
              <a:rPr lang="de-AT" sz="3200" b="1">
                <a:solidFill>
                  <a:srgbClr val="FF9525"/>
                </a:solidFill>
                <a:latin typeface="+mj-lt"/>
                <a:ea typeface="Arial Bold"/>
                <a:cs typeface="Arial Bold"/>
                <a:sym typeface="Arial Bold"/>
              </a:rPr>
              <a:t>  wie erwartet </a:t>
            </a: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erscheinen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Notieren Sie die Unterkategorien (Fragen) in den entsprechenden Feldern auf dem </a:t>
            </a:r>
            <a:r>
              <a:rPr lang="de-AT" sz="3200" b="1">
                <a:solidFill>
                  <a:srgbClr val="000000"/>
                </a:solidFill>
                <a:latin typeface="+mj-lt"/>
                <a:ea typeface="Arial Bold"/>
                <a:cs typeface="Arial Bold"/>
                <a:sym typeface="Arial Bold"/>
              </a:rPr>
              <a:t>Arbeitsblatt „Ergebniskarte“.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Denken Sie nun über die </a:t>
            </a:r>
            <a:r>
              <a:rPr lang="de-AT" sz="3200" b="1">
                <a:solidFill>
                  <a:srgbClr val="000000"/>
                </a:solidFill>
                <a:latin typeface="+mj-lt"/>
                <a:ea typeface="Arial Bold"/>
                <a:cs typeface="Arial Bold"/>
                <a:sym typeface="Arial Bold"/>
              </a:rPr>
              <a:t>Ebenen hinter den Ergebnissen </a:t>
            </a: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nach (</a:t>
            </a:r>
            <a:r>
              <a:rPr lang="de-AT" sz="3200" b="1">
                <a:solidFill>
                  <a:srgbClr val="000000"/>
                </a:solidFill>
                <a:latin typeface="+mj-lt"/>
                <a:ea typeface="Arial Bold"/>
                <a:cs typeface="Arial Bold"/>
                <a:sym typeface="Arial Bold"/>
              </a:rPr>
              <a:t>strukturell/formal; praktisch; persönlich/kulturell; Sonstiges</a:t>
            </a:r>
            <a:r>
              <a:rPr lang="de-AT" sz="320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) und notieren Sie diese auf dem </a:t>
            </a:r>
            <a:r>
              <a:rPr lang="de-AT" sz="3200" b="1">
                <a:solidFill>
                  <a:srgbClr val="000000"/>
                </a:solidFill>
                <a:latin typeface="+mj-lt"/>
                <a:ea typeface="Arial Bold"/>
                <a:cs typeface="Arial Bold"/>
                <a:sym typeface="Arial Bold"/>
              </a:rPr>
              <a:t>Arbeitsblatt „Ergebniskarte“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736154" y="828312"/>
            <a:ext cx="2297357" cy="1143000"/>
          </a:xfrm>
          <a:custGeom>
            <a:avLst/>
            <a:gdLst/>
            <a:ahLst/>
            <a:cxnLst/>
            <a:rect l="l" t="t" r="r" b="b"/>
            <a:pathLst>
              <a:path w="3182238" h="1591119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755062" y="889003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 dirty="0" err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Ergebniskarte</a:t>
            </a:r>
            <a:r>
              <a:rPr lang="en-US" sz="4200" b="1" dirty="0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 – </a:t>
            </a:r>
            <a:r>
              <a:rPr lang="en-US" sz="4200" b="1" dirty="0" err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Aktivität</a:t>
            </a:r>
            <a:endParaRPr lang="en-US" sz="4200" b="1" dirty="0">
              <a:solidFill>
                <a:srgbClr val="FF952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62" y="142046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Hintergründe der Ergebnisse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31871" y="3061627"/>
            <a:ext cx="6950575" cy="1517760"/>
            <a:chOff x="0" y="0"/>
            <a:chExt cx="1830604" cy="3997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strukturell/formal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33058" y="3136252"/>
            <a:ext cx="6950575" cy="1517760"/>
            <a:chOff x="0" y="0"/>
            <a:chExt cx="1830604" cy="3997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persönlich/kulturell → individuell geprägt/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12284" y="6535029"/>
            <a:ext cx="6950575" cy="1517760"/>
            <a:chOff x="0" y="0"/>
            <a:chExt cx="1830604" cy="3997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Sonstiges...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31870" y="6170700"/>
            <a:ext cx="6950575" cy="1882089"/>
            <a:chOff x="0" y="-85725"/>
            <a:chExt cx="1830604" cy="495694"/>
          </a:xfrm>
        </p:grpSpPr>
        <p:sp>
          <p:nvSpPr>
            <p:cNvPr id="22" name="Freeform 22"/>
            <p:cNvSpPr/>
            <p:nvPr/>
          </p:nvSpPr>
          <p:spPr>
            <a:xfrm>
              <a:off x="0" y="1023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de-AT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praktisch → im Arbeitsalltag gelebt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664134" y="4904323"/>
            <a:ext cx="5411583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de-AT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z. B. keine Richtlinien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439399" y="4812352"/>
            <a:ext cx="7326557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de-AT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z. B. mangelnde Unterstützung durch Führungskräfte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80508" y="8386189"/>
            <a:ext cx="677883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de-AT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z. B. Richtlinien werden im Alltag nicht eingehalten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55062" y="2598046"/>
            <a:ext cx="16151447" cy="73337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de-AT" sz="2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Beispiele: </a:t>
            </a: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de-AT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ergonomische Arbeitsplätze → </a:t>
            </a:r>
            <a:r>
              <a:rPr lang="de-AT" sz="2800" dirty="0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Bewertung ist besser als erwartet </a:t>
            </a: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de-AT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ganzheitliche Politik zur Verlängerung der Lebensarbeitszeit → </a:t>
            </a:r>
            <a:r>
              <a:rPr lang="de-AT" sz="2800" dirty="0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Ergebnis ist schlechter als erwartet</a:t>
            </a: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de-AT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diskriminierungsfreie Sprache, Witze, ... → </a:t>
            </a:r>
            <a:r>
              <a:rPr lang="de-AT" sz="2800" dirty="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Ergebnis entspricht den Erwartungen</a:t>
            </a:r>
          </a:p>
          <a:p>
            <a:pPr algn="l">
              <a:lnSpc>
                <a:spcPts val="5760"/>
              </a:lnSpc>
            </a:pPr>
            <a:r>
              <a:rPr lang="de-AT" sz="2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Beispiel für die Hintergründe der Ergebnisse: </a:t>
            </a: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de-AT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ganzheitliche Politik zur späten Pensionierung → Ergebnis ist niedriger als erwartet</a:t>
            </a:r>
          </a:p>
          <a:p>
            <a:pPr algn="l">
              <a:lnSpc>
                <a:spcPts val="5760"/>
              </a:lnSpc>
            </a:pPr>
            <a:r>
              <a:rPr lang="de-AT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Nachdem Sie über diese Frage nachgedacht haben, stellen Sie fest, </a:t>
            </a:r>
            <a:r>
              <a:rPr lang="de-AT" sz="2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dass</a:t>
            </a:r>
            <a:r>
              <a:rPr lang="de-AT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Sie viele Aspekte im Alltag erfüllen, aber keine entsprechenden Richtlinien umgesetzt haben → </a:t>
            </a:r>
            <a:r>
              <a:rPr lang="de-AT" sz="2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strukturelle/formale Ebene (fehlende Richtlinie)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5062" y="1081677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 dirty="0" err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Ergebnisübersicht</a:t>
            </a:r>
            <a:endParaRPr lang="en-US" sz="4200" b="1" dirty="0">
              <a:solidFill>
                <a:srgbClr val="FF952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E70F4D37-AFFE-4DFA-8FC8-09AC05C9E038}"/>
              </a:ext>
            </a:extLst>
          </p:cNvPr>
          <p:cNvSpPr/>
          <p:nvPr/>
        </p:nvSpPr>
        <p:spPr>
          <a:xfrm>
            <a:off x="14736154" y="828312"/>
            <a:ext cx="2297357" cy="1143000"/>
          </a:xfrm>
          <a:custGeom>
            <a:avLst/>
            <a:gdLst/>
            <a:ahLst/>
            <a:cxnLst/>
            <a:rect l="l" t="t" r="r" b="b"/>
            <a:pathLst>
              <a:path w="3182238" h="1591119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2753" y="9682944"/>
            <a:ext cx="2393418" cy="502128"/>
            <a:chOff x="0" y="0"/>
            <a:chExt cx="3191224" cy="6695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91256" cy="669544"/>
            </a:xfrm>
            <a:custGeom>
              <a:avLst/>
              <a:gdLst/>
              <a:ahLst/>
              <a:cxnLst/>
              <a:rect l="l" t="t" r="r" b="b"/>
              <a:pathLst>
                <a:path w="3191256" h="669544">
                  <a:moveTo>
                    <a:pt x="0" y="0"/>
                  </a:moveTo>
                  <a:lnTo>
                    <a:pt x="3191256" y="0"/>
                  </a:lnTo>
                  <a:lnTo>
                    <a:pt x="3191256" y="669544"/>
                  </a:lnTo>
                  <a:lnTo>
                    <a:pt x="0" y="669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9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411735" y="4739096"/>
            <a:ext cx="7840015" cy="5576211"/>
          </a:xfrm>
          <a:custGeom>
            <a:avLst/>
            <a:gdLst/>
            <a:ahLst/>
            <a:cxnLst/>
            <a:rect l="l" t="t" r="r" b="b"/>
            <a:pathLst>
              <a:path w="7840015" h="5576211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>
          <a:xfrm>
            <a:off x="11941556" y="3767546"/>
            <a:ext cx="1923130" cy="1576967"/>
          </a:xfrm>
          <a:custGeom>
            <a:avLst/>
            <a:gdLst/>
            <a:ahLst/>
            <a:cxnLst/>
            <a:rect l="l" t="t" r="r" b="b"/>
            <a:pathLst>
              <a:path w="1923130" h="1576967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755062" y="1420465"/>
            <a:ext cx="14777850" cy="88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Gruppendiskussion, offene Fragen und Feedback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3997259" y="3418952"/>
            <a:ext cx="2828951" cy="2319740"/>
          </a:xfrm>
          <a:custGeom>
            <a:avLst/>
            <a:gdLst/>
            <a:ahLst/>
            <a:cxnLst/>
            <a:rect l="l" t="t" r="r" b="b"/>
            <a:pathLst>
              <a:path w="2828951" h="2319740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297915"/>
            <a:ext cx="18288000" cy="989083"/>
            <a:chOff x="0" y="0"/>
            <a:chExt cx="24384000" cy="13187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18768"/>
            </a:xfrm>
            <a:custGeom>
              <a:avLst/>
              <a:gdLst/>
              <a:ahLst/>
              <a:cxnLst/>
              <a:rect l="l" t="t" r="r" b="b"/>
              <a:pathLst>
                <a:path w="24384000" h="1318768">
                  <a:moveTo>
                    <a:pt x="0" y="0"/>
                  </a:moveTo>
                  <a:lnTo>
                    <a:pt x="24384000" y="0"/>
                  </a:lnTo>
                  <a:lnTo>
                    <a:pt x="24384000" y="1318768"/>
                  </a:lnTo>
                  <a:lnTo>
                    <a:pt x="0" y="1318768"/>
                  </a:lnTo>
                  <a:close/>
                </a:path>
              </a:pathLst>
            </a:custGeom>
            <a:solidFill>
              <a:srgbClr val="FF6D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64825" y="9563780"/>
            <a:ext cx="2399309" cy="535316"/>
            <a:chOff x="0" y="0"/>
            <a:chExt cx="3199078" cy="713754"/>
          </a:xfrm>
        </p:grpSpPr>
        <p:sp>
          <p:nvSpPr>
            <p:cNvPr id="8" name="Freeform 8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626744" y="5844564"/>
            <a:ext cx="6614319" cy="3060357"/>
            <a:chOff x="0" y="0"/>
            <a:chExt cx="8819092" cy="40804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19134" cy="4080510"/>
            </a:xfrm>
            <a:custGeom>
              <a:avLst/>
              <a:gdLst/>
              <a:ahLst/>
              <a:cxnLst/>
              <a:rect l="l" t="t" r="r" b="b"/>
              <a:pathLst>
                <a:path w="8819134" h="4080510">
                  <a:moveTo>
                    <a:pt x="0" y="0"/>
                  </a:moveTo>
                  <a:lnTo>
                    <a:pt x="8819134" y="0"/>
                  </a:lnTo>
                  <a:lnTo>
                    <a:pt x="8819134" y="4080510"/>
                  </a:lnTo>
                  <a:lnTo>
                    <a:pt x="0" y="4080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344" t="-39572" r="-16971" b="-16938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199938" y="4004781"/>
            <a:ext cx="860728" cy="619310"/>
            <a:chOff x="0" y="0"/>
            <a:chExt cx="1147637" cy="825747"/>
          </a:xfrm>
        </p:grpSpPr>
        <p:sp>
          <p:nvSpPr>
            <p:cNvPr id="12" name="Freeform 12" descr="Uma imagem com estrela, Tipo de letra, Gráficos, símbolo  Descrição gerada automaticamente"/>
            <p:cNvSpPr/>
            <p:nvPr/>
          </p:nvSpPr>
          <p:spPr>
            <a:xfrm>
              <a:off x="0" y="0"/>
              <a:ext cx="1147699" cy="825754"/>
            </a:xfrm>
            <a:custGeom>
              <a:avLst/>
              <a:gdLst/>
              <a:ahLst/>
              <a:cxnLst/>
              <a:rect l="l" t="t" r="r" b="b"/>
              <a:pathLst>
                <a:path w="1147699" h="825754">
                  <a:moveTo>
                    <a:pt x="0" y="0"/>
                  </a:moveTo>
                  <a:lnTo>
                    <a:pt x="1147699" y="0"/>
                  </a:lnTo>
                  <a:lnTo>
                    <a:pt x="1147699" y="825754"/>
                  </a:lnTo>
                  <a:lnTo>
                    <a:pt x="0" y="825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5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86243" y="4066234"/>
            <a:ext cx="1420612" cy="496406"/>
            <a:chOff x="0" y="0"/>
            <a:chExt cx="1894149" cy="661874"/>
          </a:xfrm>
        </p:grpSpPr>
        <p:sp>
          <p:nvSpPr>
            <p:cNvPr id="14" name="Freeform 14" descr="Uma imagem com Tipo de letra, Gráficos, texto, design gráfico  Descrição gerada automaticamente"/>
            <p:cNvSpPr/>
            <p:nvPr/>
          </p:nvSpPr>
          <p:spPr>
            <a:xfrm>
              <a:off x="0" y="0"/>
              <a:ext cx="1894205" cy="661924"/>
            </a:xfrm>
            <a:custGeom>
              <a:avLst/>
              <a:gdLst/>
              <a:ahLst/>
              <a:cxnLst/>
              <a:rect l="l" t="t" r="r" b="b"/>
              <a:pathLst>
                <a:path w="1894205" h="661924">
                  <a:moveTo>
                    <a:pt x="0" y="0"/>
                  </a:moveTo>
                  <a:lnTo>
                    <a:pt x="1894205" y="0"/>
                  </a:lnTo>
                  <a:lnTo>
                    <a:pt x="1894205" y="661924"/>
                  </a:lnTo>
                  <a:lnTo>
                    <a:pt x="0" y="661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" b="7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5871" y="4942231"/>
            <a:ext cx="734799" cy="541687"/>
            <a:chOff x="0" y="0"/>
            <a:chExt cx="979732" cy="722249"/>
          </a:xfrm>
        </p:grpSpPr>
        <p:sp>
          <p:nvSpPr>
            <p:cNvPr id="16" name="Freeform 16" descr="Uma imagem com texto, Tipo de letra, símbolo, captura de ecrã  Descrição gerada automaticamente"/>
            <p:cNvSpPr/>
            <p:nvPr/>
          </p:nvSpPr>
          <p:spPr>
            <a:xfrm>
              <a:off x="0" y="0"/>
              <a:ext cx="979678" cy="722249"/>
            </a:xfrm>
            <a:custGeom>
              <a:avLst/>
              <a:gdLst/>
              <a:ahLst/>
              <a:cxnLst/>
              <a:rect l="l" t="t" r="r" b="b"/>
              <a:pathLst>
                <a:path w="979678" h="722249">
                  <a:moveTo>
                    <a:pt x="0" y="0"/>
                  </a:moveTo>
                  <a:lnTo>
                    <a:pt x="979678" y="0"/>
                  </a:lnTo>
                  <a:lnTo>
                    <a:pt x="979678" y="722249"/>
                  </a:lnTo>
                  <a:lnTo>
                    <a:pt x="0" y="722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930973" y="4138727"/>
            <a:ext cx="1057783" cy="351419"/>
            <a:chOff x="0" y="0"/>
            <a:chExt cx="1410377" cy="468559"/>
          </a:xfrm>
        </p:grpSpPr>
        <p:sp>
          <p:nvSpPr>
            <p:cNvPr id="18" name="Freeform 18" descr="Uma imagem com texto, Tipo de letra, logótipo, Gráficos  Descrição gerada automaticamente"/>
            <p:cNvSpPr/>
            <p:nvPr/>
          </p:nvSpPr>
          <p:spPr>
            <a:xfrm>
              <a:off x="0" y="0"/>
              <a:ext cx="1410335" cy="468503"/>
            </a:xfrm>
            <a:custGeom>
              <a:avLst/>
              <a:gdLst/>
              <a:ahLst/>
              <a:cxnLst/>
              <a:rect l="l" t="t" r="r" b="b"/>
              <a:pathLst>
                <a:path w="1410335" h="468503">
                  <a:moveTo>
                    <a:pt x="0" y="0"/>
                  </a:moveTo>
                  <a:lnTo>
                    <a:pt x="1410335" y="0"/>
                  </a:lnTo>
                  <a:lnTo>
                    <a:pt x="1410335" y="468503"/>
                  </a:lnTo>
                  <a:lnTo>
                    <a:pt x="0" y="468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3" b="-1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942008" y="4767022"/>
            <a:ext cx="930220" cy="930220"/>
            <a:chOff x="0" y="0"/>
            <a:chExt cx="1240293" cy="1240293"/>
          </a:xfrm>
        </p:grpSpPr>
        <p:sp>
          <p:nvSpPr>
            <p:cNvPr id="20" name="Freeform 20" descr="Uma imagem com Tipo de letra, Gráficos, captura de ecrã, texto  Descrição gerada automaticamente"/>
            <p:cNvSpPr/>
            <p:nvPr/>
          </p:nvSpPr>
          <p:spPr>
            <a:xfrm>
              <a:off x="0" y="0"/>
              <a:ext cx="1240282" cy="1240282"/>
            </a:xfrm>
            <a:custGeom>
              <a:avLst/>
              <a:gdLst/>
              <a:ahLst/>
              <a:cxnLst/>
              <a:rect l="l" t="t" r="r" b="b"/>
              <a:pathLst>
                <a:path w="1240282" h="1240282">
                  <a:moveTo>
                    <a:pt x="0" y="0"/>
                  </a:moveTo>
                  <a:lnTo>
                    <a:pt x="1240282" y="0"/>
                  </a:lnTo>
                  <a:lnTo>
                    <a:pt x="1240282" y="1240282"/>
                  </a:lnTo>
                  <a:lnTo>
                    <a:pt x="0" y="1240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484784" y="4082648"/>
            <a:ext cx="1177340" cy="463578"/>
            <a:chOff x="0" y="0"/>
            <a:chExt cx="1569787" cy="618104"/>
          </a:xfrm>
        </p:grpSpPr>
        <p:sp>
          <p:nvSpPr>
            <p:cNvPr id="22" name="Freeform 22" descr="Uma imagem com texto, Tipo de letra, logótipo, Gráficos  Descrição gerada automaticamente"/>
            <p:cNvSpPr/>
            <p:nvPr/>
          </p:nvSpPr>
          <p:spPr>
            <a:xfrm>
              <a:off x="0" y="0"/>
              <a:ext cx="1569847" cy="618109"/>
            </a:xfrm>
            <a:custGeom>
              <a:avLst/>
              <a:gdLst/>
              <a:ahLst/>
              <a:cxnLst/>
              <a:rect l="l" t="t" r="r" b="b"/>
              <a:pathLst>
                <a:path w="1569847" h="618109">
                  <a:moveTo>
                    <a:pt x="0" y="0"/>
                  </a:moveTo>
                  <a:lnTo>
                    <a:pt x="1569847" y="0"/>
                  </a:lnTo>
                  <a:lnTo>
                    <a:pt x="1569847" y="618109"/>
                  </a:lnTo>
                  <a:lnTo>
                    <a:pt x="0" y="618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991448" y="4992898"/>
            <a:ext cx="1536916" cy="458670"/>
            <a:chOff x="0" y="0"/>
            <a:chExt cx="2049221" cy="61156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49272" cy="611505"/>
            </a:xfrm>
            <a:custGeom>
              <a:avLst/>
              <a:gdLst/>
              <a:ahLst/>
              <a:cxnLst/>
              <a:rect l="l" t="t" r="r" b="b"/>
              <a:pathLst>
                <a:path w="2049272" h="611505">
                  <a:moveTo>
                    <a:pt x="0" y="0"/>
                  </a:moveTo>
                  <a:lnTo>
                    <a:pt x="2049272" y="0"/>
                  </a:lnTo>
                  <a:lnTo>
                    <a:pt x="2049272" y="611505"/>
                  </a:lnTo>
                  <a:lnTo>
                    <a:pt x="0" y="611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9" b="-9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-21805" y="-35074"/>
            <a:ext cx="18296104" cy="2630742"/>
            <a:chOff x="0" y="0"/>
            <a:chExt cx="24394806" cy="350765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4394795" cy="3507613"/>
            </a:xfrm>
            <a:custGeom>
              <a:avLst/>
              <a:gdLst/>
              <a:ahLst/>
              <a:cxnLst/>
              <a:rect l="l" t="t" r="r" b="b"/>
              <a:pathLst>
                <a:path w="24394795" h="3507613">
                  <a:moveTo>
                    <a:pt x="0" y="0"/>
                  </a:moveTo>
                  <a:lnTo>
                    <a:pt x="24394795" y="0"/>
                  </a:lnTo>
                  <a:lnTo>
                    <a:pt x="24394795" y="3507613"/>
                  </a:lnTo>
                  <a:lnTo>
                    <a:pt x="0" y="3507613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616496" y="562647"/>
            <a:ext cx="8963808" cy="1618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99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DANKE</a:t>
            </a: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24FF0D0B-905D-4B9D-AF52-3F22B925EC1C}"/>
              </a:ext>
            </a:extLst>
          </p:cNvPr>
          <p:cNvSpPr txBox="1"/>
          <p:nvPr/>
        </p:nvSpPr>
        <p:spPr>
          <a:xfrm>
            <a:off x="2980064" y="9571417"/>
            <a:ext cx="15176191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Funded by the European Union. However, the views and opinions expressed are solely those of the author(s) and do not necessarily reflect those of the European Union or </a:t>
            </a:r>
            <a:r>
              <a:rPr lang="en-GB" dirty="0" err="1">
                <a:solidFill>
                  <a:schemeClr val="bg1"/>
                </a:solidFill>
              </a:rPr>
              <a:t>OeAD</a:t>
            </a:r>
            <a:r>
              <a:rPr lang="en-GB" dirty="0">
                <a:solidFill>
                  <a:schemeClr val="bg1"/>
                </a:solidFill>
              </a:rPr>
              <a:t>-GmbH. Neither the European Union nor </a:t>
            </a:r>
            <a:r>
              <a:rPr lang="en-GB" dirty="0" err="1">
                <a:solidFill>
                  <a:schemeClr val="bg1"/>
                </a:solidFill>
              </a:rPr>
              <a:t>OeAD</a:t>
            </a:r>
            <a:r>
              <a:rPr lang="en-GB" dirty="0">
                <a:solidFill>
                  <a:schemeClr val="bg1"/>
                </a:solidFill>
              </a:rPr>
              <a:t>-GmbH can be held responsible for them. </a:t>
            </a:r>
            <a:r>
              <a:rPr lang="de-DE" dirty="0">
                <a:solidFill>
                  <a:schemeClr val="bg1"/>
                </a:solidFill>
              </a:rPr>
              <a:t>Project N° 2023-1-AT01-KA220-VET-000152934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</Words>
  <Application>Microsoft Office PowerPoint</Application>
  <PresentationFormat>Benutzerdefiniert</PresentationFormat>
  <Paragraphs>76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Calibri</vt:lpstr>
      <vt:lpstr>Arial</vt:lpstr>
      <vt:lpstr>Arial Bold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Potential Scanner Results_day2</dc:title>
  <dc:creator>Salkic Jasmina | WKSTMK Room 466</dc:creator>
  <cp:keywords>, docId:70655BE51EB08DB714278AECA25EE490</cp:keywords>
  <cp:lastModifiedBy>user</cp:lastModifiedBy>
  <cp:revision>4</cp:revision>
  <dcterms:created xsi:type="dcterms:W3CDTF">2006-08-16T00:00:00Z</dcterms:created>
  <dcterms:modified xsi:type="dcterms:W3CDTF">2026-03-18T21:20:59Z</dcterms:modified>
  <dc:identifier>DAG_DE5SgDM</dc:identifier>
</cp:coreProperties>
</file>