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1" r:id="rId3"/>
  </p:sldMasterIdLst>
  <p:notesMasterIdLst>
    <p:notesMasterId r:id="rId26"/>
  </p:notesMasterIdLst>
  <p:handoutMasterIdLst>
    <p:handoutMasterId r:id="rId27"/>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IoLw2Xz3uDskmCA2LMMSQuBh1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4" y="77"/>
      </p:cViewPr>
      <p:guideLst/>
    </p:cSldViewPr>
  </p:slideViewPr>
  <p:notesTextViewPr>
    <p:cViewPr>
      <p:scale>
        <a:sx n="1" d="1"/>
        <a:sy n="1" d="1"/>
      </p:scale>
      <p:origin x="0" y="0"/>
    </p:cViewPr>
  </p:notesTextViewPr>
  <p:notesViewPr>
    <p:cSldViewPr snapToGrid="0">
      <p:cViewPr varScale="1">
        <p:scale>
          <a:sx n="75" d="100"/>
          <a:sy n="75" d="100"/>
        </p:scale>
        <p:origin x="2938"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80CE2AC-9D22-44CC-81D6-9AA280E6A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EAAF4E25-039F-40BC-BD1D-32A1E7D4DD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F44D7D-82A6-4597-8641-2DF5F0325C63}" type="datetimeFigureOut">
              <a:rPr lang="de-DE" smtClean="0"/>
              <a:t>18.03.2026</a:t>
            </a:fld>
            <a:endParaRPr lang="de-DE"/>
          </a:p>
        </p:txBody>
      </p:sp>
      <p:sp>
        <p:nvSpPr>
          <p:cNvPr id="4" name="Fußzeilenplatzhalter 3">
            <a:extLst>
              <a:ext uri="{FF2B5EF4-FFF2-40B4-BE49-F238E27FC236}">
                <a16:creationId xmlns:a16="http://schemas.microsoft.com/office/drawing/2014/main" id="{7612AF68-5A91-4C2F-8682-CB4CCBE860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FF15B1E-0922-4FD7-8C08-4ACC30EDDA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CF84F-4579-4087-BE92-A4A01B168299}" type="slidenum">
              <a:rPr lang="de-DE" smtClean="0"/>
              <a:t>‹Nr.›</a:t>
            </a:fld>
            <a:endParaRPr lang="de-DE"/>
          </a:p>
        </p:txBody>
      </p:sp>
    </p:spTree>
    <p:extLst>
      <p:ext uri="{BB962C8B-B14F-4D97-AF65-F5344CB8AC3E}">
        <p14:creationId xmlns:p14="http://schemas.microsoft.com/office/powerpoint/2010/main" val="29016606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c.europa.eu/eurostat/web/products-eurostat-news/w/edn-20250305-1"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ec.europa.eu/eurostat/web/lfs/database"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c.europa.eu/eurostat/web/lfs/databas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unglobalcompact.org/take-action/target-gender-equality/interviews-with-female-leaders/starlight-media"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9" name="Google Shape;2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244" name="Google Shape;24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251" name="Google Shape;25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259" name="Google Shape;25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268" name="Google Shape;26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278" name="Google Shape;27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285" name="Google Shape;28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292" name="Google Shape;29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00" name="Google Shape;30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07" name="Google Shape;30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14" name="Google Shape;31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21" name="Google Shape;32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29" name="Google Shape;32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36" name="Google Shape;33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43" name="Google Shape;34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53" name="Google Shape;35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(5. März 2025).</a:t>
            </a:r>
            <a:r>
              <a:rPr lang="en-US" sz="1200" i="1">
                <a:solidFill>
                  <a:schemeClr val="dk1"/>
                </a:solidFill>
                <a:latin typeface="Arial"/>
                <a:ea typeface="Arial"/>
                <a:cs typeface="Arial"/>
                <a:sym typeface="Arial"/>
              </a:rPr>
              <a:t> 3,7 Millionen Frauen hatten 2023 Führungspositionen inne</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4"/>
              </a:rPr>
              <a:t> https://ec.europa.eu/eurostat/web/lfs/database</a:t>
            </a:r>
            <a:r>
              <a:rPr lang="en-US" sz="1200">
                <a:solidFill>
                  <a:schemeClr val="dk1"/>
                </a:solidFill>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
        <p:nvSpPr>
          <p:cNvPr id="363" name="Google Shape;36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sz="1200" b="1">
                <a:solidFill>
                  <a:schemeClr val="dk1"/>
                </a:solidFill>
                <a:latin typeface="Arial"/>
                <a:ea typeface="Arial"/>
                <a:cs typeface="Arial"/>
                <a:sym typeface="Arial"/>
              </a:rPr>
              <a:t>Quelle: </a:t>
            </a:r>
            <a:r>
              <a:rPr lang="en-US" sz="1200">
                <a:solidFill>
                  <a:schemeClr val="dk1"/>
                </a:solidFill>
                <a:latin typeface="Arial"/>
                <a:ea typeface="Arial"/>
                <a:cs typeface="Arial"/>
                <a:sym typeface="Arial"/>
              </a:rPr>
              <a:t>Eurostat (o. J.). </a:t>
            </a:r>
            <a:r>
              <a:rPr lang="en-US" sz="1200" i="1">
                <a:solidFill>
                  <a:schemeClr val="dk1"/>
                </a:solidFill>
                <a:latin typeface="Arial"/>
                <a:ea typeface="Arial"/>
                <a:cs typeface="Arial"/>
                <a:sym typeface="Arial"/>
              </a:rPr>
              <a:t>Beschäftigung und Arbeitslosigkeit (Arbeitskräfteerhebung)</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https://ec.europa.eu/eurostat/web/lfs/database</a:t>
            </a:r>
            <a:endParaRPr/>
          </a:p>
        </p:txBody>
      </p:sp>
      <p:sp>
        <p:nvSpPr>
          <p:cNvPr id="374" name="Google Shape;37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381" name="Google Shape;38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Arial"/>
                <a:ea typeface="Arial"/>
                <a:cs typeface="Arial"/>
                <a:sym typeface="Arial"/>
              </a:rPr>
              <a:t>Quelle: </a:t>
            </a:r>
            <a:r>
              <a:rPr lang="en-US" sz="1200">
                <a:solidFill>
                  <a:schemeClr val="dk1"/>
                </a:solidFill>
                <a:latin typeface="Arial"/>
                <a:ea typeface="Arial"/>
                <a:cs typeface="Arial"/>
                <a:sym typeface="Arial"/>
              </a:rPr>
              <a:t>Global Compact der Vereinten Nationen. (2024). </a:t>
            </a:r>
            <a:r>
              <a:rPr lang="en-US" sz="1200" i="1">
                <a:solidFill>
                  <a:schemeClr val="dk1"/>
                </a:solidFill>
                <a:latin typeface="Arial"/>
                <a:ea typeface="Arial"/>
                <a:cs typeface="Arial"/>
                <a:sym typeface="Arial"/>
              </a:rPr>
              <a:t>Starlight Media: Interne und externe Maßnahmen zur Gleichstellung der Geschlechter</a:t>
            </a:r>
            <a:r>
              <a:rPr lang="en-US" sz="1200">
                <a:solidFill>
                  <a:schemeClr val="dk1"/>
                </a:solidFill>
                <a:latin typeface="Arial"/>
                <a:ea typeface="Arial"/>
                <a:cs typeface="Arial"/>
                <a:sym typeface="Arial"/>
              </a:rPr>
              <a:t>. Abgerufen unter</a:t>
            </a:r>
            <a:r>
              <a:rPr lang="en-US" sz="1200" u="sng">
                <a:solidFill>
                  <a:schemeClr val="hlink"/>
                </a:solidFill>
                <a:latin typeface="Arial"/>
                <a:ea typeface="Arial"/>
                <a:cs typeface="Arial"/>
                <a:sym typeface="Arial"/>
                <a:hlinkClick r:id="rId3"/>
              </a:rPr>
              <a:t> https://unglobalcompact.org/take-action/target-gender-equality/interviews-with-female-leaders/starlight-media</a:t>
            </a:r>
            <a:endParaRPr sz="12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
        <p:nvSpPr>
          <p:cNvPr id="391" name="Google Shape;39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8" name="Google Shape;39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3" name="Google Shape;40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pic>
        <p:nvPicPr>
          <p:cNvPr id="19" name="Google Shape;19;p24" title="CC.png"/>
          <p:cNvPicPr preferRelativeResize="0"/>
          <p:nvPr/>
        </p:nvPicPr>
        <p:blipFill rotWithShape="1">
          <a:blip r:embed="rId2">
            <a:alphaModFix/>
          </a:blip>
          <a:srcRect/>
          <a:stretch/>
        </p:blipFill>
        <p:spPr>
          <a:xfrm>
            <a:off x="11449175" y="6461475"/>
            <a:ext cx="742825" cy="2599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 name="Google Shape;22;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3" name="Google Shape;23;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 name="Google Shape;28;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 name="Google Shape;34;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5" name="Google Shape;3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7" name="Google Shape;47;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8" name="Google Shape;48;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Google Shape;49;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0" name="Google Shape;50;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Google Shape;5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6" name="Google Shape;5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1" name="Google Shape;61;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2" name="Google Shape;62;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3" name="Google Shape;6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8" name="Google Shape;68;p37"/>
          <p:cNvSpPr>
            <a:spLocks noGrp="1"/>
          </p:cNvSpPr>
          <p:nvPr>
            <p:ph type="pic" idx="2"/>
          </p:nvPr>
        </p:nvSpPr>
        <p:spPr>
          <a:xfrm>
            <a:off x="5183188" y="987425"/>
            <a:ext cx="6172200" cy="4873625"/>
          </a:xfrm>
          <a:prstGeom prst="rect">
            <a:avLst/>
          </a:prstGeom>
          <a:noFill/>
          <a:ln>
            <a:noFill/>
          </a:ln>
        </p:spPr>
      </p:sp>
      <p:sp>
        <p:nvSpPr>
          <p:cNvPr id="69" name="Google Shape;69;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0" name="Google Shape;70;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5" name="Google Shape;75;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1" name="Google Shape;81;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2" name="Google Shape;92;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93" name="Google Shape;9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
        <p:cNvGrpSpPr/>
        <p:nvPr/>
      </p:nvGrpSpPr>
      <p:grpSpPr>
        <a:xfrm>
          <a:off x="0" y="0"/>
          <a:ext cx="0" cy="0"/>
          <a:chOff x="0" y="0"/>
          <a:chExt cx="0" cy="0"/>
        </a:xfrm>
      </p:grpSpPr>
      <p:sp>
        <p:nvSpPr>
          <p:cNvPr id="97" name="Google Shape;97;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8" name="Google Shape;9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0" name="Google Shape;10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1"/>
        <p:cNvGrpSpPr/>
        <p:nvPr/>
      </p:nvGrpSpPr>
      <p:grpSpPr>
        <a:xfrm>
          <a:off x="0" y="0"/>
          <a:ext cx="0" cy="0"/>
          <a:chOff x="0" y="0"/>
          <a:chExt cx="0" cy="0"/>
        </a:xfrm>
      </p:grpSpPr>
      <p:sp>
        <p:nvSpPr>
          <p:cNvPr id="102" name="Google Shape;102;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3" name="Google Shape;103;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04" name="Google Shape;104;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7"/>
        <p:cNvGrpSpPr/>
        <p:nvPr/>
      </p:nvGrpSpPr>
      <p:grpSpPr>
        <a:xfrm>
          <a:off x="0" y="0"/>
          <a:ext cx="0" cy="0"/>
          <a:chOff x="0" y="0"/>
          <a:chExt cx="0" cy="0"/>
        </a:xfrm>
      </p:grpSpPr>
      <p:sp>
        <p:nvSpPr>
          <p:cNvPr id="108" name="Google Shape;108;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9" name="Google Shape;109;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4"/>
        <p:cNvGrpSpPr/>
        <p:nvPr/>
      </p:nvGrpSpPr>
      <p:grpSpPr>
        <a:xfrm>
          <a:off x="0" y="0"/>
          <a:ext cx="0" cy="0"/>
          <a:chOff x="0" y="0"/>
          <a:chExt cx="0" cy="0"/>
        </a:xfrm>
      </p:grpSpPr>
      <p:sp>
        <p:nvSpPr>
          <p:cNvPr id="115" name="Google Shape;115;p4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6" name="Google Shape;116;p4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17" name="Google Shape;117;p4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4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19" name="Google Shape;119;p4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0" name="Google Shape;120;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1" name="Google Shape;121;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2" name="Google Shape;122;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6" name="Google Shape;126;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7"/>
        <p:cNvGrpSpPr/>
        <p:nvPr/>
      </p:nvGrpSpPr>
      <p:grpSpPr>
        <a:xfrm>
          <a:off x="0" y="0"/>
          <a:ext cx="0" cy="0"/>
          <a:chOff x="0" y="0"/>
          <a:chExt cx="0" cy="0"/>
        </a:xfrm>
      </p:grpSpPr>
      <p:sp>
        <p:nvSpPr>
          <p:cNvPr id="128" name="Google Shape;128;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9" name="Google Shape;129;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0" name="Google Shape;130;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31" name="Google Shape;13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4"/>
        <p:cNvGrpSpPr/>
        <p:nvPr/>
      </p:nvGrpSpPr>
      <p:grpSpPr>
        <a:xfrm>
          <a:off x="0" y="0"/>
          <a:ext cx="0" cy="0"/>
          <a:chOff x="0" y="0"/>
          <a:chExt cx="0" cy="0"/>
        </a:xfrm>
      </p:grpSpPr>
      <p:sp>
        <p:nvSpPr>
          <p:cNvPr id="135" name="Google Shape;135;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6" name="Google Shape;136;p45"/>
          <p:cNvSpPr>
            <a:spLocks noGrp="1"/>
          </p:cNvSpPr>
          <p:nvPr>
            <p:ph type="pic" idx="2"/>
          </p:nvPr>
        </p:nvSpPr>
        <p:spPr>
          <a:xfrm>
            <a:off x="5183188" y="987425"/>
            <a:ext cx="6172200" cy="4873625"/>
          </a:xfrm>
          <a:prstGeom prst="rect">
            <a:avLst/>
          </a:prstGeom>
          <a:noFill/>
          <a:ln>
            <a:noFill/>
          </a:ln>
        </p:spPr>
      </p:sp>
      <p:sp>
        <p:nvSpPr>
          <p:cNvPr id="137" name="Google Shape;137;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38" name="Google Shape;138;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1"/>
        <p:cNvGrpSpPr/>
        <p:nvPr/>
      </p:nvGrpSpPr>
      <p:grpSpPr>
        <a:xfrm>
          <a:off x="0" y="0"/>
          <a:ext cx="0" cy="0"/>
          <a:chOff x="0" y="0"/>
          <a:chExt cx="0" cy="0"/>
        </a:xfrm>
      </p:grpSpPr>
      <p:sp>
        <p:nvSpPr>
          <p:cNvPr id="142" name="Google Shape;142;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3" name="Google Shape;143;p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4" name="Google Shape;144;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5" name="Google Shape;145;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6" name="Google Shape;146;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7"/>
        <p:cNvGrpSpPr/>
        <p:nvPr/>
      </p:nvGrpSpPr>
      <p:grpSpPr>
        <a:xfrm>
          <a:off x="0" y="0"/>
          <a:ext cx="0" cy="0"/>
          <a:chOff x="0" y="0"/>
          <a:chExt cx="0" cy="0"/>
        </a:xfrm>
      </p:grpSpPr>
      <p:sp>
        <p:nvSpPr>
          <p:cNvPr id="148" name="Google Shape;148;p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9" name="Google Shape;149;p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8"/>
        <p:cNvGrpSpPr/>
        <p:nvPr/>
      </p:nvGrpSpPr>
      <p:grpSpPr>
        <a:xfrm>
          <a:off x="0" y="0"/>
          <a:ext cx="0" cy="0"/>
          <a:chOff x="0" y="0"/>
          <a:chExt cx="0" cy="0"/>
        </a:xfrm>
      </p:grpSpPr>
      <p:sp>
        <p:nvSpPr>
          <p:cNvPr id="169" name="Google Shape;16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0" name="Google Shape;17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1" name="Google Shape;17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2"/>
        <p:cNvGrpSpPr/>
        <p:nvPr/>
      </p:nvGrpSpPr>
      <p:grpSpPr>
        <a:xfrm>
          <a:off x="0" y="0"/>
          <a:ext cx="0" cy="0"/>
          <a:chOff x="0" y="0"/>
          <a:chExt cx="0" cy="0"/>
        </a:xfrm>
      </p:grpSpPr>
      <p:sp>
        <p:nvSpPr>
          <p:cNvPr id="173" name="Google Shape;173;p4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4" name="Google Shape;174;p4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75" name="Google Shape;17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7" name="Google Shape;17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8"/>
        <p:cNvGrpSpPr/>
        <p:nvPr/>
      </p:nvGrpSpPr>
      <p:grpSpPr>
        <a:xfrm>
          <a:off x="0" y="0"/>
          <a:ext cx="0" cy="0"/>
          <a:chOff x="0" y="0"/>
          <a:chExt cx="0" cy="0"/>
        </a:xfrm>
      </p:grpSpPr>
      <p:sp>
        <p:nvSpPr>
          <p:cNvPr id="179" name="Google Shape;17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0" name="Google Shape;180;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4"/>
        <p:cNvGrpSpPr/>
        <p:nvPr/>
      </p:nvGrpSpPr>
      <p:grpSpPr>
        <a:xfrm>
          <a:off x="0" y="0"/>
          <a:ext cx="0" cy="0"/>
          <a:chOff x="0" y="0"/>
          <a:chExt cx="0" cy="0"/>
        </a:xfrm>
      </p:grpSpPr>
      <p:sp>
        <p:nvSpPr>
          <p:cNvPr id="185" name="Google Shape;185;p5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6" name="Google Shape;186;p5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87" name="Google Shape;18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0"/>
        <p:cNvGrpSpPr/>
        <p:nvPr/>
      </p:nvGrpSpPr>
      <p:grpSpPr>
        <a:xfrm>
          <a:off x="0" y="0"/>
          <a:ext cx="0" cy="0"/>
          <a:chOff x="0" y="0"/>
          <a:chExt cx="0" cy="0"/>
        </a:xfrm>
      </p:grpSpPr>
      <p:sp>
        <p:nvSpPr>
          <p:cNvPr id="191" name="Google Shape;191;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2" name="Google Shape;192;p5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5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5" name="Google Shape;19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6" name="Google Shape;19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7"/>
        <p:cNvGrpSpPr/>
        <p:nvPr/>
      </p:nvGrpSpPr>
      <p:grpSpPr>
        <a:xfrm>
          <a:off x="0" y="0"/>
          <a:ext cx="0" cy="0"/>
          <a:chOff x="0" y="0"/>
          <a:chExt cx="0" cy="0"/>
        </a:xfrm>
      </p:grpSpPr>
      <p:sp>
        <p:nvSpPr>
          <p:cNvPr id="198" name="Google Shape;198;p5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9" name="Google Shape;199;p5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00" name="Google Shape;200;p5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5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02" name="Google Shape;202;p5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4" name="Google Shape;204;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5" name="Google Shape;205;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6"/>
        <p:cNvGrpSpPr/>
        <p:nvPr/>
      </p:nvGrpSpPr>
      <p:grpSpPr>
        <a:xfrm>
          <a:off x="0" y="0"/>
          <a:ext cx="0" cy="0"/>
          <a:chOff x="0" y="0"/>
          <a:chExt cx="0" cy="0"/>
        </a:xfrm>
      </p:grpSpPr>
      <p:sp>
        <p:nvSpPr>
          <p:cNvPr id="207" name="Google Shape;207;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8" name="Google Shape;208;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9" name="Google Shape;209;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0" name="Google Shape;210;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11"/>
        <p:cNvGrpSpPr/>
        <p:nvPr/>
      </p:nvGrpSpPr>
      <p:grpSpPr>
        <a:xfrm>
          <a:off x="0" y="0"/>
          <a:ext cx="0" cy="0"/>
          <a:chOff x="0" y="0"/>
          <a:chExt cx="0" cy="0"/>
        </a:xfrm>
      </p:grpSpPr>
      <p:sp>
        <p:nvSpPr>
          <p:cNvPr id="212" name="Google Shape;212;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3" name="Google Shape;213;p5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4" name="Google Shape;214;p5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5" name="Google Shape;215;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6" name="Google Shape;216;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8"/>
        <p:cNvGrpSpPr/>
        <p:nvPr/>
      </p:nvGrpSpPr>
      <p:grpSpPr>
        <a:xfrm>
          <a:off x="0" y="0"/>
          <a:ext cx="0" cy="0"/>
          <a:chOff x="0" y="0"/>
          <a:chExt cx="0" cy="0"/>
        </a:xfrm>
      </p:grpSpPr>
      <p:sp>
        <p:nvSpPr>
          <p:cNvPr id="219" name="Google Shape;219;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0" name="Google Shape;220;p55"/>
          <p:cNvSpPr>
            <a:spLocks noGrp="1"/>
          </p:cNvSpPr>
          <p:nvPr>
            <p:ph type="pic" idx="2"/>
          </p:nvPr>
        </p:nvSpPr>
        <p:spPr>
          <a:xfrm>
            <a:off x="5183188" y="987425"/>
            <a:ext cx="6172200" cy="4873625"/>
          </a:xfrm>
          <a:prstGeom prst="rect">
            <a:avLst/>
          </a:prstGeom>
          <a:noFill/>
          <a:ln>
            <a:noFill/>
          </a:ln>
        </p:spPr>
      </p:sp>
      <p:sp>
        <p:nvSpPr>
          <p:cNvPr id="221" name="Google Shape;221;p5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22" name="Google Shape;222;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23" name="Google Shape;223;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24" name="Google Shape;224;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5"/>
        <p:cNvGrpSpPr/>
        <p:nvPr/>
      </p:nvGrpSpPr>
      <p:grpSpPr>
        <a:xfrm>
          <a:off x="0" y="0"/>
          <a:ext cx="0" cy="0"/>
          <a:chOff x="0" y="0"/>
          <a:chExt cx="0" cy="0"/>
        </a:xfrm>
      </p:grpSpPr>
      <p:sp>
        <p:nvSpPr>
          <p:cNvPr id="226" name="Google Shape;226;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7" name="Google Shape;227;p5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30" name="Google Shape;23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31"/>
        <p:cNvGrpSpPr/>
        <p:nvPr/>
      </p:nvGrpSpPr>
      <p:grpSpPr>
        <a:xfrm>
          <a:off x="0" y="0"/>
          <a:ext cx="0" cy="0"/>
          <a:chOff x="0" y="0"/>
          <a:chExt cx="0" cy="0"/>
        </a:xfrm>
      </p:grpSpPr>
      <p:sp>
        <p:nvSpPr>
          <p:cNvPr id="232" name="Google Shape;232;p5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3" name="Google Shape;233;p5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35" name="Google Shape;23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36" name="Google Shape;23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21" Type="http://schemas.openxmlformats.org/officeDocument/2006/relationships/image" Target="../media/image9.jp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1.png"/><Relationship Id="rId18" Type="http://schemas.openxmlformats.org/officeDocument/2006/relationships/image" Target="../media/image5.jpg"/><Relationship Id="rId3" Type="http://schemas.openxmlformats.org/officeDocument/2006/relationships/slideLayout" Target="../slideLayouts/slideLayout24.xml"/><Relationship Id="rId21" Type="http://schemas.openxmlformats.org/officeDocument/2006/relationships/image" Target="../media/image8.png"/><Relationship Id="rId7" Type="http://schemas.openxmlformats.org/officeDocument/2006/relationships/slideLayout" Target="../slideLayouts/slideLayout28.xml"/><Relationship Id="rId12" Type="http://schemas.openxmlformats.org/officeDocument/2006/relationships/theme" Target="../theme/theme3.xml"/><Relationship Id="rId17" Type="http://schemas.openxmlformats.org/officeDocument/2006/relationships/image" Target="../media/image4.png"/><Relationship Id="rId2" Type="http://schemas.openxmlformats.org/officeDocument/2006/relationships/slideLayout" Target="../slideLayouts/slideLayout2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2.png"/><Relationship Id="rId10" Type="http://schemas.openxmlformats.org/officeDocument/2006/relationships/slideLayout" Target="../slideLayouts/slideLayout31.xml"/><Relationship Id="rId19" Type="http://schemas.openxmlformats.org/officeDocument/2006/relationships/image" Target="../media/image6.pn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1.png"/><Relationship Id="rId22"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3"/>
          <p:cNvSpPr/>
          <p:nvPr/>
        </p:nvSpPr>
        <p:spPr>
          <a:xfrm>
            <a:off x="-2" y="3896094"/>
            <a:ext cx="12192000" cy="3052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7;p23"/>
          <p:cNvSpPr txBox="1"/>
          <p:nvPr/>
        </p:nvSpPr>
        <p:spPr>
          <a:xfrm>
            <a:off x="1952689" y="6328901"/>
            <a:ext cx="10239300" cy="400069"/>
          </a:xfrm>
          <a:prstGeom prst="rect">
            <a:avLst/>
          </a:prstGeom>
          <a:noFill/>
          <a:ln>
            <a:noFill/>
          </a:ln>
        </p:spPr>
        <p:txBody>
          <a:bodyPr spcFirstLastPara="1" wrap="square" lIns="91425" tIns="45700" rIns="91425" bIns="45700" anchor="t" anchorCtr="0">
            <a:spAutoFit/>
          </a:bodyPr>
          <a:lstStyle/>
          <a:p>
            <a:r>
              <a:rPr lang="en-GB" sz="1000" b="0" i="0" u="none" strike="noStrike" cap="none" dirty="0">
                <a:solidFill>
                  <a:schemeClr val="bg1"/>
                </a:solidFill>
                <a:effectLst/>
                <a:latin typeface="Arial"/>
                <a:ea typeface="Arial"/>
                <a:cs typeface="Arial"/>
                <a:sym typeface="Arial"/>
              </a:rPr>
              <a:t>Funded by the European Union. However, the views and opinions expressed are solely those of the author(s) and do not necessarily reflect those of the European Union or </a:t>
            </a:r>
            <a:r>
              <a:rPr lang="en-GB" sz="1000" b="0" i="0" u="none" strike="noStrike" cap="none" dirty="0" err="1">
                <a:solidFill>
                  <a:schemeClr val="bg1"/>
                </a:solidFill>
                <a:effectLst/>
                <a:latin typeface="Arial"/>
                <a:ea typeface="Arial"/>
                <a:cs typeface="Arial"/>
                <a:sym typeface="Arial"/>
              </a:rPr>
              <a:t>OeAD</a:t>
            </a:r>
            <a:r>
              <a:rPr lang="en-GB" sz="1000" b="0" i="0" u="none" strike="noStrike" cap="none" dirty="0">
                <a:solidFill>
                  <a:schemeClr val="bg1"/>
                </a:solidFill>
                <a:effectLst/>
                <a:latin typeface="Arial"/>
                <a:ea typeface="Arial"/>
                <a:cs typeface="Arial"/>
                <a:sym typeface="Arial"/>
              </a:rPr>
              <a:t>-GmbH. Neither the European Union nor </a:t>
            </a:r>
            <a:r>
              <a:rPr lang="en-GB" sz="1000" b="0" i="0" u="none" strike="noStrike" cap="none" dirty="0" err="1">
                <a:solidFill>
                  <a:schemeClr val="bg1"/>
                </a:solidFill>
                <a:effectLst/>
                <a:latin typeface="Arial"/>
                <a:ea typeface="Arial"/>
                <a:cs typeface="Arial"/>
                <a:sym typeface="Arial"/>
              </a:rPr>
              <a:t>OeAD</a:t>
            </a:r>
            <a:r>
              <a:rPr lang="en-GB" sz="1000" b="0" i="0" u="none" strike="noStrike" cap="none" dirty="0">
                <a:solidFill>
                  <a:schemeClr val="bg1"/>
                </a:solidFill>
                <a:effectLst/>
                <a:latin typeface="Arial"/>
                <a:ea typeface="Arial"/>
                <a:cs typeface="Arial"/>
                <a:sym typeface="Arial"/>
              </a:rPr>
              <a:t>-GmbH can be held responsible for them.</a:t>
            </a:r>
            <a:r>
              <a:rPr lang="de-DE" sz="1000" b="0" i="0" u="none" strike="noStrike" cap="none" dirty="0">
                <a:solidFill>
                  <a:schemeClr val="bg1"/>
                </a:solidFill>
                <a:effectLst/>
                <a:latin typeface="Arial"/>
                <a:ea typeface="Arial"/>
                <a:cs typeface="Arial"/>
                <a:sym typeface="Arial"/>
              </a:rPr>
              <a:t> Project N° 2023-1-AT01-KA220-VET-000152934</a:t>
            </a:r>
          </a:p>
        </p:txBody>
      </p:sp>
      <p:pic>
        <p:nvPicPr>
          <p:cNvPr id="8" name="Google Shape;8;p23"/>
          <p:cNvPicPr preferRelativeResize="0"/>
          <p:nvPr/>
        </p:nvPicPr>
        <p:blipFill rotWithShape="1">
          <a:blip r:embed="rId13">
            <a:alphaModFix/>
          </a:blip>
          <a:srcRect l="12260" t="25284" r="12728" b="10823"/>
          <a:stretch/>
        </p:blipFill>
        <p:spPr>
          <a:xfrm>
            <a:off x="2560675" y="723895"/>
            <a:ext cx="7070651" cy="3271495"/>
          </a:xfrm>
          <a:prstGeom prst="rect">
            <a:avLst/>
          </a:prstGeom>
          <a:noFill/>
          <a:ln>
            <a:noFill/>
          </a:ln>
        </p:spPr>
      </p:pic>
      <p:grpSp>
        <p:nvGrpSpPr>
          <p:cNvPr id="9" name="Google Shape;9;p23"/>
          <p:cNvGrpSpPr/>
          <p:nvPr/>
        </p:nvGrpSpPr>
        <p:grpSpPr>
          <a:xfrm>
            <a:off x="3342806" y="0"/>
            <a:ext cx="5506389" cy="484936"/>
            <a:chOff x="176550" y="139236"/>
            <a:chExt cx="7041681" cy="620146"/>
          </a:xfrm>
        </p:grpSpPr>
        <p:pic>
          <p:nvPicPr>
            <p:cNvPr id="10" name="Google Shape;10;p23" descr="Uma imagem com estrela, Tipo de letra, Gráficos, símbolo&#10;&#10;Descrição gerada automaticamente"/>
            <p:cNvPicPr preferRelativeResize="0"/>
            <p:nvPr/>
          </p:nvPicPr>
          <p:blipFill rotWithShape="1">
            <a:blip r:embed="rId14">
              <a:alphaModFix/>
            </a:blip>
            <a:srcRect/>
            <a:stretch/>
          </p:blipFill>
          <p:spPr>
            <a:xfrm>
              <a:off x="176550" y="242873"/>
              <a:ext cx="573818" cy="412873"/>
            </a:xfrm>
            <a:prstGeom prst="rect">
              <a:avLst/>
            </a:prstGeom>
            <a:noFill/>
            <a:ln>
              <a:noFill/>
            </a:ln>
          </p:spPr>
        </p:pic>
        <p:pic>
          <p:nvPicPr>
            <p:cNvPr id="11" name="Google Shape;11;p23" descr="Uma imagem com Tipo de letra, Gráficos, texto, design gráfico&#10;&#10;Descrição gerada automaticamente"/>
            <p:cNvPicPr preferRelativeResize="0"/>
            <p:nvPr/>
          </p:nvPicPr>
          <p:blipFill rotWithShape="1">
            <a:blip r:embed="rId15">
              <a:alphaModFix/>
            </a:blip>
            <a:srcRect/>
            <a:stretch/>
          </p:blipFill>
          <p:spPr>
            <a:xfrm>
              <a:off x="2167290" y="283841"/>
              <a:ext cx="947075" cy="330937"/>
            </a:xfrm>
            <a:prstGeom prst="rect">
              <a:avLst/>
            </a:prstGeom>
            <a:noFill/>
            <a:ln>
              <a:noFill/>
            </a:ln>
          </p:spPr>
        </p:pic>
        <p:pic>
          <p:nvPicPr>
            <p:cNvPr id="12" name="Google Shape;12;p23" descr="Uma imagem com texto, Tipo de letra, símbolo, captura de ecrã&#10;&#10;Descrição gerada automaticamente"/>
            <p:cNvPicPr preferRelativeResize="0"/>
            <p:nvPr/>
          </p:nvPicPr>
          <p:blipFill rotWithShape="1">
            <a:blip r:embed="rId16">
              <a:alphaModFix/>
            </a:blip>
            <a:srcRect/>
            <a:stretch/>
          </p:blipFill>
          <p:spPr>
            <a:xfrm>
              <a:off x="6728365" y="268747"/>
              <a:ext cx="489866" cy="361124"/>
            </a:xfrm>
            <a:prstGeom prst="rect">
              <a:avLst/>
            </a:prstGeom>
            <a:noFill/>
            <a:ln>
              <a:noFill/>
            </a:ln>
          </p:spPr>
        </p:pic>
        <p:pic>
          <p:nvPicPr>
            <p:cNvPr id="13" name="Google Shape;13;p23" descr="Uma imagem com texto, Tipo de letra, logótipo, Gráficos&#10;&#10;Descrição gerada automaticamente"/>
            <p:cNvPicPr preferRelativeResize="0"/>
            <p:nvPr/>
          </p:nvPicPr>
          <p:blipFill rotWithShape="1">
            <a:blip r:embed="rId17">
              <a:alphaModFix/>
            </a:blip>
            <a:srcRect/>
            <a:stretch/>
          </p:blipFill>
          <p:spPr>
            <a:xfrm>
              <a:off x="3430379" y="332170"/>
              <a:ext cx="705189" cy="234279"/>
            </a:xfrm>
            <a:prstGeom prst="rect">
              <a:avLst/>
            </a:prstGeom>
            <a:noFill/>
            <a:ln>
              <a:noFill/>
            </a:ln>
          </p:spPr>
        </p:pic>
        <p:pic>
          <p:nvPicPr>
            <p:cNvPr id="14" name="Google Shape;14;p23" descr="Uma imagem com Tipo de letra, Gráficos, captura de ecrã, texto&#10;&#10;Descrição gerada automaticamente"/>
            <p:cNvPicPr preferRelativeResize="0"/>
            <p:nvPr/>
          </p:nvPicPr>
          <p:blipFill rotWithShape="1">
            <a:blip r:embed="rId18">
              <a:alphaModFix/>
            </a:blip>
            <a:srcRect/>
            <a:stretch/>
          </p:blipFill>
          <p:spPr>
            <a:xfrm>
              <a:off x="5792206" y="139236"/>
              <a:ext cx="620146" cy="620146"/>
            </a:xfrm>
            <a:prstGeom prst="rect">
              <a:avLst/>
            </a:prstGeom>
            <a:noFill/>
            <a:ln>
              <a:noFill/>
            </a:ln>
          </p:spPr>
        </p:pic>
        <p:pic>
          <p:nvPicPr>
            <p:cNvPr id="15" name="Google Shape;15;p23" descr="Uma imagem com texto, Tipo de letra, logótipo, Gráficos&#10;&#10;Descrição gerada automaticamente"/>
            <p:cNvPicPr preferRelativeResize="0"/>
            <p:nvPr/>
          </p:nvPicPr>
          <p:blipFill rotWithShape="1">
            <a:blip r:embed="rId19">
              <a:alphaModFix/>
            </a:blip>
            <a:srcRect/>
            <a:stretch/>
          </p:blipFill>
          <p:spPr>
            <a:xfrm>
              <a:off x="1066382" y="294783"/>
              <a:ext cx="784894" cy="309052"/>
            </a:xfrm>
            <a:prstGeom prst="rect">
              <a:avLst/>
            </a:prstGeom>
            <a:noFill/>
            <a:ln>
              <a:noFill/>
            </a:ln>
          </p:spPr>
        </p:pic>
        <p:pic>
          <p:nvPicPr>
            <p:cNvPr id="16" name="Google Shape;16;p23"/>
            <p:cNvPicPr preferRelativeResize="0"/>
            <p:nvPr/>
          </p:nvPicPr>
          <p:blipFill rotWithShape="1">
            <a:blip r:embed="rId20">
              <a:alphaModFix/>
            </a:blip>
            <a:srcRect/>
            <a:stretch/>
          </p:blipFill>
          <p:spPr>
            <a:xfrm>
              <a:off x="4451582" y="296419"/>
              <a:ext cx="1024610" cy="305780"/>
            </a:xfrm>
            <a:prstGeom prst="rect">
              <a:avLst/>
            </a:prstGeom>
            <a:noFill/>
            <a:ln>
              <a:noFill/>
            </a:ln>
          </p:spPr>
        </p:pic>
      </p:grpSp>
      <p:pic>
        <p:nvPicPr>
          <p:cNvPr id="17" name="Google Shape;17;p23"/>
          <p:cNvPicPr preferRelativeResize="0"/>
          <p:nvPr/>
        </p:nvPicPr>
        <p:blipFill rotWithShape="1">
          <a:blip r:embed="rId21">
            <a:alphaModFix/>
          </a:blip>
          <a:srcRect/>
          <a:stretch/>
        </p:blipFill>
        <p:spPr>
          <a:xfrm>
            <a:off x="79275" y="6368549"/>
            <a:ext cx="1661619" cy="348875"/>
          </a:xfrm>
          <a:prstGeom prst="rect">
            <a:avLst/>
          </a:prstGeom>
          <a:solidFill>
            <a:schemeClr val="accent1"/>
          </a:solid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pic>
        <p:nvPicPr>
          <p:cNvPr id="86" name="Google Shape;86;p25" descr="Uma imagem com texto, Tipo de letra, captura de ecrã, Gráficos&#10;&#10;Descrição gerada automaticamente"/>
          <p:cNvPicPr preferRelativeResize="0"/>
          <p:nvPr/>
        </p:nvPicPr>
        <p:blipFill rotWithShape="1">
          <a:blip r:embed="rId12">
            <a:alphaModFix/>
          </a:blip>
          <a:srcRect/>
          <a:stretch/>
        </p:blipFill>
        <p:spPr>
          <a:xfrm>
            <a:off x="176550" y="6460444"/>
            <a:ext cx="1599539" cy="356877"/>
          </a:xfrm>
          <a:prstGeom prst="rect">
            <a:avLst/>
          </a:prstGeom>
          <a:noFill/>
          <a:ln>
            <a:noFill/>
          </a:ln>
        </p:spPr>
      </p:pic>
      <p:pic>
        <p:nvPicPr>
          <p:cNvPr id="87" name="Google Shape;87;p25"/>
          <p:cNvPicPr preferRelativeResize="0"/>
          <p:nvPr/>
        </p:nvPicPr>
        <p:blipFill rotWithShape="1">
          <a:blip r:embed="rId13">
            <a:alphaModFix/>
          </a:blip>
          <a:srcRect/>
          <a:stretch/>
        </p:blipFill>
        <p:spPr>
          <a:xfrm>
            <a:off x="28502" y="6455296"/>
            <a:ext cx="1595612" cy="334752"/>
          </a:xfrm>
          <a:prstGeom prst="rect">
            <a:avLst/>
          </a:prstGeom>
          <a:noFill/>
          <a:ln>
            <a:noFill/>
          </a:ln>
        </p:spPr>
      </p:pic>
      <p:pic>
        <p:nvPicPr>
          <p:cNvPr id="88" name="Google Shape;88;p25" descr="Uma imagem com Tipo de letra, Gráficos, logótipo, captura de ecrã&#10;&#10;Descrição gerada automaticamente"/>
          <p:cNvPicPr preferRelativeResize="0"/>
          <p:nvPr/>
        </p:nvPicPr>
        <p:blipFill rotWithShape="1">
          <a:blip r:embed="rId14">
            <a:alphaModFix/>
          </a:blip>
          <a:srcRect t="23069" b="30317"/>
          <a:stretch/>
        </p:blipFill>
        <p:spPr>
          <a:xfrm>
            <a:off x="-89566" y="121117"/>
            <a:ext cx="1595612" cy="403607"/>
          </a:xfrm>
          <a:prstGeom prst="rect">
            <a:avLst/>
          </a:prstGeom>
          <a:noFill/>
          <a:ln>
            <a:noFill/>
          </a:ln>
        </p:spPr>
      </p:pic>
      <p:sp>
        <p:nvSpPr>
          <p:cNvPr id="89" name="Google Shape;89;p25"/>
          <p:cNvSpPr/>
          <p:nvPr/>
        </p:nvSpPr>
        <p:spPr>
          <a:xfrm>
            <a:off x="1424378" y="0"/>
            <a:ext cx="10767622" cy="471559"/>
          </a:xfrm>
          <a:prstGeom prst="rect">
            <a:avLst/>
          </a:prstGeom>
          <a:solidFill>
            <a:srgbClr val="FF952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pic>
        <p:nvPicPr>
          <p:cNvPr id="154" name="Google Shape;154;p28" descr="Uma imagem com texto, Tipo de letra, captura de ecrã, Gráficos&#10;&#10;Descrição gerada automaticamente"/>
          <p:cNvPicPr preferRelativeResize="0"/>
          <p:nvPr/>
        </p:nvPicPr>
        <p:blipFill rotWithShape="1">
          <a:blip r:embed="rId13">
            <a:alphaModFix/>
          </a:blip>
          <a:srcRect/>
          <a:stretch/>
        </p:blipFill>
        <p:spPr>
          <a:xfrm>
            <a:off x="176550" y="6460444"/>
            <a:ext cx="1599539" cy="356877"/>
          </a:xfrm>
          <a:prstGeom prst="rect">
            <a:avLst/>
          </a:prstGeom>
          <a:noFill/>
          <a:ln>
            <a:noFill/>
          </a:ln>
        </p:spPr>
      </p:pic>
      <p:sp>
        <p:nvSpPr>
          <p:cNvPr id="155" name="Google Shape;155;p28"/>
          <p:cNvSpPr/>
          <p:nvPr/>
        </p:nvSpPr>
        <p:spPr>
          <a:xfrm>
            <a:off x="0" y="6198610"/>
            <a:ext cx="12192000" cy="659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6" name="Google Shape;156;p28"/>
          <p:cNvPicPr preferRelativeResize="0"/>
          <p:nvPr/>
        </p:nvPicPr>
        <p:blipFill rotWithShape="1">
          <a:blip r:embed="rId14">
            <a:alphaModFix/>
          </a:blip>
          <a:srcRect l="12260" t="25284" r="12728" b="10823"/>
          <a:stretch/>
        </p:blipFill>
        <p:spPr>
          <a:xfrm>
            <a:off x="3751163" y="3896376"/>
            <a:ext cx="4409546" cy="2040238"/>
          </a:xfrm>
          <a:prstGeom prst="rect">
            <a:avLst/>
          </a:prstGeom>
          <a:noFill/>
          <a:ln>
            <a:noFill/>
          </a:ln>
        </p:spPr>
      </p:pic>
      <p:grpSp>
        <p:nvGrpSpPr>
          <p:cNvPr id="157" name="Google Shape;157;p28"/>
          <p:cNvGrpSpPr/>
          <p:nvPr/>
        </p:nvGrpSpPr>
        <p:grpSpPr>
          <a:xfrm>
            <a:off x="4133292" y="2669854"/>
            <a:ext cx="3859212" cy="1128307"/>
            <a:chOff x="1776089" y="3084863"/>
            <a:chExt cx="6690991" cy="1956226"/>
          </a:xfrm>
        </p:grpSpPr>
        <p:pic>
          <p:nvPicPr>
            <p:cNvPr id="158" name="Google Shape;158;p28" descr="Uma imagem com estrela, Tipo de letra, Gráficos, símbolo&#10;&#10;Descrição gerada automaticamente"/>
            <p:cNvPicPr preferRelativeResize="0"/>
            <p:nvPr/>
          </p:nvPicPr>
          <p:blipFill rotWithShape="1">
            <a:blip r:embed="rId15">
              <a:alphaModFix/>
            </a:blip>
            <a:srcRect/>
            <a:stretch/>
          </p:blipFill>
          <p:spPr>
            <a:xfrm>
              <a:off x="1776089" y="3084863"/>
              <a:ext cx="994870" cy="715828"/>
            </a:xfrm>
            <a:prstGeom prst="rect">
              <a:avLst/>
            </a:prstGeom>
            <a:noFill/>
            <a:ln>
              <a:noFill/>
            </a:ln>
          </p:spPr>
        </p:pic>
        <p:pic>
          <p:nvPicPr>
            <p:cNvPr id="159" name="Google Shape;159;p28" descr="Uma imagem com Tipo de letra, Gráficos, texto, design gráfico&#10;&#10;Descrição gerada automaticamente"/>
            <p:cNvPicPr preferRelativeResize="0"/>
            <p:nvPr/>
          </p:nvPicPr>
          <p:blipFill rotWithShape="1">
            <a:blip r:embed="rId16">
              <a:alphaModFix/>
            </a:blip>
            <a:srcRect/>
            <a:stretch/>
          </p:blipFill>
          <p:spPr>
            <a:xfrm>
              <a:off x="5112217" y="3155893"/>
              <a:ext cx="1642011" cy="573769"/>
            </a:xfrm>
            <a:prstGeom prst="rect">
              <a:avLst/>
            </a:prstGeom>
            <a:noFill/>
            <a:ln>
              <a:noFill/>
            </a:ln>
          </p:spPr>
        </p:pic>
        <p:pic>
          <p:nvPicPr>
            <p:cNvPr id="160" name="Google Shape;160;p28" descr="Uma imagem com texto, Tipo de letra, símbolo, captura de ecrã&#10;&#10;Descrição gerada automaticamente"/>
            <p:cNvPicPr preferRelativeResize="0"/>
            <p:nvPr/>
          </p:nvPicPr>
          <p:blipFill rotWithShape="1">
            <a:blip r:embed="rId17">
              <a:alphaModFix/>
            </a:blip>
            <a:srcRect/>
            <a:stretch/>
          </p:blipFill>
          <p:spPr>
            <a:xfrm>
              <a:off x="6498805" y="4168412"/>
              <a:ext cx="849316" cy="626107"/>
            </a:xfrm>
            <a:prstGeom prst="rect">
              <a:avLst/>
            </a:prstGeom>
            <a:noFill/>
            <a:ln>
              <a:noFill/>
            </a:ln>
          </p:spPr>
        </p:pic>
        <p:pic>
          <p:nvPicPr>
            <p:cNvPr id="161" name="Google Shape;161;p28" descr="Uma imagem com texto, Tipo de letra, logótipo, Gráficos&#10;&#10;Descrição gerada automaticamente"/>
            <p:cNvPicPr preferRelativeResize="0"/>
            <p:nvPr/>
          </p:nvPicPr>
          <p:blipFill rotWithShape="1">
            <a:blip r:embed="rId18">
              <a:alphaModFix/>
            </a:blip>
            <a:srcRect/>
            <a:stretch/>
          </p:blipFill>
          <p:spPr>
            <a:xfrm>
              <a:off x="7244444" y="3239684"/>
              <a:ext cx="1222636" cy="406187"/>
            </a:xfrm>
            <a:prstGeom prst="rect">
              <a:avLst/>
            </a:prstGeom>
            <a:noFill/>
            <a:ln>
              <a:noFill/>
            </a:ln>
          </p:spPr>
        </p:pic>
        <p:pic>
          <p:nvPicPr>
            <p:cNvPr id="162" name="Google Shape;162;p28" descr="Uma imagem com Tipo de letra, Gráficos, captura de ecrã, texto&#10;&#10;Descrição gerada automaticamente"/>
            <p:cNvPicPr preferRelativeResize="0"/>
            <p:nvPr/>
          </p:nvPicPr>
          <p:blipFill rotWithShape="1">
            <a:blip r:embed="rId19">
              <a:alphaModFix/>
            </a:blip>
            <a:srcRect/>
            <a:stretch/>
          </p:blipFill>
          <p:spPr>
            <a:xfrm>
              <a:off x="4945504" y="3965897"/>
              <a:ext cx="1075192" cy="1075192"/>
            </a:xfrm>
            <a:prstGeom prst="rect">
              <a:avLst/>
            </a:prstGeom>
            <a:noFill/>
            <a:ln>
              <a:noFill/>
            </a:ln>
          </p:spPr>
        </p:pic>
        <p:pic>
          <p:nvPicPr>
            <p:cNvPr id="163" name="Google Shape;163;p28" descr="Uma imagem com texto, Tipo de letra, logótipo, Gráficos&#10;&#10;Descrição gerada automaticamente"/>
            <p:cNvPicPr preferRelativeResize="0"/>
            <p:nvPr/>
          </p:nvPicPr>
          <p:blipFill rotWithShape="1">
            <a:blip r:embed="rId20">
              <a:alphaModFix/>
            </a:blip>
            <a:srcRect/>
            <a:stretch/>
          </p:blipFill>
          <p:spPr>
            <a:xfrm>
              <a:off x="3261175" y="3174865"/>
              <a:ext cx="1360826" cy="535825"/>
            </a:xfrm>
            <a:prstGeom prst="rect">
              <a:avLst/>
            </a:prstGeom>
            <a:noFill/>
            <a:ln>
              <a:noFill/>
            </a:ln>
          </p:spPr>
        </p:pic>
        <p:pic>
          <p:nvPicPr>
            <p:cNvPr id="164" name="Google Shape;164;p28"/>
            <p:cNvPicPr preferRelativeResize="0"/>
            <p:nvPr/>
          </p:nvPicPr>
          <p:blipFill rotWithShape="1">
            <a:blip r:embed="rId21">
              <a:alphaModFix/>
            </a:blip>
            <a:srcRect/>
            <a:stretch/>
          </p:blipFill>
          <p:spPr>
            <a:xfrm>
              <a:off x="2690954" y="4226976"/>
              <a:ext cx="1776440" cy="530153"/>
            </a:xfrm>
            <a:prstGeom prst="rect">
              <a:avLst/>
            </a:prstGeom>
            <a:noFill/>
            <a:ln>
              <a:noFill/>
            </a:ln>
          </p:spPr>
        </p:pic>
      </p:grpSp>
      <p:sp>
        <p:nvSpPr>
          <p:cNvPr id="165" name="Google Shape;165;p28"/>
          <p:cNvSpPr/>
          <p:nvPr/>
        </p:nvSpPr>
        <p:spPr>
          <a:xfrm>
            <a:off x="-14537" y="-23383"/>
            <a:ext cx="12197403" cy="1753828"/>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6" name="Google Shape;166;p28"/>
          <p:cNvSpPr txBox="1"/>
          <p:nvPr/>
        </p:nvSpPr>
        <p:spPr>
          <a:xfrm>
            <a:off x="1889575" y="6307988"/>
            <a:ext cx="9952800" cy="492600"/>
          </a:xfrm>
          <a:prstGeom prst="rect">
            <a:avLst/>
          </a:prstGeom>
          <a:noFill/>
          <a:ln>
            <a:noFill/>
          </a:ln>
        </p:spPr>
        <p:txBody>
          <a:bodyPr spcFirstLastPara="1" wrap="square" lIns="91425" tIns="91425" rIns="91425" bIns="91425" anchor="t" anchorCtr="0">
            <a:spAutoFit/>
          </a:bodyPr>
          <a:lstStyle/>
          <a:p>
            <a:r>
              <a:rPr lang="en-GB" sz="1000" b="0" i="0" u="none" strike="noStrike" cap="none" dirty="0">
                <a:solidFill>
                  <a:schemeClr val="bg1"/>
                </a:solidFill>
                <a:effectLst/>
                <a:latin typeface="Arial"/>
                <a:ea typeface="Arial"/>
                <a:cs typeface="Arial"/>
                <a:sym typeface="Arial"/>
              </a:rPr>
              <a:t>Funded by the European Union. However, the views and opinions expressed are solely those of the author(s) and do not necessarily reflect those of the European Union or </a:t>
            </a:r>
            <a:r>
              <a:rPr lang="en-GB" sz="1000" b="0" i="0" u="none" strike="noStrike" cap="none" dirty="0" err="1">
                <a:solidFill>
                  <a:schemeClr val="bg1"/>
                </a:solidFill>
                <a:effectLst/>
                <a:latin typeface="Arial"/>
                <a:ea typeface="Arial"/>
                <a:cs typeface="Arial"/>
                <a:sym typeface="Arial"/>
              </a:rPr>
              <a:t>OeAD</a:t>
            </a:r>
            <a:r>
              <a:rPr lang="en-GB" sz="1000" b="0" i="0" u="none" strike="noStrike" cap="none" dirty="0">
                <a:solidFill>
                  <a:schemeClr val="bg1"/>
                </a:solidFill>
                <a:effectLst/>
                <a:latin typeface="Arial"/>
                <a:ea typeface="Arial"/>
                <a:cs typeface="Arial"/>
                <a:sym typeface="Arial"/>
              </a:rPr>
              <a:t>-GmbH. Neither the European Union nor </a:t>
            </a:r>
            <a:r>
              <a:rPr lang="en-GB" sz="1000" b="0" i="0" u="none" strike="noStrike" cap="none" dirty="0" err="1">
                <a:solidFill>
                  <a:schemeClr val="bg1"/>
                </a:solidFill>
                <a:effectLst/>
                <a:latin typeface="Arial"/>
                <a:ea typeface="Arial"/>
                <a:cs typeface="Arial"/>
                <a:sym typeface="Arial"/>
              </a:rPr>
              <a:t>OeAD</a:t>
            </a:r>
            <a:r>
              <a:rPr lang="en-GB" sz="1000" b="0" i="0" u="none" strike="noStrike" cap="none" dirty="0">
                <a:solidFill>
                  <a:schemeClr val="bg1"/>
                </a:solidFill>
                <a:effectLst/>
                <a:latin typeface="Arial"/>
                <a:ea typeface="Arial"/>
                <a:cs typeface="Arial"/>
                <a:sym typeface="Arial"/>
              </a:rPr>
              <a:t>-GmbH can be held responsible for them.</a:t>
            </a:r>
            <a:r>
              <a:rPr lang="de-DE" sz="1000" b="0" i="0" u="none" strike="noStrike" cap="none" dirty="0">
                <a:solidFill>
                  <a:schemeClr val="bg1"/>
                </a:solidFill>
                <a:effectLst/>
                <a:latin typeface="Arial"/>
                <a:ea typeface="Arial"/>
                <a:cs typeface="Arial"/>
                <a:sym typeface="Arial"/>
              </a:rPr>
              <a:t> Project N° 2023-1-AT01-KA220-VET-000152934</a:t>
            </a:r>
          </a:p>
        </p:txBody>
      </p:sp>
      <p:pic>
        <p:nvPicPr>
          <p:cNvPr id="167" name="Google Shape;167;p28"/>
          <p:cNvPicPr preferRelativeResize="0"/>
          <p:nvPr/>
        </p:nvPicPr>
        <p:blipFill rotWithShape="1">
          <a:blip r:embed="rId22">
            <a:alphaModFix/>
          </a:blip>
          <a:srcRect/>
          <a:stretch/>
        </p:blipFill>
        <p:spPr>
          <a:xfrm>
            <a:off x="126463" y="6349860"/>
            <a:ext cx="1699717" cy="3568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elevate-project.eu/investigative-factor-and-potential-research-report/"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schreinerei-mayr.de/home-en"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hyperlink" Target="https://www.stmas.bayern.de/arbeit/aeltere-aw.php#sec1"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raab-bau.de/home"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hyperlink" Target="https://www.stmas.bayern.de/arbeit/aeltere-aw.php#sec1"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mahle.com/en/about-mahle/mahle_chronicle/"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www.stmas.bayern.de/arbeit/aeltere-aw.php#sec1"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file/d/13qu4wWRIckuvV4woLdbFLTaYAvlgr79O/view?usp=sharing"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
          <p:cNvSpPr txBox="1"/>
          <p:nvPr/>
        </p:nvSpPr>
        <p:spPr>
          <a:xfrm>
            <a:off x="2274885" y="4479969"/>
            <a:ext cx="7642200" cy="163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400"/>
              <a:buFont typeface="Arial"/>
              <a:buNone/>
            </a:pPr>
            <a:r>
              <a:rPr lang="en-US" sz="2400" b="1" i="0" u="none" strike="noStrike" cap="none">
                <a:solidFill>
                  <a:srgbClr val="FFFFFF"/>
                </a:solidFill>
                <a:latin typeface="Arial"/>
                <a:ea typeface="Arial"/>
                <a:cs typeface="Arial"/>
                <a:sym typeface="Arial"/>
              </a:rPr>
              <a:t>Allgemeine Informationen zu älteren Arbeitnehmer</a:t>
            </a:r>
            <a:r>
              <a:rPr lang="en-US" sz="2400" b="1">
                <a:solidFill>
                  <a:srgbClr val="FFFFFF"/>
                </a:solidFill>
              </a:rPr>
              <a:t>:innen</a:t>
            </a:r>
            <a:r>
              <a:rPr lang="en-US" sz="2400" b="1" i="0" u="none" strike="noStrike" cap="none">
                <a:solidFill>
                  <a:srgbClr val="FFFFFF"/>
                </a:solidFill>
                <a:latin typeface="Arial"/>
                <a:ea typeface="Arial"/>
                <a:cs typeface="Arial"/>
                <a:sym typeface="Arial"/>
              </a:rPr>
              <a:t>, bewährte Verfahren, Management- und Führungsansätze</a:t>
            </a:r>
            <a:endParaRPr sz="24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2800"/>
              <a:buFont typeface="Arial"/>
              <a:buNone/>
            </a:pPr>
            <a:r>
              <a:rPr lang="en-US" sz="2800" b="1" i="0" u="none" strike="noStrike" cap="none">
                <a:solidFill>
                  <a:srgbClr val="FFFFFF"/>
                </a:solidFill>
                <a:latin typeface="Arial"/>
                <a:ea typeface="Arial"/>
                <a:cs typeface="Arial"/>
                <a:sym typeface="Arial"/>
              </a:rPr>
              <a:t>Tag 2, Einheit 11 | IHKPG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
          <p:cNvSpPr txBox="1"/>
          <p:nvPr/>
        </p:nvSpPr>
        <p:spPr>
          <a:xfrm>
            <a:off x="676250" y="1077974"/>
            <a:ext cx="9973800" cy="5450100"/>
          </a:xfrm>
          <a:prstGeom prst="rect">
            <a:avLst/>
          </a:prstGeom>
          <a:noFill/>
          <a:ln>
            <a:noFill/>
          </a:ln>
        </p:spPr>
        <p:txBody>
          <a:bodyPr spcFirstLastPara="1" wrap="square" lIns="91425" tIns="0" rIns="91425" bIns="0" anchor="t" anchorCtr="0">
            <a:normAutofit lnSpcReduction="10000"/>
          </a:bodyPr>
          <a:lstStyle/>
          <a:p>
            <a:pPr marL="0" marR="0" lvl="0" indent="0" algn="l" rtl="0">
              <a:lnSpc>
                <a:spcPct val="150000"/>
              </a:lnSpc>
              <a:spcBef>
                <a:spcPts val="0"/>
              </a:spcBef>
              <a:spcAft>
                <a:spcPts val="0"/>
              </a:spcAft>
              <a:buClr>
                <a:srgbClr val="000000"/>
              </a:buClr>
              <a:buSzPct val="100000"/>
              <a:buFont typeface="Arial"/>
              <a:buNone/>
            </a:pPr>
            <a:r>
              <a:rPr lang="en-US" sz="2800" b="1" i="0" u="none" strike="noStrike" cap="none">
                <a:solidFill>
                  <a:srgbClr val="FF6D25"/>
                </a:solidFill>
                <a:latin typeface="Arial"/>
                <a:ea typeface="Arial"/>
                <a:cs typeface="Arial"/>
                <a:sym typeface="Arial"/>
              </a:rPr>
              <a:t>Begrüßung &amp; Verhaltensregeln</a:t>
            </a:r>
            <a:endParaRPr sz="1800" b="0" i="0" u="none" strike="noStrike" cap="none">
              <a:solidFill>
                <a:srgbClr val="000000"/>
              </a:solidFill>
              <a:latin typeface="Arial"/>
              <a:ea typeface="Arial"/>
              <a:cs typeface="Arial"/>
              <a:sym typeface="Arial"/>
            </a:endParaRPr>
          </a:p>
          <a:p>
            <a:pPr marL="457200" marR="0" lvl="1" indent="0" algn="l" rtl="0">
              <a:lnSpc>
                <a:spcPct val="150000"/>
              </a:lnSpc>
              <a:spcBef>
                <a:spcPts val="0"/>
              </a:spcBef>
              <a:spcAft>
                <a:spcPts val="0"/>
              </a:spcAft>
              <a:buClr>
                <a:srgbClr val="000000"/>
              </a:buClr>
              <a:buSzPct val="100000"/>
              <a:buFont typeface="Arial"/>
              <a:buNone/>
            </a:pPr>
            <a:r>
              <a:rPr lang="en-US" sz="2000" b="1" i="0" u="none" strike="noStrike" cap="none">
                <a:solidFill>
                  <a:srgbClr val="000000"/>
                </a:solidFill>
                <a:latin typeface="Calibri"/>
                <a:ea typeface="Calibri"/>
                <a:cs typeface="Calibri"/>
                <a:sym typeface="Calibri"/>
              </a:rPr>
              <a:t>Dauer:</a:t>
            </a:r>
            <a:r>
              <a:rPr lang="en-US" sz="2000" b="0" i="0" u="none" strike="noStrike" cap="none">
                <a:solidFill>
                  <a:srgbClr val="000000"/>
                </a:solidFill>
                <a:latin typeface="Calibri"/>
                <a:ea typeface="Calibri"/>
                <a:cs typeface="Calibri"/>
                <a:sym typeface="Calibri"/>
              </a:rPr>
              <a:t> 45 Minuten</a:t>
            </a:r>
            <a:endParaRPr sz="1400" b="0" i="0" u="none" strike="noStrike" cap="none">
              <a:solidFill>
                <a:srgbClr val="000000"/>
              </a:solidFill>
              <a:latin typeface="Arial"/>
              <a:ea typeface="Arial"/>
              <a:cs typeface="Arial"/>
              <a:sym typeface="Arial"/>
            </a:endParaRPr>
          </a:p>
          <a:p>
            <a:pPr marL="457200" marR="0" lvl="1" indent="0" algn="l" rtl="0">
              <a:lnSpc>
                <a:spcPct val="150000"/>
              </a:lnSpc>
              <a:spcBef>
                <a:spcPts val="0"/>
              </a:spcBef>
              <a:spcAft>
                <a:spcPts val="0"/>
              </a:spcAft>
              <a:buClr>
                <a:srgbClr val="000000"/>
              </a:buClr>
              <a:buSzPct val="100000"/>
              <a:buFont typeface="Arial"/>
              <a:buNone/>
            </a:pPr>
            <a:r>
              <a:rPr lang="en-US" sz="2000" b="1" i="0" u="none" strike="noStrike" cap="none">
                <a:solidFill>
                  <a:srgbClr val="000000"/>
                </a:solidFill>
                <a:latin typeface="Calibri"/>
                <a:ea typeface="Calibri"/>
                <a:cs typeface="Calibri"/>
                <a:sym typeface="Calibri"/>
              </a:rPr>
              <a:t>Format: </a:t>
            </a:r>
            <a:r>
              <a:rPr lang="en-US" sz="2000" b="0" i="0" u="none" strike="noStrike" cap="none">
                <a:solidFill>
                  <a:srgbClr val="000000"/>
                </a:solidFill>
                <a:latin typeface="Calibri"/>
                <a:ea typeface="Calibri"/>
                <a:cs typeface="Calibri"/>
                <a:sym typeface="Calibri"/>
              </a:rPr>
              <a:t>Kurze Präsentation + Raum für Diskussion</a:t>
            </a:r>
            <a:endParaRPr sz="1400" b="0" i="0" u="none" strike="noStrike" cap="none">
              <a:solidFill>
                <a:srgbClr val="000000"/>
              </a:solidFill>
              <a:latin typeface="Arial"/>
              <a:ea typeface="Arial"/>
              <a:cs typeface="Arial"/>
              <a:sym typeface="Arial"/>
            </a:endParaRPr>
          </a:p>
          <a:p>
            <a:pPr marL="457200" marR="0" lvl="1" indent="0" algn="l" rtl="0">
              <a:lnSpc>
                <a:spcPct val="150000"/>
              </a:lnSpc>
              <a:spcBef>
                <a:spcPts val="0"/>
              </a:spcBef>
              <a:spcAft>
                <a:spcPts val="0"/>
              </a:spcAft>
              <a:buClr>
                <a:srgbClr val="000000"/>
              </a:buClr>
              <a:buSzPct val="100000"/>
              <a:buFont typeface="Arial"/>
              <a:buNone/>
            </a:pPr>
            <a:r>
              <a:rPr lang="en-US" sz="2000" b="1" i="0" u="none" strike="noStrike" cap="none">
                <a:solidFill>
                  <a:srgbClr val="000000"/>
                </a:solidFill>
                <a:latin typeface="Calibri"/>
                <a:ea typeface="Calibri"/>
                <a:cs typeface="Calibri"/>
                <a:sym typeface="Calibri"/>
              </a:rPr>
              <a:t>Grundregeln:</a:t>
            </a:r>
            <a:r>
              <a:rPr lang="en-US" sz="20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095375" marR="0" lvl="2" indent="-176212" algn="l" rtl="0">
              <a:lnSpc>
                <a:spcPct val="150000"/>
              </a:lnSpc>
              <a:spcBef>
                <a:spcPts val="0"/>
              </a:spcBef>
              <a:spcAft>
                <a:spcPts val="0"/>
              </a:spcAft>
              <a:buClr>
                <a:srgbClr val="FF9525"/>
              </a:buClr>
              <a:buSzPct val="150000"/>
              <a:buFont typeface="Arial"/>
              <a:buChar char="•"/>
            </a:pPr>
            <a:r>
              <a:rPr lang="en-US" sz="2000" b="0" i="0" u="none" strike="noStrike" cap="none">
                <a:solidFill>
                  <a:srgbClr val="000000"/>
                </a:solidFill>
                <a:latin typeface="Arial"/>
                <a:ea typeface="Arial"/>
                <a:cs typeface="Arial"/>
                <a:sym typeface="Arial"/>
              </a:rPr>
              <a:t>Offener und respektvoller Dialog</a:t>
            </a:r>
            <a:endParaRPr sz="1400" b="0" i="0" u="none" strike="noStrike" cap="none">
              <a:solidFill>
                <a:srgbClr val="000000"/>
              </a:solidFill>
              <a:latin typeface="Arial"/>
              <a:ea typeface="Arial"/>
              <a:cs typeface="Arial"/>
              <a:sym typeface="Arial"/>
            </a:endParaRPr>
          </a:p>
          <a:p>
            <a:pPr marL="1095375" marR="0" lvl="2" indent="-176212" algn="l" rtl="0">
              <a:lnSpc>
                <a:spcPct val="150000"/>
              </a:lnSpc>
              <a:spcBef>
                <a:spcPts val="0"/>
              </a:spcBef>
              <a:spcAft>
                <a:spcPts val="0"/>
              </a:spcAft>
              <a:buClr>
                <a:srgbClr val="FF9525"/>
              </a:buClr>
              <a:buSzPct val="150000"/>
              <a:buFont typeface="Arial"/>
              <a:buChar char="•"/>
            </a:pPr>
            <a:r>
              <a:rPr lang="en-US" sz="2000" b="0" i="0" u="none" strike="noStrike" cap="none">
                <a:solidFill>
                  <a:srgbClr val="000000"/>
                </a:solidFill>
                <a:latin typeface="Arial"/>
                <a:ea typeface="Arial"/>
                <a:cs typeface="Arial"/>
                <a:sym typeface="Arial"/>
              </a:rPr>
              <a:t>Jede Perspektive zählt – bitte teile</a:t>
            </a:r>
            <a:r>
              <a:rPr lang="en-US" sz="2000"/>
              <a:t>n Sie Ihre </a:t>
            </a:r>
            <a:r>
              <a:rPr lang="en-US" sz="2000" b="0" i="0" u="none" strike="noStrike" cap="none">
                <a:solidFill>
                  <a:srgbClr val="000000"/>
                </a:solidFill>
                <a:latin typeface="Arial"/>
                <a:ea typeface="Arial"/>
                <a:cs typeface="Arial"/>
                <a:sym typeface="Arial"/>
              </a:rPr>
              <a:t>Gedanken offen mit</a:t>
            </a:r>
            <a:endParaRPr sz="1400" b="0" i="0" u="none" strike="noStrike" cap="none">
              <a:solidFill>
                <a:srgbClr val="000000"/>
              </a:solidFill>
              <a:latin typeface="Arial"/>
              <a:ea typeface="Arial"/>
              <a:cs typeface="Arial"/>
              <a:sym typeface="Arial"/>
            </a:endParaRPr>
          </a:p>
          <a:p>
            <a:pPr marL="1095375" marR="0" lvl="2" indent="-176212" algn="l" rtl="0">
              <a:lnSpc>
                <a:spcPct val="150000"/>
              </a:lnSpc>
              <a:spcBef>
                <a:spcPts val="0"/>
              </a:spcBef>
              <a:spcAft>
                <a:spcPts val="0"/>
              </a:spcAft>
              <a:buClr>
                <a:srgbClr val="FF9525"/>
              </a:buClr>
              <a:buSzPct val="150000"/>
              <a:buFont typeface="Arial"/>
              <a:buChar char="•"/>
            </a:pPr>
            <a:r>
              <a:rPr lang="en-US" sz="2000" b="0" i="0" u="none" strike="noStrike" cap="none">
                <a:solidFill>
                  <a:srgbClr val="000000"/>
                </a:solidFill>
                <a:latin typeface="Arial"/>
                <a:ea typeface="Arial"/>
                <a:cs typeface="Arial"/>
                <a:sym typeface="Arial"/>
              </a:rPr>
              <a:t>Reflektieren Sie während der gesamten Sitzung über Ihren eigenen organisatorischen Kontext</a:t>
            </a:r>
            <a:endParaRPr sz="1400" b="0" i="0" u="none" strike="noStrike" cap="none">
              <a:solidFill>
                <a:srgbClr val="000000"/>
              </a:solidFill>
              <a:latin typeface="Arial"/>
              <a:ea typeface="Arial"/>
              <a:cs typeface="Arial"/>
              <a:sym typeface="Arial"/>
            </a:endParaRPr>
          </a:p>
          <a:p>
            <a:pPr marL="1095375" marR="0" lvl="2" indent="-176212" algn="l" rtl="0">
              <a:lnSpc>
                <a:spcPct val="150000"/>
              </a:lnSpc>
              <a:spcBef>
                <a:spcPts val="0"/>
              </a:spcBef>
              <a:spcAft>
                <a:spcPts val="0"/>
              </a:spcAft>
              <a:buClr>
                <a:srgbClr val="FF9525"/>
              </a:buClr>
              <a:buSzPct val="150000"/>
              <a:buFont typeface="Arial"/>
              <a:buChar char="•"/>
            </a:pPr>
            <a:r>
              <a:rPr lang="en-US" sz="2000" b="0" i="0" u="none" strike="noStrike" cap="none">
                <a:solidFill>
                  <a:srgbClr val="000000"/>
                </a:solidFill>
                <a:latin typeface="Arial"/>
                <a:ea typeface="Arial"/>
                <a:cs typeface="Arial"/>
                <a:sym typeface="Arial"/>
              </a:rPr>
              <a:t>Streben Sie konstruktive und praktische Erkenntnisse an</a:t>
            </a:r>
            <a:endParaRPr sz="2000" b="0" i="0" u="none" strike="noStrike" cap="none">
              <a:solidFill>
                <a:srgbClr val="000000"/>
              </a:solidFill>
              <a:latin typeface="Arial"/>
              <a:ea typeface="Arial"/>
              <a:cs typeface="Arial"/>
              <a:sym typeface="Arial"/>
            </a:endParaRPr>
          </a:p>
          <a:p>
            <a:pPr marL="1095375" marR="0" lvl="2" indent="-176212" algn="l" rtl="0">
              <a:lnSpc>
                <a:spcPct val="150000"/>
              </a:lnSpc>
              <a:spcBef>
                <a:spcPts val="0"/>
              </a:spcBef>
              <a:spcAft>
                <a:spcPts val="0"/>
              </a:spcAft>
              <a:buClr>
                <a:srgbClr val="FF9525"/>
              </a:buClr>
              <a:buSzPct val="150000"/>
              <a:buFont typeface="Arial"/>
              <a:buChar char="•"/>
            </a:pPr>
            <a:r>
              <a:rPr lang="en-US" sz="2000" b="0" i="0" u="none" strike="noStrike" cap="none">
                <a:solidFill>
                  <a:srgbClr val="000000"/>
                </a:solidFill>
                <a:latin typeface="Arial"/>
                <a:ea typeface="Arial"/>
                <a:cs typeface="Arial"/>
                <a:sym typeface="Arial"/>
              </a:rPr>
              <a:t>Selbstreflexion / Anregung zur Reflexion</a:t>
            </a:r>
            <a:endParaRPr sz="2000" b="0" i="0" u="none" strike="noStrike" cap="none">
              <a:solidFill>
                <a:srgbClr val="000000"/>
              </a:solidFill>
              <a:latin typeface="Arial"/>
              <a:ea typeface="Arial"/>
              <a:cs typeface="Arial"/>
              <a:sym typeface="Arial"/>
            </a:endParaRPr>
          </a:p>
          <a:p>
            <a:pPr marL="638175" marR="0" lvl="1" indent="0" algn="l" rtl="0">
              <a:lnSpc>
                <a:spcPct val="150000"/>
              </a:lnSpc>
              <a:spcBef>
                <a:spcPts val="0"/>
              </a:spcBef>
              <a:spcAft>
                <a:spcPts val="0"/>
              </a:spcAft>
              <a:buClr>
                <a:srgbClr val="FF9525"/>
              </a:buClr>
              <a:buSzPct val="150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ct val="100000"/>
              <a:buFont typeface="Arial"/>
              <a:buNone/>
            </a:pPr>
            <a:r>
              <a:rPr lang="en-US" sz="2000" b="1" i="0" u="none" strike="noStrike" cap="none">
                <a:solidFill>
                  <a:srgbClr val="FF6D25"/>
                </a:solidFill>
                <a:latin typeface="Arial"/>
                <a:ea typeface="Arial"/>
                <a:cs typeface="Arial"/>
                <a:sym typeface="Arial"/>
              </a:rPr>
              <a:t>Kernbotschaft: </a:t>
            </a:r>
            <a:r>
              <a:rPr lang="en-US" sz="2000" b="0" i="0" u="none" strike="noStrike" cap="none">
                <a:solidFill>
                  <a:srgbClr val="000000"/>
                </a:solidFill>
                <a:latin typeface="Arial"/>
                <a:ea typeface="Arial"/>
                <a:cs typeface="Arial"/>
                <a:sym typeface="Arial"/>
              </a:rPr>
              <a:t>Ihr Engagement macht diese Sitzung wertvoll.</a:t>
            </a:r>
            <a:endParaRPr sz="1800" b="0" i="0" u="none" strike="noStrike" cap="none">
              <a:solidFill>
                <a:srgbClr val="000000"/>
              </a:solidFill>
              <a:latin typeface="Arial"/>
              <a:ea typeface="Arial"/>
              <a:cs typeface="Arial"/>
              <a:sym typeface="Arial"/>
            </a:endParaRPr>
          </a:p>
        </p:txBody>
      </p:sp>
      <p:sp>
        <p:nvSpPr>
          <p:cNvPr id="247" name="Google Shape;247;p2"/>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Begrüßung &amp; Grundregeln</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
          <p:cNvSpPr txBox="1"/>
          <p:nvPr/>
        </p:nvSpPr>
        <p:spPr>
          <a:xfrm>
            <a:off x="796290" y="623316"/>
            <a:ext cx="10515600" cy="1325880"/>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600"/>
              </a:spcAft>
              <a:buClr>
                <a:srgbClr val="000000"/>
              </a:buClr>
              <a:buSzPts val="4400"/>
              <a:buFont typeface="Arial"/>
              <a:buNone/>
            </a:pPr>
            <a:r>
              <a:rPr lang="en-US" sz="2800" b="1" i="0" u="none" strike="noStrike" cap="none">
                <a:solidFill>
                  <a:srgbClr val="FF6D25"/>
                </a:solidFill>
                <a:latin typeface="Arial"/>
                <a:ea typeface="Arial"/>
                <a:cs typeface="Arial"/>
                <a:sym typeface="Arial"/>
              </a:rPr>
              <a:t>Einleitung</a:t>
            </a:r>
            <a:endParaRPr sz="1400" b="0" i="0" u="none" strike="noStrike" cap="none">
              <a:solidFill>
                <a:srgbClr val="000000"/>
              </a:solidFill>
              <a:latin typeface="Arial"/>
              <a:ea typeface="Arial"/>
              <a:cs typeface="Arial"/>
              <a:sym typeface="Arial"/>
            </a:endParaRPr>
          </a:p>
        </p:txBody>
      </p:sp>
      <p:sp>
        <p:nvSpPr>
          <p:cNvPr id="254" name="Google Shape;254;p3"/>
          <p:cNvSpPr txBox="1"/>
          <p:nvPr/>
        </p:nvSpPr>
        <p:spPr>
          <a:xfrm>
            <a:off x="841248" y="1882140"/>
            <a:ext cx="5254752" cy="4352544"/>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Ältere Arbeitnehmer:innen (55+) werden in politischen und wirtschaftlichen Debatten in Europa zunehmend als wichtige, aber unzureichend genutzte Ressource zur Bewältigung des Fachkräftemangels angesehen</a:t>
            </a:r>
            <a:r>
              <a:rPr lang="en-US" sz="2000"/>
              <a:t>! </a:t>
            </a: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a:p>
          <a:p>
            <a:pPr marL="0" marR="0" lvl="0" indent="0" algn="just" rtl="0">
              <a:lnSpc>
                <a:spcPct val="100000"/>
              </a:lnSpc>
              <a:spcBef>
                <a:spcPts val="600"/>
              </a:spcBef>
              <a:spcAft>
                <a:spcPts val="0"/>
              </a:spcAft>
              <a:buNone/>
            </a:pPr>
            <a:r>
              <a:rPr lang="en-US" sz="2000"/>
              <a:t>Das</a:t>
            </a:r>
            <a:r>
              <a:rPr lang="en-US" sz="2000" b="0" i="0" u="none" strike="noStrike" cap="none">
                <a:solidFill>
                  <a:srgbClr val="000000"/>
                </a:solidFill>
                <a:latin typeface="Arial"/>
                <a:ea typeface="Arial"/>
                <a:cs typeface="Arial"/>
                <a:sym typeface="Arial"/>
              </a:rPr>
              <a:t> ist eine zentrale Herausforderung für kleine und mittlere Unternehmen (KMU) in der gesamten EU.</a:t>
            </a:r>
            <a:endParaRPr sz="1400" b="0" i="0" u="none" strike="noStrike" cap="none">
              <a:solidFill>
                <a:srgbClr val="000000"/>
              </a:solidFill>
              <a:latin typeface="Arial"/>
              <a:ea typeface="Arial"/>
              <a:cs typeface="Arial"/>
              <a:sym typeface="Arial"/>
            </a:endParaRPr>
          </a:p>
          <a:p>
            <a:pPr marL="0" marR="0" lvl="1" indent="0" algn="just" rtl="0">
              <a:lnSpc>
                <a:spcPct val="100000"/>
              </a:lnSpc>
              <a:spcBef>
                <a:spcPts val="600"/>
              </a:spcBef>
              <a:spcAft>
                <a:spcPts val="0"/>
              </a:spcAft>
              <a:buClr>
                <a:srgbClr val="FF9525"/>
              </a:buClr>
              <a:buSzPts val="3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000"/>
              <a:buFont typeface="Arial"/>
              <a:buNone/>
            </a:pPr>
            <a:br>
              <a:rPr lang="en-US" sz="2000" b="1" i="0" u="none" strike="noStrike" cap="none">
                <a:solidFill>
                  <a:srgbClr val="000000"/>
                </a:solidFill>
                <a:latin typeface="Arial"/>
                <a:ea typeface="Arial"/>
                <a:cs typeface="Arial"/>
                <a:sym typeface="Arial"/>
              </a:rPr>
            </a:br>
            <a:br>
              <a:rPr lang="en-US" sz="2000" b="1" i="0" u="none" strike="noStrike" cap="none">
                <a:solidFill>
                  <a:srgbClr val="000000"/>
                </a:solidFill>
                <a:latin typeface="Arial"/>
                <a:ea typeface="Arial"/>
                <a:cs typeface="Arial"/>
                <a:sym typeface="Arial"/>
              </a:rPr>
            </a:br>
            <a:r>
              <a:rPr lang="en-US" sz="2000" b="1" i="0" u="none" strike="noStrike" cap="none">
                <a:solidFill>
                  <a:srgbClr val="000000"/>
                </a:solidFill>
                <a:latin typeface="Arial"/>
                <a:ea typeface="Arial"/>
                <a:cs typeface="Arial"/>
                <a:sym typeface="Arial"/>
              </a:rPr>
              <a:t>Kernbotschaft: Altbewährt und gut!!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pic>
        <p:nvPicPr>
          <p:cNvPr id="255" name="Google Shape;255;p3"/>
          <p:cNvPicPr preferRelativeResize="0"/>
          <p:nvPr/>
        </p:nvPicPr>
        <p:blipFill rotWithShape="1">
          <a:blip r:embed="rId3">
            <a:alphaModFix/>
          </a:blip>
          <a:srcRect r="-2" b="14104"/>
          <a:stretch/>
        </p:blipFill>
        <p:spPr>
          <a:xfrm>
            <a:off x="6289548" y="1882140"/>
            <a:ext cx="5067300" cy="43525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
          <p:cNvSpPr txBox="1"/>
          <p:nvPr/>
        </p:nvSpPr>
        <p:spPr>
          <a:xfrm>
            <a:off x="126750" y="762275"/>
            <a:ext cx="8148600" cy="40626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de-AT" sz="2800" b="1" i="0" u="none" strike="noStrike" cap="none" dirty="0">
                <a:solidFill>
                  <a:srgbClr val="FF6D25"/>
                </a:solidFill>
                <a:latin typeface="Arial"/>
                <a:ea typeface="Arial"/>
                <a:cs typeface="Arial"/>
                <a:sym typeface="Arial"/>
              </a:rPr>
              <a:t>Warum braucht die EU ältere </a:t>
            </a:r>
            <a:r>
              <a:rPr lang="de-AT" sz="2800" b="1" dirty="0">
                <a:solidFill>
                  <a:srgbClr val="FF6D25"/>
                </a:solidFill>
              </a:rPr>
              <a:t>Beschäftigte</a:t>
            </a:r>
            <a:r>
              <a:rPr lang="de-AT" sz="2800" b="1" i="0" u="none" strike="noStrike" cap="none" dirty="0">
                <a:solidFill>
                  <a:srgbClr val="FF6D25"/>
                </a:solidFill>
                <a:latin typeface="Arial"/>
                <a:ea typeface="Arial"/>
                <a:cs typeface="Arial"/>
                <a:sym typeface="Arial"/>
              </a:rPr>
              <a:t>?</a:t>
            </a:r>
            <a:endParaRPr lang="de-AT"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None/>
            </a:pPr>
            <a:r>
              <a:rPr lang="de-AT" sz="1800" b="0" i="0" u="none" strike="noStrike" cap="none" dirty="0">
                <a:solidFill>
                  <a:srgbClr val="000000"/>
                </a:solidFill>
                <a:latin typeface="Arial"/>
                <a:ea typeface="Arial"/>
                <a:cs typeface="Arial"/>
                <a:sym typeface="Arial"/>
              </a:rPr>
              <a:t>Der </a:t>
            </a:r>
            <a:r>
              <a:rPr lang="de-AT" sz="1800" b="0" i="0" u="none" strike="noStrike" cap="none" dirty="0" err="1">
                <a:solidFill>
                  <a:srgbClr val="000000"/>
                </a:solidFill>
                <a:latin typeface="Arial"/>
                <a:ea typeface="Arial"/>
                <a:cs typeface="Arial"/>
                <a:sym typeface="Arial"/>
              </a:rPr>
              <a:t>demografische</a:t>
            </a:r>
            <a:r>
              <a:rPr lang="de-AT" sz="1800" b="0" i="0" u="none" strike="noStrike" cap="none" dirty="0">
                <a:solidFill>
                  <a:srgbClr val="000000"/>
                </a:solidFill>
                <a:latin typeface="Arial"/>
                <a:ea typeface="Arial"/>
                <a:cs typeface="Arial"/>
                <a:sym typeface="Arial"/>
              </a:rPr>
              <a:t> Wandel ist eine der Hauptursachen für den Arbeitskräftemangel und den Fachkräftemangel in Europa:</a:t>
            </a:r>
            <a:br>
              <a:rPr lang="de-AT" sz="1800" b="0" i="0" u="none" strike="noStrike" cap="none" dirty="0">
                <a:solidFill>
                  <a:srgbClr val="000000"/>
                </a:solidFill>
                <a:latin typeface="Arial"/>
                <a:ea typeface="Arial"/>
                <a:cs typeface="Arial"/>
                <a:sym typeface="Arial"/>
              </a:rPr>
            </a:br>
            <a:endParaRPr lang="de-AT" sz="1800" b="0" i="0" u="none" strike="noStrike" cap="none" dirty="0">
              <a:solidFill>
                <a:srgbClr val="000000"/>
              </a:solidFill>
              <a:latin typeface="Arial"/>
              <a:ea typeface="Arial"/>
              <a:cs typeface="Arial"/>
              <a:sym typeface="Arial"/>
            </a:endParaRPr>
          </a:p>
          <a:p>
            <a:pPr marL="457200" marR="0" lvl="0" indent="-457200" rtl="0">
              <a:lnSpc>
                <a:spcPct val="150000"/>
              </a:lnSpc>
              <a:spcBef>
                <a:spcPts val="0"/>
              </a:spcBef>
              <a:spcAft>
                <a:spcPts val="0"/>
              </a:spcAft>
              <a:buClr>
                <a:srgbClr val="000000"/>
              </a:buClr>
              <a:buSzPts val="2000"/>
              <a:buFont typeface="Arial"/>
              <a:buChar char="•"/>
            </a:pPr>
            <a:r>
              <a:rPr lang="de-AT" sz="1800" b="0" i="0" u="none" strike="noStrike" cap="none" dirty="0">
                <a:solidFill>
                  <a:srgbClr val="DB7000"/>
                </a:solidFill>
                <a:latin typeface="Arial"/>
                <a:ea typeface="Arial"/>
                <a:cs typeface="Arial"/>
                <a:sym typeface="Arial"/>
              </a:rPr>
              <a:t>Die Kohorten der jüngeren Jahrgänge, die in den Arbeitsmarkt eintreten, sind kleiner als die älteren Jahrgänge, die aufgrund des Renteneintritts aus dem Arbeitsmarkt ausscheiden. </a:t>
            </a:r>
          </a:p>
          <a:p>
            <a:pPr marL="457200" marR="0" lvl="0" indent="-457200" rtl="0">
              <a:lnSpc>
                <a:spcPct val="150000"/>
              </a:lnSpc>
              <a:spcBef>
                <a:spcPts val="0"/>
              </a:spcBef>
              <a:spcAft>
                <a:spcPts val="0"/>
              </a:spcAft>
              <a:buClr>
                <a:srgbClr val="000000"/>
              </a:buClr>
              <a:buSzPts val="2000"/>
              <a:buFont typeface="Arial"/>
              <a:buChar char="•"/>
            </a:pPr>
            <a:r>
              <a:rPr lang="de-AT" sz="1800" b="0" i="0" u="none" strike="noStrike" cap="none" dirty="0">
                <a:solidFill>
                  <a:srgbClr val="DB7000"/>
                </a:solidFill>
                <a:latin typeface="Arial"/>
                <a:ea typeface="Arial"/>
                <a:cs typeface="Arial"/>
                <a:sym typeface="Arial"/>
              </a:rPr>
              <a:t>Viele KMU berichten von Schwierigkeiten bei der Rekrutierung von Fachpersonal – etwa zwei Drittel sind von diesem Mangel betroffen.</a:t>
            </a:r>
          </a:p>
        </p:txBody>
      </p:sp>
      <p:sp>
        <p:nvSpPr>
          <p:cNvPr id="262" name="Google Shape;262;p4"/>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Einleitung</a:t>
            </a:r>
            <a:endParaRPr sz="2000" b="1" i="0" u="none" strike="noStrike" cap="none">
              <a:solidFill>
                <a:srgbClr val="FFFFFF"/>
              </a:solidFill>
              <a:latin typeface="Arial"/>
              <a:ea typeface="Arial"/>
              <a:cs typeface="Arial"/>
              <a:sym typeface="Arial"/>
            </a:endParaRPr>
          </a:p>
        </p:txBody>
      </p:sp>
      <p:pic>
        <p:nvPicPr>
          <p:cNvPr id="263" name="Google Shape;263;p4"/>
          <p:cNvPicPr preferRelativeResize="0"/>
          <p:nvPr/>
        </p:nvPicPr>
        <p:blipFill rotWithShape="1">
          <a:blip r:embed="rId3">
            <a:alphaModFix/>
          </a:blip>
          <a:srcRect/>
          <a:stretch/>
        </p:blipFill>
        <p:spPr>
          <a:xfrm>
            <a:off x="8507504" y="1466335"/>
            <a:ext cx="3269968" cy="3706368"/>
          </a:xfrm>
          <a:prstGeom prst="rect">
            <a:avLst/>
          </a:prstGeom>
          <a:noFill/>
          <a:ln>
            <a:noFill/>
          </a:ln>
        </p:spPr>
      </p:pic>
      <p:sp>
        <p:nvSpPr>
          <p:cNvPr id="264" name="Google Shape;264;p4"/>
          <p:cNvSpPr txBox="1"/>
          <p:nvPr/>
        </p:nvSpPr>
        <p:spPr>
          <a:xfrm>
            <a:off x="254771" y="5521097"/>
            <a:ext cx="1152270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AT" sz="1600" b="1" i="0" u="none" strike="noStrike" cap="none">
                <a:solidFill>
                  <a:srgbClr val="FF6D25"/>
                </a:solidFill>
                <a:latin typeface="Arial"/>
                <a:ea typeface="Arial"/>
                <a:cs typeface="Arial"/>
                <a:sym typeface="Arial"/>
              </a:rPr>
              <a:t>💡 </a:t>
            </a:r>
            <a:r>
              <a:rPr lang="de-AT" sz="1800" b="1" i="0" u="none" strike="noStrike" cap="none">
                <a:solidFill>
                  <a:srgbClr val="FF6D25"/>
                </a:solidFill>
                <a:latin typeface="Arial"/>
                <a:ea typeface="Arial"/>
                <a:cs typeface="Arial"/>
                <a:sym typeface="Arial"/>
              </a:rPr>
              <a:t>Denkanstoß: </a:t>
            </a:r>
            <a:r>
              <a:rPr lang="de-AT" sz="1800" b="0" i="0" u="none" strike="noStrike" cap="none">
                <a:solidFill>
                  <a:srgbClr val="000000"/>
                </a:solidFill>
                <a:latin typeface="Arial"/>
                <a:ea typeface="Arial"/>
                <a:cs typeface="Arial"/>
                <a:sym typeface="Arial"/>
              </a:rPr>
              <a:t>Welche Erfahrungen haben Sie mit älteren Mitarbeiter:innen in Ihrem Unternehmen gemacht?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5"/>
          <p:cNvSpPr txBox="1"/>
          <p:nvPr/>
        </p:nvSpPr>
        <p:spPr>
          <a:xfrm>
            <a:off x="-3286" y="471558"/>
            <a:ext cx="9229582" cy="6186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de-AT" sz="2800" b="1" i="0" u="none" strike="noStrike" cap="none" dirty="0">
                <a:solidFill>
                  <a:srgbClr val="FF6D25"/>
                </a:solidFill>
                <a:latin typeface="Arial"/>
                <a:ea typeface="Arial"/>
                <a:cs typeface="Arial"/>
                <a:sym typeface="Arial"/>
              </a:rPr>
              <a:t>Mögliche Beiträge älterer </a:t>
            </a:r>
            <a:r>
              <a:rPr lang="de-AT" sz="2800" b="1" dirty="0">
                <a:solidFill>
                  <a:srgbClr val="FF6D25"/>
                </a:solidFill>
              </a:rPr>
              <a:t>Beschäftigte</a:t>
            </a:r>
            <a:br>
              <a:rPr lang="de-AT" sz="2800" b="1" i="0" u="none" strike="noStrike" cap="none" dirty="0">
                <a:solidFill>
                  <a:srgbClr val="000000"/>
                </a:solidFill>
                <a:latin typeface="Arial"/>
                <a:ea typeface="Arial"/>
                <a:cs typeface="Arial"/>
                <a:sym typeface="Arial"/>
              </a:rPr>
            </a:br>
            <a:r>
              <a:rPr lang="de-AT" sz="2000" b="0" i="0" u="none" strike="noStrike" cap="none" dirty="0">
                <a:solidFill>
                  <a:srgbClr val="000000"/>
                </a:solidFill>
                <a:latin typeface="Arial"/>
                <a:ea typeface="Arial"/>
                <a:cs typeface="Arial"/>
                <a:sym typeface="Arial"/>
              </a:rPr>
              <a:t>In einigen Ländern hat die Erwerbsbeteiligung älterer Beschäftigter zugenommen und es </a:t>
            </a:r>
            <a:r>
              <a:rPr lang="de-AT" sz="2000" dirty="0"/>
              <a:t>scheint hier noch viel</a:t>
            </a:r>
            <a:r>
              <a:rPr lang="de-AT" sz="2000" b="0" i="0" u="none" strike="noStrike" cap="none" dirty="0">
                <a:solidFill>
                  <a:srgbClr val="000000"/>
                </a:solidFill>
                <a:latin typeface="Arial"/>
                <a:ea typeface="Arial"/>
                <a:cs typeface="Arial"/>
                <a:sym typeface="Arial"/>
              </a:rPr>
              <a:t> ungenutztes </a:t>
            </a:r>
            <a:r>
              <a:rPr lang="de-AT" sz="2000" b="0" i="0" u="none" strike="noStrike" cap="none" dirty="0" err="1">
                <a:solidFill>
                  <a:srgbClr val="000000"/>
                </a:solidFill>
                <a:latin typeface="Arial"/>
                <a:ea typeface="Arial"/>
                <a:cs typeface="Arial"/>
                <a:sym typeface="Arial"/>
              </a:rPr>
              <a:t>Arbeitskräftepotenzia</a:t>
            </a:r>
            <a:r>
              <a:rPr lang="de-AT" sz="2000" dirty="0" err="1"/>
              <a:t>l</a:t>
            </a:r>
            <a:r>
              <a:rPr lang="de-AT" sz="2000" dirty="0"/>
              <a:t> zu geben; dabei gibt es zwei grundsätzliche H</a:t>
            </a:r>
            <a:r>
              <a:rPr lang="de-AT" sz="2000" b="0" i="0" u="none" strike="noStrike" cap="none" dirty="0">
                <a:solidFill>
                  <a:srgbClr val="000000"/>
                </a:solidFill>
                <a:latin typeface="Arial"/>
                <a:ea typeface="Arial"/>
                <a:cs typeface="Arial"/>
                <a:sym typeface="Arial"/>
              </a:rPr>
              <a:t>erausforderungen:</a:t>
            </a:r>
            <a:br>
              <a:rPr lang="de-AT" sz="2000" b="0" i="0" u="none" strike="noStrike" cap="none" dirty="0">
                <a:solidFill>
                  <a:srgbClr val="000000"/>
                </a:solidFill>
                <a:latin typeface="Arial"/>
                <a:ea typeface="Arial"/>
                <a:cs typeface="Arial"/>
                <a:sym typeface="Arial"/>
              </a:rPr>
            </a:br>
            <a:br>
              <a:rPr lang="de-AT" sz="800" b="0" i="0" u="none" strike="noStrike" cap="none" dirty="0">
                <a:solidFill>
                  <a:srgbClr val="000000"/>
                </a:solidFill>
                <a:latin typeface="Arial"/>
                <a:ea typeface="Arial"/>
                <a:cs typeface="Arial"/>
                <a:sym typeface="Arial"/>
              </a:rPr>
            </a:br>
            <a:r>
              <a:rPr lang="de-AT" sz="2000" b="0" i="0" u="sng" strike="noStrike" cap="none" dirty="0">
                <a:solidFill>
                  <a:srgbClr val="000000"/>
                </a:solidFill>
                <a:latin typeface="Arial"/>
                <a:ea typeface="Arial"/>
                <a:cs typeface="Arial"/>
                <a:sym typeface="Arial"/>
              </a:rPr>
              <a:t>Gruppe 1: </a:t>
            </a:r>
            <a:br>
              <a:rPr lang="de-AT" sz="2000" b="0" i="0" u="none" strike="noStrike" cap="none" dirty="0">
                <a:solidFill>
                  <a:srgbClr val="000000"/>
                </a:solidFill>
                <a:latin typeface="Arial"/>
                <a:ea typeface="Arial"/>
                <a:cs typeface="Arial"/>
                <a:sym typeface="Arial"/>
              </a:rPr>
            </a:br>
            <a:r>
              <a:rPr lang="de-AT" sz="2000" b="0" i="0" u="none" strike="noStrike" cap="none" dirty="0">
                <a:solidFill>
                  <a:srgbClr val="000000"/>
                </a:solidFill>
                <a:latin typeface="Arial"/>
                <a:ea typeface="Arial"/>
                <a:cs typeface="Arial"/>
                <a:sym typeface="Arial"/>
              </a:rPr>
              <a:t>Alter von </a:t>
            </a:r>
            <a:r>
              <a:rPr lang="de-AT" sz="2000" b="0" i="0" u="sng" strike="noStrike" cap="none" dirty="0">
                <a:solidFill>
                  <a:srgbClr val="000000"/>
                </a:solidFill>
                <a:latin typeface="Arial"/>
                <a:ea typeface="Arial"/>
                <a:cs typeface="Arial"/>
                <a:sym typeface="Arial"/>
              </a:rPr>
              <a:t>50–63:</a:t>
            </a:r>
            <a:r>
              <a:rPr lang="de-AT" sz="2000" b="0" i="0" strike="noStrike" cap="none" dirty="0">
                <a:solidFill>
                  <a:srgbClr val="000000"/>
                </a:solidFill>
                <a:latin typeface="Arial"/>
                <a:ea typeface="Arial"/>
                <a:cs typeface="Arial"/>
                <a:sym typeface="Arial"/>
              </a:rPr>
              <a:t> </a:t>
            </a:r>
            <a:r>
              <a:rPr lang="de-AT" sz="2000" b="0" i="0" u="none" strike="noStrike" cap="none" dirty="0">
                <a:solidFill>
                  <a:srgbClr val="000000"/>
                </a:solidFill>
                <a:latin typeface="Arial"/>
                <a:ea typeface="Arial"/>
                <a:cs typeface="Arial"/>
                <a:sym typeface="Arial"/>
              </a:rPr>
              <a:t>müssen formell noch arbeiten (keine Pensionsberechtigung), haben aber </a:t>
            </a:r>
            <a:r>
              <a:rPr lang="de-AT" sz="2000" dirty="0"/>
              <a:t>teilweise </a:t>
            </a:r>
            <a:r>
              <a:rPr lang="de-AT" sz="2000" b="0" i="0" u="none" strike="noStrike" cap="none" dirty="0">
                <a:solidFill>
                  <a:srgbClr val="000000"/>
                </a:solidFill>
                <a:latin typeface="Arial"/>
                <a:ea typeface="Arial"/>
                <a:cs typeface="Arial"/>
                <a:sym typeface="Arial"/>
              </a:rPr>
              <a:t>gesundheitliche Einschränkungen, Probleme mit der Digitalisierung etc.</a:t>
            </a:r>
            <a:br>
              <a:rPr lang="de-AT" sz="2000" b="0" i="0" u="none" strike="noStrike" cap="none" dirty="0">
                <a:solidFill>
                  <a:srgbClr val="000000"/>
                </a:solidFill>
                <a:latin typeface="Arial"/>
                <a:ea typeface="Arial"/>
                <a:cs typeface="Arial"/>
                <a:sym typeface="Arial"/>
              </a:rPr>
            </a:br>
            <a:r>
              <a:rPr lang="de-AT" sz="800" b="0" i="0" u="none" strike="noStrike" cap="none" dirty="0">
                <a:solidFill>
                  <a:srgbClr val="000000"/>
                </a:solidFill>
                <a:latin typeface="Arial"/>
                <a:ea typeface="Arial"/>
                <a:cs typeface="Arial"/>
                <a:sym typeface="Arial"/>
              </a:rPr>
              <a:t> </a:t>
            </a:r>
            <a:br>
              <a:rPr lang="de-AT" sz="1000" b="0" i="0" u="none" strike="noStrike" cap="none" dirty="0">
                <a:solidFill>
                  <a:srgbClr val="000000"/>
                </a:solidFill>
                <a:latin typeface="Arial"/>
                <a:ea typeface="Arial"/>
                <a:cs typeface="Arial"/>
                <a:sym typeface="Arial"/>
              </a:rPr>
            </a:br>
            <a:r>
              <a:rPr lang="de-AT" sz="2000" b="0" i="0" u="sng" strike="noStrike" cap="none" dirty="0">
                <a:solidFill>
                  <a:srgbClr val="000000"/>
                </a:solidFill>
                <a:latin typeface="Arial"/>
                <a:ea typeface="Arial"/>
                <a:cs typeface="Arial"/>
                <a:sym typeface="Arial"/>
              </a:rPr>
              <a:t>Gruppe 2:</a:t>
            </a:r>
            <a:br>
              <a:rPr lang="de-AT" sz="2000" b="0" i="0" u="none" strike="noStrike" cap="none" dirty="0">
                <a:solidFill>
                  <a:srgbClr val="000000"/>
                </a:solidFill>
                <a:latin typeface="Arial"/>
                <a:ea typeface="Arial"/>
                <a:cs typeface="Arial"/>
                <a:sym typeface="Arial"/>
              </a:rPr>
            </a:br>
            <a:r>
              <a:rPr lang="de-AT" sz="2000" b="0" i="0" u="none" strike="noStrike" cap="none" dirty="0">
                <a:solidFill>
                  <a:srgbClr val="000000"/>
                </a:solidFill>
                <a:latin typeface="Arial"/>
                <a:ea typeface="Arial"/>
                <a:cs typeface="Arial"/>
                <a:sym typeface="Arial"/>
              </a:rPr>
              <a:t>Alter von</a:t>
            </a:r>
            <a:r>
              <a:rPr lang="de-AT" sz="2000" b="0" i="0" u="sng" strike="noStrike" cap="none" dirty="0">
                <a:solidFill>
                  <a:srgbClr val="000000"/>
                </a:solidFill>
                <a:latin typeface="Arial"/>
                <a:ea typeface="Arial"/>
                <a:cs typeface="Arial"/>
                <a:sym typeface="Arial"/>
              </a:rPr>
              <a:t> 63–67+</a:t>
            </a:r>
            <a:r>
              <a:rPr lang="de-AT" sz="2000" b="0" i="0" u="none" strike="noStrike" cap="none" dirty="0">
                <a:solidFill>
                  <a:srgbClr val="000000"/>
                </a:solidFill>
                <a:latin typeface="Arial"/>
                <a:ea typeface="Arial"/>
                <a:cs typeface="Arial"/>
                <a:sym typeface="Arial"/>
              </a:rPr>
              <a:t>: </a:t>
            </a:r>
            <a:r>
              <a:rPr lang="de-AT" sz="2000" dirty="0"/>
              <a:t>haben das Pensionsalter erreicht, möchten oder müssen noch a</a:t>
            </a:r>
            <a:r>
              <a:rPr lang="de-AT" sz="2000" b="0" i="0" u="none" strike="noStrike" cap="none" dirty="0">
                <a:solidFill>
                  <a:srgbClr val="000000"/>
                </a:solidFill>
                <a:latin typeface="Arial"/>
                <a:ea typeface="Arial"/>
                <a:cs typeface="Arial"/>
                <a:sym typeface="Arial"/>
              </a:rPr>
              <a:t>rbeiten, z. B. wegen erhöhter finanzieller Sicherheit, geistiger und emotionaler Erfüllung etc.</a:t>
            </a:r>
          </a:p>
        </p:txBody>
      </p:sp>
      <p:sp>
        <p:nvSpPr>
          <p:cNvPr id="271" name="Google Shape;271;p5"/>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Potenzial</a:t>
            </a:r>
            <a:endParaRPr sz="2000" b="1" i="0" u="none" strike="noStrike" cap="none">
              <a:solidFill>
                <a:srgbClr val="FFFFFF"/>
              </a:solidFill>
              <a:latin typeface="Arial"/>
              <a:ea typeface="Arial"/>
              <a:cs typeface="Arial"/>
              <a:sym typeface="Arial"/>
            </a:endParaRPr>
          </a:p>
        </p:txBody>
      </p:sp>
      <p:sp>
        <p:nvSpPr>
          <p:cNvPr id="272" name="Google Shape;272;p5"/>
          <p:cNvSpPr txBox="1"/>
          <p:nvPr/>
        </p:nvSpPr>
        <p:spPr>
          <a:xfrm>
            <a:off x="6096000" y="6138104"/>
            <a:ext cx="5665381" cy="584735"/>
          </a:xfrm>
          <a:prstGeom prst="rect">
            <a:avLst/>
          </a:prstGeom>
          <a:solidFill>
            <a:srgbClr val="FFE9D3"/>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0" i="1" u="none" strike="noStrike" cap="none" dirty="0" err="1">
                <a:solidFill>
                  <a:srgbClr val="000000"/>
                </a:solidFill>
                <a:latin typeface="Arial"/>
                <a:ea typeface="Arial"/>
                <a:cs typeface="Arial"/>
                <a:sym typeface="Arial"/>
              </a:rPr>
              <a:t>Sehen</a:t>
            </a:r>
            <a:r>
              <a:rPr lang="en-US" sz="1600" b="0" i="1" u="none" strike="noStrike" cap="none" dirty="0">
                <a:solidFill>
                  <a:srgbClr val="000000"/>
                </a:solidFill>
                <a:latin typeface="Arial"/>
                <a:ea typeface="Arial"/>
                <a:cs typeface="Arial"/>
                <a:sym typeface="Arial"/>
              </a:rPr>
              <a:t> </a:t>
            </a:r>
            <a:r>
              <a:rPr lang="en-US" sz="1600" b="0" i="1" u="none" strike="noStrike" cap="none" dirty="0" err="1">
                <a:solidFill>
                  <a:srgbClr val="000000"/>
                </a:solidFill>
                <a:latin typeface="Arial"/>
                <a:ea typeface="Arial"/>
                <a:cs typeface="Arial"/>
                <a:sym typeface="Arial"/>
              </a:rPr>
              <a:t>wir</a:t>
            </a:r>
            <a:r>
              <a:rPr lang="en-US" sz="1600" b="0" i="1" u="none" strike="noStrike" cap="none" dirty="0">
                <a:solidFill>
                  <a:srgbClr val="000000"/>
                </a:solidFill>
                <a:latin typeface="Arial"/>
                <a:ea typeface="Arial"/>
                <a:cs typeface="Arial"/>
                <a:sym typeface="Arial"/>
              </a:rPr>
              <a:t> </a:t>
            </a:r>
            <a:r>
              <a:rPr lang="en-US" sz="1600" b="0" i="1" u="none" strike="noStrike" cap="none" dirty="0" err="1">
                <a:solidFill>
                  <a:srgbClr val="000000"/>
                </a:solidFill>
                <a:latin typeface="Arial"/>
                <a:ea typeface="Arial"/>
                <a:cs typeface="Arial"/>
                <a:sym typeface="Arial"/>
              </a:rPr>
              <a:t>uns</a:t>
            </a:r>
            <a:r>
              <a:rPr lang="en-US" sz="1600" b="0" i="1" u="none" strike="noStrike" cap="none" dirty="0">
                <a:solidFill>
                  <a:srgbClr val="000000"/>
                </a:solidFill>
                <a:latin typeface="Arial"/>
                <a:ea typeface="Arial"/>
                <a:cs typeface="Arial"/>
                <a:sym typeface="Arial"/>
              </a:rPr>
              <a:t> auf den </a:t>
            </a:r>
            <a:r>
              <a:rPr lang="en-US" sz="1600" b="0" i="1" u="none" strike="noStrike" cap="none" dirty="0" err="1">
                <a:solidFill>
                  <a:srgbClr val="000000"/>
                </a:solidFill>
                <a:latin typeface="Arial"/>
                <a:ea typeface="Arial"/>
                <a:cs typeface="Arial"/>
                <a:sym typeface="Arial"/>
              </a:rPr>
              <a:t>nächsten</a:t>
            </a:r>
            <a:r>
              <a:rPr lang="en-US" sz="1600" b="0" i="1" u="none" strike="noStrike" cap="none" dirty="0">
                <a:solidFill>
                  <a:srgbClr val="000000"/>
                </a:solidFill>
                <a:latin typeface="Arial"/>
                <a:ea typeface="Arial"/>
                <a:cs typeface="Arial"/>
                <a:sym typeface="Arial"/>
              </a:rPr>
              <a:t> </a:t>
            </a:r>
            <a:r>
              <a:rPr lang="en-US" sz="1600" b="0" i="1" u="none" strike="noStrike" cap="none" dirty="0" err="1">
                <a:solidFill>
                  <a:srgbClr val="000000"/>
                </a:solidFill>
                <a:latin typeface="Arial"/>
                <a:ea typeface="Arial"/>
                <a:cs typeface="Arial"/>
                <a:sym typeface="Arial"/>
              </a:rPr>
              <a:t>Folien</a:t>
            </a:r>
            <a:r>
              <a:rPr lang="en-US" sz="1600" b="0" i="1" u="none" strike="noStrike" cap="none" dirty="0">
                <a:solidFill>
                  <a:srgbClr val="000000"/>
                </a:solidFill>
                <a:latin typeface="Arial"/>
                <a:ea typeface="Arial"/>
                <a:cs typeface="Arial"/>
                <a:sym typeface="Arial"/>
              </a:rPr>
              <a:t> die </a:t>
            </a:r>
            <a:r>
              <a:rPr lang="en-US" sz="1600" b="0" i="1" u="none" strike="noStrike" cap="none" dirty="0" err="1">
                <a:solidFill>
                  <a:srgbClr val="000000"/>
                </a:solidFill>
                <a:latin typeface="Arial"/>
                <a:ea typeface="Arial"/>
                <a:cs typeface="Arial"/>
                <a:sym typeface="Arial"/>
              </a:rPr>
              <a:t>Hindernisse</a:t>
            </a:r>
            <a:r>
              <a:rPr lang="en-US" sz="1600" b="0" i="1" u="none" strike="noStrike" cap="none" dirty="0">
                <a:solidFill>
                  <a:srgbClr val="000000"/>
                </a:solidFill>
                <a:latin typeface="Arial"/>
                <a:ea typeface="Arial"/>
                <a:cs typeface="Arial"/>
                <a:sym typeface="Arial"/>
              </a:rPr>
              <a:t> und </a:t>
            </a:r>
            <a:r>
              <a:rPr lang="en-US" sz="1600" b="0" i="1" u="none" strike="noStrike" cap="none" dirty="0" err="1">
                <a:solidFill>
                  <a:srgbClr val="000000"/>
                </a:solidFill>
                <a:latin typeface="Arial"/>
                <a:ea typeface="Arial"/>
                <a:cs typeface="Arial"/>
                <a:sym typeface="Arial"/>
              </a:rPr>
              <a:t>Vorteile</a:t>
            </a:r>
            <a:r>
              <a:rPr lang="en-US" sz="1600" b="0" i="1" u="none" strike="noStrike" cap="none" dirty="0">
                <a:solidFill>
                  <a:srgbClr val="000000"/>
                </a:solidFill>
                <a:latin typeface="Arial"/>
                <a:ea typeface="Arial"/>
                <a:cs typeface="Arial"/>
                <a:sym typeface="Arial"/>
              </a:rPr>
              <a:t> an….</a:t>
            </a:r>
            <a:endParaRPr sz="1400" b="0" i="0" u="none" strike="noStrike" cap="none" dirty="0">
              <a:solidFill>
                <a:srgbClr val="000000"/>
              </a:solidFill>
              <a:latin typeface="Arial"/>
              <a:ea typeface="Arial"/>
              <a:cs typeface="Arial"/>
              <a:sym typeface="Arial"/>
            </a:endParaRPr>
          </a:p>
        </p:txBody>
      </p:sp>
      <p:pic>
        <p:nvPicPr>
          <p:cNvPr id="273" name="Google Shape;273;p5"/>
          <p:cNvPicPr preferRelativeResize="0"/>
          <p:nvPr/>
        </p:nvPicPr>
        <p:blipFill rotWithShape="1">
          <a:blip r:embed="rId3">
            <a:alphaModFix/>
          </a:blip>
          <a:srcRect/>
          <a:stretch/>
        </p:blipFill>
        <p:spPr>
          <a:xfrm>
            <a:off x="9226296" y="2196276"/>
            <a:ext cx="2965704" cy="1668208"/>
          </a:xfrm>
          <a:prstGeom prst="rect">
            <a:avLst/>
          </a:prstGeom>
          <a:noFill/>
          <a:ln>
            <a:noFill/>
          </a:ln>
        </p:spPr>
      </p:pic>
      <p:pic>
        <p:nvPicPr>
          <p:cNvPr id="274" name="Google Shape;274;p5"/>
          <p:cNvPicPr preferRelativeResize="0"/>
          <p:nvPr/>
        </p:nvPicPr>
        <p:blipFill rotWithShape="1">
          <a:blip r:embed="rId4">
            <a:alphaModFix/>
          </a:blip>
          <a:srcRect/>
          <a:stretch/>
        </p:blipFill>
        <p:spPr>
          <a:xfrm>
            <a:off x="9226296" y="4167189"/>
            <a:ext cx="2965704" cy="166820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6"/>
          <p:cNvSpPr txBox="1"/>
          <p:nvPr/>
        </p:nvSpPr>
        <p:spPr>
          <a:xfrm>
            <a:off x="114901" y="590072"/>
            <a:ext cx="11962197" cy="6717183"/>
          </a:xfrm>
          <a:prstGeom prst="rect">
            <a:avLst/>
          </a:prstGeom>
          <a:solidFill>
            <a:srgbClr val="FFE9D3"/>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de-AT" sz="2000" b="0" i="0" u="none" strike="noStrike" cap="none">
                <a:solidFill>
                  <a:srgbClr val="000000"/>
                </a:solidFill>
                <a:latin typeface="Arial"/>
                <a:ea typeface="Arial"/>
                <a:cs typeface="Arial"/>
                <a:sym typeface="Arial"/>
              </a:rPr>
              <a:t>Ein späterer Eintritt in den Ruhestand ist zwar für manche von Vorteil, kann jedoch sowohl für Arbeitnehmer:innen als auch für Arbeitgeber:innen Herausforderungen mit sich bringen. Hier sind einige mögliche Probleme:</a:t>
            </a:r>
            <a:endParaRPr lang="de-AT"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900"/>
              <a:buFont typeface="Arial"/>
              <a:buNone/>
            </a:pPr>
            <a:br>
              <a:rPr lang="de-AT" sz="900" b="0" i="0" u="none" strike="noStrike" cap="none">
                <a:solidFill>
                  <a:srgbClr val="000000"/>
                </a:solidFill>
                <a:latin typeface="Arial"/>
                <a:ea typeface="Arial"/>
                <a:cs typeface="Arial"/>
                <a:sym typeface="Arial"/>
              </a:rPr>
            </a:br>
            <a:r>
              <a:rPr lang="de-AT" sz="1800" b="1" i="0" u="sng" strike="noStrike" cap="none">
                <a:solidFill>
                  <a:srgbClr val="000000"/>
                </a:solidFill>
                <a:latin typeface="Arial"/>
                <a:ea typeface="Arial"/>
                <a:cs typeface="Arial"/>
                <a:sym typeface="Arial"/>
              </a:rPr>
              <a:t>Für Arbeitnehmer:innen:</a:t>
            </a:r>
            <a:endParaRPr lang="de-AT"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a:solidFill>
                  <a:srgbClr val="000000"/>
                </a:solidFill>
                <a:latin typeface="Arial"/>
                <a:ea typeface="Arial"/>
                <a:cs typeface="Arial"/>
                <a:sym typeface="Arial"/>
              </a:rPr>
              <a:t>Gesundheitliche Probleme</a:t>
            </a:r>
            <a:r>
              <a:rPr lang="de-AT" sz="1800" b="0" i="0" u="none" strike="noStrike" cap="none">
                <a:solidFill>
                  <a:srgbClr val="000000"/>
                </a:solidFill>
                <a:latin typeface="Arial"/>
                <a:ea typeface="Arial"/>
                <a:cs typeface="Arial"/>
                <a:sym typeface="Arial"/>
              </a:rPr>
              <a:t>: Körperliche oder geistige Erschöpfung kann durch die Anforderungen des Berufs verschlimmert werden, insbesondere in körperlich anstrengenden oder stressreichen Tätigkeiten.</a:t>
            </a:r>
            <a:endParaRPr lang="de-AT"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a:solidFill>
                  <a:srgbClr val="000000"/>
                </a:solidFill>
                <a:latin typeface="Arial"/>
                <a:ea typeface="Arial"/>
                <a:cs typeface="Arial"/>
                <a:sym typeface="Arial"/>
              </a:rPr>
              <a:t>Burnout</a:t>
            </a:r>
            <a:r>
              <a:rPr lang="de-AT" sz="1800" b="0" i="0" u="none" strike="noStrike" cap="none">
                <a:solidFill>
                  <a:srgbClr val="000000"/>
                </a:solidFill>
                <a:latin typeface="Arial"/>
                <a:ea typeface="Arial"/>
                <a:cs typeface="Arial"/>
                <a:sym typeface="Arial"/>
              </a:rPr>
              <a:t>: Je länger Menschen arbeiten, desto höher ist das Risiko eines Burnouts, was sich auf die Leistung und die Arbeitszufriedenheit auswirken kann.</a:t>
            </a:r>
            <a:endParaRPr lang="de-AT"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a:solidFill>
                  <a:srgbClr val="000000"/>
                </a:solidFill>
                <a:latin typeface="Arial"/>
                <a:ea typeface="Arial"/>
                <a:cs typeface="Arial"/>
                <a:sym typeface="Arial"/>
              </a:rPr>
              <a:t>Veränderte Anforderungen an die Fähigkeiten</a:t>
            </a:r>
            <a:r>
              <a:rPr lang="de-AT" sz="1800" b="0" i="0" u="none" strike="noStrike" cap="none">
                <a:solidFill>
                  <a:srgbClr val="000000"/>
                </a:solidFill>
                <a:latin typeface="Arial"/>
                <a:ea typeface="Arial"/>
                <a:cs typeface="Arial"/>
                <a:sym typeface="Arial"/>
              </a:rPr>
              <a:t>: Ältere Arbeitnehmer:innen haben möglicherweise Schwierigkeiten, mit neuen Werkzeugen, Methoden oder Technologien Schritt zu halten.</a:t>
            </a:r>
            <a:endParaRPr lang="de-AT"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a:solidFill>
                  <a:srgbClr val="000000"/>
                </a:solidFill>
                <a:latin typeface="Arial"/>
                <a:ea typeface="Arial"/>
                <a:cs typeface="Arial"/>
                <a:sym typeface="Arial"/>
              </a:rPr>
              <a:t>Work-Life-Balance</a:t>
            </a:r>
            <a:r>
              <a:rPr lang="de-AT" sz="1800" b="0" i="0" u="none" strike="noStrike" cap="none">
                <a:solidFill>
                  <a:srgbClr val="000000"/>
                </a:solidFill>
                <a:latin typeface="Arial"/>
                <a:ea typeface="Arial"/>
                <a:cs typeface="Arial"/>
                <a:sym typeface="Arial"/>
              </a:rPr>
              <a:t>: Mit zunehmendem Alter möchten Menschen möglicherweise mehr Zeit mit der Familie verbringen, sich Hobbys widmen, reisen etc. </a:t>
            </a:r>
            <a:endParaRPr lang="de-AT"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a:solidFill>
                  <a:srgbClr val="000000"/>
                </a:solidFill>
                <a:latin typeface="Arial"/>
                <a:ea typeface="Arial"/>
                <a:cs typeface="Arial"/>
                <a:sym typeface="Arial"/>
              </a:rPr>
              <a:t>Rente und Ersparnisse</a:t>
            </a:r>
            <a:r>
              <a:rPr lang="de-AT" sz="1800" b="0" i="0" u="none" strike="noStrike" cap="none">
                <a:solidFill>
                  <a:srgbClr val="000000"/>
                </a:solidFill>
                <a:latin typeface="Arial"/>
                <a:ea typeface="Arial"/>
                <a:cs typeface="Arial"/>
                <a:sym typeface="Arial"/>
              </a:rPr>
              <a:t>: </a:t>
            </a:r>
            <a:r>
              <a:rPr lang="de-AT" sz="1800"/>
              <a:t>Menschen</a:t>
            </a:r>
            <a:r>
              <a:rPr lang="de-AT" sz="1800" b="0" i="0" u="none" strike="noStrike" cap="none">
                <a:solidFill>
                  <a:srgbClr val="000000"/>
                </a:solidFill>
                <a:latin typeface="Arial"/>
                <a:ea typeface="Arial"/>
                <a:cs typeface="Arial"/>
                <a:sym typeface="Arial"/>
              </a:rPr>
              <a:t> müssen möglicherweise ihre Altersvorsorge neu bewerten, um einen späteren Ruhestand zu ermöglichen.</a:t>
            </a:r>
            <a:endParaRPr lang="de-AT"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endParaRPr lang="de-AT" sz="2000" b="0" i="0" u="none" strike="noStrike" cap="none">
              <a:solidFill>
                <a:srgbClr val="000000"/>
              </a:solidFill>
              <a:latin typeface="Arial"/>
              <a:ea typeface="Arial"/>
              <a:cs typeface="Arial"/>
              <a:sym typeface="Arial"/>
            </a:endParaRPr>
          </a:p>
        </p:txBody>
      </p:sp>
      <p:sp>
        <p:nvSpPr>
          <p:cNvPr id="281" name="Google Shape;281;p6"/>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Hindernisse</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286"/>
        <p:cNvGrpSpPr/>
        <p:nvPr/>
      </p:nvGrpSpPr>
      <p:grpSpPr>
        <a:xfrm>
          <a:off x="0" y="0"/>
          <a:ext cx="0" cy="0"/>
          <a:chOff x="0" y="0"/>
          <a:chExt cx="0" cy="0"/>
        </a:xfrm>
      </p:grpSpPr>
      <p:sp>
        <p:nvSpPr>
          <p:cNvPr id="287" name="Google Shape;287;p7"/>
          <p:cNvSpPr txBox="1"/>
          <p:nvPr/>
        </p:nvSpPr>
        <p:spPr>
          <a:xfrm>
            <a:off x="114901" y="590072"/>
            <a:ext cx="11671715" cy="584002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de-AT" sz="2000" b="0" i="0" u="none" strike="noStrike" cap="none" dirty="0">
                <a:solidFill>
                  <a:srgbClr val="000000"/>
                </a:solidFill>
                <a:latin typeface="Arial"/>
                <a:ea typeface="Arial"/>
                <a:cs typeface="Arial"/>
                <a:sym typeface="Arial"/>
              </a:rPr>
              <a:t>Ein späterer Eintritt in den Ruhestand ist zwar für manche von Vorteil, kann jedoch sowohl für </a:t>
            </a:r>
            <a:r>
              <a:rPr lang="de-AT" sz="2000" b="0" i="0" u="none" strike="noStrike" cap="none" dirty="0" err="1">
                <a:solidFill>
                  <a:srgbClr val="000000"/>
                </a:solidFill>
                <a:latin typeface="Arial"/>
                <a:ea typeface="Arial"/>
                <a:cs typeface="Arial"/>
                <a:sym typeface="Arial"/>
              </a:rPr>
              <a:t>Arbeitnehmer:innen</a:t>
            </a:r>
            <a:r>
              <a:rPr lang="de-AT" sz="2000" b="0" i="0" u="none" strike="noStrike" cap="none" dirty="0">
                <a:solidFill>
                  <a:srgbClr val="000000"/>
                </a:solidFill>
                <a:latin typeface="Arial"/>
                <a:ea typeface="Arial"/>
                <a:cs typeface="Arial"/>
                <a:sym typeface="Arial"/>
              </a:rPr>
              <a:t> als auch für </a:t>
            </a:r>
            <a:r>
              <a:rPr lang="de-AT" sz="2000" b="0" i="0" u="none" strike="noStrike" cap="none" dirty="0" err="1">
                <a:solidFill>
                  <a:srgbClr val="000000"/>
                </a:solidFill>
                <a:latin typeface="Arial"/>
                <a:ea typeface="Arial"/>
                <a:cs typeface="Arial"/>
                <a:sym typeface="Arial"/>
              </a:rPr>
              <a:t>Arbeitgeber:innen</a:t>
            </a:r>
            <a:r>
              <a:rPr lang="de-AT" sz="2000" b="0" i="0" u="none" strike="noStrike" cap="none" dirty="0">
                <a:solidFill>
                  <a:srgbClr val="000000"/>
                </a:solidFill>
                <a:latin typeface="Arial"/>
                <a:ea typeface="Arial"/>
                <a:cs typeface="Arial"/>
                <a:sym typeface="Arial"/>
              </a:rPr>
              <a:t> Herausforderungen mit sich bringen. Hier sind einige mögliche Probleme:</a:t>
            </a:r>
            <a:endParaRPr lang="de-AT"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900"/>
              <a:buFont typeface="Arial"/>
              <a:buNone/>
            </a:pPr>
            <a:br>
              <a:rPr lang="de-AT" sz="900" b="0" i="0" u="none" strike="noStrike" cap="none" dirty="0">
                <a:solidFill>
                  <a:srgbClr val="000000"/>
                </a:solidFill>
                <a:latin typeface="Arial"/>
                <a:ea typeface="Arial"/>
                <a:cs typeface="Arial"/>
                <a:sym typeface="Arial"/>
              </a:rPr>
            </a:br>
            <a:r>
              <a:rPr lang="de-AT" sz="1800" b="1" i="0" u="sng" strike="noStrike" cap="none" dirty="0">
                <a:solidFill>
                  <a:srgbClr val="000000"/>
                </a:solidFill>
                <a:latin typeface="Arial"/>
                <a:ea typeface="Arial"/>
                <a:cs typeface="Arial"/>
                <a:sym typeface="Arial"/>
              </a:rPr>
              <a:t>Für </a:t>
            </a:r>
            <a:r>
              <a:rPr lang="de-AT" sz="1800" b="1" i="0" u="sng" strike="noStrike" cap="none" dirty="0" err="1">
                <a:solidFill>
                  <a:srgbClr val="000000"/>
                </a:solidFill>
                <a:latin typeface="Arial"/>
                <a:ea typeface="Arial"/>
                <a:cs typeface="Arial"/>
                <a:sym typeface="Arial"/>
              </a:rPr>
              <a:t>Arbeitgeber:innen</a:t>
            </a:r>
            <a:r>
              <a:rPr lang="de-AT" sz="1800" b="1" i="0" u="sng" strike="noStrike" cap="none" dirty="0">
                <a:solidFill>
                  <a:srgbClr val="000000"/>
                </a:solidFill>
                <a:latin typeface="Arial"/>
                <a:ea typeface="Arial"/>
                <a:cs typeface="Arial"/>
                <a:sym typeface="Arial"/>
              </a:rPr>
              <a:t>:</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Steigende Gesundheitskosten</a:t>
            </a:r>
            <a:r>
              <a:rPr lang="de-AT" sz="1800" b="0" i="0" u="none" strike="noStrike" cap="none" dirty="0">
                <a:solidFill>
                  <a:srgbClr val="000000"/>
                </a:solidFill>
                <a:latin typeface="Arial"/>
                <a:ea typeface="Arial"/>
                <a:cs typeface="Arial"/>
                <a:sym typeface="Arial"/>
              </a:rPr>
              <a:t>: Ältere Personen benötigen tendenziell mehr medizinische Versorgung.</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Probleme bei der Nachfolgeplanung</a:t>
            </a:r>
            <a:r>
              <a:rPr lang="de-AT" sz="1800" b="0" i="0" u="none" strike="noStrike" cap="none" dirty="0">
                <a:solidFill>
                  <a:srgbClr val="000000"/>
                </a:solidFill>
                <a:latin typeface="Arial"/>
                <a:ea typeface="Arial"/>
                <a:cs typeface="Arial"/>
                <a:sym typeface="Arial"/>
              </a:rPr>
              <a:t>: </a:t>
            </a:r>
            <a:r>
              <a:rPr lang="de-AT" sz="1800" b="0" i="0" u="none" strike="noStrike" cap="none" dirty="0" err="1">
                <a:solidFill>
                  <a:srgbClr val="000000"/>
                </a:solidFill>
                <a:latin typeface="Arial"/>
                <a:ea typeface="Arial"/>
                <a:cs typeface="Arial"/>
                <a:sym typeface="Arial"/>
              </a:rPr>
              <a:t>Arbeitgeber:innen</a:t>
            </a:r>
            <a:r>
              <a:rPr lang="de-AT" sz="1800" b="0" i="0" u="none" strike="noStrike" cap="none" dirty="0">
                <a:solidFill>
                  <a:srgbClr val="000000"/>
                </a:solidFill>
                <a:latin typeface="Arial"/>
                <a:ea typeface="Arial"/>
                <a:cs typeface="Arial"/>
                <a:sym typeface="Arial"/>
              </a:rPr>
              <a:t> können Schwierigkeiten bei der Nachfolgeplanung haben, wenn ältere </a:t>
            </a:r>
            <a:r>
              <a:rPr lang="de-AT" sz="1800" b="0" i="0" u="none" strike="noStrike" cap="none" dirty="0" err="1">
                <a:solidFill>
                  <a:srgbClr val="000000"/>
                </a:solidFill>
                <a:latin typeface="Arial"/>
                <a:ea typeface="Arial"/>
                <a:cs typeface="Arial"/>
                <a:sym typeface="Arial"/>
              </a:rPr>
              <a:t>Arbeitnehmer:innen</a:t>
            </a:r>
            <a:r>
              <a:rPr lang="de-AT" sz="1800" b="0" i="0" u="none" strike="noStrike" cap="none" dirty="0">
                <a:solidFill>
                  <a:srgbClr val="000000"/>
                </a:solidFill>
                <a:latin typeface="Arial"/>
                <a:ea typeface="Arial"/>
                <a:cs typeface="Arial"/>
                <a:sym typeface="Arial"/>
              </a:rPr>
              <a:t> ihren Ruhestand hinauszögern.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Vielfalt in der Belegschaft und neue Ideen</a:t>
            </a:r>
            <a:r>
              <a:rPr lang="de-AT" sz="1800" b="0" i="0" u="none" strike="noStrike" cap="none" dirty="0">
                <a:solidFill>
                  <a:srgbClr val="000000"/>
                </a:solidFill>
                <a:latin typeface="Arial"/>
                <a:ea typeface="Arial"/>
                <a:cs typeface="Arial"/>
                <a:sym typeface="Arial"/>
              </a:rPr>
              <a:t>: Jüngere </a:t>
            </a:r>
            <a:r>
              <a:rPr lang="de-AT" sz="1800" b="0" i="0" u="none" strike="noStrike" cap="none" dirty="0" err="1">
                <a:solidFill>
                  <a:srgbClr val="000000"/>
                </a:solidFill>
                <a:latin typeface="Arial"/>
                <a:ea typeface="Arial"/>
                <a:cs typeface="Arial"/>
                <a:sym typeface="Arial"/>
              </a:rPr>
              <a:t>Mitarbeiter:innen</a:t>
            </a:r>
            <a:r>
              <a:rPr lang="de-AT" sz="1800" b="0" i="0" u="none" strike="noStrike" cap="none" dirty="0">
                <a:solidFill>
                  <a:srgbClr val="000000"/>
                </a:solidFill>
                <a:latin typeface="Arial"/>
                <a:ea typeface="Arial"/>
                <a:cs typeface="Arial"/>
                <a:sym typeface="Arial"/>
              </a:rPr>
              <a:t> bringen oft neue Ideen ein, was für Innovation und die Anpassung an Marktveränderungen wichtig sein kann.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Kosten für Weiterbildung und Entwicklung</a:t>
            </a:r>
            <a:r>
              <a:rPr lang="de-AT" sz="1800" b="0" i="0" u="none" strike="noStrike" cap="none" dirty="0">
                <a:solidFill>
                  <a:srgbClr val="000000"/>
                </a:solidFill>
                <a:latin typeface="Arial"/>
                <a:ea typeface="Arial"/>
                <a:cs typeface="Arial"/>
                <a:sym typeface="Arial"/>
              </a:rPr>
              <a:t>: </a:t>
            </a:r>
            <a:r>
              <a:rPr lang="de-AT" sz="1800" b="0" i="0" u="none" strike="noStrike" cap="none" dirty="0" err="1">
                <a:solidFill>
                  <a:srgbClr val="000000"/>
                </a:solidFill>
                <a:latin typeface="Arial"/>
                <a:ea typeface="Arial"/>
                <a:cs typeface="Arial"/>
                <a:sym typeface="Arial"/>
              </a:rPr>
              <a:t>Arbeitgeber:innen</a:t>
            </a:r>
            <a:r>
              <a:rPr lang="de-AT" sz="1800" b="0" i="0" u="none" strike="noStrike" cap="none" dirty="0">
                <a:solidFill>
                  <a:srgbClr val="000000"/>
                </a:solidFill>
                <a:latin typeface="Arial"/>
                <a:ea typeface="Arial"/>
                <a:cs typeface="Arial"/>
                <a:sym typeface="Arial"/>
              </a:rPr>
              <a:t> müssen möglicherweise in zusätzliche Schulungen für ältere </a:t>
            </a:r>
            <a:r>
              <a:rPr lang="de-AT" sz="1800" b="0" i="0" u="none" strike="noStrike" cap="none" dirty="0" err="1">
                <a:solidFill>
                  <a:srgbClr val="000000"/>
                </a:solidFill>
                <a:latin typeface="Arial"/>
                <a:ea typeface="Arial"/>
                <a:cs typeface="Arial"/>
                <a:sym typeface="Arial"/>
              </a:rPr>
              <a:t>Mitarbeiter:innen</a:t>
            </a:r>
            <a:r>
              <a:rPr lang="de-AT" sz="1800" b="0" i="0" u="none" strike="noStrike" cap="none" dirty="0">
                <a:solidFill>
                  <a:srgbClr val="000000"/>
                </a:solidFill>
                <a:latin typeface="Arial"/>
                <a:ea typeface="Arial"/>
                <a:cs typeface="Arial"/>
                <a:sym typeface="Arial"/>
              </a:rPr>
              <a:t> investieren.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Bindung von Talenten</a:t>
            </a:r>
            <a:r>
              <a:rPr lang="de-AT" sz="1800" b="0" i="0" u="none" strike="noStrike" cap="none" dirty="0">
                <a:solidFill>
                  <a:srgbClr val="000000"/>
                </a:solidFill>
                <a:latin typeface="Arial"/>
                <a:ea typeface="Arial"/>
                <a:cs typeface="Arial"/>
                <a:sym typeface="Arial"/>
              </a:rPr>
              <a:t>: Manche </a:t>
            </a:r>
            <a:r>
              <a:rPr lang="de-AT" sz="1800" b="0" i="0" u="none" strike="noStrike" cap="none" dirty="0" err="1">
                <a:solidFill>
                  <a:srgbClr val="000000"/>
                </a:solidFill>
                <a:latin typeface="Arial"/>
                <a:ea typeface="Arial"/>
                <a:cs typeface="Arial"/>
                <a:sym typeface="Arial"/>
              </a:rPr>
              <a:t>Mitarbeiter:innen</a:t>
            </a:r>
            <a:r>
              <a:rPr lang="de-AT" sz="1800" b="0" i="0" u="none" strike="noStrike" cap="none" dirty="0">
                <a:solidFill>
                  <a:srgbClr val="000000"/>
                </a:solidFill>
                <a:latin typeface="Arial"/>
                <a:ea typeface="Arial"/>
                <a:cs typeface="Arial"/>
                <a:sym typeface="Arial"/>
              </a:rPr>
              <a:t> fühlen sich möglicherweise weniger motiviert, wenn sie sehen, </a:t>
            </a:r>
            <a:r>
              <a:rPr lang="de-AT" sz="1800" b="0" i="0" u="none" strike="noStrike" cap="none" dirty="0" err="1">
                <a:solidFill>
                  <a:srgbClr val="000000"/>
                </a:solidFill>
                <a:latin typeface="Arial"/>
                <a:ea typeface="Arial"/>
                <a:cs typeface="Arial"/>
                <a:sym typeface="Arial"/>
              </a:rPr>
              <a:t>dass</a:t>
            </a:r>
            <a:r>
              <a:rPr lang="de-AT" sz="1800" b="0" i="0" u="none" strike="noStrike" cap="none" dirty="0">
                <a:solidFill>
                  <a:srgbClr val="000000"/>
                </a:solidFill>
                <a:latin typeface="Arial"/>
                <a:ea typeface="Arial"/>
                <a:cs typeface="Arial"/>
                <a:sym typeface="Arial"/>
              </a:rPr>
              <a:t> </a:t>
            </a:r>
            <a:r>
              <a:rPr lang="de-AT" sz="1800" b="0" i="0" u="none" strike="noStrike" cap="none" dirty="0" err="1">
                <a:solidFill>
                  <a:srgbClr val="000000"/>
                </a:solidFill>
                <a:latin typeface="Arial"/>
                <a:ea typeface="Arial"/>
                <a:cs typeface="Arial"/>
                <a:sym typeface="Arial"/>
              </a:rPr>
              <a:t>Kolleg:innen</a:t>
            </a:r>
            <a:r>
              <a:rPr lang="de-AT" sz="1800" b="0" i="0" u="none" strike="noStrike" cap="none" dirty="0">
                <a:solidFill>
                  <a:srgbClr val="000000"/>
                </a:solidFill>
                <a:latin typeface="Arial"/>
                <a:ea typeface="Arial"/>
                <a:cs typeface="Arial"/>
                <a:sym typeface="Arial"/>
              </a:rPr>
              <a:t> länger bleiben, als sie erwartet hatten.</a:t>
            </a:r>
            <a:endParaRPr lang="de-AT" sz="1400" b="0" i="0" u="none" strike="noStrike" cap="none" dirty="0">
              <a:solidFill>
                <a:srgbClr val="000000"/>
              </a:solidFill>
              <a:latin typeface="Arial"/>
              <a:ea typeface="Arial"/>
              <a:cs typeface="Arial"/>
              <a:sym typeface="Arial"/>
            </a:endParaRPr>
          </a:p>
        </p:txBody>
      </p:sp>
      <p:sp>
        <p:nvSpPr>
          <p:cNvPr id="288" name="Google Shape;288;p7"/>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Hindernisse</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293"/>
        <p:cNvGrpSpPr/>
        <p:nvPr/>
      </p:nvGrpSpPr>
      <p:grpSpPr>
        <a:xfrm>
          <a:off x="0" y="0"/>
          <a:ext cx="0" cy="0"/>
          <a:chOff x="0" y="0"/>
          <a:chExt cx="0" cy="0"/>
        </a:xfrm>
      </p:grpSpPr>
      <p:sp>
        <p:nvSpPr>
          <p:cNvPr id="294" name="Google Shape;294;p8"/>
          <p:cNvSpPr txBox="1"/>
          <p:nvPr/>
        </p:nvSpPr>
        <p:spPr>
          <a:xfrm>
            <a:off x="114901" y="590072"/>
            <a:ext cx="11962197" cy="4985940"/>
          </a:xfrm>
          <a:prstGeom prst="rect">
            <a:avLst/>
          </a:prstGeom>
          <a:noFill/>
          <a:ln>
            <a:noFill/>
          </a:ln>
        </p:spPr>
        <p:txBody>
          <a:bodyPr spcFirstLastPara="1" wrap="square" lIns="91425" tIns="45700" rIns="91425" bIns="45700" anchor="t" anchorCtr="0">
            <a:spAutoFit/>
          </a:bodyPr>
          <a:lstStyle/>
          <a:p>
            <a:pPr lvl="0">
              <a:lnSpc>
                <a:spcPct val="150000"/>
              </a:lnSpc>
              <a:buSzPts val="2000"/>
            </a:pPr>
            <a:r>
              <a:rPr lang="de-AT" sz="2000" dirty="0"/>
              <a:t>Ein späterer Eintritt in den Ruhestand ist zwar für manche von Vorteil, kann jedoch sowohl für </a:t>
            </a:r>
            <a:r>
              <a:rPr lang="de-AT" sz="2000" dirty="0" err="1"/>
              <a:t>Arbeitnehmer:innen</a:t>
            </a:r>
            <a:r>
              <a:rPr lang="de-AT" sz="2000" dirty="0"/>
              <a:t> als auch für </a:t>
            </a:r>
            <a:r>
              <a:rPr lang="de-AT" sz="2000" dirty="0" err="1"/>
              <a:t>Arbeitgeber:innen</a:t>
            </a:r>
            <a:r>
              <a:rPr lang="de-AT" sz="2000" dirty="0"/>
              <a:t> Herausforderungen mit sich bringen. Hier sind einige mögliche Probleme:</a:t>
            </a:r>
            <a:endParaRPr lang="de-AT" dirty="0"/>
          </a:p>
          <a:p>
            <a:pPr marL="0" marR="0" lvl="0" indent="0" algn="l" rtl="0">
              <a:lnSpc>
                <a:spcPct val="150000"/>
              </a:lnSpc>
              <a:spcBef>
                <a:spcPts val="0"/>
              </a:spcBef>
              <a:spcAft>
                <a:spcPts val="0"/>
              </a:spcAft>
              <a:buClr>
                <a:srgbClr val="000000"/>
              </a:buClr>
              <a:buSzPts val="800"/>
              <a:buFont typeface="Arial"/>
              <a:buNone/>
            </a:pPr>
            <a:br>
              <a:rPr lang="de-AT" sz="800" b="0" i="0" u="none" strike="noStrike" cap="none" dirty="0">
                <a:solidFill>
                  <a:srgbClr val="000000"/>
                </a:solidFill>
                <a:latin typeface="Arial"/>
                <a:ea typeface="Arial"/>
                <a:cs typeface="Arial"/>
                <a:sym typeface="Arial"/>
              </a:rPr>
            </a:br>
            <a:r>
              <a:rPr lang="de-AT" sz="1800" b="1" i="0" u="sng" strike="noStrike" cap="none" dirty="0">
                <a:solidFill>
                  <a:srgbClr val="000000"/>
                </a:solidFill>
                <a:latin typeface="Arial"/>
                <a:ea typeface="Arial"/>
                <a:cs typeface="Arial"/>
                <a:sym typeface="Arial"/>
              </a:rPr>
              <a:t>Allgemeine gesellschaftliche und wirtschaftliche Fragen:</a:t>
            </a:r>
            <a:endParaRPr lang="de-AT" sz="1400" b="0" i="0" u="none" strike="noStrike" cap="none" dirty="0">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rgbClr val="000000"/>
              </a:buClr>
              <a:buSzPts val="2000"/>
              <a:buFont typeface="Arial"/>
              <a:buChar char="•"/>
            </a:pPr>
            <a:r>
              <a:rPr lang="de-AT" sz="1800" b="1" i="0" u="none" strike="noStrike" cap="none" dirty="0">
                <a:solidFill>
                  <a:srgbClr val="000000"/>
                </a:solidFill>
                <a:latin typeface="Arial"/>
                <a:ea typeface="Arial"/>
                <a:cs typeface="Arial"/>
                <a:sym typeface="Arial"/>
              </a:rPr>
              <a:t>Auswirkungen auf die Rentensysteme</a:t>
            </a:r>
            <a:r>
              <a:rPr lang="de-AT" sz="1800" b="0" i="0" u="none" strike="noStrike" cap="none" dirty="0">
                <a:solidFill>
                  <a:srgbClr val="000000"/>
                </a:solidFill>
                <a:latin typeface="Arial"/>
                <a:ea typeface="Arial"/>
                <a:cs typeface="Arial"/>
                <a:sym typeface="Arial"/>
              </a:rPr>
              <a:t>: Wenn mehr Menschen später in den Ruhestand gehen, können Rentensysteme unter Druck geraten oder von längeren Beitragszeiten profitieren, doch dies kann auch Herausforderungen für die Arbeitswelt mit sich bringen, da jüngere Generationen möglicherweise Schwierigkeiten haben, Beschäftigungsmöglichkeiten zu finden.</a:t>
            </a:r>
          </a:p>
          <a:p>
            <a:pPr marL="342900" marR="0" lvl="0" indent="-342900" algn="l" rtl="0">
              <a:lnSpc>
                <a:spcPct val="150000"/>
              </a:lnSpc>
              <a:spcBef>
                <a:spcPts val="0"/>
              </a:spcBef>
              <a:spcAft>
                <a:spcPts val="0"/>
              </a:spcAft>
              <a:buClr>
                <a:srgbClr val="000000"/>
              </a:buClr>
              <a:buSzPts val="2000"/>
              <a:buFont typeface="Arial"/>
              <a:buChar char="•"/>
            </a:pPr>
            <a:r>
              <a:rPr lang="de-AT" sz="1800" b="1" i="0" u="none" strike="noStrike" cap="none" dirty="0">
                <a:solidFill>
                  <a:srgbClr val="000000"/>
                </a:solidFill>
                <a:latin typeface="Arial"/>
                <a:ea typeface="Arial"/>
                <a:cs typeface="Arial"/>
                <a:sym typeface="Arial"/>
              </a:rPr>
              <a:t>Generationskonflikte</a:t>
            </a:r>
            <a:r>
              <a:rPr lang="de-AT" sz="1800" b="0" i="0" u="none" strike="noStrike" cap="none" dirty="0">
                <a:solidFill>
                  <a:srgbClr val="000000"/>
                </a:solidFill>
                <a:latin typeface="Arial"/>
                <a:ea typeface="Arial"/>
                <a:cs typeface="Arial"/>
                <a:sym typeface="Arial"/>
              </a:rPr>
              <a:t>: Ein späterer Renteneintritt könnte zu Spannungen zwischen älteren und jüngeren Beschäftigten führen, da die jüngere Generation das Gefühl haben könnte, </a:t>
            </a:r>
            <a:r>
              <a:rPr lang="de-AT" sz="1800" b="0" i="0" u="none" strike="noStrike" cap="none" dirty="0" err="1">
                <a:solidFill>
                  <a:srgbClr val="000000"/>
                </a:solidFill>
                <a:latin typeface="Arial"/>
                <a:ea typeface="Arial"/>
                <a:cs typeface="Arial"/>
                <a:sym typeface="Arial"/>
              </a:rPr>
              <a:t>dass</a:t>
            </a:r>
            <a:r>
              <a:rPr lang="de-AT" sz="1800" b="0" i="0" u="none" strike="noStrike" cap="none" dirty="0">
                <a:solidFill>
                  <a:srgbClr val="000000"/>
                </a:solidFill>
                <a:latin typeface="Arial"/>
                <a:ea typeface="Arial"/>
                <a:cs typeface="Arial"/>
                <a:sym typeface="Arial"/>
              </a:rPr>
              <a:t> ihre Karrierechancen durch die Anwesenheit älterer </a:t>
            </a:r>
            <a:r>
              <a:rPr lang="de-AT" sz="1800" b="0" i="0" u="none" strike="noStrike" cap="none" dirty="0" err="1">
                <a:solidFill>
                  <a:srgbClr val="000000"/>
                </a:solidFill>
                <a:latin typeface="Arial"/>
                <a:ea typeface="Arial"/>
                <a:cs typeface="Arial"/>
                <a:sym typeface="Arial"/>
              </a:rPr>
              <a:t>Mitarbeiter:innen</a:t>
            </a:r>
            <a:r>
              <a:rPr lang="de-AT" sz="1800" b="0" i="0" u="none" strike="noStrike" cap="none" dirty="0">
                <a:solidFill>
                  <a:srgbClr val="000000"/>
                </a:solidFill>
                <a:latin typeface="Arial"/>
                <a:ea typeface="Arial"/>
                <a:cs typeface="Arial"/>
                <a:sym typeface="Arial"/>
              </a:rPr>
              <a:t>, die länger in ihren Positionen verbleiben, eingeschränkt werden.</a:t>
            </a:r>
          </a:p>
        </p:txBody>
      </p:sp>
      <p:sp>
        <p:nvSpPr>
          <p:cNvPr id="295" name="Google Shape;295;p8"/>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Hindernisse</a:t>
            </a:r>
            <a:endParaRPr sz="2000" b="1" i="0" u="none" strike="noStrike" cap="none">
              <a:solidFill>
                <a:srgbClr val="FFFFFF"/>
              </a:solidFill>
              <a:latin typeface="Arial"/>
              <a:ea typeface="Arial"/>
              <a:cs typeface="Arial"/>
              <a:sym typeface="Arial"/>
            </a:endParaRPr>
          </a:p>
        </p:txBody>
      </p:sp>
      <p:sp>
        <p:nvSpPr>
          <p:cNvPr id="296" name="Google Shape;296;p8"/>
          <p:cNvSpPr txBox="1"/>
          <p:nvPr/>
        </p:nvSpPr>
        <p:spPr>
          <a:xfrm>
            <a:off x="1358034" y="5446539"/>
            <a:ext cx="10985624"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AT" sz="1600" b="1" i="0" u="none" strike="noStrike" cap="none">
                <a:solidFill>
                  <a:srgbClr val="FF6D25"/>
                </a:solidFill>
                <a:latin typeface="Arial"/>
                <a:ea typeface="Arial"/>
                <a:cs typeface="Arial"/>
                <a:sym typeface="Arial"/>
              </a:rPr>
              <a:t>💡 Denkanstoß: </a:t>
            </a:r>
            <a:br>
              <a:rPr lang="de-AT" sz="1600" b="1" i="0" u="none" strike="noStrike" cap="none">
                <a:solidFill>
                  <a:srgbClr val="FF6D25"/>
                </a:solidFill>
                <a:latin typeface="Arial"/>
                <a:ea typeface="Arial"/>
                <a:cs typeface="Arial"/>
                <a:sym typeface="Arial"/>
              </a:rPr>
            </a:br>
            <a:r>
              <a:rPr lang="de-AT" sz="1600" b="0" i="0" u="none" strike="noStrike" cap="none">
                <a:solidFill>
                  <a:srgbClr val="000000"/>
                </a:solidFill>
                <a:latin typeface="Arial"/>
                <a:ea typeface="Arial"/>
                <a:cs typeface="Arial"/>
                <a:sym typeface="Arial"/>
              </a:rPr>
              <a:t>Wie könnte Ihr Unternehmen Ihrer Meinung nach einige dieser Herausforderungen im Rahmen Ihrer Nachhaltigkeits- und Risikomanagementinitiativen bewältigen? Würden Sie eine Anpassung der Ruhestandsregelungen oder Schulungsprogramme in Betracht ziehen?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301"/>
        <p:cNvGrpSpPr/>
        <p:nvPr/>
      </p:nvGrpSpPr>
      <p:grpSpPr>
        <a:xfrm>
          <a:off x="0" y="0"/>
          <a:ext cx="0" cy="0"/>
          <a:chOff x="0" y="0"/>
          <a:chExt cx="0" cy="0"/>
        </a:xfrm>
      </p:grpSpPr>
      <p:sp>
        <p:nvSpPr>
          <p:cNvPr id="302" name="Google Shape;302;p9"/>
          <p:cNvSpPr txBox="1"/>
          <p:nvPr/>
        </p:nvSpPr>
        <p:spPr>
          <a:xfrm>
            <a:off x="114901" y="651717"/>
            <a:ext cx="11962197" cy="63016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de-AT" sz="2000" b="0" i="0" u="none" strike="noStrike" cap="none" dirty="0">
                <a:solidFill>
                  <a:srgbClr val="000000"/>
                </a:solidFill>
                <a:latin typeface="Arial"/>
                <a:ea typeface="Arial"/>
                <a:cs typeface="Arial"/>
                <a:sym typeface="Arial"/>
              </a:rPr>
              <a:t>Ein späterer Eintritt in den Ruhestand bietet sowohl für </a:t>
            </a:r>
            <a:r>
              <a:rPr lang="de-AT" sz="2000" b="0" i="0" u="none" strike="noStrike" cap="none" dirty="0" err="1">
                <a:solidFill>
                  <a:srgbClr val="000000"/>
                </a:solidFill>
                <a:latin typeface="Arial"/>
                <a:ea typeface="Arial"/>
                <a:cs typeface="Arial"/>
                <a:sym typeface="Arial"/>
              </a:rPr>
              <a:t>Arbeitnehmer:innen</a:t>
            </a:r>
            <a:r>
              <a:rPr lang="de-AT" sz="2000" b="0" i="0" u="none" strike="noStrike" cap="none" dirty="0">
                <a:solidFill>
                  <a:srgbClr val="000000"/>
                </a:solidFill>
                <a:latin typeface="Arial"/>
                <a:ea typeface="Arial"/>
                <a:cs typeface="Arial"/>
                <a:sym typeface="Arial"/>
              </a:rPr>
              <a:t> als auch für </a:t>
            </a:r>
            <a:r>
              <a:rPr lang="de-AT" sz="2000" b="0" i="0" u="none" strike="noStrike" cap="none" dirty="0" err="1">
                <a:solidFill>
                  <a:srgbClr val="000000"/>
                </a:solidFill>
                <a:latin typeface="Arial"/>
                <a:ea typeface="Arial"/>
                <a:cs typeface="Arial"/>
                <a:sym typeface="Arial"/>
              </a:rPr>
              <a:t>Arbeitgeber:innen</a:t>
            </a:r>
            <a:r>
              <a:rPr lang="de-AT" sz="2000" b="0" i="0" u="none" strike="noStrike" cap="none" dirty="0">
                <a:solidFill>
                  <a:srgbClr val="000000"/>
                </a:solidFill>
                <a:latin typeface="Arial"/>
                <a:ea typeface="Arial"/>
                <a:cs typeface="Arial"/>
                <a:sym typeface="Arial"/>
              </a:rPr>
              <a:t> zahlreiche Vorteile. Diese Vorteile können sich positiv auf die individuelle berufliche Laufbahn, die Unternehmensgesundheit und die Gesellschaft insgesamt auswirken:</a:t>
            </a:r>
            <a:endParaRPr lang="de-AT"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900"/>
              <a:buFont typeface="Arial"/>
              <a:buNone/>
            </a:pPr>
            <a:br>
              <a:rPr lang="de-AT" sz="900" b="0" i="0" u="none" strike="noStrike" cap="none" dirty="0">
                <a:solidFill>
                  <a:srgbClr val="000000"/>
                </a:solidFill>
                <a:latin typeface="Arial"/>
                <a:ea typeface="Arial"/>
                <a:cs typeface="Arial"/>
                <a:sym typeface="Arial"/>
              </a:rPr>
            </a:br>
            <a:r>
              <a:rPr lang="de-AT" sz="1800" b="1" i="0" u="sng" strike="noStrike" cap="none" dirty="0">
                <a:solidFill>
                  <a:srgbClr val="000000"/>
                </a:solidFill>
                <a:latin typeface="Arial"/>
                <a:ea typeface="Arial"/>
                <a:cs typeface="Arial"/>
                <a:sym typeface="Arial"/>
              </a:rPr>
              <a:t>Für </a:t>
            </a:r>
            <a:r>
              <a:rPr lang="de-AT" sz="1800" b="1" i="0" u="sng" strike="noStrike" cap="none" dirty="0" err="1">
                <a:solidFill>
                  <a:srgbClr val="000000"/>
                </a:solidFill>
                <a:latin typeface="Arial"/>
                <a:ea typeface="Arial"/>
                <a:cs typeface="Arial"/>
                <a:sym typeface="Arial"/>
              </a:rPr>
              <a:t>Arbeitnehmer:innen</a:t>
            </a:r>
            <a:r>
              <a:rPr lang="de-AT" sz="1800" b="1" i="0" u="sng" strike="noStrike" cap="none" dirty="0">
                <a:solidFill>
                  <a:srgbClr val="000000"/>
                </a:solidFill>
                <a:latin typeface="Arial"/>
                <a:ea typeface="Arial"/>
                <a:cs typeface="Arial"/>
                <a:sym typeface="Arial"/>
              </a:rPr>
              <a:t>:</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Erhöhte finanzielle Sicherheit</a:t>
            </a:r>
            <a:r>
              <a:rPr lang="de-AT" sz="1800" b="0" i="0" u="none" strike="noStrike" cap="none" dirty="0">
                <a:solidFill>
                  <a:srgbClr val="000000"/>
                </a:solidFill>
                <a:latin typeface="Arial"/>
                <a:ea typeface="Arial"/>
                <a:cs typeface="Arial"/>
                <a:sym typeface="Arial"/>
              </a:rPr>
              <a:t>: </a:t>
            </a:r>
            <a:r>
              <a:rPr lang="de-AT" sz="1800" b="0" i="0" u="none" strike="noStrike" cap="none" dirty="0" err="1">
                <a:solidFill>
                  <a:srgbClr val="000000"/>
                </a:solidFill>
                <a:latin typeface="Arial"/>
                <a:ea typeface="Arial"/>
                <a:cs typeface="Arial"/>
                <a:sym typeface="Arial"/>
              </a:rPr>
              <a:t>Arbeitnehmer:innen</a:t>
            </a:r>
            <a:r>
              <a:rPr lang="de-AT" sz="1800" b="0" i="0" u="none" strike="noStrike" cap="none" dirty="0">
                <a:solidFill>
                  <a:srgbClr val="000000"/>
                </a:solidFill>
                <a:latin typeface="Arial"/>
                <a:ea typeface="Arial"/>
                <a:cs typeface="Arial"/>
                <a:sym typeface="Arial"/>
              </a:rPr>
              <a:t> können höhere Altersvorsorgeguthaben aufbauen und ihre Rentenzahlungen erhöhen.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Anhaltendes soziales Engagement</a:t>
            </a:r>
            <a:r>
              <a:rPr lang="de-AT" sz="1800" b="0" i="0" u="none" strike="noStrike" cap="none" dirty="0">
                <a:solidFill>
                  <a:srgbClr val="000000"/>
                </a:solidFill>
                <a:latin typeface="Arial"/>
                <a:ea typeface="Arial"/>
                <a:cs typeface="Arial"/>
                <a:sym typeface="Arial"/>
              </a:rPr>
              <a:t>: Die Arbeit bietet oft ein starkes soziales Netzwerk und ein Gemeinschaftsgefühl.</a:t>
            </a: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Geistige und emotionale Erfüllung</a:t>
            </a:r>
            <a:r>
              <a:rPr lang="de-AT" sz="1800" b="0" i="0" u="none" strike="noStrike" cap="none" dirty="0">
                <a:solidFill>
                  <a:srgbClr val="000000"/>
                </a:solidFill>
                <a:latin typeface="Arial"/>
                <a:ea typeface="Arial"/>
                <a:cs typeface="Arial"/>
                <a:sym typeface="Arial"/>
              </a:rPr>
              <a:t>: Viele Menschen finden Erfüllung in ihrer Arbeit, und weiterhin einen Beitrag zu leisten, kann eine emotional bereichernde Erfahrung sein.</a:t>
            </a: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Verzögerte Auswirkungen des Alterns: </a:t>
            </a:r>
            <a:r>
              <a:rPr lang="de-AT" sz="1800" b="0" i="0" u="none" strike="noStrike" cap="none" dirty="0">
                <a:solidFill>
                  <a:srgbClr val="000000"/>
                </a:solidFill>
                <a:latin typeface="Arial"/>
                <a:ea typeface="Arial"/>
                <a:cs typeface="Arial"/>
                <a:sym typeface="Arial"/>
              </a:rPr>
              <a:t>Für manche kann die Arbeit ein Weg sein, aktiv und engagiert zu bleiben, was dazu beitragen kann, einige der mit dem Altern verbundenen körperlichen und kognitiven Einschränkungen zu bekämpfen.</a:t>
            </a:r>
            <a:endParaRPr lang="de-AT" sz="1800" b="1" i="0" u="sng"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endParaRPr lang="de-AT" sz="2000" b="0" i="0" u="none" strike="noStrike" cap="none" dirty="0">
              <a:solidFill>
                <a:srgbClr val="000000"/>
              </a:solidFill>
              <a:latin typeface="Arial"/>
              <a:ea typeface="Arial"/>
              <a:cs typeface="Arial"/>
              <a:sym typeface="Arial"/>
            </a:endParaRPr>
          </a:p>
        </p:txBody>
      </p:sp>
      <p:sp>
        <p:nvSpPr>
          <p:cNvPr id="303" name="Google Shape;303;p9"/>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Vorteile</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308"/>
        <p:cNvGrpSpPr/>
        <p:nvPr/>
      </p:nvGrpSpPr>
      <p:grpSpPr>
        <a:xfrm>
          <a:off x="0" y="0"/>
          <a:ext cx="0" cy="0"/>
          <a:chOff x="0" y="0"/>
          <a:chExt cx="0" cy="0"/>
        </a:xfrm>
      </p:grpSpPr>
      <p:sp>
        <p:nvSpPr>
          <p:cNvPr id="309" name="Google Shape;309;p10"/>
          <p:cNvSpPr txBox="1"/>
          <p:nvPr/>
        </p:nvSpPr>
        <p:spPr>
          <a:xfrm>
            <a:off x="57450" y="532073"/>
            <a:ext cx="12077099" cy="5886186"/>
          </a:xfrm>
          <a:prstGeom prst="rect">
            <a:avLst/>
          </a:prstGeom>
          <a:solidFill>
            <a:srgbClr val="FFE9D3"/>
          </a:solidFill>
          <a:ln>
            <a:noFill/>
          </a:ln>
        </p:spPr>
        <p:txBody>
          <a:bodyPr spcFirstLastPara="1" wrap="square" lIns="91425" tIns="45700" rIns="91425" bIns="45700" anchor="t" anchorCtr="0">
            <a:spAutoFit/>
          </a:bodyPr>
          <a:lstStyle/>
          <a:p>
            <a:pPr lvl="0">
              <a:lnSpc>
                <a:spcPct val="150000"/>
              </a:lnSpc>
              <a:buSzPts val="2000"/>
            </a:pPr>
            <a:r>
              <a:rPr lang="de-AT" sz="1600" dirty="0"/>
              <a:t>Ein späterer Eintritt in den Ruhestand bietet sowohl für </a:t>
            </a:r>
            <a:r>
              <a:rPr lang="de-AT" sz="1600" dirty="0" err="1"/>
              <a:t>Arbeitnehmer:innen</a:t>
            </a:r>
            <a:r>
              <a:rPr lang="de-AT" sz="1600" dirty="0"/>
              <a:t> als auch für </a:t>
            </a:r>
            <a:r>
              <a:rPr lang="de-AT" sz="1600" dirty="0" err="1"/>
              <a:t>Arbeitgeber:innen</a:t>
            </a:r>
            <a:r>
              <a:rPr lang="de-AT" sz="1600" dirty="0"/>
              <a:t> zahlreiche Vorteile. Diese Vorteile können sich positiv auf die individuelle berufliche Laufbahn, die Unternehmensgesundheit und die Gesellschaft insgesamt auswirken:</a:t>
            </a:r>
          </a:p>
          <a:p>
            <a:pPr marL="0" marR="0" lvl="0" indent="0" algn="l" rtl="0">
              <a:lnSpc>
                <a:spcPct val="150000"/>
              </a:lnSpc>
              <a:spcBef>
                <a:spcPts val="0"/>
              </a:spcBef>
              <a:spcAft>
                <a:spcPts val="0"/>
              </a:spcAft>
              <a:buClr>
                <a:srgbClr val="000000"/>
              </a:buClr>
              <a:buSzPts val="900"/>
              <a:buFont typeface="Arial"/>
              <a:buNone/>
            </a:pPr>
            <a:br>
              <a:rPr lang="de-AT" sz="900" b="0" i="0" u="none" strike="noStrike" cap="none" dirty="0">
                <a:solidFill>
                  <a:srgbClr val="000000"/>
                </a:solidFill>
                <a:latin typeface="Arial"/>
                <a:ea typeface="Arial"/>
                <a:cs typeface="Arial"/>
                <a:sym typeface="Arial"/>
              </a:rPr>
            </a:br>
            <a:r>
              <a:rPr lang="de-AT" sz="1800" b="1" i="0" u="sng" strike="noStrike" cap="none" dirty="0">
                <a:solidFill>
                  <a:srgbClr val="000000"/>
                </a:solidFill>
                <a:latin typeface="Arial"/>
                <a:ea typeface="Arial"/>
                <a:cs typeface="Arial"/>
                <a:sym typeface="Arial"/>
              </a:rPr>
              <a:t>Für </a:t>
            </a:r>
            <a:r>
              <a:rPr lang="de-AT" sz="1800" b="1" i="0" u="sng" strike="noStrike" cap="none" dirty="0" err="1">
                <a:solidFill>
                  <a:srgbClr val="000000"/>
                </a:solidFill>
                <a:latin typeface="Arial"/>
                <a:ea typeface="Arial"/>
                <a:cs typeface="Arial"/>
                <a:sym typeface="Arial"/>
              </a:rPr>
              <a:t>Arbeitgeber:innen</a:t>
            </a:r>
            <a:r>
              <a:rPr lang="de-AT" sz="1800" b="1" i="0" u="sng" strike="noStrike" cap="none" dirty="0">
                <a:solidFill>
                  <a:srgbClr val="000000"/>
                </a:solidFill>
                <a:latin typeface="Arial"/>
                <a:ea typeface="Arial"/>
                <a:cs typeface="Arial"/>
                <a:sym typeface="Arial"/>
              </a:rPr>
              <a:t>:</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panose="020B0604020202020204" pitchFamily="34" charset="0"/>
              <a:buChar char="•"/>
            </a:pPr>
            <a:r>
              <a:rPr lang="de-AT" sz="1600" b="1" i="0" u="none" strike="noStrike" cap="none" dirty="0">
                <a:solidFill>
                  <a:srgbClr val="000000"/>
                </a:solidFill>
                <a:latin typeface="Arial"/>
                <a:ea typeface="Arial"/>
                <a:cs typeface="Arial"/>
                <a:sym typeface="Arial"/>
              </a:rPr>
              <a:t>Erhalt erfahrener Fachkräfte</a:t>
            </a:r>
            <a:r>
              <a:rPr lang="de-AT" sz="1600" b="0" i="0" u="none" strike="noStrike" cap="none" dirty="0">
                <a:solidFill>
                  <a:srgbClr val="000000"/>
                </a:solidFill>
                <a:latin typeface="Arial"/>
                <a:ea typeface="Arial"/>
                <a:cs typeface="Arial"/>
                <a:sym typeface="Arial"/>
              </a:rPr>
              <a:t>: Durch die Verschiebung des Renteneintritts können </a:t>
            </a:r>
            <a:r>
              <a:rPr lang="de-AT" sz="1600" b="0" i="0" u="none" strike="noStrike" cap="none" dirty="0" err="1">
                <a:solidFill>
                  <a:srgbClr val="000000"/>
                </a:solidFill>
                <a:latin typeface="Arial"/>
                <a:ea typeface="Arial"/>
                <a:cs typeface="Arial"/>
                <a:sym typeface="Arial"/>
              </a:rPr>
              <a:t>Arbeitgeber:innen</a:t>
            </a:r>
            <a:r>
              <a:rPr lang="de-AT" sz="1600" b="0" i="0" u="none" strike="noStrike" cap="none" dirty="0">
                <a:solidFill>
                  <a:srgbClr val="000000"/>
                </a:solidFill>
                <a:latin typeface="Arial"/>
                <a:ea typeface="Arial"/>
                <a:cs typeface="Arial"/>
                <a:sym typeface="Arial"/>
              </a:rPr>
              <a:t> weiterhin von Fachwissen profitieren, was insbesondere in Führungs- oder technischen Positionen von Vorteil sein kann.</a:t>
            </a:r>
          </a:p>
          <a:p>
            <a:pPr marL="285750" marR="0" lvl="0" indent="-285750" algn="l" rtl="0">
              <a:lnSpc>
                <a:spcPct val="150000"/>
              </a:lnSpc>
              <a:spcBef>
                <a:spcPts val="0"/>
              </a:spcBef>
              <a:spcAft>
                <a:spcPts val="0"/>
              </a:spcAft>
              <a:buClr>
                <a:srgbClr val="000000"/>
              </a:buClr>
              <a:buSzPts val="1800"/>
              <a:buFont typeface="Arial" panose="020B0604020202020204" pitchFamily="34" charset="0"/>
              <a:buChar char="•"/>
            </a:pPr>
            <a:r>
              <a:rPr lang="de-AT" sz="1600" b="1" i="0" u="none" strike="noStrike" cap="none" dirty="0">
                <a:solidFill>
                  <a:srgbClr val="000000"/>
                </a:solidFill>
                <a:latin typeface="Arial"/>
                <a:ea typeface="Arial"/>
                <a:cs typeface="Arial"/>
                <a:sym typeface="Arial"/>
              </a:rPr>
              <a:t>Geringere Kosten für die Personalbeschaffung</a:t>
            </a:r>
            <a:r>
              <a:rPr lang="de-AT" sz="1600" b="0" i="0" u="none" strike="noStrike" cap="none" dirty="0">
                <a:solidFill>
                  <a:srgbClr val="000000"/>
                </a:solidFill>
                <a:latin typeface="Arial"/>
                <a:ea typeface="Arial"/>
                <a:cs typeface="Arial"/>
                <a:sym typeface="Arial"/>
              </a:rPr>
              <a:t>: Durch die Bindung erfahrener </a:t>
            </a:r>
            <a:r>
              <a:rPr lang="de-AT" sz="1600" b="0" i="0" u="none" strike="noStrike" cap="none" dirty="0" err="1">
                <a:solidFill>
                  <a:srgbClr val="000000"/>
                </a:solidFill>
                <a:latin typeface="Arial"/>
                <a:ea typeface="Arial"/>
                <a:cs typeface="Arial"/>
                <a:sym typeface="Arial"/>
              </a:rPr>
              <a:t>Mitarbeiter:innen</a:t>
            </a:r>
            <a:r>
              <a:rPr lang="de-AT" sz="1600" b="0" i="0" u="none" strike="noStrike" cap="none" dirty="0">
                <a:solidFill>
                  <a:srgbClr val="000000"/>
                </a:solidFill>
                <a:latin typeface="Arial"/>
                <a:ea typeface="Arial"/>
                <a:cs typeface="Arial"/>
                <a:sym typeface="Arial"/>
              </a:rPr>
              <a:t> können </a:t>
            </a:r>
            <a:r>
              <a:rPr lang="de-AT" sz="1600" b="0" i="0" u="none" strike="noStrike" cap="none" dirty="0" err="1">
                <a:solidFill>
                  <a:srgbClr val="000000"/>
                </a:solidFill>
                <a:latin typeface="Arial"/>
                <a:ea typeface="Arial"/>
                <a:cs typeface="Arial"/>
                <a:sym typeface="Arial"/>
              </a:rPr>
              <a:t>Arbeitgeber:innen</a:t>
            </a:r>
            <a:r>
              <a:rPr lang="de-AT" sz="1600" b="0" i="0" u="none" strike="noStrike" cap="none" dirty="0">
                <a:solidFill>
                  <a:srgbClr val="000000"/>
                </a:solidFill>
                <a:latin typeface="Arial"/>
                <a:ea typeface="Arial"/>
                <a:cs typeface="Arial"/>
                <a:sym typeface="Arial"/>
              </a:rPr>
              <a:t> die Kosten für Personalbeschaffung, Einarbeitung und Schulung senken.</a:t>
            </a:r>
          </a:p>
          <a:p>
            <a:pPr marL="285750" marR="0" lvl="0" indent="-285750" algn="l" rtl="0">
              <a:lnSpc>
                <a:spcPct val="150000"/>
              </a:lnSpc>
              <a:spcBef>
                <a:spcPts val="0"/>
              </a:spcBef>
              <a:spcAft>
                <a:spcPts val="0"/>
              </a:spcAft>
              <a:buClr>
                <a:srgbClr val="000000"/>
              </a:buClr>
              <a:buSzPts val="1800"/>
              <a:buFont typeface="Arial" panose="020B0604020202020204" pitchFamily="34" charset="0"/>
              <a:buChar char="•"/>
            </a:pPr>
            <a:r>
              <a:rPr lang="de-AT" sz="1600" b="1" i="0" u="none" strike="noStrike" cap="none" dirty="0">
                <a:solidFill>
                  <a:srgbClr val="000000"/>
                </a:solidFill>
                <a:latin typeface="Arial"/>
                <a:ea typeface="Arial"/>
                <a:cs typeface="Arial"/>
                <a:sym typeface="Arial"/>
              </a:rPr>
              <a:t>Wissenstransfer und Mentoring: </a:t>
            </a:r>
            <a:r>
              <a:rPr lang="de-AT" sz="1600" b="0" i="0" u="none" strike="noStrike" cap="none" dirty="0">
                <a:solidFill>
                  <a:srgbClr val="000000"/>
                </a:solidFill>
                <a:latin typeface="Arial"/>
                <a:ea typeface="Arial"/>
                <a:cs typeface="Arial"/>
                <a:sym typeface="Arial"/>
              </a:rPr>
              <a:t>Ältere </a:t>
            </a:r>
            <a:r>
              <a:rPr lang="de-AT" sz="1600" b="0" i="0" u="none" strike="noStrike" cap="none" dirty="0" err="1">
                <a:solidFill>
                  <a:srgbClr val="000000"/>
                </a:solidFill>
                <a:latin typeface="Arial"/>
                <a:ea typeface="Arial"/>
                <a:cs typeface="Arial"/>
                <a:sym typeface="Arial"/>
              </a:rPr>
              <a:t>Arbeitnehmer:innen</a:t>
            </a:r>
            <a:r>
              <a:rPr lang="de-AT" sz="1600" b="0" i="0" u="none" strike="noStrike" cap="none" dirty="0">
                <a:solidFill>
                  <a:srgbClr val="000000"/>
                </a:solidFill>
                <a:latin typeface="Arial"/>
                <a:ea typeface="Arial"/>
                <a:cs typeface="Arial"/>
                <a:sym typeface="Arial"/>
              </a:rPr>
              <a:t> können jüngere </a:t>
            </a:r>
            <a:r>
              <a:rPr lang="de-AT" sz="1600" b="0" i="0" u="none" strike="noStrike" cap="none" dirty="0" err="1">
                <a:solidFill>
                  <a:srgbClr val="000000"/>
                </a:solidFill>
                <a:latin typeface="Arial"/>
                <a:ea typeface="Arial"/>
                <a:cs typeface="Arial"/>
                <a:sym typeface="Arial"/>
              </a:rPr>
              <a:t>Mitarbeiter:innen</a:t>
            </a:r>
            <a:r>
              <a:rPr lang="de-AT" sz="1600" b="0" i="0" u="none" strike="noStrike" cap="none" dirty="0">
                <a:solidFill>
                  <a:srgbClr val="000000"/>
                </a:solidFill>
                <a:latin typeface="Arial"/>
                <a:ea typeface="Arial"/>
                <a:cs typeface="Arial"/>
                <a:sym typeface="Arial"/>
              </a:rPr>
              <a:t> coachen und wertvolles Branchenwissen sowie Soft Skills weitergeben. </a:t>
            </a:r>
            <a:endParaRPr lang="de-AT" sz="1600" b="1"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panose="020B0604020202020204" pitchFamily="34" charset="0"/>
              <a:buChar char="•"/>
            </a:pPr>
            <a:r>
              <a:rPr lang="de-AT" sz="1600" b="1" i="0" u="none" strike="noStrike" cap="none" dirty="0">
                <a:solidFill>
                  <a:srgbClr val="000000"/>
                </a:solidFill>
                <a:latin typeface="Arial"/>
                <a:ea typeface="Arial"/>
                <a:cs typeface="Arial"/>
                <a:sym typeface="Arial"/>
              </a:rPr>
              <a:t>Verbesserte Personalstabilität</a:t>
            </a:r>
            <a:r>
              <a:rPr lang="de-AT" sz="1600" b="0" i="0" u="none" strike="noStrike" cap="none" dirty="0">
                <a:solidFill>
                  <a:srgbClr val="000000"/>
                </a:solidFill>
                <a:latin typeface="Arial"/>
                <a:ea typeface="Arial"/>
                <a:cs typeface="Arial"/>
                <a:sym typeface="Arial"/>
              </a:rPr>
              <a:t>: Die Bindung älterer </a:t>
            </a:r>
            <a:r>
              <a:rPr lang="de-AT" sz="1600" b="0" i="0" u="none" strike="noStrike" cap="none" dirty="0" err="1">
                <a:solidFill>
                  <a:srgbClr val="000000"/>
                </a:solidFill>
                <a:latin typeface="Arial"/>
                <a:ea typeface="Arial"/>
                <a:cs typeface="Arial"/>
                <a:sym typeface="Arial"/>
              </a:rPr>
              <a:t>Mitarbeiter:innen</a:t>
            </a:r>
            <a:r>
              <a:rPr lang="de-AT" sz="1600" b="0" i="0" u="none" strike="noStrike" cap="none" dirty="0">
                <a:solidFill>
                  <a:srgbClr val="000000"/>
                </a:solidFill>
                <a:latin typeface="Arial"/>
                <a:ea typeface="Arial"/>
                <a:cs typeface="Arial"/>
                <a:sym typeface="Arial"/>
              </a:rPr>
              <a:t> kann für Stabilität innerhalb des Unternehmens sorgen.</a:t>
            </a:r>
          </a:p>
          <a:p>
            <a:pPr marL="285750" marR="0" lvl="0" indent="-285750" algn="l" rtl="0">
              <a:lnSpc>
                <a:spcPct val="150000"/>
              </a:lnSpc>
              <a:spcBef>
                <a:spcPts val="0"/>
              </a:spcBef>
              <a:spcAft>
                <a:spcPts val="0"/>
              </a:spcAft>
              <a:buClr>
                <a:srgbClr val="000000"/>
              </a:buClr>
              <a:buSzPts val="1800"/>
              <a:buFont typeface="Arial" panose="020B0604020202020204" pitchFamily="34" charset="0"/>
              <a:buChar char="•"/>
            </a:pPr>
            <a:r>
              <a:rPr lang="de-AT" sz="1600" b="1" i="0" u="none" strike="noStrike" cap="none" dirty="0">
                <a:solidFill>
                  <a:srgbClr val="000000"/>
                </a:solidFill>
                <a:latin typeface="Arial"/>
                <a:ea typeface="Arial"/>
                <a:cs typeface="Arial"/>
                <a:sym typeface="Arial"/>
              </a:rPr>
              <a:t>Gesteigerte Produktivität und verbesserte </a:t>
            </a:r>
            <a:r>
              <a:rPr lang="de-AT" sz="1600" b="1" i="0" u="none" strike="noStrike" cap="none" dirty="0" err="1">
                <a:solidFill>
                  <a:srgbClr val="000000"/>
                </a:solidFill>
                <a:latin typeface="Arial"/>
                <a:ea typeface="Arial"/>
                <a:cs typeface="Arial"/>
                <a:sym typeface="Arial"/>
              </a:rPr>
              <a:t>Kunden:innenbeziehungen</a:t>
            </a:r>
            <a:r>
              <a:rPr lang="de-AT" sz="1600" b="0" i="0" u="none" strike="noStrike" cap="none" dirty="0">
                <a:solidFill>
                  <a:srgbClr val="000000"/>
                </a:solidFill>
                <a:latin typeface="Arial"/>
                <a:ea typeface="Arial"/>
                <a:cs typeface="Arial"/>
                <a:sym typeface="Arial"/>
              </a:rPr>
              <a:t>: Erfahrene </a:t>
            </a:r>
            <a:r>
              <a:rPr lang="de-AT" sz="1600" b="0" i="0" u="none" strike="noStrike" cap="none" dirty="0" err="1">
                <a:solidFill>
                  <a:srgbClr val="000000"/>
                </a:solidFill>
                <a:latin typeface="Arial"/>
                <a:ea typeface="Arial"/>
                <a:cs typeface="Arial"/>
                <a:sym typeface="Arial"/>
              </a:rPr>
              <a:t>Mitarbeiter:innen</a:t>
            </a:r>
            <a:r>
              <a:rPr lang="de-AT" sz="1600" b="0" i="0" u="none" strike="noStrike" cap="none" dirty="0">
                <a:solidFill>
                  <a:srgbClr val="000000"/>
                </a:solidFill>
                <a:latin typeface="Arial"/>
                <a:ea typeface="Arial"/>
                <a:cs typeface="Arial"/>
                <a:sym typeface="Arial"/>
              </a:rPr>
              <a:t> sind in der Regel effizienter und benötigen oft weniger Schulung und Betreuung. </a:t>
            </a:r>
          </a:p>
          <a:p>
            <a:pPr marL="285750" marR="0" lvl="0" indent="-285750" algn="l" rtl="0">
              <a:lnSpc>
                <a:spcPct val="150000"/>
              </a:lnSpc>
              <a:spcBef>
                <a:spcPts val="0"/>
              </a:spcBef>
              <a:spcAft>
                <a:spcPts val="0"/>
              </a:spcAft>
              <a:buClr>
                <a:srgbClr val="000000"/>
              </a:buClr>
              <a:buSzPts val="1800"/>
              <a:buFont typeface="Arial" panose="020B0604020202020204" pitchFamily="34" charset="0"/>
              <a:buChar char="•"/>
            </a:pPr>
            <a:r>
              <a:rPr lang="de-AT" sz="1600" b="1" i="0" u="none" strike="noStrike" cap="none" dirty="0">
                <a:solidFill>
                  <a:srgbClr val="000000"/>
                </a:solidFill>
                <a:latin typeface="Arial"/>
                <a:ea typeface="Arial"/>
                <a:cs typeface="Arial"/>
                <a:sym typeface="Arial"/>
              </a:rPr>
              <a:t>Vielfalt im Denken: </a:t>
            </a:r>
            <a:r>
              <a:rPr lang="de-AT" sz="1600" b="0" i="0" u="none" strike="noStrike" cap="none" dirty="0">
                <a:solidFill>
                  <a:srgbClr val="000000"/>
                </a:solidFill>
                <a:latin typeface="Arial"/>
                <a:ea typeface="Arial"/>
                <a:cs typeface="Arial"/>
                <a:sym typeface="Arial"/>
              </a:rPr>
              <a:t>Eine diverse Belegschaft, einschließlich altersmäßiger Vielfalt, kann zu besserer Entscheidungsfindung und Innovation führen.</a:t>
            </a:r>
            <a:endParaRPr lang="de-AT" sz="1600" b="1" i="0" u="none" strike="noStrike" cap="none" dirty="0">
              <a:solidFill>
                <a:srgbClr val="000000"/>
              </a:solidFill>
              <a:latin typeface="Arial"/>
              <a:ea typeface="Arial"/>
              <a:cs typeface="Arial"/>
              <a:sym typeface="Arial"/>
            </a:endParaRPr>
          </a:p>
        </p:txBody>
      </p:sp>
      <p:sp>
        <p:nvSpPr>
          <p:cNvPr id="310" name="Google Shape;310;p10"/>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Vorteile</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315"/>
        <p:cNvGrpSpPr/>
        <p:nvPr/>
      </p:nvGrpSpPr>
      <p:grpSpPr>
        <a:xfrm>
          <a:off x="0" y="0"/>
          <a:ext cx="0" cy="0"/>
          <a:chOff x="0" y="0"/>
          <a:chExt cx="0" cy="0"/>
        </a:xfrm>
      </p:grpSpPr>
      <p:sp>
        <p:nvSpPr>
          <p:cNvPr id="316" name="Google Shape;316;p11"/>
          <p:cNvSpPr txBox="1"/>
          <p:nvPr/>
        </p:nvSpPr>
        <p:spPr>
          <a:xfrm>
            <a:off x="114901" y="1031278"/>
            <a:ext cx="12077099" cy="45935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de-AT" sz="2000" b="0" i="0" u="none" strike="noStrike" cap="none" dirty="0">
                <a:solidFill>
                  <a:srgbClr val="000000"/>
                </a:solidFill>
                <a:latin typeface="Arial"/>
                <a:ea typeface="Arial"/>
                <a:cs typeface="Arial"/>
                <a:sym typeface="Arial"/>
              </a:rPr>
              <a:t>Ein späterer Eintritt in den Ruhestand bietet sowohl für </a:t>
            </a:r>
            <a:r>
              <a:rPr lang="de-AT" sz="2000" b="0" i="0" u="none" strike="noStrike" cap="none" dirty="0" err="1">
                <a:solidFill>
                  <a:srgbClr val="000000"/>
                </a:solidFill>
                <a:latin typeface="Arial"/>
                <a:ea typeface="Arial"/>
                <a:cs typeface="Arial"/>
                <a:sym typeface="Arial"/>
              </a:rPr>
              <a:t>Arbeitnehmer:innen</a:t>
            </a:r>
            <a:r>
              <a:rPr lang="de-AT" sz="2000" b="0" i="0" u="none" strike="noStrike" cap="none" dirty="0">
                <a:solidFill>
                  <a:srgbClr val="000000"/>
                </a:solidFill>
                <a:latin typeface="Arial"/>
                <a:ea typeface="Arial"/>
                <a:cs typeface="Arial"/>
                <a:sym typeface="Arial"/>
              </a:rPr>
              <a:t> als auch für </a:t>
            </a:r>
            <a:r>
              <a:rPr lang="de-AT" sz="2000" b="0" i="0" u="none" strike="noStrike" cap="none" dirty="0" err="1">
                <a:solidFill>
                  <a:srgbClr val="000000"/>
                </a:solidFill>
                <a:latin typeface="Arial"/>
                <a:ea typeface="Arial"/>
                <a:cs typeface="Arial"/>
                <a:sym typeface="Arial"/>
              </a:rPr>
              <a:t>Arbeitgeber:innen</a:t>
            </a:r>
            <a:r>
              <a:rPr lang="de-AT" sz="2000" b="0" i="0" u="none" strike="noStrike" cap="none" dirty="0">
                <a:solidFill>
                  <a:srgbClr val="000000"/>
                </a:solidFill>
                <a:latin typeface="Arial"/>
                <a:ea typeface="Arial"/>
                <a:cs typeface="Arial"/>
                <a:sym typeface="Arial"/>
              </a:rPr>
              <a:t> zahlreiche Vorteile. Diese Vorteile können sich positiv auf die individuelle Karriere, die Unternehmensgesundheit und die Gesellschaft als Ganzes:</a:t>
            </a:r>
            <a:endParaRPr lang="de-AT"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900"/>
              <a:buFont typeface="Arial"/>
              <a:buNone/>
            </a:pPr>
            <a:br>
              <a:rPr lang="de-AT" sz="900" b="0" i="0" u="none" strike="noStrike" cap="none" dirty="0">
                <a:solidFill>
                  <a:srgbClr val="000000"/>
                </a:solidFill>
                <a:latin typeface="Arial"/>
                <a:ea typeface="Arial"/>
                <a:cs typeface="Arial"/>
                <a:sym typeface="Arial"/>
              </a:rPr>
            </a:br>
            <a:r>
              <a:rPr lang="de-AT" sz="1800" b="1" i="0" u="sng" strike="noStrike" cap="none" dirty="0">
                <a:solidFill>
                  <a:srgbClr val="000000"/>
                </a:solidFill>
                <a:latin typeface="Arial"/>
                <a:ea typeface="Arial"/>
                <a:cs typeface="Arial"/>
                <a:sym typeface="Arial"/>
              </a:rPr>
              <a:t>Umfassendere Vorteile:</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Höhere Sozialversicherungsbeiträge</a:t>
            </a:r>
            <a:r>
              <a:rPr lang="de-AT" sz="1800" b="0" i="0" u="none" strike="noStrike" cap="none" dirty="0">
                <a:solidFill>
                  <a:srgbClr val="000000"/>
                </a:solidFill>
                <a:latin typeface="Arial"/>
                <a:ea typeface="Arial"/>
                <a:cs typeface="Arial"/>
                <a:sym typeface="Arial"/>
              </a:rPr>
              <a:t>: Je länger Menschen erwerbstätig bleiben, desto länger zahlen sie Beiträge in die Sozialversicherungssysteme oder Rentenkassen ein. Dies kann die finanzielle Nachhaltigkeit dieser Programme stärken.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1" i="0" u="none" strike="noStrike" cap="none" dirty="0">
                <a:solidFill>
                  <a:srgbClr val="000000"/>
                </a:solidFill>
                <a:latin typeface="Arial"/>
                <a:ea typeface="Arial"/>
                <a:cs typeface="Arial"/>
                <a:sym typeface="Arial"/>
              </a:rPr>
              <a:t>Verringerung der altersbedingten Armut</a:t>
            </a:r>
            <a:r>
              <a:rPr lang="de-AT" sz="1800" b="0" i="0" u="none" strike="noStrike" cap="none" dirty="0">
                <a:solidFill>
                  <a:srgbClr val="000000"/>
                </a:solidFill>
                <a:latin typeface="Arial"/>
                <a:ea typeface="Arial"/>
                <a:cs typeface="Arial"/>
                <a:sym typeface="Arial"/>
              </a:rPr>
              <a:t>: Ein späterer Ruhestand kann Einzelpersonen dabei helfen, die finanzielle Unsicherheit zu vermeiden, die manchmal mit einer vorzeitigen Pensionierung oder dem Leben von festen Einkünften einhergeht. Dies trägt zur Senkung der altersbedingten Armutsquoten bei.</a:t>
            </a:r>
            <a:endParaRPr lang="de-AT" sz="1800" b="1" i="0" u="none" strike="noStrike" cap="none" dirty="0">
              <a:solidFill>
                <a:srgbClr val="000000"/>
              </a:solidFill>
              <a:latin typeface="Arial"/>
              <a:ea typeface="Arial"/>
              <a:cs typeface="Arial"/>
              <a:sym typeface="Arial"/>
            </a:endParaRPr>
          </a:p>
        </p:txBody>
      </p:sp>
      <p:sp>
        <p:nvSpPr>
          <p:cNvPr id="317" name="Google Shape;317;p11"/>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Vorteile</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2"/>
        <p:cNvGrpSpPr/>
        <p:nvPr/>
      </p:nvGrpSpPr>
      <p:grpSpPr>
        <a:xfrm>
          <a:off x="0" y="0"/>
          <a:ext cx="0" cy="0"/>
          <a:chOff x="0" y="0"/>
          <a:chExt cx="0" cy="0"/>
        </a:xfrm>
      </p:grpSpPr>
      <p:sp>
        <p:nvSpPr>
          <p:cNvPr id="323" name="Google Shape;323;p12"/>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ELEVATE-FORSCHUNG</a:t>
            </a:r>
            <a:endParaRPr sz="2000" b="1" i="0" u="none" strike="noStrike" cap="none">
              <a:solidFill>
                <a:srgbClr val="FFFFFF"/>
              </a:solidFill>
              <a:latin typeface="Arial"/>
              <a:ea typeface="Arial"/>
              <a:cs typeface="Arial"/>
              <a:sym typeface="Arial"/>
            </a:endParaRPr>
          </a:p>
        </p:txBody>
      </p:sp>
      <p:sp>
        <p:nvSpPr>
          <p:cNvPr id="324" name="Google Shape;324;p12"/>
          <p:cNvSpPr txBox="1"/>
          <p:nvPr/>
        </p:nvSpPr>
        <p:spPr>
          <a:xfrm>
            <a:off x="275392" y="736338"/>
            <a:ext cx="11916607" cy="5247550"/>
          </a:xfrm>
          <a:prstGeom prst="rect">
            <a:avLst/>
          </a:prstGeom>
          <a:solidFill>
            <a:srgbClr val="FFE9D3"/>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AT" sz="1600" b="1" i="0" u="sng" strike="noStrike" cap="none" dirty="0">
                <a:solidFill>
                  <a:srgbClr val="000000"/>
                </a:solidFill>
                <a:latin typeface="Arial"/>
                <a:ea typeface="Arial"/>
                <a:cs typeface="Arial"/>
                <a:sym typeface="Arial"/>
              </a:rPr>
              <a:t>Zusätzlich zu den gewichteten Indikatoren für ältere Arbeitnehmer, die </a:t>
            </a:r>
            <a:r>
              <a:rPr lang="de-AT" sz="1600" b="0" i="0" u="none" strike="noStrike" cap="none" dirty="0">
                <a:solidFill>
                  <a:srgbClr val="000000"/>
                </a:solidFill>
                <a:latin typeface="Arial"/>
                <a:ea typeface="Arial"/>
                <a:cs typeface="Arial"/>
                <a:sym typeface="Arial"/>
              </a:rPr>
              <a:t>auf der </a:t>
            </a:r>
            <a:r>
              <a:rPr lang="de-AT" sz="1600" b="0" i="0" u="sng" strike="noStrike" cap="none" dirty="0">
                <a:solidFill>
                  <a:schemeClr val="hlink"/>
                </a:solidFill>
                <a:latin typeface="Arial"/>
                <a:ea typeface="Arial"/>
                <a:cs typeface="Arial"/>
                <a:sym typeface="Arial"/>
                <a:hlinkClick r:id="rId3"/>
              </a:rPr>
              <a:t>ELEVATE-</a:t>
            </a:r>
            <a:r>
              <a:rPr lang="de-AT" sz="1600" b="0" i="0" u="sng" strike="noStrike" cap="none" dirty="0" err="1">
                <a:solidFill>
                  <a:schemeClr val="hlink"/>
                </a:solidFill>
                <a:latin typeface="Arial"/>
                <a:ea typeface="Arial"/>
                <a:cs typeface="Arial"/>
                <a:sym typeface="Arial"/>
                <a:hlinkClick r:id="rId3"/>
              </a:rPr>
              <a:t>Potenzialanalyse</a:t>
            </a:r>
            <a:r>
              <a:rPr lang="de-AT" sz="1600" b="0" i="0" u="sng" strike="noStrike" cap="none" dirty="0">
                <a:solidFill>
                  <a:schemeClr val="hlink"/>
                </a:solidFill>
                <a:latin typeface="Arial"/>
                <a:ea typeface="Arial"/>
                <a:cs typeface="Arial"/>
                <a:sym typeface="Arial"/>
                <a:hlinkClick r:id="rId3"/>
              </a:rPr>
              <a:t> </a:t>
            </a:r>
            <a:r>
              <a:rPr lang="de-AT" sz="1600" b="0" i="0" u="none" strike="noStrike" cap="none" dirty="0">
                <a:solidFill>
                  <a:srgbClr val="000000"/>
                </a:solidFill>
                <a:latin typeface="Arial"/>
                <a:ea typeface="Arial"/>
                <a:cs typeface="Arial"/>
                <a:sym typeface="Arial"/>
              </a:rPr>
              <a:t>basieren, haben wir Folgendes analysiert…</a:t>
            </a:r>
            <a:endParaRPr lang="de-AT"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lang="de-AT"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AT" sz="1800" b="1" i="0" u="none" strike="noStrike" cap="none" dirty="0">
                <a:solidFill>
                  <a:srgbClr val="000000"/>
                </a:solidFill>
                <a:latin typeface="Arial"/>
                <a:ea typeface="Arial"/>
                <a:cs typeface="Arial"/>
                <a:sym typeface="Arial"/>
              </a:rPr>
              <a:t>1. Wissenstransfer und Nachfolgeplanung</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de-AT" sz="1400" b="0" i="0" u="none" strike="noStrike" cap="none" dirty="0">
                <a:solidFill>
                  <a:srgbClr val="000000"/>
                </a:solidFill>
                <a:latin typeface="Arial"/>
                <a:ea typeface="Arial"/>
                <a:cs typeface="Arial"/>
                <a:sym typeface="Arial"/>
              </a:rPr>
              <a:t>Ältere Beschäftigte dazu ermutigen, die Erfahrungen jüngerer Beschäftigter zu nutzen. Der Wissenstransfer zwischen jüngeren und älteren Beschäftigten kann dazu beitragen, den Verlust von Unternehmenswissen zu verhindern und den Geschäftserfolg zu fördern. Trotz seiner </a:t>
            </a:r>
            <a:r>
              <a:rPr lang="de-AT" sz="1400" b="0" i="0" u="none" strike="noStrike" cap="none" dirty="0" err="1">
                <a:solidFill>
                  <a:srgbClr val="000000"/>
                </a:solidFill>
                <a:latin typeface="Arial"/>
                <a:ea typeface="Arial"/>
                <a:cs typeface="Arial"/>
                <a:sym typeface="Arial"/>
              </a:rPr>
              <a:t>potenziellen</a:t>
            </a:r>
            <a:r>
              <a:rPr lang="de-AT" sz="1400" b="0" i="0" u="none" strike="noStrike" cap="none" dirty="0">
                <a:solidFill>
                  <a:srgbClr val="000000"/>
                </a:solidFill>
                <a:latin typeface="Arial"/>
                <a:ea typeface="Arial"/>
                <a:cs typeface="Arial"/>
                <a:sym typeface="Arial"/>
              </a:rPr>
              <a:t> Vorteile findet der Wissenstransfer jedoch nicht automatisch statt. </a:t>
            </a:r>
          </a:p>
          <a:p>
            <a:pPr marL="285750" marR="0" lvl="0" indent="-285750" algn="l" rtl="0">
              <a:lnSpc>
                <a:spcPct val="100000"/>
              </a:lnSpc>
              <a:spcBef>
                <a:spcPts val="0"/>
              </a:spcBef>
              <a:spcAft>
                <a:spcPts val="0"/>
              </a:spcAft>
              <a:buClr>
                <a:srgbClr val="000000"/>
              </a:buClr>
              <a:buSzPts val="1400"/>
              <a:buFont typeface="Arial"/>
              <a:buChar char="•"/>
            </a:pPr>
            <a:r>
              <a:rPr lang="de-AT" sz="1400" b="0" i="0" u="none" strike="noStrike" cap="none" dirty="0">
                <a:solidFill>
                  <a:srgbClr val="000000"/>
                </a:solidFill>
                <a:latin typeface="Arial"/>
                <a:ea typeface="Arial"/>
                <a:cs typeface="Arial"/>
                <a:sym typeface="Arial"/>
              </a:rPr>
              <a:t>Buddy- und Mentorenprogramme zur Förderung des generationsübergreifenden Wissens- und Erfahrungsaustauschs</a:t>
            </a:r>
          </a:p>
          <a:p>
            <a:pPr marL="0" marR="0" lvl="0" indent="0" algn="l" rtl="0">
              <a:lnSpc>
                <a:spcPct val="100000"/>
              </a:lnSpc>
              <a:spcBef>
                <a:spcPts val="0"/>
              </a:spcBef>
              <a:spcAft>
                <a:spcPts val="0"/>
              </a:spcAft>
              <a:buClr>
                <a:srgbClr val="000000"/>
              </a:buClr>
              <a:buSzPts val="1400"/>
              <a:buFont typeface="Arial"/>
              <a:buNone/>
            </a:pPr>
            <a:endParaRPr lang="de-AT"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AT" sz="1800" b="1" i="0" u="none" strike="noStrike" cap="none" dirty="0">
                <a:solidFill>
                  <a:srgbClr val="000000"/>
                </a:solidFill>
                <a:latin typeface="Arial"/>
                <a:ea typeface="Arial"/>
                <a:cs typeface="Arial"/>
                <a:sym typeface="Arial"/>
              </a:rPr>
              <a:t>2. Arbeitsplatzkultur und Altersdiskriminierung (</a:t>
            </a:r>
            <a:r>
              <a:rPr lang="de-AT" sz="1800" b="1" i="0" u="none" strike="noStrike" cap="none" dirty="0" err="1">
                <a:solidFill>
                  <a:srgbClr val="000000"/>
                </a:solidFill>
                <a:latin typeface="Arial"/>
                <a:ea typeface="Arial"/>
                <a:cs typeface="Arial"/>
                <a:sym typeface="Arial"/>
              </a:rPr>
              <a:t>Ageism</a:t>
            </a:r>
            <a:r>
              <a:rPr lang="de-AT" sz="1800" b="1" i="0" u="none" strike="noStrike" cap="none" dirty="0">
                <a:solidFill>
                  <a:srgbClr val="000000"/>
                </a:solidFill>
                <a:latin typeface="Arial"/>
                <a:ea typeface="Arial"/>
                <a:cs typeface="Arial"/>
                <a:sym typeface="Arial"/>
              </a:rPr>
              <a:t>)</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de-AT" sz="1400" b="0" i="0" u="none" strike="noStrike" cap="none" dirty="0">
                <a:solidFill>
                  <a:srgbClr val="000000"/>
                </a:solidFill>
                <a:latin typeface="Arial"/>
                <a:ea typeface="Arial"/>
                <a:cs typeface="Arial"/>
                <a:sym typeface="Arial"/>
              </a:rPr>
              <a:t>Viele </a:t>
            </a:r>
            <a:r>
              <a:rPr lang="de-AT" sz="1400" b="0" i="0" u="none" strike="noStrike" cap="none" dirty="0" err="1">
                <a:solidFill>
                  <a:srgbClr val="000000"/>
                </a:solidFill>
                <a:latin typeface="Arial"/>
                <a:ea typeface="Arial"/>
                <a:cs typeface="Arial"/>
                <a:sym typeface="Arial"/>
              </a:rPr>
              <a:t>Arbeitgeber:innen</a:t>
            </a:r>
            <a:r>
              <a:rPr lang="de-AT" sz="1400" b="0" i="0" u="none" strike="noStrike" cap="none" dirty="0">
                <a:solidFill>
                  <a:srgbClr val="000000"/>
                </a:solidFill>
                <a:latin typeface="Arial"/>
                <a:ea typeface="Arial"/>
                <a:cs typeface="Arial"/>
                <a:sym typeface="Arial"/>
              </a:rPr>
              <a:t> gehen davon aus, </a:t>
            </a:r>
            <a:r>
              <a:rPr lang="de-AT" sz="1400" b="0" i="0" u="none" strike="noStrike" cap="none" dirty="0" err="1">
                <a:solidFill>
                  <a:srgbClr val="000000"/>
                </a:solidFill>
                <a:latin typeface="Arial"/>
                <a:ea typeface="Arial"/>
                <a:cs typeface="Arial"/>
                <a:sym typeface="Arial"/>
              </a:rPr>
              <a:t>dass</a:t>
            </a:r>
            <a:r>
              <a:rPr lang="de-AT" sz="1400" b="0" i="0" u="none" strike="noStrike" cap="none" dirty="0">
                <a:solidFill>
                  <a:srgbClr val="000000"/>
                </a:solidFill>
                <a:latin typeface="Arial"/>
                <a:ea typeface="Arial"/>
                <a:cs typeface="Arial"/>
                <a:sym typeface="Arial"/>
              </a:rPr>
              <a:t> ältere Beschäftigte weniger produktiv, anpassungsfähig oder technisch versiert sind. Bei der Einstellung werden oft jüngere </a:t>
            </a:r>
            <a:r>
              <a:rPr lang="de-AT" sz="1400" b="0" i="0" u="none" strike="noStrike" cap="none" dirty="0" err="1">
                <a:solidFill>
                  <a:srgbClr val="000000"/>
                </a:solidFill>
                <a:latin typeface="Arial"/>
                <a:ea typeface="Arial"/>
                <a:cs typeface="Arial"/>
                <a:sym typeface="Arial"/>
              </a:rPr>
              <a:t>Kandidat:innen</a:t>
            </a:r>
            <a:r>
              <a:rPr lang="de-AT" sz="1400" b="0" i="0" u="none" strike="noStrike" cap="none" dirty="0">
                <a:solidFill>
                  <a:srgbClr val="000000"/>
                </a:solidFill>
                <a:latin typeface="Arial"/>
                <a:ea typeface="Arial"/>
                <a:cs typeface="Arial"/>
                <a:sym typeface="Arial"/>
              </a:rPr>
              <a:t> bevorzugt, was es für ältere </a:t>
            </a:r>
            <a:r>
              <a:rPr lang="de-AT" sz="1400" b="0" i="0" u="none" strike="noStrike" cap="none" dirty="0" err="1">
                <a:solidFill>
                  <a:srgbClr val="000000"/>
                </a:solidFill>
                <a:latin typeface="Arial"/>
                <a:ea typeface="Arial"/>
                <a:cs typeface="Arial"/>
                <a:sym typeface="Arial"/>
              </a:rPr>
              <a:t>Arbeitnehmer:innen</a:t>
            </a:r>
            <a:r>
              <a:rPr lang="de-AT" sz="1400" b="0" i="0" u="none" strike="noStrike" cap="none" dirty="0">
                <a:solidFill>
                  <a:srgbClr val="000000"/>
                </a:solidFill>
                <a:latin typeface="Arial"/>
                <a:ea typeface="Arial"/>
                <a:cs typeface="Arial"/>
                <a:sym typeface="Arial"/>
              </a:rPr>
              <a:t> schwieriger macht, eine neue Stelle zu finden. </a:t>
            </a:r>
          </a:p>
          <a:p>
            <a:pPr marL="285750" marR="0" lvl="0" indent="-285750" algn="l" rtl="0">
              <a:lnSpc>
                <a:spcPct val="100000"/>
              </a:lnSpc>
              <a:spcBef>
                <a:spcPts val="0"/>
              </a:spcBef>
              <a:spcAft>
                <a:spcPts val="0"/>
              </a:spcAft>
              <a:buClr>
                <a:srgbClr val="000000"/>
              </a:buClr>
              <a:buSzPts val="1400"/>
              <a:buFont typeface="Arial"/>
              <a:buChar char="•"/>
            </a:pPr>
            <a:r>
              <a:rPr lang="de-AT" sz="1400" b="0" i="0" u="none" strike="noStrike" cap="none" dirty="0">
                <a:solidFill>
                  <a:srgbClr val="000000"/>
                </a:solidFill>
                <a:latin typeface="Arial"/>
                <a:ea typeface="Arial"/>
                <a:cs typeface="Arial"/>
                <a:sym typeface="Arial"/>
              </a:rPr>
              <a:t>Ältere Beschäftigte werden bei Beförderungen oder der Besetzung von Führungspositionen möglicherweise übergangen.</a:t>
            </a:r>
          </a:p>
          <a:p>
            <a:pPr marL="285750" marR="0" lvl="0" indent="-285750" algn="l" rtl="0">
              <a:lnSpc>
                <a:spcPct val="100000"/>
              </a:lnSpc>
              <a:spcBef>
                <a:spcPts val="0"/>
              </a:spcBef>
              <a:spcAft>
                <a:spcPts val="0"/>
              </a:spcAft>
              <a:buClr>
                <a:srgbClr val="000000"/>
              </a:buClr>
              <a:buSzPts val="1400"/>
              <a:buFont typeface="Arial"/>
              <a:buChar char="•"/>
            </a:pPr>
            <a:r>
              <a:rPr lang="de-AT" sz="1400" b="0" i="0" u="none" strike="noStrike" cap="none" dirty="0">
                <a:solidFill>
                  <a:srgbClr val="000000"/>
                </a:solidFill>
                <a:latin typeface="Arial"/>
                <a:ea typeface="Arial"/>
                <a:cs typeface="Arial"/>
                <a:sym typeface="Arial"/>
              </a:rPr>
              <a:t>Arbeitsrichtlinien, die auf die Bedürfnisse und Anforderungen älterer Beschäftigter eingehen; angemessene Investitionen in ergonomische Arbeitsplätze; Vermeidung diskriminierender Sprache, Witze, Verhaltensweisen etc.</a:t>
            </a:r>
          </a:p>
          <a:p>
            <a:pPr marL="0" marR="0" lvl="0" indent="0" algn="l" rtl="0">
              <a:lnSpc>
                <a:spcPct val="100000"/>
              </a:lnSpc>
              <a:spcBef>
                <a:spcPts val="0"/>
              </a:spcBef>
              <a:spcAft>
                <a:spcPts val="0"/>
              </a:spcAft>
              <a:buClr>
                <a:srgbClr val="000000"/>
              </a:buClr>
              <a:buSzPts val="1400"/>
              <a:buFont typeface="Arial"/>
              <a:buNone/>
            </a:pPr>
            <a:endParaRPr lang="de-AT"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de-AT" sz="1800" b="1" i="0" u="none" strike="noStrike" cap="none" dirty="0">
                <a:solidFill>
                  <a:srgbClr val="000000"/>
                </a:solidFill>
                <a:latin typeface="Arial"/>
                <a:ea typeface="Arial"/>
                <a:cs typeface="Arial"/>
                <a:sym typeface="Arial"/>
              </a:rPr>
              <a:t>3. Maßgeschneiderte Schulungen – Anpassung an technologische Veränderungen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de-AT" sz="1400" b="0" i="0" u="none" strike="noStrike" cap="none" dirty="0">
                <a:solidFill>
                  <a:srgbClr val="000000"/>
                </a:solidFill>
                <a:latin typeface="Arial"/>
                <a:ea typeface="Arial"/>
                <a:cs typeface="Arial"/>
                <a:sym typeface="Arial"/>
              </a:rPr>
              <a:t>Der rasante Fortschritt bei digitalen Tools, KI und Automatisierung kann zu Qualifikationslücken bei älteren Beschäftigten führen. Unternehmen investieren möglicherweise weniger in die Weiterbildung älterer </a:t>
            </a:r>
            <a:r>
              <a:rPr lang="de-AT" dirty="0"/>
              <a:t>Beschäftig</a:t>
            </a:r>
            <a:r>
              <a:rPr lang="de-AT" sz="1400" b="0" i="0" u="none" strike="noStrike" cap="none" dirty="0">
                <a:solidFill>
                  <a:srgbClr val="000000"/>
                </a:solidFill>
                <a:latin typeface="Arial"/>
                <a:ea typeface="Arial"/>
                <a:cs typeface="Arial"/>
                <a:sym typeface="Arial"/>
              </a:rPr>
              <a:t>ter, da sie davon ausgehen, </a:t>
            </a:r>
            <a:r>
              <a:rPr lang="de-AT" sz="1400" b="0" i="0" u="none" strike="noStrike" cap="none" dirty="0" err="1">
                <a:solidFill>
                  <a:srgbClr val="000000"/>
                </a:solidFill>
                <a:latin typeface="Arial"/>
                <a:ea typeface="Arial"/>
                <a:cs typeface="Arial"/>
                <a:sym typeface="Arial"/>
              </a:rPr>
              <a:t>dass</a:t>
            </a:r>
            <a:r>
              <a:rPr lang="de-AT" sz="1400" b="0" i="0" u="none" strike="noStrike" cap="none" dirty="0">
                <a:solidFill>
                  <a:srgbClr val="000000"/>
                </a:solidFill>
                <a:latin typeface="Arial"/>
                <a:ea typeface="Arial"/>
                <a:cs typeface="Arial"/>
                <a:sym typeface="Arial"/>
              </a:rPr>
              <a:t> diese bald in den Ruhestand gehen.</a:t>
            </a:r>
          </a:p>
          <a:p>
            <a:pPr marL="285750" lvl="0" indent="-285750">
              <a:buSzPts val="1400"/>
              <a:buFont typeface="Arial"/>
              <a:buChar char="•"/>
            </a:pPr>
            <a:r>
              <a:rPr lang="de-AT" sz="1400" b="0" i="0" u="none" strike="noStrike" cap="none" dirty="0">
                <a:solidFill>
                  <a:srgbClr val="000000"/>
                </a:solidFill>
                <a:latin typeface="Arial"/>
                <a:ea typeface="Arial"/>
                <a:cs typeface="Arial"/>
                <a:sym typeface="Arial"/>
              </a:rPr>
              <a:t>Ein Mangel an maßgeschneiderten Schulungsprogrammen erschwert es älteren </a:t>
            </a:r>
            <a:r>
              <a:rPr lang="de-AT" dirty="0"/>
              <a:t>Beschäftigten, </a:t>
            </a:r>
            <a:r>
              <a:rPr lang="de-AT" sz="1400" b="0" i="0" u="none" strike="noStrike" cap="none" dirty="0">
                <a:solidFill>
                  <a:srgbClr val="000000"/>
                </a:solidFill>
                <a:latin typeface="Arial"/>
                <a:ea typeface="Arial"/>
                <a:cs typeface="Arial"/>
                <a:sym typeface="Arial"/>
              </a:rPr>
              <a:t>ihre Qualifikationen zu verbessern.</a:t>
            </a:r>
          </a:p>
          <a:p>
            <a:pPr marL="285750" lvl="0" indent="-285750">
              <a:buSzPts val="1400"/>
              <a:buFont typeface="Arial"/>
              <a:buChar char="•"/>
            </a:pPr>
            <a:r>
              <a:rPr lang="de-AT" sz="1400" b="0" i="0" u="none" strike="noStrike" cap="none" dirty="0">
                <a:solidFill>
                  <a:srgbClr val="000000"/>
                </a:solidFill>
                <a:latin typeface="Arial"/>
                <a:ea typeface="Arial"/>
                <a:cs typeface="Arial"/>
                <a:sym typeface="Arial"/>
              </a:rPr>
              <a:t>Maßgeschneiderte Schulungsprogramme für ältere </a:t>
            </a:r>
            <a:r>
              <a:rPr lang="de-AT" dirty="0"/>
              <a:t>Beschäftigte, </a:t>
            </a:r>
            <a:r>
              <a:rPr lang="de-AT" sz="1400" b="0" i="0" u="none" strike="noStrike" cap="none" dirty="0">
                <a:solidFill>
                  <a:srgbClr val="000000"/>
                </a:solidFill>
                <a:latin typeface="Arial"/>
                <a:ea typeface="Arial"/>
                <a:cs typeface="Arial"/>
                <a:sym typeface="Arial"/>
              </a:rPr>
              <a:t>um mit den allgemeinen Entwicklungen im Beruf Schritt zu halten</a:t>
            </a:r>
          </a:p>
          <a:p>
            <a:pPr marL="285750" lvl="0" indent="-285750">
              <a:buSzPts val="1400"/>
              <a:buFont typeface="Arial"/>
              <a:buChar char="•"/>
            </a:pPr>
            <a:r>
              <a:rPr lang="de-AT" sz="1400" b="0" i="0" u="none" strike="noStrike" cap="none" dirty="0">
                <a:solidFill>
                  <a:srgbClr val="000000"/>
                </a:solidFill>
                <a:latin typeface="Arial"/>
                <a:ea typeface="Arial"/>
                <a:cs typeface="Arial"/>
                <a:sym typeface="Arial"/>
              </a:rPr>
              <a:t>Maßgeschneiderte Schulungsprogramme für ältere </a:t>
            </a:r>
            <a:r>
              <a:rPr lang="de-AT" dirty="0"/>
              <a:t>Beschäftigte, </a:t>
            </a:r>
            <a:r>
              <a:rPr lang="de-AT" sz="1400" b="0" i="0" u="none" strike="noStrike" cap="none" dirty="0">
                <a:solidFill>
                  <a:srgbClr val="000000"/>
                </a:solidFill>
                <a:latin typeface="Arial"/>
                <a:ea typeface="Arial"/>
                <a:cs typeface="Arial"/>
                <a:sym typeface="Arial"/>
              </a:rPr>
              <a:t>um mit den IT-/Digitalentwicklungen Schritt zu halten</a:t>
            </a:r>
          </a:p>
          <a:p>
            <a:pPr marL="0" marR="0" lvl="0" indent="0" algn="l" rtl="0">
              <a:lnSpc>
                <a:spcPct val="100000"/>
              </a:lnSpc>
              <a:spcBef>
                <a:spcPts val="0"/>
              </a:spcBef>
              <a:spcAft>
                <a:spcPts val="0"/>
              </a:spcAft>
              <a:buClr>
                <a:srgbClr val="000000"/>
              </a:buClr>
              <a:buSzPts val="1100"/>
              <a:buFont typeface="Arial"/>
              <a:buNone/>
            </a:pPr>
            <a:endParaRPr lang="de-AT" sz="1100" b="0" i="0" u="none" strike="noStrike" cap="none" dirty="0">
              <a:solidFill>
                <a:srgbClr val="000000"/>
              </a:solidFill>
              <a:latin typeface="Arial"/>
              <a:ea typeface="Arial"/>
              <a:cs typeface="Arial"/>
              <a:sym typeface="Arial"/>
            </a:endParaRPr>
          </a:p>
        </p:txBody>
      </p:sp>
      <p:sp>
        <p:nvSpPr>
          <p:cNvPr id="325" name="Google Shape;325;p12"/>
          <p:cNvSpPr txBox="1"/>
          <p:nvPr/>
        </p:nvSpPr>
        <p:spPr>
          <a:xfrm>
            <a:off x="275392" y="5787043"/>
            <a:ext cx="1098562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FF6D25"/>
                </a:solidFill>
                <a:latin typeface="Arial"/>
                <a:ea typeface="Arial"/>
                <a:cs typeface="Arial"/>
                <a:sym typeface="Arial"/>
              </a:rPr>
              <a:t>💡 </a:t>
            </a:r>
            <a:r>
              <a:rPr lang="en-US" sz="1800" b="1" i="0" u="none" strike="noStrike" cap="none">
                <a:solidFill>
                  <a:srgbClr val="FF6D25"/>
                </a:solidFill>
                <a:latin typeface="Arial"/>
                <a:ea typeface="Arial"/>
                <a:cs typeface="Arial"/>
                <a:sym typeface="Arial"/>
              </a:rPr>
              <a:t>Denkanstoß: </a:t>
            </a:r>
            <a:r>
              <a:rPr lang="en-US" sz="1800" b="0" i="0" u="none" strike="noStrike" cap="none">
                <a:solidFill>
                  <a:schemeClr val="dk1"/>
                </a:solidFill>
                <a:latin typeface="Arial"/>
                <a:ea typeface="Arial"/>
                <a:cs typeface="Arial"/>
                <a:sym typeface="Arial"/>
              </a:rPr>
              <a:t>Was ist Ihr Feedback / Ergebnis aus dem Potenzial-Scanner?</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0"/>
        <p:cNvGrpSpPr/>
        <p:nvPr/>
      </p:nvGrpSpPr>
      <p:grpSpPr>
        <a:xfrm>
          <a:off x="0" y="0"/>
          <a:ext cx="0" cy="0"/>
          <a:chOff x="0" y="0"/>
          <a:chExt cx="0" cy="0"/>
        </a:xfrm>
      </p:grpSpPr>
      <p:sp>
        <p:nvSpPr>
          <p:cNvPr id="331" name="Google Shape;331;p13"/>
          <p:cNvSpPr txBox="1"/>
          <p:nvPr/>
        </p:nvSpPr>
        <p:spPr>
          <a:xfrm>
            <a:off x="143540" y="623348"/>
            <a:ext cx="12192000" cy="489360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de-AT" sz="2800" b="1" i="0" u="none" strike="noStrike" cap="none" dirty="0">
                <a:solidFill>
                  <a:srgbClr val="FF6D25"/>
                </a:solidFill>
                <a:latin typeface="Arial"/>
                <a:ea typeface="Arial"/>
                <a:cs typeface="Arial"/>
                <a:sym typeface="Arial"/>
              </a:rPr>
              <a:t>Wichtige Erkenntnisse für KMU in Europa</a:t>
            </a:r>
            <a:endParaRPr lang="de-AT"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de-AT" sz="1800" b="1" i="0" u="none" strike="noStrike" cap="none" dirty="0">
                <a:solidFill>
                  <a:srgbClr val="000000"/>
                </a:solidFill>
                <a:latin typeface="Arial"/>
                <a:ea typeface="Arial"/>
                <a:cs typeface="Arial"/>
                <a:sym typeface="Arial"/>
              </a:rPr>
              <a:t>Ältere Beschäftigte bieten ein echtes </a:t>
            </a:r>
            <a:r>
              <a:rPr lang="de-AT" sz="1800" b="1" i="0" u="none" strike="noStrike" cap="none" dirty="0" err="1">
                <a:solidFill>
                  <a:srgbClr val="000000"/>
                </a:solidFill>
                <a:latin typeface="Arial"/>
                <a:ea typeface="Arial"/>
                <a:cs typeface="Arial"/>
                <a:sym typeface="Arial"/>
              </a:rPr>
              <a:t>Potenzial</a:t>
            </a:r>
            <a:r>
              <a:rPr lang="de-AT" sz="1800" b="1" i="0" u="none" strike="noStrike" cap="none" dirty="0">
                <a:solidFill>
                  <a:srgbClr val="000000"/>
                </a:solidFill>
                <a:latin typeface="Arial"/>
                <a:ea typeface="Arial"/>
                <a:cs typeface="Arial"/>
                <a:sym typeface="Arial"/>
              </a:rPr>
              <a:t>, </a:t>
            </a:r>
            <a:r>
              <a:rPr lang="de-AT" sz="1800" b="0" i="0" u="none" strike="noStrike" cap="none" dirty="0">
                <a:solidFill>
                  <a:srgbClr val="000000"/>
                </a:solidFill>
                <a:latin typeface="Arial"/>
                <a:ea typeface="Arial"/>
                <a:cs typeface="Arial"/>
                <a:sym typeface="Arial"/>
              </a:rPr>
              <a:t>um den Fachkräftemangel zu mildern,</a:t>
            </a:r>
            <a:r>
              <a:rPr lang="de-AT" sz="1800" dirty="0"/>
              <a:t> </a:t>
            </a:r>
            <a:r>
              <a:rPr lang="de-AT" sz="1800" b="0" i="0" u="none" strike="noStrike" cap="none" dirty="0">
                <a:solidFill>
                  <a:srgbClr val="000000"/>
                </a:solidFill>
                <a:latin typeface="Arial"/>
                <a:ea typeface="Arial"/>
                <a:cs typeface="Arial"/>
                <a:sym typeface="Arial"/>
              </a:rPr>
              <a:t>insbesondere wenn sie unterstützt werden durch:</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0" i="0" u="none" strike="noStrike" cap="none" dirty="0">
                <a:solidFill>
                  <a:srgbClr val="000000"/>
                </a:solidFill>
                <a:latin typeface="Arial"/>
                <a:ea typeface="Arial"/>
                <a:cs typeface="Arial"/>
                <a:sym typeface="Arial"/>
              </a:rPr>
              <a:t>Möglichkeiten zum lebenslangen Lernen (z. B. digitale Weiterqualifizierung)</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de-AT" sz="1800" b="0" i="0" u="none" strike="noStrike" cap="none" dirty="0">
                <a:solidFill>
                  <a:srgbClr val="000000"/>
                </a:solidFill>
                <a:latin typeface="Arial"/>
                <a:ea typeface="Arial"/>
                <a:cs typeface="Arial"/>
                <a:sym typeface="Arial"/>
              </a:rPr>
              <a:t>Flexible Arbeitsmodelle (Teilzeit, Beratung, Altersteilzeit)</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de-AT" sz="1800" dirty="0"/>
              <a:t>A</a:t>
            </a:r>
            <a:r>
              <a:rPr lang="de-AT" sz="1800" i="0" u="none" strike="noStrike" cap="none" dirty="0">
                <a:solidFill>
                  <a:srgbClr val="000000"/>
                </a:solidFill>
                <a:latin typeface="Arial"/>
                <a:ea typeface="Arial"/>
                <a:cs typeface="Arial"/>
                <a:sym typeface="Arial"/>
              </a:rPr>
              <a:t>ltersneutrale Stellenbeschreibungen und inklusive Rekrutierungskampagnen</a:t>
            </a:r>
            <a:endParaRPr lang="de-AT" sz="140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de-AT" sz="1800" dirty="0"/>
              <a:t>F</a:t>
            </a:r>
            <a:r>
              <a:rPr lang="de-AT" sz="1800" i="0" u="none" strike="noStrike" cap="none" dirty="0">
                <a:solidFill>
                  <a:srgbClr val="000000"/>
                </a:solidFill>
                <a:latin typeface="Arial"/>
                <a:ea typeface="Arial"/>
                <a:cs typeface="Arial"/>
                <a:sym typeface="Arial"/>
              </a:rPr>
              <a:t>lexible Karrierewege an, wie z. B. Teilzeitoptionen oder Altersteilzeit</a:t>
            </a:r>
            <a:endParaRPr lang="de-AT" sz="140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de-AT" sz="1800" i="0" u="none" strike="noStrike" cap="none" dirty="0">
                <a:solidFill>
                  <a:srgbClr val="000000"/>
                </a:solidFill>
                <a:latin typeface="Arial"/>
                <a:ea typeface="Arial"/>
                <a:cs typeface="Arial"/>
                <a:sym typeface="Arial"/>
              </a:rPr>
              <a:t>Förderung der generationsübergreifenden Zusammenarbeit durch Mentoring und Teamgestaltung</a:t>
            </a:r>
            <a:endParaRPr lang="de-AT" sz="140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de-AT" sz="1800" i="0" u="none" strike="noStrike" cap="none" dirty="0">
                <a:solidFill>
                  <a:srgbClr val="000000"/>
                </a:solidFill>
                <a:latin typeface="Arial"/>
                <a:ea typeface="Arial"/>
                <a:cs typeface="Arial"/>
                <a:sym typeface="Arial"/>
              </a:rPr>
              <a:t>Überwachung und Bekämpfung von Altersdiskriminierung bei Beförderungen, Bewertungen und Weiterb</a:t>
            </a:r>
            <a:r>
              <a:rPr lang="de-AT" sz="1800" b="0" i="0" u="none" strike="noStrike" cap="none" dirty="0">
                <a:solidFill>
                  <a:srgbClr val="000000"/>
                </a:solidFill>
                <a:latin typeface="Arial"/>
                <a:ea typeface="Arial"/>
                <a:cs typeface="Arial"/>
                <a:sym typeface="Arial"/>
              </a:rPr>
              <a:t>ildungsmöglichkeiten</a:t>
            </a:r>
            <a:endParaRPr lang="de-AT"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de-AT" sz="1800" b="0" i="0" u="none" strike="noStrike" cap="none" dirty="0">
                <a:solidFill>
                  <a:srgbClr val="000000"/>
                </a:solidFill>
                <a:latin typeface="Arial"/>
                <a:ea typeface="Arial"/>
                <a:cs typeface="Arial"/>
                <a:sym typeface="Arial"/>
              </a:rPr>
              <a:t>Unterstützende staatliche Maßnahmen (Anreize, Zuschüsse, Weiterbildungsbeihilfen)</a:t>
            </a:r>
            <a:endParaRPr lang="de-AT"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de-AT" sz="1800" b="0" i="0" u="none" strike="noStrike" cap="none" dirty="0">
                <a:solidFill>
                  <a:srgbClr val="000000"/>
                </a:solidFill>
                <a:latin typeface="Arial"/>
                <a:ea typeface="Arial"/>
                <a:cs typeface="Arial"/>
                <a:sym typeface="Arial"/>
              </a:rPr>
              <a:t>Ältere Beschäftigte können ein strategischer Bestandteil einer umfassenderen Reaktion auf den Fachkräftemangel sein - insbesondere für KMU, die größere Schwierigkeiten haben, Talente zu gewinnen und zu halten.</a:t>
            </a:r>
          </a:p>
        </p:txBody>
      </p:sp>
      <p:sp>
        <p:nvSpPr>
          <p:cNvPr id="332" name="Google Shape;332;p13"/>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Wichtige Erkenntnisse</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7"/>
        <p:cNvGrpSpPr/>
        <p:nvPr/>
      </p:nvGrpSpPr>
      <p:grpSpPr>
        <a:xfrm>
          <a:off x="0" y="0"/>
          <a:ext cx="0" cy="0"/>
          <a:chOff x="0" y="0"/>
          <a:chExt cx="0" cy="0"/>
        </a:xfrm>
      </p:grpSpPr>
      <p:sp>
        <p:nvSpPr>
          <p:cNvPr id="338" name="Google Shape;338;p14"/>
          <p:cNvSpPr txBox="1"/>
          <p:nvPr/>
        </p:nvSpPr>
        <p:spPr>
          <a:xfrm>
            <a:off x="187631" y="557054"/>
            <a:ext cx="11359538" cy="553993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en-US" sz="2800" b="1" i="0" u="none" strike="noStrike" cap="none">
                <a:solidFill>
                  <a:srgbClr val="FF6D25"/>
                </a:solidFill>
                <a:latin typeface="Arial"/>
                <a:ea typeface="Arial"/>
                <a:cs typeface="Arial"/>
                <a:sym typeface="Arial"/>
              </a:rPr>
              <a:t>Politische und unternehmerische Reaktionen</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EU-Initiativen</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Die Europäische Kommission hat Aktionspläne vorgelegt, in denen ausdrücklich die Einbeziehung älterer Arbeitnehmer und anderer unterrepräsentierter Gruppen zur Bewältigung des Arbeitskräftemangels und des Fachkräftemangels erwähnt wird – darunter Maßnahmen zur:</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den Zugang älterer Arbeitnehmer zu Beschäftigung und Weiterbildung zu verbessern</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Unterstützung von Möglichkeiten für lebenslanges Lernen und Umschulung</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Beseitigung von Hindernissen für die Erwerbsbeteiligung</a:t>
            </a:r>
            <a:endParaRPr sz="1400" b="0" i="0" u="none" strike="noStrike" cap="none">
              <a:solidFill>
                <a:srgbClr val="000000"/>
              </a:solidFill>
              <a:latin typeface="Arial"/>
              <a:ea typeface="Arial"/>
              <a:cs typeface="Arial"/>
              <a:sym typeface="Arial"/>
            </a:endParaRPr>
          </a:p>
          <a:p>
            <a:pPr marL="285750" marR="0" lvl="0" indent="-234950" algn="l" rtl="0">
              <a:lnSpc>
                <a:spcPct val="15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Nationale Maßnahmen (Beispiel: Deutschland)</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Mehrere EU-Länder erproben Anreize, um erfahrene Arbeitnehmer im Erwerbsleben zu halten:</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Steuerliche Anreize für Rentner, die weiterarbeiten (z. B. bis zu 2.000 € pro Monat steuerfrei), um die Erwerbsbeteiligung nach der Pensionierung zu fördern. </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Flexible Arbeitsmodelle und gezielte Zuschüsse für Arbeitgeber, die ältere Arbeitnehmer einstellen.</a:t>
            </a:r>
            <a:endParaRPr sz="1800" b="0" i="0" u="none" strike="noStrike" cap="none">
              <a:solidFill>
                <a:srgbClr val="000000"/>
              </a:solidFill>
              <a:latin typeface="Arial"/>
              <a:ea typeface="Arial"/>
              <a:cs typeface="Arial"/>
              <a:sym typeface="Arial"/>
            </a:endParaRPr>
          </a:p>
        </p:txBody>
      </p:sp>
      <p:sp>
        <p:nvSpPr>
          <p:cNvPr id="339" name="Google Shape;339;p14"/>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Politik</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344"/>
        <p:cNvGrpSpPr/>
        <p:nvPr/>
      </p:nvGrpSpPr>
      <p:grpSpPr>
        <a:xfrm>
          <a:off x="0" y="0"/>
          <a:ext cx="0" cy="0"/>
          <a:chOff x="0" y="0"/>
          <a:chExt cx="0" cy="0"/>
        </a:xfrm>
      </p:grpSpPr>
      <p:sp>
        <p:nvSpPr>
          <p:cNvPr id="345" name="Google Shape;345;p15"/>
          <p:cNvSpPr txBox="1"/>
          <p:nvPr/>
        </p:nvSpPr>
        <p:spPr>
          <a:xfrm>
            <a:off x="187631" y="557054"/>
            <a:ext cx="9806761" cy="184661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en-US" sz="2800" b="1" i="0" u="none" strike="noStrike" cap="none" dirty="0" err="1">
                <a:solidFill>
                  <a:srgbClr val="FF6D25"/>
                </a:solidFill>
                <a:latin typeface="Arial"/>
                <a:ea typeface="Arial"/>
                <a:cs typeface="Arial"/>
                <a:sym typeface="Arial"/>
              </a:rPr>
              <a:t>Fallstudien</a:t>
            </a:r>
            <a:r>
              <a:rPr lang="en-US" sz="2800" b="1" i="0" u="none" strike="noStrike" cap="none" dirty="0">
                <a:solidFill>
                  <a:srgbClr val="FF6D25"/>
                </a:solidFill>
                <a:latin typeface="Arial"/>
                <a:ea typeface="Arial"/>
                <a:cs typeface="Arial"/>
                <a:sym typeface="Arial"/>
              </a:rPr>
              <a:t>: </a:t>
            </a:r>
            <a:br>
              <a:rPr lang="en-US" sz="2800" b="1" i="0" u="none" strike="noStrike" cap="none" dirty="0">
                <a:solidFill>
                  <a:srgbClr val="FF6D25"/>
                </a:solidFill>
                <a:latin typeface="Arial"/>
                <a:ea typeface="Arial"/>
                <a:cs typeface="Arial"/>
                <a:sym typeface="Arial"/>
              </a:rPr>
            </a:br>
            <a:r>
              <a:rPr lang="en-US" sz="2000" b="1" i="0" u="none" strike="noStrike" cap="none" dirty="0" err="1">
                <a:solidFill>
                  <a:srgbClr val="000000"/>
                </a:solidFill>
                <a:latin typeface="Arial"/>
                <a:ea typeface="Arial"/>
                <a:cs typeface="Arial"/>
                <a:sym typeface="Arial"/>
              </a:rPr>
              <a:t>Altersgerechte</a:t>
            </a:r>
            <a:r>
              <a:rPr lang="en-US" sz="2000" b="1" i="0" u="none" strike="noStrike" cap="none" dirty="0">
                <a:solidFill>
                  <a:srgbClr val="000000"/>
                </a:solidFill>
                <a:latin typeface="Arial"/>
                <a:ea typeface="Arial"/>
                <a:cs typeface="Arial"/>
                <a:sym typeface="Arial"/>
              </a:rPr>
              <a:t> </a:t>
            </a:r>
            <a:r>
              <a:rPr lang="en-US" sz="2000" b="1" i="0" u="none" strike="noStrike" cap="none" dirty="0" err="1">
                <a:solidFill>
                  <a:srgbClr val="000000"/>
                </a:solidFill>
                <a:latin typeface="Arial"/>
                <a:ea typeface="Arial"/>
                <a:cs typeface="Arial"/>
                <a:sym typeface="Arial"/>
              </a:rPr>
              <a:t>Arbeitsorganisation</a:t>
            </a:r>
            <a:br>
              <a:rPr lang="en-US" sz="1400" b="0" i="0" u="none" strike="noStrike" cap="none" dirty="0">
                <a:solidFill>
                  <a:srgbClr val="000000"/>
                </a:solidFill>
                <a:latin typeface="Arial"/>
                <a:ea typeface="Arial"/>
                <a:cs typeface="Arial"/>
                <a:sym typeface="Arial"/>
              </a:rPr>
            </a:br>
            <a:r>
              <a:rPr lang="en-US" sz="1400" b="1" i="0" u="sng" strike="noStrike" cap="none" dirty="0" err="1">
                <a:solidFill>
                  <a:srgbClr val="000000"/>
                </a:solidFill>
                <a:latin typeface="Arial"/>
                <a:ea typeface="Arial"/>
                <a:cs typeface="Arial"/>
                <a:sym typeface="Arial"/>
              </a:rPr>
              <a:t>Unternehmen</a:t>
            </a:r>
            <a:r>
              <a:rPr lang="en-US" sz="1400" b="0" i="0" u="none" strike="noStrike" cap="none" dirty="0">
                <a:solidFill>
                  <a:srgbClr val="000000"/>
                </a:solidFill>
                <a:latin typeface="Arial"/>
                <a:ea typeface="Arial"/>
                <a:cs typeface="Arial"/>
                <a:sym typeface="Arial"/>
              </a:rPr>
              <a:t>: </a:t>
            </a:r>
            <a:r>
              <a:rPr lang="en-US" sz="1400" b="0" i="0" u="sng" strike="noStrike" cap="none" dirty="0" err="1">
                <a:solidFill>
                  <a:schemeClr val="hlink"/>
                </a:solidFill>
                <a:latin typeface="Arial"/>
                <a:ea typeface="Arial"/>
                <a:cs typeface="Arial"/>
                <a:sym typeface="Arial"/>
                <a:hlinkClick r:id="rId3"/>
              </a:rPr>
              <a:t>Schreinerei</a:t>
            </a:r>
            <a:r>
              <a:rPr lang="en-US" sz="1400" b="0" i="0" u="sng" strike="noStrike" cap="none" dirty="0">
                <a:solidFill>
                  <a:schemeClr val="hlink"/>
                </a:solidFill>
                <a:latin typeface="Arial"/>
                <a:ea typeface="Arial"/>
                <a:cs typeface="Arial"/>
                <a:sym typeface="Arial"/>
                <a:hlinkClick r:id="rId3"/>
              </a:rPr>
              <a:t> Ludwig Mayr GmbH &amp; Co. KG, </a:t>
            </a:r>
            <a:r>
              <a:rPr lang="en-US" sz="1400" b="0" i="0" u="sng" strike="noStrike" cap="none" dirty="0" err="1">
                <a:solidFill>
                  <a:schemeClr val="hlink"/>
                </a:solidFill>
                <a:latin typeface="Arial"/>
                <a:ea typeface="Arial"/>
                <a:cs typeface="Arial"/>
                <a:sym typeface="Arial"/>
                <a:hlinkClick r:id="rId3"/>
              </a:rPr>
              <a:t>Manching</a:t>
            </a:r>
            <a:r>
              <a:rPr lang="en-US" sz="1400" b="0" i="0" u="sng" strike="noStrike" cap="none" dirty="0">
                <a:solidFill>
                  <a:schemeClr val="hlink"/>
                </a:solidFill>
                <a:latin typeface="Arial"/>
                <a:ea typeface="Arial"/>
                <a:cs typeface="Arial"/>
                <a:sym typeface="Arial"/>
                <a:hlinkClick r:id="rId3"/>
              </a:rPr>
              <a:t> // </a:t>
            </a:r>
            <a:r>
              <a:rPr lang="en-US" sz="1400" b="0" i="0" u="sng" strike="noStrike" cap="none" dirty="0" err="1">
                <a:solidFill>
                  <a:schemeClr val="hlink"/>
                </a:solidFill>
                <a:latin typeface="Arial"/>
                <a:ea typeface="Arial"/>
                <a:cs typeface="Arial"/>
                <a:sym typeface="Arial"/>
                <a:hlinkClick r:id="rId3"/>
              </a:rPr>
              <a:t>Schreinerei</a:t>
            </a:r>
            <a:r>
              <a:rPr lang="en-US" sz="1400" b="0" i="0" u="sng" strike="noStrike" cap="none" dirty="0">
                <a:solidFill>
                  <a:schemeClr val="hlink"/>
                </a:solidFill>
                <a:latin typeface="Arial"/>
                <a:ea typeface="Arial"/>
                <a:cs typeface="Arial"/>
                <a:sym typeface="Arial"/>
                <a:hlinkClick r:id="rId3"/>
              </a:rPr>
              <a:t> &amp; </a:t>
            </a:r>
            <a:r>
              <a:rPr lang="en-US" sz="1400" b="0" i="0" u="sng" strike="noStrike" cap="none" dirty="0" err="1">
                <a:solidFill>
                  <a:schemeClr val="hlink"/>
                </a:solidFill>
                <a:latin typeface="Arial"/>
                <a:ea typeface="Arial"/>
                <a:cs typeface="Arial"/>
                <a:sym typeface="Arial"/>
                <a:hlinkClick r:id="rId3"/>
              </a:rPr>
              <a:t>Möbelfabrik</a:t>
            </a:r>
            <a:r>
              <a:rPr lang="en-US" sz="1400" b="0" i="0" u="sng" strike="noStrike" cap="none" dirty="0">
                <a:solidFill>
                  <a:schemeClr val="hlink"/>
                </a:solidFill>
                <a:latin typeface="Arial"/>
                <a:ea typeface="Arial"/>
                <a:cs typeface="Arial"/>
                <a:sym typeface="Arial"/>
                <a:hlinkClick r:id="rId3"/>
              </a:rPr>
              <a:t> Mayr</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6" name="Google Shape;346;p15"/>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Fallstudien</a:t>
            </a:r>
            <a:endParaRPr sz="2000" b="1" i="0" u="none" strike="noStrike" cap="none">
              <a:solidFill>
                <a:srgbClr val="FFFFFF"/>
              </a:solidFill>
              <a:latin typeface="Arial"/>
              <a:ea typeface="Arial"/>
              <a:cs typeface="Arial"/>
              <a:sym typeface="Arial"/>
            </a:endParaRPr>
          </a:p>
        </p:txBody>
      </p:sp>
      <p:sp>
        <p:nvSpPr>
          <p:cNvPr id="347" name="Google Shape;347;p15"/>
          <p:cNvSpPr txBox="1"/>
          <p:nvPr/>
        </p:nvSpPr>
        <p:spPr>
          <a:xfrm>
            <a:off x="187631" y="2357546"/>
            <a:ext cx="11246987" cy="2893059"/>
          </a:xfrm>
          <a:prstGeom prst="rect">
            <a:avLst/>
          </a:prstGeom>
          <a:noFill/>
          <a:ln>
            <a:noFill/>
          </a:ln>
        </p:spPr>
        <p:txBody>
          <a:bodyPr spcFirstLastPara="1" wrap="square" lIns="91425" tIns="45700" rIns="91425" bIns="45700" anchor="t" anchorCtr="0">
            <a:spAutoFit/>
          </a:bodyPr>
          <a:lstStyle/>
          <a:p>
            <a:r>
              <a:rPr lang="de-DE" dirty="0"/>
              <a:t>Die Schreinerei Ludwig Mayr fördert ein modernes, flexibles Arbeitsumfeld, das auf die unterschiedlichen Lebensphasen ihrer </a:t>
            </a:r>
            <a:r>
              <a:rPr lang="de-DE" dirty="0" err="1"/>
              <a:t>Mitarbeiter:innen</a:t>
            </a:r>
            <a:r>
              <a:rPr lang="de-DE" dirty="0"/>
              <a:t> zugeschnitten ist. Zu den flexiblen Arbeitszeitmodellen gehören individuell reduzierte Arbeitszeiten zur Berücksichtigung familiärer, gesundheitlicher oder altersbedingter Bedürfnisse sowie freiwillige, projektbezogene Arbeitszeitmodelle von bis zu 6 × 10 Stunden pro Woche. Überstunden werden auf ein lebenslanges Arbeitszeitkonto gutgeschrieben und können als bezahlte Freistellung in Anspruch genommen werden, was die langfristige Work-Life-Balance unterstützt.</a:t>
            </a:r>
          </a:p>
          <a:p>
            <a:endParaRPr lang="de-DE" dirty="0"/>
          </a:p>
          <a:p>
            <a:r>
              <a:rPr lang="de-DE" dirty="0"/>
              <a:t>Projekte werden von altersgemischten Teams umgesetzt, die Erfahrung und Kreativität zum Nutzen von </a:t>
            </a:r>
            <a:r>
              <a:rPr lang="de-DE" dirty="0" err="1"/>
              <a:t>Kund:innen</a:t>
            </a:r>
            <a:r>
              <a:rPr lang="de-DE" dirty="0"/>
              <a:t> und </a:t>
            </a:r>
            <a:r>
              <a:rPr lang="de-DE" dirty="0" err="1"/>
              <a:t>Mitarbeiter:innen</a:t>
            </a:r>
            <a:r>
              <a:rPr lang="de-DE" dirty="0"/>
              <a:t> vereinen. Dieser Ansatz fördert den Wissensaustausch, das gegenseitige Lernen und die kontinuierliche persönliche Weiterentwicklung. Fortlaufende Schulungen und berufliche Qualifizierung haben im Unternehmen höchste Priorität.</a:t>
            </a:r>
          </a:p>
          <a:p>
            <a:endParaRPr lang="de-DE" dirty="0"/>
          </a:p>
          <a:p>
            <a:r>
              <a:rPr lang="de-DE" dirty="0"/>
              <a:t>Um die Zusammenarbeit und den Dialog zwischen </a:t>
            </a:r>
            <a:r>
              <a:rPr lang="de-DE" dirty="0" err="1"/>
              <a:t>Mitarbeiter:innen</a:t>
            </a:r>
            <a:r>
              <a:rPr lang="de-DE" dirty="0"/>
              <a:t> und Geschäftsleitung weiter zu stärken, hat die Tischlerei Ludwig Mayr im Jahr 2015 einen freiwilligen Mitarbeiterrat (Schreinerrat) eingerichtet. Über diese Plattform werden die </a:t>
            </a:r>
            <a:r>
              <a:rPr lang="de-DE" dirty="0" err="1"/>
              <a:t>Mitarbeiter:innen</a:t>
            </a:r>
            <a:r>
              <a:rPr lang="de-DE" dirty="0"/>
              <a:t> aktiv in wichtige Unternehmensentscheidungen einbezogen, was eine Kultur der Mitbestimmung und des Vertrauens stärkt.</a:t>
            </a:r>
          </a:p>
        </p:txBody>
      </p:sp>
      <p:sp>
        <p:nvSpPr>
          <p:cNvPr id="348" name="Google Shape;348;p15"/>
          <p:cNvSpPr txBox="1"/>
          <p:nvPr/>
        </p:nvSpPr>
        <p:spPr>
          <a:xfrm>
            <a:off x="275248" y="5869744"/>
            <a:ext cx="614238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hlink"/>
                </a:solidFill>
                <a:latin typeface="Arial"/>
                <a:ea typeface="Arial"/>
                <a:cs typeface="Arial"/>
                <a:sym typeface="Arial"/>
                <a:hlinkClick r:id="rId4"/>
              </a:rPr>
              <a:t>Quelle: https://www.stmas.bayern.de/arbeit/aeltere-aw.php#sec1</a:t>
            </a:r>
            <a:r>
              <a:rPr lang="en-US"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349" name="Google Shape;349;p15"/>
          <p:cNvPicPr preferRelativeResize="0"/>
          <p:nvPr/>
        </p:nvPicPr>
        <p:blipFill rotWithShape="1">
          <a:blip r:embed="rId5">
            <a:alphaModFix/>
          </a:blip>
          <a:srcRect/>
          <a:stretch/>
        </p:blipFill>
        <p:spPr>
          <a:xfrm>
            <a:off x="8695944" y="471558"/>
            <a:ext cx="3496056" cy="117117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354"/>
        <p:cNvGrpSpPr/>
        <p:nvPr/>
      </p:nvGrpSpPr>
      <p:grpSpPr>
        <a:xfrm>
          <a:off x="0" y="0"/>
          <a:ext cx="0" cy="0"/>
          <a:chOff x="0" y="0"/>
          <a:chExt cx="0" cy="0"/>
        </a:xfrm>
      </p:grpSpPr>
      <p:sp>
        <p:nvSpPr>
          <p:cNvPr id="355" name="Google Shape;355;p16"/>
          <p:cNvSpPr txBox="1"/>
          <p:nvPr/>
        </p:nvSpPr>
        <p:spPr>
          <a:xfrm>
            <a:off x="187631" y="557054"/>
            <a:ext cx="11359538" cy="16927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FF6D25"/>
                </a:solidFill>
                <a:latin typeface="Arial"/>
                <a:ea typeface="Arial"/>
                <a:cs typeface="Arial"/>
                <a:sym typeface="Arial"/>
              </a:rPr>
              <a:t>Fallstudien: </a:t>
            </a:r>
            <a:br>
              <a:rPr lang="en-US" sz="2800" b="1" i="0" u="none" strike="noStrike" cap="none">
                <a:solidFill>
                  <a:srgbClr val="FF6D25"/>
                </a:solidFill>
                <a:latin typeface="Arial"/>
                <a:ea typeface="Arial"/>
                <a:cs typeface="Arial"/>
                <a:sym typeface="Arial"/>
              </a:rPr>
            </a:br>
            <a:r>
              <a:rPr lang="en-US" sz="2000" b="1" i="0" u="none" strike="noStrike" cap="none">
                <a:solidFill>
                  <a:srgbClr val="000000"/>
                </a:solidFill>
                <a:latin typeface="Arial"/>
                <a:ea typeface="Arial"/>
                <a:cs typeface="Arial"/>
                <a:sym typeface="Arial"/>
              </a:rPr>
              <a:t>Gesundheitsförderung und -management</a:t>
            </a:r>
            <a:br>
              <a:rPr lang="en-US" sz="1400" b="0" i="0" u="none" strike="noStrike" cap="none">
                <a:solidFill>
                  <a:srgbClr val="000000"/>
                </a:solidFill>
                <a:latin typeface="Arial"/>
                <a:ea typeface="Arial"/>
                <a:cs typeface="Arial"/>
                <a:sym typeface="Arial"/>
              </a:rPr>
            </a:br>
            <a:r>
              <a:rPr lang="en-US" sz="1400" b="1" i="0" u="sng" strike="noStrike" cap="none">
                <a:solidFill>
                  <a:srgbClr val="000000"/>
                </a:solidFill>
                <a:latin typeface="Arial"/>
                <a:ea typeface="Arial"/>
                <a:cs typeface="Arial"/>
                <a:sym typeface="Arial"/>
              </a:rPr>
              <a:t>Unternehmen: </a:t>
            </a:r>
            <a:r>
              <a:rPr lang="en-US" sz="1400" b="1" i="0" u="sng" strike="noStrike" cap="none">
                <a:solidFill>
                  <a:schemeClr val="hlink"/>
                </a:solidFill>
                <a:latin typeface="Arial"/>
                <a:ea typeface="Arial"/>
                <a:cs typeface="Arial"/>
                <a:sym typeface="Arial"/>
                <a:hlinkClick r:id="rId3"/>
              </a:rPr>
              <a:t>RAAB Baugesellschaft mbH &amp; Co KG</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800"/>
              <a:buFont typeface="Arial"/>
              <a:buNone/>
            </a:pPr>
            <a:endParaRPr sz="2800" b="1" i="0" u="none" strike="noStrike" cap="none">
              <a:solidFill>
                <a:srgbClr val="FF6D25"/>
              </a:solidFill>
              <a:latin typeface="Arial"/>
              <a:ea typeface="Arial"/>
              <a:cs typeface="Arial"/>
              <a:sym typeface="Arial"/>
            </a:endParaRPr>
          </a:p>
        </p:txBody>
      </p:sp>
      <p:sp>
        <p:nvSpPr>
          <p:cNvPr id="356" name="Google Shape;356;p16"/>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Fallstudien</a:t>
            </a:r>
            <a:endParaRPr sz="2000" b="1" i="0" u="none" strike="noStrike" cap="none">
              <a:solidFill>
                <a:srgbClr val="FFFFFF"/>
              </a:solidFill>
              <a:latin typeface="Arial"/>
              <a:ea typeface="Arial"/>
              <a:cs typeface="Arial"/>
              <a:sym typeface="Arial"/>
            </a:endParaRPr>
          </a:p>
        </p:txBody>
      </p:sp>
      <p:sp>
        <p:nvSpPr>
          <p:cNvPr id="357" name="Google Shape;357;p16"/>
          <p:cNvSpPr txBox="1"/>
          <p:nvPr/>
        </p:nvSpPr>
        <p:spPr>
          <a:xfrm>
            <a:off x="292342" y="5915464"/>
            <a:ext cx="614238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Quelle:</a:t>
            </a:r>
            <a:r>
              <a:rPr lang="en-US" sz="1400" b="0" i="0" u="sng" strike="noStrike" cap="none">
                <a:solidFill>
                  <a:schemeClr val="hlink"/>
                </a:solidFill>
                <a:latin typeface="Arial"/>
                <a:ea typeface="Arial"/>
                <a:cs typeface="Arial"/>
                <a:sym typeface="Arial"/>
                <a:hlinkClick r:id="rId4"/>
              </a:rPr>
              <a:t> https://www.stmas.bayern.de/arbeit/aeltere-aw.php#sec1</a:t>
            </a: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58" name="Google Shape;358;p16"/>
          <p:cNvSpPr txBox="1"/>
          <p:nvPr/>
        </p:nvSpPr>
        <p:spPr>
          <a:xfrm>
            <a:off x="292342" y="2254118"/>
            <a:ext cx="9157537" cy="3108503"/>
          </a:xfrm>
          <a:prstGeom prst="rect">
            <a:avLst/>
          </a:prstGeom>
          <a:noFill/>
          <a:ln>
            <a:noFill/>
          </a:ln>
        </p:spPr>
        <p:txBody>
          <a:bodyPr spcFirstLastPara="1" wrap="square" lIns="91425" tIns="45700" rIns="91425" bIns="45700" anchor="t" anchorCtr="0">
            <a:spAutoFit/>
          </a:bodyPr>
          <a:lstStyle/>
          <a:p>
            <a:r>
              <a:rPr lang="de-DE" dirty="0"/>
              <a:t>Das Unternehmen achtet </a:t>
            </a:r>
            <a:r>
              <a:rPr lang="de-DE" dirty="0" err="1"/>
              <a:t>bewusst</a:t>
            </a:r>
            <a:r>
              <a:rPr lang="de-DE" dirty="0"/>
              <a:t> auf eine ausgewogene Altersstruktur und fördert aktiv die langfristige Beschäftigung erfahrener </a:t>
            </a:r>
            <a:r>
              <a:rPr lang="de-DE" dirty="0" err="1"/>
              <a:t>Mitarbeiter:innen</a:t>
            </a:r>
            <a:r>
              <a:rPr lang="de-DE" dirty="0"/>
              <a:t>, sowohl auf Baustellen als auch in Bürofunktionen.</a:t>
            </a:r>
          </a:p>
          <a:p>
            <a:endParaRPr lang="de-DE" dirty="0"/>
          </a:p>
          <a:p>
            <a:r>
              <a:rPr lang="de-DE" dirty="0"/>
              <a:t>RAAB legt großen Wert darauf, nicht nur junge Fachkräfte einzustellen, sondern auch geeignete Arbeitsbedingungen für ältere </a:t>
            </a:r>
            <a:r>
              <a:rPr lang="de-DE" dirty="0" err="1"/>
              <a:t>Mitarbeiter:innen</a:t>
            </a:r>
            <a:r>
              <a:rPr lang="de-DE" dirty="0"/>
              <a:t> zu schaffen, die neue Perspektiven eröffnen. Dazu gehören Teilzeitmodelle, Umschulungsmöglichkeiten und alternative Aufgabenbereiche – beispielsweise in der Arbeitsvorbereitung oder im Lagerbetrieb –, wenn die körperlichen Anforderungen der Arbeit auf der Baustelle zu anstrengend werden.</a:t>
            </a:r>
          </a:p>
          <a:p>
            <a:endParaRPr lang="de-DE" dirty="0"/>
          </a:p>
          <a:p>
            <a:r>
              <a:rPr lang="de-DE" dirty="0"/>
              <a:t>Das Arbeitsschutzmanagement spielt bei RAAB eine zentrale Rolle und </a:t>
            </a:r>
            <a:r>
              <a:rPr lang="de-DE" dirty="0" err="1"/>
              <a:t>umfasst</a:t>
            </a:r>
            <a:r>
              <a:rPr lang="de-DE" dirty="0"/>
              <a:t> Rückenbetreuungsprogramme, den Einsatz von Exoskeletten, gezielte Gesundheitsförderung sowie regelmäßige Arbeitssicherheitsschulungen.</a:t>
            </a:r>
          </a:p>
          <a:p>
            <a:r>
              <a:rPr lang="de-DE" dirty="0"/>
              <a:t>Darüber hinaus bietet das Unternehmen </a:t>
            </a:r>
            <a:r>
              <a:rPr lang="de-DE" dirty="0" err="1"/>
              <a:t>Pensionär:innen</a:t>
            </a:r>
            <a:r>
              <a:rPr lang="de-DE" dirty="0"/>
              <a:t> die Möglichkeit, durch </a:t>
            </a:r>
            <a:r>
              <a:rPr lang="de-DE" dirty="0" err="1"/>
              <a:t>Midijob</a:t>
            </a:r>
            <a:r>
              <a:rPr lang="de-DE" dirty="0"/>
              <a:t>-Vereinbarungen aktiv im Unternehmen zu bleiben und so ihr Fachwissen und ihre Erfahrung weiterhin einzubringen.</a:t>
            </a: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359" name="Google Shape;359;p16" descr="Ein Bild, das Text, Himmel, Screenshot, Kran enthält.&#10;&#10;KI-generierte Inhalte können fehlerhaft sein."/>
          <p:cNvPicPr preferRelativeResize="0"/>
          <p:nvPr/>
        </p:nvPicPr>
        <p:blipFill rotWithShape="1">
          <a:blip r:embed="rId5">
            <a:alphaModFix/>
          </a:blip>
          <a:srcRect/>
          <a:stretch/>
        </p:blipFill>
        <p:spPr>
          <a:xfrm>
            <a:off x="7568119" y="471558"/>
            <a:ext cx="4623881" cy="14578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9D3"/>
        </a:solidFill>
        <a:effectLst/>
      </p:bgPr>
    </p:bg>
    <p:spTree>
      <p:nvGrpSpPr>
        <p:cNvPr id="1" name="Shape 364"/>
        <p:cNvGrpSpPr/>
        <p:nvPr/>
      </p:nvGrpSpPr>
      <p:grpSpPr>
        <a:xfrm>
          <a:off x="0" y="0"/>
          <a:ext cx="0" cy="0"/>
          <a:chOff x="0" y="0"/>
          <a:chExt cx="0" cy="0"/>
        </a:xfrm>
      </p:grpSpPr>
      <p:sp>
        <p:nvSpPr>
          <p:cNvPr id="365" name="Google Shape;365;p17"/>
          <p:cNvSpPr txBox="1"/>
          <p:nvPr/>
        </p:nvSpPr>
        <p:spPr>
          <a:xfrm>
            <a:off x="187631" y="471557"/>
            <a:ext cx="11359538" cy="19081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FF6D25"/>
                </a:solidFill>
                <a:latin typeface="Arial"/>
                <a:ea typeface="Arial"/>
                <a:cs typeface="Arial"/>
                <a:sym typeface="Arial"/>
              </a:rPr>
              <a:t>Fallstudien: </a:t>
            </a:r>
            <a:br>
              <a:rPr lang="en-US" sz="2800" b="1" i="0" u="none" strike="noStrike" cap="none">
                <a:solidFill>
                  <a:srgbClr val="FF6D25"/>
                </a:solidFill>
                <a:latin typeface="Arial"/>
                <a:ea typeface="Arial"/>
                <a:cs typeface="Arial"/>
                <a:sym typeface="Arial"/>
              </a:rPr>
            </a:br>
            <a:r>
              <a:rPr lang="en-US" sz="2000" b="1" i="0" u="none" strike="noStrike" cap="none">
                <a:solidFill>
                  <a:srgbClr val="000000"/>
                </a:solidFill>
                <a:latin typeface="Arial"/>
                <a:ea typeface="Arial"/>
                <a:cs typeface="Arial"/>
                <a:sym typeface="Arial"/>
              </a:rPr>
              <a:t>Berufsausbildung und lebenslanges Lernen</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Unternehmen: </a:t>
            </a:r>
            <a:r>
              <a:rPr lang="en-US" sz="1400" b="0" i="0" u="sng" strike="noStrike" cap="none">
                <a:solidFill>
                  <a:schemeClr val="hlink"/>
                </a:solidFill>
                <a:latin typeface="Arial"/>
                <a:ea typeface="Arial"/>
                <a:cs typeface="Arial"/>
                <a:sym typeface="Arial"/>
                <a:hlinkClick r:id="rId3"/>
              </a:rPr>
              <a:t>MAHLE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800"/>
              <a:buFont typeface="Arial"/>
              <a:buNone/>
            </a:pPr>
            <a:endParaRPr sz="2800" b="1" i="0" u="none" strike="noStrike" cap="none">
              <a:solidFill>
                <a:srgbClr val="FF6D25"/>
              </a:solidFill>
              <a:latin typeface="Arial"/>
              <a:ea typeface="Arial"/>
              <a:cs typeface="Arial"/>
              <a:sym typeface="Arial"/>
            </a:endParaRPr>
          </a:p>
        </p:txBody>
      </p:sp>
      <p:sp>
        <p:nvSpPr>
          <p:cNvPr id="366" name="Google Shape;366;p17"/>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Fallstudien</a:t>
            </a:r>
            <a:endParaRPr sz="2000" b="1" i="0" u="none" strike="noStrike" cap="none">
              <a:solidFill>
                <a:srgbClr val="FFFFFF"/>
              </a:solidFill>
              <a:latin typeface="Arial"/>
              <a:ea typeface="Arial"/>
              <a:cs typeface="Arial"/>
              <a:sym typeface="Arial"/>
            </a:endParaRPr>
          </a:p>
        </p:txBody>
      </p:sp>
      <p:sp>
        <p:nvSpPr>
          <p:cNvPr id="367" name="Google Shape;367;p17"/>
          <p:cNvSpPr txBox="1"/>
          <p:nvPr/>
        </p:nvSpPr>
        <p:spPr>
          <a:xfrm>
            <a:off x="6769664" y="6427356"/>
            <a:ext cx="614238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Quelle:</a:t>
            </a:r>
            <a:r>
              <a:rPr lang="en-US" sz="1400" b="0" i="0" u="sng" strike="noStrike" cap="none" dirty="0">
                <a:solidFill>
                  <a:schemeClr val="hlink"/>
                </a:solidFill>
                <a:latin typeface="Arial"/>
                <a:ea typeface="Arial"/>
                <a:cs typeface="Arial"/>
                <a:sym typeface="Arial"/>
                <a:hlinkClick r:id="rId4"/>
              </a:rPr>
              <a:t> https://www.stmas.bayern.de/arbeit/aeltere-aw.php#sec1</a:t>
            </a:r>
            <a:r>
              <a:rPr lang="en-US"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368" name="Google Shape;368;p17"/>
          <p:cNvSpPr txBox="1"/>
          <p:nvPr/>
        </p:nvSpPr>
        <p:spPr>
          <a:xfrm>
            <a:off x="187631" y="1510485"/>
            <a:ext cx="8663761" cy="5047495"/>
          </a:xfrm>
          <a:prstGeom prst="rect">
            <a:avLst/>
          </a:prstGeom>
          <a:noFill/>
          <a:ln>
            <a:noFill/>
          </a:ln>
        </p:spPr>
        <p:txBody>
          <a:bodyPr spcFirstLastPara="1" wrap="square" lIns="91425" tIns="45700" rIns="91425" bIns="45700" anchor="t" anchorCtr="0">
            <a:spAutoFit/>
          </a:bodyPr>
          <a:lstStyle/>
          <a:p>
            <a:r>
              <a:rPr lang="de-DE" dirty="0"/>
              <a:t>MAHLE ist ein führender internationaler Entwicklungspartner und Zulieferer der Automobilindustrie mit </a:t>
            </a:r>
            <a:r>
              <a:rPr lang="de-DE" dirty="0" err="1"/>
              <a:t>Kund:innen</a:t>
            </a:r>
            <a:r>
              <a:rPr lang="de-DE" dirty="0"/>
              <a:t> sowohl im Pkw- als auch im Nutzfahrzeugbereich.</a:t>
            </a:r>
          </a:p>
          <a:p>
            <a:endParaRPr lang="de-DE" dirty="0"/>
          </a:p>
          <a:p>
            <a:r>
              <a:rPr lang="de-DE" dirty="0"/>
              <a:t>MAHLE </a:t>
            </a:r>
            <a:r>
              <a:rPr lang="de-DE" dirty="0" err="1"/>
              <a:t>shared</a:t>
            </a:r>
            <a:r>
              <a:rPr lang="de-DE" dirty="0"/>
              <a:t> </a:t>
            </a:r>
            <a:r>
              <a:rPr lang="de-DE" dirty="0" err="1"/>
              <a:t>drive</a:t>
            </a:r>
            <a:r>
              <a:rPr lang="de-DE" dirty="0"/>
              <a:t> steht für die Entwicklung innovativer Technologien für die Mobilität von heute und morgen. Dieser Pioniergeist wird maßgeblich von unseren </a:t>
            </a:r>
            <a:r>
              <a:rPr lang="de-DE" dirty="0" err="1"/>
              <a:t>Mitarbeiter:innen</a:t>
            </a:r>
            <a:r>
              <a:rPr lang="de-DE" dirty="0"/>
              <a:t> im Unternehmen getragen: Es sind die Menschen hinter Elektromotoren, Brennstoffzellen usw., die unsere Technologien auf die nächste Stufe heben.</a:t>
            </a:r>
          </a:p>
          <a:p>
            <a:endParaRPr lang="de-DE" dirty="0"/>
          </a:p>
          <a:p>
            <a:r>
              <a:rPr lang="de-DE" dirty="0"/>
              <a:t>MAHLE bietet seinen </a:t>
            </a:r>
            <a:r>
              <a:rPr lang="de-DE" dirty="0" err="1"/>
              <a:t>Mitarbeiter:innen</a:t>
            </a:r>
            <a:r>
              <a:rPr lang="de-DE" dirty="0"/>
              <a:t> eine umfangreiche, größtenteils digitale Lernlandschaft. Die Schulungen sind weitgehend auf Abruf verfügbar; feste Termine und örtliche Beschränkungen sind kaum noch notwendig.</a:t>
            </a:r>
          </a:p>
          <a:p>
            <a:endParaRPr lang="de-DE" dirty="0"/>
          </a:p>
          <a:p>
            <a:r>
              <a:rPr lang="de-DE" dirty="0"/>
              <a:t>Das bedeutet, </a:t>
            </a:r>
            <a:r>
              <a:rPr lang="de-DE" dirty="0" err="1"/>
              <a:t>dass</a:t>
            </a:r>
            <a:r>
              <a:rPr lang="de-DE" dirty="0"/>
              <a:t> das Lernen jederzeit, im eigenen Tempo, bedarfsgerecht und von jedem Ort aus stattfinden kann, </a:t>
            </a:r>
            <a:r>
              <a:rPr lang="de-DE" dirty="0" err="1"/>
              <a:t>sodass</a:t>
            </a:r>
            <a:r>
              <a:rPr lang="de-DE" dirty="0"/>
              <a:t> das Unternehmen optimal auf die individuellen Qualifikationsanforderungen eingehen kann. Durch die Nutzung internationaler Lernplattformen wie LinkedIn Learning oder Coursera stellen wir jederzeit den Zugang zu aktuellen Inhalten sicher. So wird das Lernen unabhängig von Zeit und Ort.</a:t>
            </a:r>
          </a:p>
          <a:p>
            <a:endParaRPr lang="de-DE" dirty="0"/>
          </a:p>
          <a:p>
            <a:r>
              <a:rPr lang="de-DE" dirty="0"/>
              <a:t>Innerhalb von fünf Monaten wurden rund 60 </a:t>
            </a:r>
            <a:r>
              <a:rPr lang="de-DE" dirty="0" err="1"/>
              <a:t>Mitarbeiter:innen</a:t>
            </a:r>
            <a:r>
              <a:rPr lang="de-DE" dirty="0"/>
              <a:t> aus der Produktion – darunter auch ältere </a:t>
            </a:r>
            <a:r>
              <a:rPr lang="de-DE" dirty="0" err="1"/>
              <a:t>Mitarbeiter:innen</a:t>
            </a:r>
            <a:r>
              <a:rPr lang="de-DE" dirty="0"/>
              <a:t> ab 57 Jahren – in verschiedenen Themenbereichen weitergebildet. Nach erfolgreichem </a:t>
            </a:r>
            <a:r>
              <a:rPr lang="de-DE" dirty="0" err="1"/>
              <a:t>Abschluss</a:t>
            </a:r>
            <a:r>
              <a:rPr lang="de-DE" dirty="0"/>
              <a:t> der Qualifizierungsprogramme sind die </a:t>
            </a:r>
            <a:r>
              <a:rPr lang="de-DE" dirty="0" err="1"/>
              <a:t>Mitarbeiter:innen</a:t>
            </a:r>
            <a:r>
              <a:rPr lang="de-DE" dirty="0"/>
              <a:t> gut auf ihre neuen Aufgaben in einer sich wandelnden Arbeitswelt vorbereitet. Berufliche Aus- und Weiterbildung sind ein wichtiger Pfeiler der Fachkräftebindung bei der MAHLE Behr GmbH &amp; Co. KG.</a:t>
            </a:r>
          </a:p>
        </p:txBody>
      </p:sp>
      <p:pic>
        <p:nvPicPr>
          <p:cNvPr id="369" name="Google Shape;369;p17" descr="Ein Bild, das Person, Kleidung, Menschliches Gesicht, Mann enthält.&#10;&#10;KI-generierte Inhalte können fehlerhaft sein."/>
          <p:cNvPicPr preferRelativeResize="0"/>
          <p:nvPr/>
        </p:nvPicPr>
        <p:blipFill rotWithShape="1">
          <a:blip r:embed="rId5">
            <a:alphaModFix/>
          </a:blip>
          <a:srcRect/>
          <a:stretch/>
        </p:blipFill>
        <p:spPr>
          <a:xfrm>
            <a:off x="9978985" y="4046897"/>
            <a:ext cx="2213015" cy="1649349"/>
          </a:xfrm>
          <a:prstGeom prst="rect">
            <a:avLst/>
          </a:prstGeom>
          <a:noFill/>
          <a:ln>
            <a:noFill/>
          </a:ln>
        </p:spPr>
      </p:pic>
      <p:pic>
        <p:nvPicPr>
          <p:cNvPr id="370" name="Google Shape;370;p17" descr="Ein Bild, das Text, Gebäude, Screenshot, Gewerbegebäude enthält.&#10;&#10;KI-generierte Inhalte können fehlerhaft sein."/>
          <p:cNvPicPr preferRelativeResize="0"/>
          <p:nvPr/>
        </p:nvPicPr>
        <p:blipFill rotWithShape="1">
          <a:blip r:embed="rId6">
            <a:alphaModFix/>
          </a:blip>
          <a:srcRect/>
          <a:stretch/>
        </p:blipFill>
        <p:spPr>
          <a:xfrm>
            <a:off x="8893138" y="471556"/>
            <a:ext cx="3298862" cy="156247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5"/>
        <p:cNvGrpSpPr/>
        <p:nvPr/>
      </p:nvGrpSpPr>
      <p:grpSpPr>
        <a:xfrm>
          <a:off x="0" y="0"/>
          <a:ext cx="0" cy="0"/>
          <a:chOff x="0" y="0"/>
          <a:chExt cx="0" cy="0"/>
        </a:xfrm>
      </p:grpSpPr>
      <p:sp>
        <p:nvSpPr>
          <p:cNvPr id="376" name="Google Shape;376;p18"/>
          <p:cNvSpPr txBox="1"/>
          <p:nvPr/>
        </p:nvSpPr>
        <p:spPr>
          <a:xfrm>
            <a:off x="168943" y="617862"/>
            <a:ext cx="10355448" cy="60477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en-US" sz="2800" b="1" i="0" u="none" strike="noStrike" cap="none" dirty="0">
                <a:solidFill>
                  <a:srgbClr val="FF6D25"/>
                </a:solidFill>
                <a:latin typeface="Arial"/>
                <a:ea typeface="Arial"/>
                <a:cs typeface="Arial"/>
                <a:sym typeface="Arial"/>
              </a:rPr>
              <a:t>Von </a:t>
            </a:r>
            <a:r>
              <a:rPr lang="en-US" sz="2800" b="1" i="0" u="none" strike="noStrike" cap="none" dirty="0" err="1">
                <a:solidFill>
                  <a:srgbClr val="FF6D25"/>
                </a:solidFill>
                <a:latin typeface="Arial"/>
                <a:ea typeface="Arial"/>
                <a:cs typeface="Arial"/>
                <a:sym typeface="Arial"/>
              </a:rPr>
              <a:t>Herausforderungen</a:t>
            </a:r>
            <a:r>
              <a:rPr lang="en-US" sz="2800" b="1" i="0" u="none" strike="noStrike" cap="none" dirty="0">
                <a:solidFill>
                  <a:srgbClr val="FF6D25"/>
                </a:solidFill>
                <a:latin typeface="Arial"/>
                <a:ea typeface="Arial"/>
                <a:cs typeface="Arial"/>
                <a:sym typeface="Arial"/>
              </a:rPr>
              <a:t> </a:t>
            </a:r>
            <a:r>
              <a:rPr lang="en-US" sz="2800" b="1" i="0" u="none" strike="noStrike" cap="none" dirty="0" err="1">
                <a:solidFill>
                  <a:srgbClr val="FF6D25"/>
                </a:solidFill>
                <a:latin typeface="Arial"/>
                <a:ea typeface="Arial"/>
                <a:cs typeface="Arial"/>
                <a:sym typeface="Arial"/>
              </a:rPr>
              <a:t>zu</a:t>
            </a:r>
            <a:r>
              <a:rPr lang="en-US" sz="2800" b="1" i="0" u="none" strike="noStrike" cap="none" dirty="0">
                <a:solidFill>
                  <a:srgbClr val="FF6D25"/>
                </a:solidFill>
                <a:latin typeface="Arial"/>
                <a:ea typeface="Arial"/>
                <a:cs typeface="Arial"/>
                <a:sym typeface="Arial"/>
              </a:rPr>
              <a:t> </a:t>
            </a:r>
            <a:r>
              <a:rPr lang="en-US" sz="2800" b="1" i="0" u="none" strike="noStrike" cap="none" dirty="0" err="1">
                <a:solidFill>
                  <a:srgbClr val="FF6D25"/>
                </a:solidFill>
                <a:latin typeface="Arial"/>
                <a:ea typeface="Arial"/>
                <a:cs typeface="Arial"/>
                <a:sym typeface="Arial"/>
              </a:rPr>
              <a:t>Lösungen</a:t>
            </a:r>
            <a:endParaRPr sz="1200" b="0" i="0" u="none" strike="noStrike" cap="none" dirty="0">
              <a:solidFill>
                <a:srgbClr val="000000"/>
              </a:solidFill>
              <a:latin typeface="Calibri"/>
              <a:ea typeface="Calibri"/>
              <a:cs typeface="Calibri"/>
              <a:sym typeface="Calibri"/>
            </a:endParaRPr>
          </a:p>
          <a:p>
            <a:pPr marL="457200" marR="0" lvl="1" indent="0" algn="l" rtl="0">
              <a:lnSpc>
                <a:spcPct val="15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dirty="0" err="1">
                <a:solidFill>
                  <a:srgbClr val="000000"/>
                </a:solidFill>
                <a:latin typeface="Arial"/>
                <a:ea typeface="Arial"/>
                <a:cs typeface="Arial"/>
                <a:sym typeface="Arial"/>
              </a:rPr>
              <a:t>Angesichts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Ihres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Fokus</a:t>
            </a:r>
            <a:r>
              <a:rPr lang="en-US" sz="1800" b="0" i="0" u="none" strike="noStrike" cap="none" dirty="0">
                <a:solidFill>
                  <a:srgbClr val="000000"/>
                </a:solidFill>
                <a:latin typeface="Arial"/>
                <a:ea typeface="Arial"/>
                <a:cs typeface="Arial"/>
                <a:sym typeface="Arial"/>
              </a:rPr>
              <a:t> auf </a:t>
            </a:r>
            <a:r>
              <a:rPr lang="en-US" sz="1800" b="0" i="0" u="none" strike="noStrike" cap="none" dirty="0" err="1">
                <a:solidFill>
                  <a:srgbClr val="000000"/>
                </a:solidFill>
                <a:latin typeface="Arial"/>
                <a:ea typeface="Arial"/>
                <a:cs typeface="Arial"/>
                <a:sym typeface="Arial"/>
              </a:rPr>
              <a:t>Nachhaltigkeit</a:t>
            </a:r>
            <a:r>
              <a:rPr lang="en-US" sz="1800" b="0" i="0" u="none" strike="noStrike" cap="none" dirty="0">
                <a:solidFill>
                  <a:srgbClr val="000000"/>
                </a:solidFill>
                <a:latin typeface="Arial"/>
                <a:ea typeface="Arial"/>
                <a:cs typeface="Arial"/>
                <a:sym typeface="Arial"/>
              </a:rPr>
              <a:t> und </a:t>
            </a:r>
            <a:r>
              <a:rPr lang="en-US" sz="1800" b="0" i="0" u="none" strike="noStrike" cap="none" dirty="0" err="1">
                <a:solidFill>
                  <a:srgbClr val="000000"/>
                </a:solidFill>
                <a:latin typeface="Arial"/>
                <a:ea typeface="Arial"/>
                <a:cs typeface="Arial"/>
                <a:sym typeface="Arial"/>
              </a:rPr>
              <a:t>Risikomanagement</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könnten</a:t>
            </a:r>
            <a:r>
              <a:rPr lang="en-US" sz="1800" b="0" i="0" u="none" strike="noStrike" cap="none" dirty="0">
                <a:solidFill>
                  <a:srgbClr val="000000"/>
                </a:solidFill>
                <a:latin typeface="Arial"/>
                <a:ea typeface="Arial"/>
                <a:cs typeface="Arial"/>
                <a:sym typeface="Arial"/>
              </a:rPr>
              <a:t> Sie </a:t>
            </a:r>
            <a:r>
              <a:rPr lang="en-US" sz="1800" b="0" i="0" u="none" strike="noStrike" cap="none" dirty="0" err="1">
                <a:solidFill>
                  <a:srgbClr val="000000"/>
                </a:solidFill>
                <a:latin typeface="Arial"/>
                <a:ea typeface="Arial"/>
                <a:cs typeface="Arial"/>
                <a:sym typeface="Arial"/>
              </a:rPr>
              <a:t>darüber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nachdenken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wie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ein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späterer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Eintritt</a:t>
            </a:r>
            <a:r>
              <a:rPr lang="en-US" sz="1800" b="0" i="0" u="none" strike="noStrike" cap="none" dirty="0">
                <a:solidFill>
                  <a:srgbClr val="000000"/>
                </a:solidFill>
                <a:latin typeface="Arial"/>
                <a:ea typeface="Arial"/>
                <a:cs typeface="Arial"/>
                <a:sym typeface="Arial"/>
              </a:rPr>
              <a:t> in den </a:t>
            </a:r>
            <a:r>
              <a:rPr lang="en-US" sz="1800" b="0" i="0" u="none" strike="noStrike" cap="none" dirty="0" err="1">
                <a:solidFill>
                  <a:srgbClr val="000000"/>
                </a:solidFill>
                <a:latin typeface="Arial"/>
                <a:ea typeface="Arial"/>
                <a:cs typeface="Arial"/>
                <a:sym typeface="Arial"/>
              </a:rPr>
              <a:t>Ruhestand</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dazu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beitragen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könnte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Wissen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erhalten</a:t>
            </a:r>
            <a:r>
              <a:rPr lang="en-US" sz="1800" b="0" i="0" u="none" strike="noStrike" cap="none" dirty="0">
                <a:solidFill>
                  <a:srgbClr val="000000"/>
                </a:solidFill>
                <a:latin typeface="Arial"/>
                <a:ea typeface="Arial"/>
                <a:cs typeface="Arial"/>
                <a:sym typeface="Arial"/>
              </a:rPr>
              <a:t> und </a:t>
            </a:r>
            <a:r>
              <a:rPr lang="en-US" sz="1800" b="0" i="0" u="none" strike="noStrike" cap="none" dirty="0" err="1">
                <a:solidFill>
                  <a:srgbClr val="000000"/>
                </a:solidFill>
                <a:latin typeface="Arial"/>
                <a:ea typeface="Arial"/>
                <a:cs typeface="Arial"/>
                <a:sym typeface="Arial"/>
              </a:rPr>
              <a:t>Fluktuationskosten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senken</a:t>
            </a:r>
            <a:r>
              <a:rPr lang="en-US" sz="18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dirty="0">
                <a:solidFill>
                  <a:srgbClr val="000000"/>
                </a:solidFill>
                <a:latin typeface="Arial"/>
                <a:ea typeface="Arial"/>
                <a:cs typeface="Arial"/>
                <a:sym typeface="Arial"/>
              </a:rPr>
              <a:t>Das </a:t>
            </a:r>
            <a:r>
              <a:rPr lang="en-US" sz="1800" b="0" i="0" u="none" strike="noStrike" cap="none" dirty="0" err="1">
                <a:solidFill>
                  <a:srgbClr val="000000"/>
                </a:solidFill>
                <a:latin typeface="Arial"/>
                <a:ea typeface="Arial"/>
                <a:cs typeface="Arial"/>
                <a:sym typeface="Arial"/>
              </a:rPr>
              <a:t>Angebot</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flexibler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Arbeitsmodelle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für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ältere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Mitarbeiter:innen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könnte</a:t>
            </a:r>
            <a:r>
              <a:rPr lang="en-US" sz="1800" b="0" i="0" u="none" strike="noStrike" cap="none" dirty="0">
                <a:solidFill>
                  <a:srgbClr val="000000"/>
                </a:solidFill>
                <a:latin typeface="Arial"/>
                <a:ea typeface="Arial"/>
                <a:cs typeface="Arial"/>
                <a:sym typeface="Arial"/>
              </a:rPr>
              <a:t> es </a:t>
            </a:r>
            <a:r>
              <a:rPr lang="en-US" sz="1800" b="0" i="0" u="none" strike="noStrike" cap="none" dirty="0" err="1">
                <a:solidFill>
                  <a:srgbClr val="000000"/>
                </a:solidFill>
                <a:latin typeface="Arial"/>
                <a:ea typeface="Arial"/>
                <a:cs typeface="Arial"/>
                <a:sym typeface="Arial"/>
              </a:rPr>
              <a:t>ihnen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ermöglichen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weiterhin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einen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Beitrag</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leisten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ohne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sich</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überlasten</a:t>
            </a:r>
            <a:r>
              <a:rPr lang="en-US" sz="1800" b="0" i="0" u="none" strike="noStrike" cap="none" dirty="0">
                <a:solidFill>
                  <a:srgbClr val="000000"/>
                </a:solidFill>
                <a:latin typeface="Arial"/>
                <a:ea typeface="Arial"/>
                <a:cs typeface="Arial"/>
                <a:sym typeface="Arial"/>
              </a:rPr>
              <a:t>, was </a:t>
            </a:r>
            <a:r>
              <a:rPr lang="en-US" sz="1800" b="0" i="0" u="none" strike="noStrike" cap="none" dirty="0" err="1">
                <a:solidFill>
                  <a:srgbClr val="000000"/>
                </a:solidFill>
                <a:latin typeface="Arial"/>
                <a:ea typeface="Arial"/>
                <a:cs typeface="Arial"/>
                <a:sym typeface="Arial"/>
              </a:rPr>
              <a:t>sowohl</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ihre</a:t>
            </a:r>
            <a:r>
              <a:rPr lang="en-US" sz="1800" b="0" i="0" u="none" strike="noStrike" cap="none" dirty="0">
                <a:solidFill>
                  <a:srgbClr val="000000"/>
                </a:solidFill>
                <a:latin typeface="Arial"/>
                <a:ea typeface="Arial"/>
                <a:cs typeface="Arial"/>
                <a:sym typeface="Arial"/>
              </a:rPr>
              <a:t> Work-Life-Balance </a:t>
            </a:r>
            <a:r>
              <a:rPr lang="en-US" sz="1800" b="0" i="0" u="none" strike="noStrike" cap="none" dirty="0" err="1">
                <a:solidFill>
                  <a:srgbClr val="000000"/>
                </a:solidFill>
                <a:latin typeface="Arial"/>
                <a:ea typeface="Arial"/>
                <a:cs typeface="Arial"/>
                <a:sym typeface="Arial"/>
              </a:rPr>
              <a:t>als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auch</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ihr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langfristiges</a:t>
            </a:r>
            <a:r>
              <a:rPr lang="en-US" sz="1800" b="0" i="0" u="none" strike="noStrike" cap="none" dirty="0">
                <a:solidFill>
                  <a:srgbClr val="000000"/>
                </a:solidFill>
                <a:latin typeface="Arial"/>
                <a:ea typeface="Arial"/>
                <a:cs typeface="Arial"/>
                <a:sym typeface="Arial"/>
              </a:rPr>
              <a:t> Engagement </a:t>
            </a:r>
            <a:r>
              <a:rPr lang="en-US" sz="1800" b="0" i="0" u="none" strike="noStrike" cap="none" dirty="0" err="1">
                <a:solidFill>
                  <a:srgbClr val="000000"/>
                </a:solidFill>
                <a:latin typeface="Arial"/>
                <a:ea typeface="Arial"/>
                <a:cs typeface="Arial"/>
                <a:sym typeface="Arial"/>
              </a:rPr>
              <a:t>verbessert</a:t>
            </a:r>
            <a:r>
              <a:rPr lang="en-US" sz="18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dirty="0" err="1">
                <a:solidFill>
                  <a:srgbClr val="000000"/>
                </a:solidFill>
                <a:latin typeface="Arial"/>
                <a:ea typeface="Arial"/>
                <a:cs typeface="Arial"/>
                <a:sym typeface="Arial"/>
              </a:rPr>
              <a:t>Unterstützung</a:t>
            </a:r>
            <a:r>
              <a:rPr lang="en-US" sz="1800" b="0" i="0" u="none" strike="noStrike" cap="none" dirty="0">
                <a:solidFill>
                  <a:srgbClr val="000000"/>
                </a:solidFill>
                <a:latin typeface="Arial"/>
                <a:ea typeface="Arial"/>
                <a:cs typeface="Arial"/>
                <a:sym typeface="Arial"/>
              </a:rPr>
              <a:t> von </a:t>
            </a:r>
            <a:r>
              <a:rPr lang="en-US" sz="1800" b="0" i="0" u="none" strike="noStrike" cap="none" dirty="0" err="1">
                <a:solidFill>
                  <a:srgbClr val="000000"/>
                </a:solidFill>
                <a:latin typeface="Arial"/>
                <a:ea typeface="Arial"/>
                <a:cs typeface="Arial"/>
                <a:sym typeface="Arial"/>
              </a:rPr>
              <a:t>Möglichkeiten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zum</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lebenslangen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Lernen</a:t>
            </a:r>
            <a:r>
              <a:rPr lang="en-US" sz="1800" b="0" i="0" u="none" strike="noStrike" cap="none" dirty="0">
                <a:solidFill>
                  <a:srgbClr val="000000"/>
                </a:solidFill>
                <a:latin typeface="Arial"/>
                <a:ea typeface="Arial"/>
                <a:cs typeface="Arial"/>
                <a:sym typeface="Arial"/>
              </a:rPr>
              <a:t> und </a:t>
            </a:r>
            <a:r>
              <a:rPr lang="en-US" sz="1800" b="0" i="0" u="none" strike="noStrike" cap="none" dirty="0" err="1">
                <a:solidFill>
                  <a:srgbClr val="000000"/>
                </a:solidFill>
                <a:latin typeface="Arial"/>
                <a:ea typeface="Arial"/>
                <a:cs typeface="Arial"/>
                <a:sym typeface="Arial"/>
              </a:rPr>
              <a:t>zur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Umschulung</a:t>
            </a:r>
            <a:r>
              <a:rPr lang="en-US" sz="1800" b="0" i="0" u="none" strike="noStrike" cap="none" dirty="0">
                <a:solidFill>
                  <a:srgbClr val="000000"/>
                </a:solidFill>
                <a:latin typeface="Arial"/>
                <a:ea typeface="Arial"/>
                <a:cs typeface="Arial"/>
                <a:sym typeface="Arial"/>
              </a:rPr>
              <a:t> – </a:t>
            </a:r>
            <a:r>
              <a:rPr lang="en-US" sz="1800" b="0" i="0" u="none" strike="noStrike" cap="none" dirty="0" err="1">
                <a:solidFill>
                  <a:srgbClr val="000000"/>
                </a:solidFill>
                <a:latin typeface="Arial"/>
                <a:ea typeface="Arial"/>
                <a:cs typeface="Arial"/>
                <a:sym typeface="Arial"/>
              </a:rPr>
              <a:t>Anpassung</a:t>
            </a:r>
            <a:r>
              <a:rPr lang="en-US" sz="1800" b="0" i="0" u="none" strike="noStrike" cap="none" dirty="0">
                <a:solidFill>
                  <a:srgbClr val="000000"/>
                </a:solidFill>
                <a:latin typeface="Arial"/>
                <a:ea typeface="Arial"/>
                <a:cs typeface="Arial"/>
                <a:sym typeface="Arial"/>
              </a:rPr>
              <a:t> an </a:t>
            </a:r>
            <a:r>
              <a:rPr lang="en-US" sz="1800" b="0" i="0" u="none" strike="noStrike" cap="none" dirty="0" err="1">
                <a:solidFill>
                  <a:srgbClr val="000000"/>
                </a:solidFill>
                <a:latin typeface="Arial"/>
                <a:ea typeface="Arial"/>
                <a:cs typeface="Arial"/>
                <a:sym typeface="Arial"/>
              </a:rPr>
              <a:t>technologische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Veränderungen</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dirty="0" err="1">
                <a:solidFill>
                  <a:srgbClr val="000000"/>
                </a:solidFill>
                <a:latin typeface="Arial"/>
                <a:ea typeface="Arial"/>
                <a:cs typeface="Arial"/>
                <a:sym typeface="Arial"/>
              </a:rPr>
              <a:t>Unterstützende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staatliche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Maßnahmen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Anreize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Zuschüsse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Weiterbildungsbeihilfen</a:t>
            </a:r>
            <a:r>
              <a:rPr lang="en-US" sz="18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en-US" sz="1800" b="1" i="0" u="none" strike="noStrike" cap="none" dirty="0" err="1">
                <a:solidFill>
                  <a:srgbClr val="FF6D25"/>
                </a:solidFill>
                <a:latin typeface="Arial"/>
                <a:ea typeface="Arial"/>
                <a:cs typeface="Arial"/>
                <a:sym typeface="Arial"/>
              </a:rPr>
              <a:t>Kernbotschaft</a:t>
            </a:r>
            <a:r>
              <a:rPr lang="en-US" sz="1800" b="1" i="0" u="none" strike="noStrike" cap="none" dirty="0">
                <a:solidFill>
                  <a:srgbClr val="FF6D25"/>
                </a:solidFill>
                <a:latin typeface="Arial"/>
                <a:ea typeface="Arial"/>
                <a:cs typeface="Arial"/>
                <a:sym typeface="Arial"/>
              </a:rPr>
              <a:t>:</a:t>
            </a:r>
            <a:endParaRPr sz="18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800"/>
              <a:buFont typeface="Arial"/>
              <a:buNone/>
            </a:pPr>
            <a:r>
              <a:rPr lang="en-US" sz="1800" b="0" i="0" u="none" strike="noStrike" cap="none" dirty="0" err="1">
                <a:solidFill>
                  <a:srgbClr val="000000"/>
                </a:solidFill>
                <a:latin typeface="Arial"/>
                <a:ea typeface="Arial"/>
                <a:cs typeface="Arial"/>
                <a:sym typeface="Arial"/>
              </a:rPr>
              <a:t>Ältere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Arbeitskräfte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können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ein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strategischer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Bestandteil</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einer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umfassenderen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Reaktion</a:t>
            </a:r>
            <a:r>
              <a:rPr lang="en-US" sz="1800" b="0" i="0" u="none" strike="noStrike" cap="none" dirty="0">
                <a:solidFill>
                  <a:srgbClr val="000000"/>
                </a:solidFill>
                <a:latin typeface="Arial"/>
                <a:ea typeface="Arial"/>
                <a:cs typeface="Arial"/>
                <a:sym typeface="Arial"/>
              </a:rPr>
              <a:t> auf den </a:t>
            </a:r>
            <a:r>
              <a:rPr lang="en-US" sz="1800" b="0" i="0" u="none" strike="noStrike" cap="none" dirty="0" err="1">
                <a:solidFill>
                  <a:srgbClr val="000000"/>
                </a:solidFill>
                <a:latin typeface="Arial"/>
                <a:ea typeface="Arial"/>
                <a:cs typeface="Arial"/>
                <a:sym typeface="Arial"/>
              </a:rPr>
              <a:t>Fachkräftemangel</a:t>
            </a:r>
            <a:r>
              <a:rPr lang="en-US" sz="1800" b="0" i="0" u="none" strike="noStrike" cap="none" dirty="0">
                <a:solidFill>
                  <a:srgbClr val="000000"/>
                </a:solidFill>
                <a:latin typeface="Arial"/>
                <a:ea typeface="Arial"/>
                <a:cs typeface="Arial"/>
                <a:sym typeface="Arial"/>
              </a:rPr>
              <a:t> sein</a:t>
            </a:r>
            <a:r>
              <a:rPr lang="en-US" sz="1800" b="0" i="0" u="none" strike="noStrike" cap="none" dirty="0">
                <a:solidFill>
                  <a:srgbClr val="FF6D25"/>
                </a:solidFill>
                <a:latin typeface="Arial"/>
                <a:ea typeface="Arial"/>
                <a:cs typeface="Arial"/>
                <a:sym typeface="Arial"/>
              </a:rPr>
              <a:t>!</a:t>
            </a:r>
            <a:endParaRPr sz="1800" b="0" i="0" u="none" strike="noStrike" cap="none" dirty="0">
              <a:solidFill>
                <a:srgbClr val="FF6D25"/>
              </a:solidFill>
              <a:latin typeface="Arial"/>
              <a:ea typeface="Arial"/>
              <a:cs typeface="Arial"/>
              <a:sym typeface="Arial"/>
            </a:endParaRPr>
          </a:p>
        </p:txBody>
      </p:sp>
      <p:sp>
        <p:nvSpPr>
          <p:cNvPr id="377" name="Google Shape;377;p18"/>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Von Herausforderungen zu Lösungen</a:t>
            </a:r>
            <a:endParaRPr sz="2000" b="1" i="0" u="none" strike="noStrike" cap="none">
              <a:solidFill>
                <a:srgbClr val="FFFFFF"/>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2"/>
        <p:cNvGrpSpPr/>
        <p:nvPr/>
      </p:nvGrpSpPr>
      <p:grpSpPr>
        <a:xfrm>
          <a:off x="0" y="0"/>
          <a:ext cx="0" cy="0"/>
          <a:chOff x="0" y="0"/>
          <a:chExt cx="0" cy="0"/>
        </a:xfrm>
      </p:grpSpPr>
      <p:sp>
        <p:nvSpPr>
          <p:cNvPr id="383" name="Google Shape;383;p19"/>
          <p:cNvSpPr txBox="1"/>
          <p:nvPr/>
        </p:nvSpPr>
        <p:spPr>
          <a:xfrm>
            <a:off x="365051" y="824970"/>
            <a:ext cx="11461898" cy="361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FF6D25"/>
                </a:solidFill>
                <a:latin typeface="Arial"/>
                <a:ea typeface="Arial"/>
                <a:cs typeface="Arial"/>
                <a:sym typeface="Arial"/>
              </a:rPr>
              <a:t>Checkliste</a:t>
            </a:r>
            <a:r>
              <a:rPr lang="en-US" sz="2800" b="1" i="0" u="none" strike="noStrike" cap="none" dirty="0">
                <a:solidFill>
                  <a:srgbClr val="FF6D25"/>
                </a:solidFill>
                <a:latin typeface="Arial"/>
                <a:ea typeface="Arial"/>
                <a:cs typeface="Arial"/>
                <a:sym typeface="Arial"/>
              </a:rPr>
              <a:t> </a:t>
            </a:r>
            <a:r>
              <a:rPr lang="en-US" sz="2800" b="1" i="0" u="none" strike="noStrike" cap="none" dirty="0" err="1">
                <a:solidFill>
                  <a:srgbClr val="FF6D25"/>
                </a:solidFill>
                <a:latin typeface="Arial"/>
                <a:ea typeface="Arial"/>
                <a:cs typeface="Arial"/>
                <a:sym typeface="Arial"/>
              </a:rPr>
              <a:t>für</a:t>
            </a:r>
            <a:r>
              <a:rPr lang="en-US" sz="2800" b="1" i="0" u="none" strike="noStrike" cap="none" dirty="0">
                <a:solidFill>
                  <a:srgbClr val="FF6D25"/>
                </a:solidFill>
                <a:latin typeface="Arial"/>
                <a:ea typeface="Arial"/>
                <a:cs typeface="Arial"/>
                <a:sym typeface="Arial"/>
              </a:rPr>
              <a:t> </a:t>
            </a:r>
            <a:r>
              <a:rPr lang="en-US" sz="2800" b="1" i="0" u="none" strike="noStrike" cap="none" dirty="0" err="1">
                <a:solidFill>
                  <a:srgbClr val="FF6D25"/>
                </a:solidFill>
                <a:latin typeface="Arial"/>
                <a:ea typeface="Arial"/>
                <a:cs typeface="Arial"/>
                <a:sym typeface="Arial"/>
              </a:rPr>
              <a:t>altersgerechte</a:t>
            </a:r>
            <a:r>
              <a:rPr lang="en-US" sz="2800" b="1" i="0" u="none" strike="noStrike" cap="none" dirty="0">
                <a:solidFill>
                  <a:srgbClr val="FF6D25"/>
                </a:solidFill>
                <a:latin typeface="Arial"/>
                <a:ea typeface="Arial"/>
                <a:cs typeface="Arial"/>
                <a:sym typeface="Arial"/>
              </a:rPr>
              <a:t> </a:t>
            </a:r>
            <a:r>
              <a:rPr lang="en-US" sz="2800" b="1" i="0" u="none" strike="noStrike" cap="none" dirty="0" err="1">
                <a:solidFill>
                  <a:srgbClr val="FF6D25"/>
                </a:solidFill>
                <a:latin typeface="Arial"/>
                <a:ea typeface="Arial"/>
                <a:cs typeface="Arial"/>
                <a:sym typeface="Arial"/>
              </a:rPr>
              <a:t>Personalpolitik</a:t>
            </a:r>
            <a:r>
              <a:rPr lang="en-US" sz="2800" b="1" i="0" u="none" strike="noStrike" cap="none" dirty="0">
                <a:solidFill>
                  <a:srgbClr val="FF6D25"/>
                </a:solidFill>
                <a:latin typeface="Arial"/>
                <a:ea typeface="Arial"/>
                <a:cs typeface="Arial"/>
                <a:sym typeface="Arial"/>
              </a:rPr>
              <a:t> in KMU </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Arial"/>
              <a:ea typeface="Arial"/>
              <a:cs typeface="Arial"/>
              <a:sym typeface="Arial"/>
            </a:endParaRPr>
          </a:p>
          <a:p>
            <a:pPr marL="1095375" marR="0" lvl="2" indent="-47625" algn="l" rtl="0">
              <a:lnSpc>
                <a:spcPct val="150000"/>
              </a:lnSpc>
              <a:spcBef>
                <a:spcPts val="0"/>
              </a:spcBef>
              <a:spcAft>
                <a:spcPts val="0"/>
              </a:spcAft>
              <a:buClr>
                <a:srgbClr val="FF9525"/>
              </a:buClr>
              <a:buSzPts val="2100"/>
              <a:buFont typeface="Arial"/>
              <a:buNone/>
            </a:pPr>
            <a:endParaRPr sz="1400" b="0" i="0" u="none" strike="noStrike" cap="none" dirty="0">
              <a:solidFill>
                <a:srgbClr val="000000"/>
              </a:solidFill>
              <a:latin typeface="Arial"/>
              <a:ea typeface="Arial"/>
              <a:cs typeface="Arial"/>
              <a:sym typeface="Arial"/>
            </a:endParaRPr>
          </a:p>
          <a:p>
            <a:pPr marL="1095375" marR="0" lvl="2" indent="-47625" algn="l" rtl="0">
              <a:lnSpc>
                <a:spcPct val="150000"/>
              </a:lnSpc>
              <a:spcBef>
                <a:spcPts val="0"/>
              </a:spcBef>
              <a:spcAft>
                <a:spcPts val="0"/>
              </a:spcAft>
              <a:buClr>
                <a:srgbClr val="FF9525"/>
              </a:buClr>
              <a:buSzPts val="21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FF6D25"/>
                </a:solidFill>
                <a:latin typeface="Arial"/>
                <a:ea typeface="Arial"/>
                <a:cs typeface="Arial"/>
                <a:sym typeface="Arial"/>
              </a:rPr>
              <a:t>💡 </a:t>
            </a:r>
            <a:r>
              <a:rPr lang="en-US" sz="2000" b="1" i="0" u="none" strike="noStrike" cap="none" dirty="0" err="1">
                <a:solidFill>
                  <a:srgbClr val="FF6D25"/>
                </a:solidFill>
                <a:latin typeface="Arial"/>
                <a:ea typeface="Arial"/>
                <a:cs typeface="Arial"/>
                <a:sym typeface="Arial"/>
              </a:rPr>
              <a:t>Einblicke</a:t>
            </a:r>
            <a:r>
              <a:rPr lang="en-US" sz="2000" b="1" i="0" u="none" strike="noStrike" cap="none" dirty="0">
                <a:solidFill>
                  <a:srgbClr val="FF6D25"/>
                </a:solidFill>
                <a:latin typeface="Arial"/>
                <a:ea typeface="Arial"/>
                <a:cs typeface="Arial"/>
                <a:sym typeface="Arial"/>
              </a:rPr>
              <a:t>:</a:t>
            </a:r>
            <a:br>
              <a:rPr lang="en-US" sz="2000" b="1" i="0" u="none" strike="noStrike" cap="none" dirty="0">
                <a:solidFill>
                  <a:srgbClr val="FF6D25"/>
                </a:solidFill>
                <a:latin typeface="Arial"/>
                <a:ea typeface="Arial"/>
                <a:cs typeface="Arial"/>
                <a:sym typeface="Arial"/>
              </a:rPr>
            </a:br>
            <a:endParaRPr sz="2000" b="1" i="0" u="none" strike="noStrike" cap="none" dirty="0">
              <a:solidFill>
                <a:srgbClr val="FF6D25"/>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rgbClr val="000000"/>
                </a:solidFill>
                <a:latin typeface="Arial"/>
                <a:ea typeface="Arial"/>
                <a:cs typeface="Arial"/>
                <a:sym typeface="Arial"/>
              </a:rPr>
              <a:t>Hier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finden</a:t>
            </a:r>
            <a:r>
              <a:rPr lang="en-US" sz="1800" b="0" i="0" u="none" strike="noStrike" cap="none" dirty="0">
                <a:solidFill>
                  <a:srgbClr val="000000"/>
                </a:solidFill>
                <a:latin typeface="Arial"/>
                <a:ea typeface="Arial"/>
                <a:cs typeface="Arial"/>
                <a:sym typeface="Arial"/>
              </a:rPr>
              <a:t> Sie </a:t>
            </a:r>
            <a:r>
              <a:rPr lang="en-US" sz="1800" b="0" i="0" u="none" strike="noStrike" cap="none" dirty="0" err="1">
                <a:solidFill>
                  <a:srgbClr val="000000"/>
                </a:solidFill>
                <a:latin typeface="Arial"/>
                <a:ea typeface="Arial"/>
                <a:cs typeface="Arial"/>
                <a:sym typeface="Arial"/>
              </a:rPr>
              <a:t>eine</a:t>
            </a:r>
            <a:r>
              <a:rPr lang="en-US" sz="1800" b="0"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praktische</a:t>
            </a:r>
            <a:r>
              <a:rPr lang="en-US" sz="1800" b="1" i="0" u="none" strike="noStrike" cap="none" dirty="0">
                <a:solidFill>
                  <a:srgbClr val="000000"/>
                </a:solidFill>
                <a:latin typeface="Arial"/>
                <a:ea typeface="Arial"/>
                <a:cs typeface="Arial"/>
                <a:sym typeface="Arial"/>
              </a:rPr>
              <a:t>, KMU-</a:t>
            </a:r>
            <a:r>
              <a:rPr lang="en-US" sz="1800" b="1" i="0" u="none" strike="noStrike" cap="none" dirty="0" err="1">
                <a:solidFill>
                  <a:srgbClr val="000000"/>
                </a:solidFill>
                <a:latin typeface="Arial"/>
                <a:ea typeface="Arial"/>
                <a:cs typeface="Arial"/>
                <a:sym typeface="Arial"/>
              </a:rPr>
              <a:t>freundliche</a:t>
            </a:r>
            <a:r>
              <a:rPr lang="en-US" sz="1800" b="1"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Checkliste</a:t>
            </a:r>
            <a:r>
              <a:rPr lang="en-US" sz="1800" b="1"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mit</a:t>
            </a:r>
            <a:r>
              <a:rPr lang="en-US" sz="1800" b="0" i="0" u="none" strike="noStrike" cap="none" dirty="0">
                <a:solidFill>
                  <a:srgbClr val="000000"/>
                </a:solidFill>
                <a:latin typeface="Arial"/>
                <a:ea typeface="Arial"/>
                <a:cs typeface="Arial"/>
                <a:sym typeface="Arial"/>
              </a:rPr>
              <a:t> der Sie </a:t>
            </a:r>
            <a:r>
              <a:rPr lang="en-US" sz="1800" b="1" i="0" u="none" strike="noStrike" cap="none" dirty="0" err="1">
                <a:solidFill>
                  <a:srgbClr val="000000"/>
                </a:solidFill>
                <a:latin typeface="Arial"/>
                <a:ea typeface="Arial"/>
                <a:cs typeface="Arial"/>
                <a:sym typeface="Arial"/>
              </a:rPr>
              <a:t>altersgerechte</a:t>
            </a:r>
            <a:r>
              <a:rPr lang="en-US" sz="1800" b="1"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Personalpraktiken</a:t>
            </a:r>
            <a:r>
              <a:rPr lang="en-US" sz="1800" b="1"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umsetzen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können</a:t>
            </a:r>
            <a:r>
              <a:rPr lang="en-US" sz="1800" b="0" i="0" u="none" strike="noStrike" cap="none" dirty="0">
                <a:solidFill>
                  <a:srgbClr val="000000"/>
                </a:solidFill>
                <a:latin typeface="Arial"/>
                <a:ea typeface="Arial"/>
                <a:cs typeface="Arial"/>
                <a:sym typeface="Arial"/>
              </a:rPr>
              <a:t>, die </a:t>
            </a:r>
            <a:r>
              <a:rPr lang="en-US" sz="1800" b="0" i="0" u="none" strike="noStrike" cap="none" dirty="0" err="1">
                <a:solidFill>
                  <a:srgbClr val="000000"/>
                </a:solidFill>
                <a:latin typeface="Arial"/>
                <a:ea typeface="Arial"/>
                <a:cs typeface="Arial"/>
                <a:sym typeface="Arial"/>
              </a:rPr>
              <a:t>dazu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beitragen</a:t>
            </a:r>
            <a:r>
              <a:rPr lang="en-US" sz="1800" b="0" i="0" u="none" strike="noStrike" cap="none" dirty="0">
                <a:solidFill>
                  <a:srgbClr val="000000"/>
                </a:solidFill>
                <a:latin typeface="Arial"/>
                <a:ea typeface="Arial"/>
                <a:cs typeface="Arial"/>
                <a:sym typeface="Arial"/>
              </a:rPr>
              <a:t>, das </a:t>
            </a:r>
            <a:r>
              <a:rPr lang="en-US" sz="1800" b="0" i="0" u="none" strike="noStrike" cap="none" dirty="0" err="1">
                <a:solidFill>
                  <a:srgbClr val="000000"/>
                </a:solidFill>
                <a:latin typeface="Arial"/>
                <a:ea typeface="Arial"/>
                <a:cs typeface="Arial"/>
                <a:sym typeface="Arial"/>
              </a:rPr>
              <a:t>Potenzial</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älterer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Arbeitnehmer:innen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nutzen</a:t>
            </a:r>
            <a:r>
              <a:rPr lang="en-US" sz="1800" b="0" i="0" u="none" strike="noStrike" cap="none" dirty="0">
                <a:solidFill>
                  <a:srgbClr val="000000"/>
                </a:solidFill>
                <a:latin typeface="Arial"/>
                <a:ea typeface="Arial"/>
                <a:cs typeface="Arial"/>
                <a:sym typeface="Arial"/>
              </a:rPr>
              <a:t> und den </a:t>
            </a:r>
            <a:r>
              <a:rPr lang="en-US" sz="1800" b="0" i="0" u="none" strike="noStrike" cap="none" dirty="0" err="1">
                <a:solidFill>
                  <a:srgbClr val="000000"/>
                </a:solidFill>
                <a:latin typeface="Arial"/>
                <a:ea typeface="Arial"/>
                <a:cs typeface="Arial"/>
                <a:sym typeface="Arial"/>
              </a:rPr>
              <a:t>Fachkräftemangel</a:t>
            </a:r>
            <a:r>
              <a:rPr lang="en-US" sz="1800" b="0" i="0" u="none" strike="noStrike" cap="none" dirty="0">
                <a:solidFill>
                  <a:srgbClr val="000000"/>
                </a:solidFill>
                <a:latin typeface="Arial"/>
                <a:ea typeface="Arial"/>
                <a:cs typeface="Arial"/>
                <a:sym typeface="Arial"/>
              </a:rPr>
              <a:t> in Europa </a:t>
            </a:r>
            <a:r>
              <a:rPr lang="en-US" sz="1800" b="0" i="0" u="none" strike="noStrike" cap="none" dirty="0" err="1">
                <a:solidFill>
                  <a:srgbClr val="000000"/>
                </a:solidFill>
                <a:latin typeface="Arial"/>
                <a:ea typeface="Arial"/>
                <a:cs typeface="Arial"/>
                <a:sym typeface="Arial"/>
              </a:rPr>
              <a:t>zu</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verringern</a:t>
            </a:r>
            <a:r>
              <a:rPr lang="en-US" sz="18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384" name="Google Shape;384;p19"/>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Von Herausforderungen zu Lösungen</a:t>
            </a:r>
            <a:endParaRPr sz="2000" b="1" i="0" u="none" strike="noStrike" cap="none">
              <a:solidFill>
                <a:srgbClr val="FFFFFF"/>
              </a:solidFill>
              <a:latin typeface="Arial"/>
              <a:ea typeface="Arial"/>
              <a:cs typeface="Arial"/>
              <a:sym typeface="Arial"/>
            </a:endParaRPr>
          </a:p>
        </p:txBody>
      </p:sp>
      <p:sp>
        <p:nvSpPr>
          <p:cNvPr id="385" name="Google Shape;385;p19"/>
          <p:cNvSpPr txBox="1"/>
          <p:nvPr/>
        </p:nvSpPr>
        <p:spPr>
          <a:xfrm>
            <a:off x="482214" y="3802255"/>
            <a:ext cx="4195294" cy="1154122"/>
          </a:xfrm>
          <a:prstGeom prst="rect">
            <a:avLst/>
          </a:prstGeom>
          <a:solidFill>
            <a:srgbClr val="FDC0C0"/>
          </a:solid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sng" strike="noStrike" cap="none" dirty="0" err="1">
                <a:solidFill>
                  <a:schemeClr val="hlink"/>
                </a:solidFill>
                <a:latin typeface="Arial"/>
                <a:ea typeface="Arial"/>
                <a:cs typeface="Arial"/>
                <a:sym typeface="Arial"/>
                <a:hlinkClick r:id="rId3"/>
              </a:rPr>
              <a:t>Checkliste</a:t>
            </a:r>
            <a:br>
              <a:rPr lang="en-US" sz="2000" b="1" i="0" u="none" strike="noStrike" cap="none" dirty="0">
                <a:solidFill>
                  <a:srgbClr val="000000"/>
                </a:solidFill>
                <a:latin typeface="Arial"/>
                <a:ea typeface="Arial"/>
                <a:cs typeface="Arial"/>
                <a:sym typeface="Arial"/>
              </a:rPr>
            </a:br>
            <a:endParaRPr sz="1800" b="0" i="0" u="none" strike="noStrike" cap="none" dirty="0">
              <a:solidFill>
                <a:srgbClr val="000000"/>
              </a:solidFill>
              <a:latin typeface="Arial"/>
              <a:ea typeface="Arial"/>
              <a:cs typeface="Arial"/>
              <a:sym typeface="Arial"/>
            </a:endParaRPr>
          </a:p>
        </p:txBody>
      </p:sp>
      <p:pic>
        <p:nvPicPr>
          <p:cNvPr id="386" name="Google Shape;386;p19"/>
          <p:cNvPicPr preferRelativeResize="0"/>
          <p:nvPr/>
        </p:nvPicPr>
        <p:blipFill rotWithShape="1">
          <a:blip r:embed="rId4">
            <a:alphaModFix/>
          </a:blip>
          <a:srcRect/>
          <a:stretch/>
        </p:blipFill>
        <p:spPr>
          <a:xfrm>
            <a:off x="6239540" y="3509740"/>
            <a:ext cx="5808920" cy="3267517"/>
          </a:xfrm>
          <a:prstGeom prst="rect">
            <a:avLst/>
          </a:prstGeom>
          <a:noFill/>
          <a:ln>
            <a:noFill/>
          </a:ln>
        </p:spPr>
      </p:pic>
      <p:pic>
        <p:nvPicPr>
          <p:cNvPr id="387" name="Google Shape;387;p19"/>
          <p:cNvPicPr preferRelativeResize="0"/>
          <p:nvPr/>
        </p:nvPicPr>
        <p:blipFill rotWithShape="1">
          <a:blip r:embed="rId5">
            <a:alphaModFix/>
          </a:blip>
          <a:srcRect/>
          <a:stretch/>
        </p:blipFill>
        <p:spPr>
          <a:xfrm>
            <a:off x="8046720" y="585114"/>
            <a:ext cx="3649027" cy="1494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2"/>
        <p:cNvGrpSpPr/>
        <p:nvPr/>
      </p:nvGrpSpPr>
      <p:grpSpPr>
        <a:xfrm>
          <a:off x="0" y="0"/>
          <a:ext cx="0" cy="0"/>
          <a:chOff x="0" y="0"/>
          <a:chExt cx="0" cy="0"/>
        </a:xfrm>
      </p:grpSpPr>
      <p:sp>
        <p:nvSpPr>
          <p:cNvPr id="393" name="Google Shape;393;p20"/>
          <p:cNvSpPr txBox="1"/>
          <p:nvPr/>
        </p:nvSpPr>
        <p:spPr>
          <a:xfrm>
            <a:off x="80385" y="566928"/>
            <a:ext cx="9929456" cy="66479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FF6D25"/>
                </a:solidFill>
                <a:latin typeface="Arial"/>
                <a:ea typeface="Arial"/>
                <a:cs typeface="Arial"/>
                <a:sym typeface="Arial"/>
              </a:rPr>
              <a:t>Reflexion</a:t>
            </a:r>
            <a:r>
              <a:rPr lang="en-US" sz="2800" b="1" i="0" u="none" strike="noStrike" cap="none" dirty="0">
                <a:solidFill>
                  <a:srgbClr val="FF6D25"/>
                </a:solidFill>
                <a:latin typeface="Arial"/>
                <a:ea typeface="Arial"/>
                <a:cs typeface="Arial"/>
                <a:sym typeface="Arial"/>
              </a:rPr>
              <a:t> und </a:t>
            </a:r>
            <a:r>
              <a:rPr lang="en-US" sz="2800" b="1" i="0" u="none" strike="noStrike" cap="none" dirty="0" err="1">
                <a:solidFill>
                  <a:srgbClr val="FF6D25"/>
                </a:solidFill>
                <a:latin typeface="Arial"/>
                <a:ea typeface="Arial"/>
                <a:cs typeface="Arial"/>
                <a:sym typeface="Arial"/>
              </a:rPr>
              <a:t>Erkenntnisse</a:t>
            </a:r>
            <a:endParaRPr sz="2800" b="1" i="0" u="none" strike="noStrike" cap="none" dirty="0">
              <a:solidFill>
                <a:srgbClr val="FF6D25"/>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rgbClr val="000000"/>
              </a:solidFill>
              <a:latin typeface="Arial"/>
              <a:ea typeface="Arial"/>
              <a:cs typeface="Arial"/>
              <a:sym typeface="Arial"/>
            </a:endParaRPr>
          </a:p>
          <a:p>
            <a:r>
              <a:rPr lang="de-DE" dirty="0"/>
              <a:t>Bitten Sie die </a:t>
            </a:r>
            <a:r>
              <a:rPr lang="de-DE" dirty="0" err="1"/>
              <a:t>Teilnehmer:innen</a:t>
            </a:r>
            <a:r>
              <a:rPr lang="de-DE" dirty="0"/>
              <a:t>, in kleinen Gruppen darüber nachzudenken, welche Praktiken in ihren eigenen Kontext passen könnten. (Präsentation &amp; Fragen und Antworten)</a:t>
            </a:r>
          </a:p>
          <a:p>
            <a:r>
              <a:rPr lang="de-DE" b="1" dirty="0"/>
              <a:t>Interaktive Übung:</a:t>
            </a:r>
            <a:br>
              <a:rPr lang="de-DE" dirty="0"/>
            </a:br>
            <a:r>
              <a:rPr lang="de-DE" dirty="0"/>
              <a:t>„Entwicklung einer altersgerechten Personalpolitik“ (10 Min.)</a:t>
            </a:r>
            <a:br>
              <a:rPr lang="de-DE" dirty="0"/>
            </a:br>
            <a:r>
              <a:rPr lang="de-DE" dirty="0"/>
              <a:t>Kleingruppen: Besprechen Sie ein Szenario (z. B. die Neugestaltung eines Weiterbildungs- und Entwicklungsprogramms zur Einbeziehung älterer </a:t>
            </a:r>
            <a:r>
              <a:rPr lang="de-DE" dirty="0" err="1"/>
              <a:t>Mitarbeiter:innen</a:t>
            </a:r>
            <a:r>
              <a:rPr lang="de-DE" dirty="0"/>
              <a:t>).</a:t>
            </a:r>
            <a:br>
              <a:rPr lang="de-DE" dirty="0"/>
            </a:br>
            <a:r>
              <a:rPr lang="de-DE" dirty="0"/>
              <a:t>Arbeiten Sie mit der ELEVATE-Checkliste.</a:t>
            </a:r>
            <a:br>
              <a:rPr lang="de-DE" dirty="0"/>
            </a:br>
            <a:r>
              <a:rPr lang="de-DE" dirty="0"/>
              <a:t>Identifizieren Sie konkrete Personalmaßnahmen, Anreize und Unterstützungsmaßnahmen der Führungsebene. (Gruppendiskussion &amp; Feedback)</a:t>
            </a:r>
          </a:p>
          <a:p>
            <a:endParaRPr lang="de-DE" dirty="0"/>
          </a:p>
          <a:p>
            <a:r>
              <a:rPr lang="de-DE" b="1" dirty="0"/>
              <a:t>Zusammenfassung der Führungsansätze (5 Min.)</a:t>
            </a:r>
            <a:br>
              <a:rPr lang="de-DE" dirty="0"/>
            </a:br>
            <a:r>
              <a:rPr lang="de-DE" dirty="0"/>
              <a:t>Fassen Sie Führungsstile zusammen, die ältere </a:t>
            </a:r>
            <a:r>
              <a:rPr lang="de-DE" dirty="0" err="1"/>
              <a:t>Arbeitnehmer:innen</a:t>
            </a:r>
            <a:r>
              <a:rPr lang="de-DE" dirty="0"/>
              <a:t> unterstützen:</a:t>
            </a:r>
          </a:p>
          <a:p>
            <a:r>
              <a:rPr lang="de-DE" dirty="0"/>
              <a:t>Generationenübergreifende Teams</a:t>
            </a:r>
          </a:p>
          <a:p>
            <a:r>
              <a:rPr lang="de-DE" dirty="0"/>
              <a:t>Möglichkeiten für lebenslanges Lernen und Umschulung</a:t>
            </a:r>
          </a:p>
          <a:p>
            <a:r>
              <a:rPr lang="de-DE" dirty="0"/>
              <a:t>Coaching- und Mentoring-Kulturen</a:t>
            </a:r>
          </a:p>
          <a:p>
            <a:r>
              <a:rPr lang="de-DE" dirty="0"/>
              <a:t>Inklusive Kommunikationsstrategien</a:t>
            </a:r>
          </a:p>
          <a:p>
            <a:r>
              <a:rPr lang="de-DE" dirty="0"/>
              <a:t>Stellen Sie einen Zusammenhang her zur Rolle der Personalabteilung bei der Führungskräfteentwicklung.</a:t>
            </a:r>
            <a:br>
              <a:rPr lang="de-DE" dirty="0"/>
            </a:br>
            <a:endParaRPr lang="de-DE" dirty="0"/>
          </a:p>
          <a:p>
            <a:r>
              <a:rPr lang="de-DE" b="1" dirty="0"/>
              <a:t>Reflexion &amp; Fazit</a:t>
            </a:r>
            <a:br>
              <a:rPr lang="de-DE" dirty="0"/>
            </a:br>
            <a:r>
              <a:rPr lang="de-DE" dirty="0"/>
              <a:t>Frage für die Diskussionsrunde: „Welche HR-Initiative könnten Sie in Ihrem Unternehmen umsetzen, um erfahrene Talente besser zu nutzen?“</a:t>
            </a:r>
            <a:br>
              <a:rPr lang="de-DE" dirty="0"/>
            </a:br>
            <a:r>
              <a:rPr lang="de-DE" dirty="0"/>
              <a:t>Zusammenfassung und </a:t>
            </a:r>
            <a:r>
              <a:rPr lang="de-DE" dirty="0" err="1"/>
              <a:t>Abschluss</a:t>
            </a:r>
            <a:r>
              <a:rPr lang="de-DE" dirty="0"/>
              <a:t>. (Gruppenreflexion)</a:t>
            </a:r>
          </a:p>
          <a:p>
            <a:pPr marL="0" marR="0" lvl="0" indent="0" algn="r" rtl="0">
              <a:lnSpc>
                <a:spcPct val="100000"/>
              </a:lnSpc>
              <a:spcBef>
                <a:spcPts val="0"/>
              </a:spcBef>
              <a:spcAft>
                <a:spcPts val="0"/>
              </a:spcAft>
              <a:buClr>
                <a:srgbClr val="000000"/>
              </a:buClr>
              <a:buSzPts val="1800"/>
              <a:buFont typeface="Arial"/>
              <a:buNone/>
            </a:pPr>
            <a:br>
              <a:rPr lang="en-US" sz="1800" b="0" i="0" u="none" strike="noStrike" cap="none" dirty="0">
                <a:solidFill>
                  <a:srgbClr val="000000"/>
                </a:solidFill>
                <a:latin typeface="Arial"/>
                <a:ea typeface="Arial"/>
                <a:cs typeface="Arial"/>
                <a:sym typeface="Arial"/>
              </a:rPr>
            </a:br>
            <a:r>
              <a:rPr lang="en-US" b="1" i="0" u="none" strike="noStrike" cap="none" dirty="0" err="1">
                <a:solidFill>
                  <a:srgbClr val="FF6D25"/>
                </a:solidFill>
                <a:latin typeface="Arial"/>
                <a:ea typeface="Arial"/>
                <a:cs typeface="Arial"/>
                <a:sym typeface="Arial"/>
              </a:rPr>
              <a:t>Botschaft</a:t>
            </a:r>
            <a:r>
              <a:rPr lang="en-US" b="1" i="0" u="none" strike="noStrike" cap="none" dirty="0">
                <a:solidFill>
                  <a:srgbClr val="FF6D25"/>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Reflexion</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verwandelt</a:t>
            </a:r>
            <a:r>
              <a:rPr lang="en-US" b="0" i="0" u="none" strike="noStrike" cap="none" dirty="0">
                <a:solidFill>
                  <a:srgbClr val="000000"/>
                </a:solidFill>
                <a:latin typeface="Arial"/>
                <a:ea typeface="Arial"/>
                <a:cs typeface="Arial"/>
                <a:sym typeface="Arial"/>
              </a:rPr>
              <a:t> </a:t>
            </a:r>
            <a:r>
              <a:rPr lang="en-US" b="0" i="0" u="none" strike="noStrike" cap="none" dirty="0" err="1">
                <a:solidFill>
                  <a:srgbClr val="000000"/>
                </a:solidFill>
                <a:latin typeface="Arial"/>
                <a:ea typeface="Arial"/>
                <a:cs typeface="Arial"/>
                <a:sym typeface="Arial"/>
              </a:rPr>
              <a:t>Erkenntnisse</a:t>
            </a:r>
            <a:r>
              <a:rPr lang="en-US" b="0" i="0" u="none" strike="noStrike" cap="none" dirty="0">
                <a:solidFill>
                  <a:srgbClr val="000000"/>
                </a:solidFill>
                <a:latin typeface="Arial"/>
                <a:ea typeface="Arial"/>
                <a:cs typeface="Arial"/>
                <a:sym typeface="Arial"/>
              </a:rPr>
              <a:t> in </a:t>
            </a:r>
            <a:r>
              <a:rPr lang="en-US" b="0" i="0" u="none" strike="noStrike" cap="none" dirty="0" err="1">
                <a:solidFill>
                  <a:srgbClr val="000000"/>
                </a:solidFill>
                <a:latin typeface="Arial"/>
                <a:ea typeface="Arial"/>
                <a:cs typeface="Arial"/>
                <a:sym typeface="Arial"/>
              </a:rPr>
              <a:t>Taten</a:t>
            </a:r>
            <a:r>
              <a:rPr lang="en-US" b="0" i="0" u="none" strike="noStrike" cap="none" dirty="0">
                <a:solidFill>
                  <a:srgbClr val="000000"/>
                </a:solidFill>
                <a:latin typeface="Arial"/>
                <a:ea typeface="Arial"/>
                <a:cs typeface="Arial"/>
                <a:sym typeface="Arial"/>
              </a:rPr>
              <a:t>. </a:t>
            </a:r>
            <a:endParaRPr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p:txBody>
      </p:sp>
      <p:sp>
        <p:nvSpPr>
          <p:cNvPr id="394" name="Google Shape;394;p20"/>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Abschluss der Sitzung</a:t>
            </a:r>
            <a:endParaRPr sz="2000" b="1" i="0" u="none" strike="noStrike" cap="none">
              <a:solidFill>
                <a:srgbClr val="FFFFFF"/>
              </a:solidFill>
              <a:latin typeface="Arial"/>
              <a:ea typeface="Arial"/>
              <a:cs typeface="Arial"/>
              <a:sym typeface="Arial"/>
            </a:endParaRPr>
          </a:p>
        </p:txBody>
      </p:sp>
      <p:pic>
        <p:nvPicPr>
          <p:cNvPr id="395" name="Google Shape;395;p20"/>
          <p:cNvPicPr preferRelativeResize="0"/>
          <p:nvPr/>
        </p:nvPicPr>
        <p:blipFill rotWithShape="1">
          <a:blip r:embed="rId3">
            <a:alphaModFix/>
          </a:blip>
          <a:srcRect/>
          <a:stretch/>
        </p:blipFill>
        <p:spPr>
          <a:xfrm>
            <a:off x="9331261" y="2997517"/>
            <a:ext cx="2143125" cy="2143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1"/>
          <p:cNvSpPr txBox="1"/>
          <p:nvPr/>
        </p:nvSpPr>
        <p:spPr>
          <a:xfrm>
            <a:off x="3016714" y="376381"/>
            <a:ext cx="6097772"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en-US" sz="6600" b="1" i="0" u="none" strike="noStrike" cap="none">
                <a:solidFill>
                  <a:schemeClr val="lt1"/>
                </a:solidFill>
                <a:latin typeface="Arial"/>
                <a:ea typeface="Arial"/>
                <a:cs typeface="Arial"/>
                <a:sym typeface="Arial"/>
              </a:rPr>
              <a:t>DANKE</a:t>
            </a:r>
            <a:endParaRPr sz="6600" b="0" i="0" u="none" strike="noStrike" cap="non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3968</Words>
  <Application>Microsoft Office PowerPoint</Application>
  <PresentationFormat>Breitbild</PresentationFormat>
  <Paragraphs>214</Paragraphs>
  <Slides>22</Slides>
  <Notes>22</Notes>
  <HiddenSlides>0</HiddenSlides>
  <MMClips>0</MMClips>
  <ScaleCrop>false</ScaleCrop>
  <HeadingPairs>
    <vt:vector size="6" baseType="variant">
      <vt:variant>
        <vt:lpstr>Verwendete Schriftarten</vt:lpstr>
      </vt:variant>
      <vt:variant>
        <vt:i4>2</vt:i4>
      </vt:variant>
      <vt:variant>
        <vt:lpstr>Design</vt:lpstr>
      </vt:variant>
      <vt:variant>
        <vt:i4>3</vt:i4>
      </vt:variant>
      <vt:variant>
        <vt:lpstr>Folientitel</vt:lpstr>
      </vt:variant>
      <vt:variant>
        <vt:i4>22</vt:i4>
      </vt:variant>
    </vt:vector>
  </HeadingPairs>
  <TitlesOfParts>
    <vt:vector size="27" baseType="lpstr">
      <vt:lpstr>Arial</vt:lpstr>
      <vt:lpstr>Calibri</vt:lpstr>
      <vt:lpstr>Office Theme</vt:lpstr>
      <vt:lpstr>4_Office Theme</vt:lpstr>
      <vt:lpstr>2_Office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user</cp:lastModifiedBy>
  <cp:revision>7</cp:revision>
  <dcterms:modified xsi:type="dcterms:W3CDTF">2026-03-18T14:51:36Z</dcterms:modified>
</cp:coreProperties>
</file>