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80" r:id="rId3"/>
    <p:sldMasterId id="2147483681" r:id="rId4"/>
    <p:sldMasterId id="214748368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3.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c.europa.eu/eurostat/web/products-eurostat-news/w/edn-20250305-1" TargetMode="External"/><Relationship Id="rId3" Type="http://schemas.openxmlformats.org/officeDocument/2006/relationships/hyperlink" Target="https://ec.europa.eu/eurostat/web/lfs/database"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c.europa.eu/eurostat/web/products-eurostat-news/w/edn-20250305-1" TargetMode="External"/><Relationship Id="rId3" Type="http://schemas.openxmlformats.org/officeDocument/2006/relationships/hyperlink" Target="https://ec.europa.eu/eurostat/web/lfs/database"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c.europa.eu/eurostat/web/products-eurostat-news/w/edn-20250305-1" TargetMode="External"/><Relationship Id="rId3" Type="http://schemas.openxmlformats.org/officeDocument/2006/relationships/hyperlink" Target="https://ec.europa.eu/eurostat/web/lfs/database"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c.europa.eu/eurostat/web/products-eurostat-news/w/edn-20250305-1" TargetMode="External"/><Relationship Id="rId3" Type="http://schemas.openxmlformats.org/officeDocument/2006/relationships/hyperlink" Target="https://ec.europa.eu/eurostat/web/lfs/database"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c.europa.eu/eurostat/web/products-eurostat-news/w/edn-20250305-1" TargetMode="External"/><Relationship Id="rId3" Type="http://schemas.openxmlformats.org/officeDocument/2006/relationships/hyperlink" Target="https://ec.europa.eu/eurostat/web/lfs/database"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c.europa.eu/eurostat/web/products-eurostat-news/w/edn-20250305-1" TargetMode="External"/><Relationship Id="rId3" Type="http://schemas.openxmlformats.org/officeDocument/2006/relationships/hyperlink" Target="https://ec.europa.eu/eurostat/web/lfs/database"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c.europa.eu/eurostat/web/products-eurostat-news/w/edn-20250305-1" TargetMode="External"/><Relationship Id="rId3" Type="http://schemas.openxmlformats.org/officeDocument/2006/relationships/hyperlink" Target="https://ec.europa.eu/eurostat/web/lfs/database"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c.europa.eu/eurostat/web/products-eurostat-news/w/edn-20250305-1" TargetMode="External"/><Relationship Id="rId3" Type="http://schemas.openxmlformats.org/officeDocument/2006/relationships/hyperlink" Target="https://ec.europa.eu/eurostat/web/lfs/database"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c.europa.eu/eurostat/web/products-eurostat-news/w/edn-20250305-1" TargetMode="External"/><Relationship Id="rId3" Type="http://schemas.openxmlformats.org/officeDocument/2006/relationships/hyperlink" Target="https://ec.europa.eu/eurostat/web/lfs/database"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c.europa.eu/eurostat/web/products-eurostat-news/w/edn-20250305-1" TargetMode="External"/><Relationship Id="rId3" Type="http://schemas.openxmlformats.org/officeDocument/2006/relationships/hyperlink" Target="https://ec.europa.eu/eurostat/web/lfs/database"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c.europa.eu/eurostat/web/products-eurostat-news/w/edn-20250305-1" TargetMode="External"/><Relationship Id="rId3" Type="http://schemas.openxmlformats.org/officeDocument/2006/relationships/hyperlink" Target="https://ec.europa.eu/eurostat/web/lfs/database"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c.europa.eu/eurostat/web/products-eurostat-news/w/edn-20250305-1" TargetMode="External"/><Relationship Id="rId3" Type="http://schemas.openxmlformats.org/officeDocument/2006/relationships/hyperlink" Target="https://ec.europa.eu/eurostat/web/lfs/database"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c.europa.eu/eurostat/web/products-eurostat-news/w/edn-20250305-1" TargetMode="External"/><Relationship Id="rId3" Type="http://schemas.openxmlformats.org/officeDocument/2006/relationships/hyperlink" Target="https://ec.europa.eu/eurostat/web/lfs/database"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c.europa.eu/eurostat/web/products-eurostat-news/w/edn-20250305-1" TargetMode="External"/><Relationship Id="rId3" Type="http://schemas.openxmlformats.org/officeDocument/2006/relationships/hyperlink" Target="https://ec.europa.eu/eurostat/web/lfs/database"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c.europa.eu/eurostat/web/products-eurostat-news/w/edn-20250305-1" TargetMode="External"/><Relationship Id="rId3" Type="http://schemas.openxmlformats.org/officeDocument/2006/relationships/hyperlink" Target="https://ec.europa.eu/eurostat/web/lfs/database"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c.europa.eu/eurostat/web/lfs/database"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unglobalcompact.org/take-action/target-gender-equality/interviews-with-female-leaders/starlight-media"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9" name="Google Shape;239;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244" name="Google Shape;244;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0" name="Google Shape;250;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lang="en-US" sz="1200">
                <a:solidFill>
                  <a:schemeClr val="dk1"/>
                </a:solidFill>
                <a:latin typeface="Arial"/>
                <a:ea typeface="Arial"/>
                <a:cs typeface="Arial"/>
                <a:sym typeface="Arial"/>
              </a:rPr>
              <a:t>Source: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(2025, March 5). </a:t>
            </a:r>
            <a:r>
              <a:rPr i="1" lang="en-US" sz="1200">
                <a:solidFill>
                  <a:schemeClr val="dk1"/>
                </a:solidFill>
                <a:latin typeface="Arial"/>
                <a:ea typeface="Arial"/>
                <a:cs typeface="Arial"/>
                <a:sym typeface="Arial"/>
              </a:rPr>
              <a:t>3.7 million women held managerial positions in 2023</a:t>
            </a:r>
            <a:r>
              <a:rPr lang="en-US" sz="1200">
                <a:solidFill>
                  <a:schemeClr val="dk1"/>
                </a:solidFill>
                <a:latin typeface="Arial"/>
                <a:ea typeface="Arial"/>
                <a:cs typeface="Arial"/>
                <a:sym typeface="Arial"/>
              </a:rPr>
              <a:t>. Retrieved from </a:t>
            </a:r>
            <a:r>
              <a:rPr lang="en-US" sz="1200" u="sng">
                <a:solidFill>
                  <a:schemeClr val="hlink"/>
                </a:solidFill>
                <a:latin typeface="Arial"/>
                <a:ea typeface="Arial"/>
                <a:cs typeface="Arial"/>
                <a:sym typeface="Arial"/>
                <a:hlinkClick r:id="rId2"/>
              </a:rPr>
              <a:t>https://ec.europa.eu/eurostat/web/products-eurostat-news/w/edn-20250305-1</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(n.d.). </a:t>
            </a:r>
            <a:r>
              <a:rPr i="1" lang="en-US" sz="1200">
                <a:solidFill>
                  <a:schemeClr val="dk1"/>
                </a:solidFill>
                <a:latin typeface="Arial"/>
                <a:ea typeface="Arial"/>
                <a:cs typeface="Arial"/>
                <a:sym typeface="Arial"/>
              </a:rPr>
              <a:t>Employment and unemployment (Labour Force Survey)</a:t>
            </a:r>
            <a:r>
              <a:rPr lang="en-US" sz="1200">
                <a:solidFill>
                  <a:schemeClr val="dk1"/>
                </a:solidFill>
                <a:latin typeface="Arial"/>
                <a:ea typeface="Arial"/>
                <a:cs typeface="Arial"/>
                <a:sym typeface="Arial"/>
              </a:rPr>
              <a:t>. Retrieved from </a:t>
            </a:r>
            <a:r>
              <a:rPr lang="en-US" sz="1200" u="sng">
                <a:solidFill>
                  <a:schemeClr val="hlink"/>
                </a:solidFill>
                <a:latin typeface="Arial"/>
                <a:ea typeface="Arial"/>
                <a:cs typeface="Arial"/>
                <a:sym typeface="Arial"/>
                <a:hlinkClick r:id="rId3"/>
              </a:rPr>
              <a:t>https://ec.europa.eu/eurostat/web/lfs/database</a:t>
            </a:r>
            <a:r>
              <a:rPr lang="en-US" sz="1200">
                <a:solidFill>
                  <a:schemeClr val="dk1"/>
                </a:solidFill>
                <a:latin typeface="Arial"/>
                <a:ea typeface="Arial"/>
                <a:cs typeface="Arial"/>
                <a:sym typeface="Arial"/>
              </a:rPr>
              <a:t> </a:t>
            </a:r>
            <a:endParaRPr/>
          </a:p>
          <a:p>
            <a:pPr indent="0" lvl="0" marL="0" rtl="0" algn="l">
              <a:lnSpc>
                <a:spcPct val="100000"/>
              </a:lnSpc>
              <a:spcBef>
                <a:spcPts val="0"/>
              </a:spcBef>
              <a:spcAft>
                <a:spcPts val="0"/>
              </a:spcAft>
              <a:buSzPts val="1100"/>
              <a:buNone/>
            </a:pPr>
            <a:r>
              <a:t/>
            </a:r>
            <a:endParaRPr/>
          </a:p>
        </p:txBody>
      </p:sp>
      <p:sp>
        <p:nvSpPr>
          <p:cNvPr id="251" name="Google Shape;251;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8" name="Google Shape;258;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lang="en-US" sz="1200">
                <a:solidFill>
                  <a:schemeClr val="dk1"/>
                </a:solidFill>
                <a:latin typeface="Arial"/>
                <a:ea typeface="Arial"/>
                <a:cs typeface="Arial"/>
                <a:sym typeface="Arial"/>
              </a:rPr>
              <a:t>Source: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(2025, March 5). </a:t>
            </a:r>
            <a:r>
              <a:rPr i="1" lang="en-US" sz="1200">
                <a:solidFill>
                  <a:schemeClr val="dk1"/>
                </a:solidFill>
                <a:latin typeface="Arial"/>
                <a:ea typeface="Arial"/>
                <a:cs typeface="Arial"/>
                <a:sym typeface="Arial"/>
              </a:rPr>
              <a:t>3.7 million women held managerial positions in 2023</a:t>
            </a:r>
            <a:r>
              <a:rPr lang="en-US" sz="1200">
                <a:solidFill>
                  <a:schemeClr val="dk1"/>
                </a:solidFill>
                <a:latin typeface="Arial"/>
                <a:ea typeface="Arial"/>
                <a:cs typeface="Arial"/>
                <a:sym typeface="Arial"/>
              </a:rPr>
              <a:t>. Retrieved from </a:t>
            </a:r>
            <a:r>
              <a:rPr lang="en-US" sz="1200" u="sng">
                <a:solidFill>
                  <a:schemeClr val="hlink"/>
                </a:solidFill>
                <a:latin typeface="Arial"/>
                <a:ea typeface="Arial"/>
                <a:cs typeface="Arial"/>
                <a:sym typeface="Arial"/>
                <a:hlinkClick r:id="rId2"/>
              </a:rPr>
              <a:t>https://ec.europa.eu/eurostat/web/products-eurostat-news/w/edn-20250305-1</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(n.d.). </a:t>
            </a:r>
            <a:r>
              <a:rPr i="1" lang="en-US" sz="1200">
                <a:solidFill>
                  <a:schemeClr val="dk1"/>
                </a:solidFill>
                <a:latin typeface="Arial"/>
                <a:ea typeface="Arial"/>
                <a:cs typeface="Arial"/>
                <a:sym typeface="Arial"/>
              </a:rPr>
              <a:t>Employment and unemployment (Labour Force Survey)</a:t>
            </a:r>
            <a:r>
              <a:rPr lang="en-US" sz="1200">
                <a:solidFill>
                  <a:schemeClr val="dk1"/>
                </a:solidFill>
                <a:latin typeface="Arial"/>
                <a:ea typeface="Arial"/>
                <a:cs typeface="Arial"/>
                <a:sym typeface="Arial"/>
              </a:rPr>
              <a:t>. Retrieved from </a:t>
            </a:r>
            <a:r>
              <a:rPr lang="en-US" sz="1200" u="sng">
                <a:solidFill>
                  <a:schemeClr val="hlink"/>
                </a:solidFill>
                <a:latin typeface="Arial"/>
                <a:ea typeface="Arial"/>
                <a:cs typeface="Arial"/>
                <a:sym typeface="Arial"/>
                <a:hlinkClick r:id="rId3"/>
              </a:rPr>
              <a:t>https://ec.europa.eu/eurostat/web/lfs/database</a:t>
            </a:r>
            <a:r>
              <a:rPr lang="en-US" sz="1200">
                <a:solidFill>
                  <a:schemeClr val="dk1"/>
                </a:solidFill>
                <a:latin typeface="Arial"/>
                <a:ea typeface="Arial"/>
                <a:cs typeface="Arial"/>
                <a:sym typeface="Arial"/>
              </a:rPr>
              <a:t> </a:t>
            </a:r>
            <a:endParaRPr/>
          </a:p>
          <a:p>
            <a:pPr indent="0" lvl="0" marL="0" rtl="0" algn="l">
              <a:lnSpc>
                <a:spcPct val="100000"/>
              </a:lnSpc>
              <a:spcBef>
                <a:spcPts val="0"/>
              </a:spcBef>
              <a:spcAft>
                <a:spcPts val="0"/>
              </a:spcAft>
              <a:buSzPts val="1100"/>
              <a:buNone/>
            </a:pPr>
            <a:r>
              <a:t/>
            </a:r>
            <a:endParaRPr/>
          </a:p>
        </p:txBody>
      </p:sp>
      <p:sp>
        <p:nvSpPr>
          <p:cNvPr id="259" name="Google Shape;259;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7" name="Google Shape;267;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lang="en-US" sz="1200">
                <a:solidFill>
                  <a:schemeClr val="dk1"/>
                </a:solidFill>
                <a:latin typeface="Arial"/>
                <a:ea typeface="Arial"/>
                <a:cs typeface="Arial"/>
                <a:sym typeface="Arial"/>
              </a:rPr>
              <a:t>Source: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(2025, March 5). </a:t>
            </a:r>
            <a:r>
              <a:rPr i="1" lang="en-US" sz="1200">
                <a:solidFill>
                  <a:schemeClr val="dk1"/>
                </a:solidFill>
                <a:latin typeface="Arial"/>
                <a:ea typeface="Arial"/>
                <a:cs typeface="Arial"/>
                <a:sym typeface="Arial"/>
              </a:rPr>
              <a:t>3.7 million women held managerial positions in 2023</a:t>
            </a:r>
            <a:r>
              <a:rPr lang="en-US" sz="1200">
                <a:solidFill>
                  <a:schemeClr val="dk1"/>
                </a:solidFill>
                <a:latin typeface="Arial"/>
                <a:ea typeface="Arial"/>
                <a:cs typeface="Arial"/>
                <a:sym typeface="Arial"/>
              </a:rPr>
              <a:t>. Retrieved from </a:t>
            </a:r>
            <a:r>
              <a:rPr lang="en-US" sz="1200" u="sng">
                <a:solidFill>
                  <a:schemeClr val="hlink"/>
                </a:solidFill>
                <a:latin typeface="Arial"/>
                <a:ea typeface="Arial"/>
                <a:cs typeface="Arial"/>
                <a:sym typeface="Arial"/>
                <a:hlinkClick r:id="rId2"/>
              </a:rPr>
              <a:t>https://ec.europa.eu/eurostat/web/products-eurostat-news/w/edn-20250305-1</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(n.d.). </a:t>
            </a:r>
            <a:r>
              <a:rPr i="1" lang="en-US" sz="1200">
                <a:solidFill>
                  <a:schemeClr val="dk1"/>
                </a:solidFill>
                <a:latin typeface="Arial"/>
                <a:ea typeface="Arial"/>
                <a:cs typeface="Arial"/>
                <a:sym typeface="Arial"/>
              </a:rPr>
              <a:t>Employment and unemployment (Labour Force Survey)</a:t>
            </a:r>
            <a:r>
              <a:rPr lang="en-US" sz="1200">
                <a:solidFill>
                  <a:schemeClr val="dk1"/>
                </a:solidFill>
                <a:latin typeface="Arial"/>
                <a:ea typeface="Arial"/>
                <a:cs typeface="Arial"/>
                <a:sym typeface="Arial"/>
              </a:rPr>
              <a:t>. Retrieved from </a:t>
            </a:r>
            <a:r>
              <a:rPr lang="en-US" sz="1200" u="sng">
                <a:solidFill>
                  <a:schemeClr val="hlink"/>
                </a:solidFill>
                <a:latin typeface="Arial"/>
                <a:ea typeface="Arial"/>
                <a:cs typeface="Arial"/>
                <a:sym typeface="Arial"/>
                <a:hlinkClick r:id="rId3"/>
              </a:rPr>
              <a:t>https://ec.europa.eu/eurostat/web/lfs/database</a:t>
            </a:r>
            <a:r>
              <a:rPr lang="en-US" sz="1200">
                <a:solidFill>
                  <a:schemeClr val="dk1"/>
                </a:solidFill>
                <a:latin typeface="Arial"/>
                <a:ea typeface="Arial"/>
                <a:cs typeface="Arial"/>
                <a:sym typeface="Arial"/>
              </a:rPr>
              <a:t> </a:t>
            </a:r>
            <a:endParaRPr/>
          </a:p>
          <a:p>
            <a:pPr indent="0" lvl="0" marL="0" rtl="0" algn="l">
              <a:lnSpc>
                <a:spcPct val="100000"/>
              </a:lnSpc>
              <a:spcBef>
                <a:spcPts val="0"/>
              </a:spcBef>
              <a:spcAft>
                <a:spcPts val="0"/>
              </a:spcAft>
              <a:buSzPts val="1100"/>
              <a:buNone/>
            </a:pPr>
            <a:r>
              <a:t/>
            </a:r>
            <a:endParaRPr/>
          </a:p>
        </p:txBody>
      </p:sp>
      <p:sp>
        <p:nvSpPr>
          <p:cNvPr id="268" name="Google Shape;268;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7" name="Google Shape;277;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lang="en-US" sz="1200">
                <a:solidFill>
                  <a:schemeClr val="dk1"/>
                </a:solidFill>
                <a:latin typeface="Arial"/>
                <a:ea typeface="Arial"/>
                <a:cs typeface="Arial"/>
                <a:sym typeface="Arial"/>
              </a:rPr>
              <a:t>Source: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(2025, March 5). </a:t>
            </a:r>
            <a:r>
              <a:rPr i="1" lang="en-US" sz="1200">
                <a:solidFill>
                  <a:schemeClr val="dk1"/>
                </a:solidFill>
                <a:latin typeface="Arial"/>
                <a:ea typeface="Arial"/>
                <a:cs typeface="Arial"/>
                <a:sym typeface="Arial"/>
              </a:rPr>
              <a:t>3.7 million women held managerial positions in 2023</a:t>
            </a:r>
            <a:r>
              <a:rPr lang="en-US" sz="1200">
                <a:solidFill>
                  <a:schemeClr val="dk1"/>
                </a:solidFill>
                <a:latin typeface="Arial"/>
                <a:ea typeface="Arial"/>
                <a:cs typeface="Arial"/>
                <a:sym typeface="Arial"/>
              </a:rPr>
              <a:t>. Retrieved from </a:t>
            </a:r>
            <a:r>
              <a:rPr lang="en-US" sz="1200" u="sng">
                <a:solidFill>
                  <a:schemeClr val="hlink"/>
                </a:solidFill>
                <a:latin typeface="Arial"/>
                <a:ea typeface="Arial"/>
                <a:cs typeface="Arial"/>
                <a:sym typeface="Arial"/>
                <a:hlinkClick r:id="rId2"/>
              </a:rPr>
              <a:t>https://ec.europa.eu/eurostat/web/products-eurostat-news/w/edn-20250305-1</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(n.d.). </a:t>
            </a:r>
            <a:r>
              <a:rPr i="1" lang="en-US" sz="1200">
                <a:solidFill>
                  <a:schemeClr val="dk1"/>
                </a:solidFill>
                <a:latin typeface="Arial"/>
                <a:ea typeface="Arial"/>
                <a:cs typeface="Arial"/>
                <a:sym typeface="Arial"/>
              </a:rPr>
              <a:t>Employment and unemployment (Labour Force Survey)</a:t>
            </a:r>
            <a:r>
              <a:rPr lang="en-US" sz="1200">
                <a:solidFill>
                  <a:schemeClr val="dk1"/>
                </a:solidFill>
                <a:latin typeface="Arial"/>
                <a:ea typeface="Arial"/>
                <a:cs typeface="Arial"/>
                <a:sym typeface="Arial"/>
              </a:rPr>
              <a:t>. Retrieved from </a:t>
            </a:r>
            <a:r>
              <a:rPr lang="en-US" sz="1200" u="sng">
                <a:solidFill>
                  <a:schemeClr val="hlink"/>
                </a:solidFill>
                <a:latin typeface="Arial"/>
                <a:ea typeface="Arial"/>
                <a:cs typeface="Arial"/>
                <a:sym typeface="Arial"/>
                <a:hlinkClick r:id="rId3"/>
              </a:rPr>
              <a:t>https://ec.europa.eu/eurostat/web/lfs/database</a:t>
            </a:r>
            <a:r>
              <a:rPr lang="en-US" sz="1200">
                <a:solidFill>
                  <a:schemeClr val="dk1"/>
                </a:solidFill>
                <a:latin typeface="Arial"/>
                <a:ea typeface="Arial"/>
                <a:cs typeface="Arial"/>
                <a:sym typeface="Arial"/>
              </a:rPr>
              <a:t> </a:t>
            </a:r>
            <a:endParaRPr/>
          </a:p>
          <a:p>
            <a:pPr indent="0" lvl="0" marL="0" rtl="0" algn="l">
              <a:lnSpc>
                <a:spcPct val="100000"/>
              </a:lnSpc>
              <a:spcBef>
                <a:spcPts val="0"/>
              </a:spcBef>
              <a:spcAft>
                <a:spcPts val="0"/>
              </a:spcAft>
              <a:buSzPts val="1100"/>
              <a:buNone/>
            </a:pPr>
            <a:r>
              <a:t/>
            </a:r>
            <a:endParaRPr/>
          </a:p>
        </p:txBody>
      </p:sp>
      <p:sp>
        <p:nvSpPr>
          <p:cNvPr id="278" name="Google Shape;278;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4" name="Google Shape;284;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lang="en-US" sz="1200">
                <a:solidFill>
                  <a:schemeClr val="dk1"/>
                </a:solidFill>
                <a:latin typeface="Arial"/>
                <a:ea typeface="Arial"/>
                <a:cs typeface="Arial"/>
                <a:sym typeface="Arial"/>
              </a:rPr>
              <a:t>Source: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(2025, March 5). </a:t>
            </a:r>
            <a:r>
              <a:rPr i="1" lang="en-US" sz="1200">
                <a:solidFill>
                  <a:schemeClr val="dk1"/>
                </a:solidFill>
                <a:latin typeface="Arial"/>
                <a:ea typeface="Arial"/>
                <a:cs typeface="Arial"/>
                <a:sym typeface="Arial"/>
              </a:rPr>
              <a:t>3.7 million women held managerial positions in 2023</a:t>
            </a:r>
            <a:r>
              <a:rPr lang="en-US" sz="1200">
                <a:solidFill>
                  <a:schemeClr val="dk1"/>
                </a:solidFill>
                <a:latin typeface="Arial"/>
                <a:ea typeface="Arial"/>
                <a:cs typeface="Arial"/>
                <a:sym typeface="Arial"/>
              </a:rPr>
              <a:t>. Retrieved from </a:t>
            </a:r>
            <a:r>
              <a:rPr lang="en-US" sz="1200" u="sng">
                <a:solidFill>
                  <a:schemeClr val="hlink"/>
                </a:solidFill>
                <a:latin typeface="Arial"/>
                <a:ea typeface="Arial"/>
                <a:cs typeface="Arial"/>
                <a:sym typeface="Arial"/>
                <a:hlinkClick r:id="rId2"/>
              </a:rPr>
              <a:t>https://ec.europa.eu/eurostat/web/products-eurostat-news/w/edn-20250305-1</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(n.d.). </a:t>
            </a:r>
            <a:r>
              <a:rPr i="1" lang="en-US" sz="1200">
                <a:solidFill>
                  <a:schemeClr val="dk1"/>
                </a:solidFill>
                <a:latin typeface="Arial"/>
                <a:ea typeface="Arial"/>
                <a:cs typeface="Arial"/>
                <a:sym typeface="Arial"/>
              </a:rPr>
              <a:t>Employment and unemployment (Labour Force Survey)</a:t>
            </a:r>
            <a:r>
              <a:rPr lang="en-US" sz="1200">
                <a:solidFill>
                  <a:schemeClr val="dk1"/>
                </a:solidFill>
                <a:latin typeface="Arial"/>
                <a:ea typeface="Arial"/>
                <a:cs typeface="Arial"/>
                <a:sym typeface="Arial"/>
              </a:rPr>
              <a:t>. Retrieved from </a:t>
            </a:r>
            <a:r>
              <a:rPr lang="en-US" sz="1200" u="sng">
                <a:solidFill>
                  <a:schemeClr val="hlink"/>
                </a:solidFill>
                <a:latin typeface="Arial"/>
                <a:ea typeface="Arial"/>
                <a:cs typeface="Arial"/>
                <a:sym typeface="Arial"/>
                <a:hlinkClick r:id="rId3"/>
              </a:rPr>
              <a:t>https://ec.europa.eu/eurostat/web/lfs/database</a:t>
            </a:r>
            <a:r>
              <a:rPr lang="en-US" sz="1200">
                <a:solidFill>
                  <a:schemeClr val="dk1"/>
                </a:solidFill>
                <a:latin typeface="Arial"/>
                <a:ea typeface="Arial"/>
                <a:cs typeface="Arial"/>
                <a:sym typeface="Arial"/>
              </a:rPr>
              <a:t> </a:t>
            </a:r>
            <a:endParaRPr/>
          </a:p>
          <a:p>
            <a:pPr indent="0" lvl="0" marL="0" rtl="0" algn="l">
              <a:lnSpc>
                <a:spcPct val="100000"/>
              </a:lnSpc>
              <a:spcBef>
                <a:spcPts val="0"/>
              </a:spcBef>
              <a:spcAft>
                <a:spcPts val="0"/>
              </a:spcAft>
              <a:buSzPts val="1100"/>
              <a:buNone/>
            </a:pPr>
            <a:r>
              <a:t/>
            </a:r>
            <a:endParaRPr/>
          </a:p>
        </p:txBody>
      </p:sp>
      <p:sp>
        <p:nvSpPr>
          <p:cNvPr id="285" name="Google Shape;285;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1" name="Google Shape;29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lang="en-US" sz="1200">
                <a:solidFill>
                  <a:schemeClr val="dk1"/>
                </a:solidFill>
                <a:latin typeface="Arial"/>
                <a:ea typeface="Arial"/>
                <a:cs typeface="Arial"/>
                <a:sym typeface="Arial"/>
              </a:rPr>
              <a:t>Source: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(2025, March 5). </a:t>
            </a:r>
            <a:r>
              <a:rPr i="1" lang="en-US" sz="1200">
                <a:solidFill>
                  <a:schemeClr val="dk1"/>
                </a:solidFill>
                <a:latin typeface="Arial"/>
                <a:ea typeface="Arial"/>
                <a:cs typeface="Arial"/>
                <a:sym typeface="Arial"/>
              </a:rPr>
              <a:t>3.7 million women held managerial positions in 2023</a:t>
            </a:r>
            <a:r>
              <a:rPr lang="en-US" sz="1200">
                <a:solidFill>
                  <a:schemeClr val="dk1"/>
                </a:solidFill>
                <a:latin typeface="Arial"/>
                <a:ea typeface="Arial"/>
                <a:cs typeface="Arial"/>
                <a:sym typeface="Arial"/>
              </a:rPr>
              <a:t>. Retrieved from </a:t>
            </a:r>
            <a:r>
              <a:rPr lang="en-US" sz="1200" u="sng">
                <a:solidFill>
                  <a:schemeClr val="hlink"/>
                </a:solidFill>
                <a:latin typeface="Arial"/>
                <a:ea typeface="Arial"/>
                <a:cs typeface="Arial"/>
                <a:sym typeface="Arial"/>
                <a:hlinkClick r:id="rId2"/>
              </a:rPr>
              <a:t>https://ec.europa.eu/eurostat/web/products-eurostat-news/w/edn-20250305-1</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(n.d.). </a:t>
            </a:r>
            <a:r>
              <a:rPr i="1" lang="en-US" sz="1200">
                <a:solidFill>
                  <a:schemeClr val="dk1"/>
                </a:solidFill>
                <a:latin typeface="Arial"/>
                <a:ea typeface="Arial"/>
                <a:cs typeface="Arial"/>
                <a:sym typeface="Arial"/>
              </a:rPr>
              <a:t>Employment and unemployment (Labour Force Survey)</a:t>
            </a:r>
            <a:r>
              <a:rPr lang="en-US" sz="1200">
                <a:solidFill>
                  <a:schemeClr val="dk1"/>
                </a:solidFill>
                <a:latin typeface="Arial"/>
                <a:ea typeface="Arial"/>
                <a:cs typeface="Arial"/>
                <a:sym typeface="Arial"/>
              </a:rPr>
              <a:t>. Retrieved from </a:t>
            </a:r>
            <a:r>
              <a:rPr lang="en-US" sz="1200" u="sng">
                <a:solidFill>
                  <a:schemeClr val="hlink"/>
                </a:solidFill>
                <a:latin typeface="Arial"/>
                <a:ea typeface="Arial"/>
                <a:cs typeface="Arial"/>
                <a:sym typeface="Arial"/>
                <a:hlinkClick r:id="rId3"/>
              </a:rPr>
              <a:t>https://ec.europa.eu/eurostat/web/lfs/database</a:t>
            </a:r>
            <a:r>
              <a:rPr lang="en-US" sz="1200">
                <a:solidFill>
                  <a:schemeClr val="dk1"/>
                </a:solidFill>
                <a:latin typeface="Arial"/>
                <a:ea typeface="Arial"/>
                <a:cs typeface="Arial"/>
                <a:sym typeface="Arial"/>
              </a:rPr>
              <a:t> </a:t>
            </a:r>
            <a:endParaRPr/>
          </a:p>
          <a:p>
            <a:pPr indent="0" lvl="0" marL="0" rtl="0" algn="l">
              <a:lnSpc>
                <a:spcPct val="100000"/>
              </a:lnSpc>
              <a:spcBef>
                <a:spcPts val="0"/>
              </a:spcBef>
              <a:spcAft>
                <a:spcPts val="0"/>
              </a:spcAft>
              <a:buSzPts val="1100"/>
              <a:buNone/>
            </a:pPr>
            <a:r>
              <a:t/>
            </a:r>
            <a:endParaRPr/>
          </a:p>
        </p:txBody>
      </p:sp>
      <p:sp>
        <p:nvSpPr>
          <p:cNvPr id="292" name="Google Shape;292;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9" name="Google Shape;299;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lang="en-US" sz="1200">
                <a:solidFill>
                  <a:schemeClr val="dk1"/>
                </a:solidFill>
                <a:latin typeface="Arial"/>
                <a:ea typeface="Arial"/>
                <a:cs typeface="Arial"/>
                <a:sym typeface="Arial"/>
              </a:rPr>
              <a:t>Source: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(2025, March 5). </a:t>
            </a:r>
            <a:r>
              <a:rPr i="1" lang="en-US" sz="1200">
                <a:solidFill>
                  <a:schemeClr val="dk1"/>
                </a:solidFill>
                <a:latin typeface="Arial"/>
                <a:ea typeface="Arial"/>
                <a:cs typeface="Arial"/>
                <a:sym typeface="Arial"/>
              </a:rPr>
              <a:t>3.7 million women held managerial positions in 2023</a:t>
            </a:r>
            <a:r>
              <a:rPr lang="en-US" sz="1200">
                <a:solidFill>
                  <a:schemeClr val="dk1"/>
                </a:solidFill>
                <a:latin typeface="Arial"/>
                <a:ea typeface="Arial"/>
                <a:cs typeface="Arial"/>
                <a:sym typeface="Arial"/>
              </a:rPr>
              <a:t>. Retrieved from </a:t>
            </a:r>
            <a:r>
              <a:rPr lang="en-US" sz="1200" u="sng">
                <a:solidFill>
                  <a:schemeClr val="hlink"/>
                </a:solidFill>
                <a:latin typeface="Arial"/>
                <a:ea typeface="Arial"/>
                <a:cs typeface="Arial"/>
                <a:sym typeface="Arial"/>
                <a:hlinkClick r:id="rId2"/>
              </a:rPr>
              <a:t>https://ec.europa.eu/eurostat/web/products-eurostat-news/w/edn-20250305-1</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(n.d.). </a:t>
            </a:r>
            <a:r>
              <a:rPr i="1" lang="en-US" sz="1200">
                <a:solidFill>
                  <a:schemeClr val="dk1"/>
                </a:solidFill>
                <a:latin typeface="Arial"/>
                <a:ea typeface="Arial"/>
                <a:cs typeface="Arial"/>
                <a:sym typeface="Arial"/>
              </a:rPr>
              <a:t>Employment and unemployment (Labour Force Survey)</a:t>
            </a:r>
            <a:r>
              <a:rPr lang="en-US" sz="1200">
                <a:solidFill>
                  <a:schemeClr val="dk1"/>
                </a:solidFill>
                <a:latin typeface="Arial"/>
                <a:ea typeface="Arial"/>
                <a:cs typeface="Arial"/>
                <a:sym typeface="Arial"/>
              </a:rPr>
              <a:t>. Retrieved from </a:t>
            </a:r>
            <a:r>
              <a:rPr lang="en-US" sz="1200" u="sng">
                <a:solidFill>
                  <a:schemeClr val="hlink"/>
                </a:solidFill>
                <a:latin typeface="Arial"/>
                <a:ea typeface="Arial"/>
                <a:cs typeface="Arial"/>
                <a:sym typeface="Arial"/>
                <a:hlinkClick r:id="rId3"/>
              </a:rPr>
              <a:t>https://ec.europa.eu/eurostat/web/lfs/database</a:t>
            </a:r>
            <a:r>
              <a:rPr lang="en-US" sz="1200">
                <a:solidFill>
                  <a:schemeClr val="dk1"/>
                </a:solidFill>
                <a:latin typeface="Arial"/>
                <a:ea typeface="Arial"/>
                <a:cs typeface="Arial"/>
                <a:sym typeface="Arial"/>
              </a:rPr>
              <a:t> </a:t>
            </a:r>
            <a:endParaRPr/>
          </a:p>
          <a:p>
            <a:pPr indent="0" lvl="0" marL="0" rtl="0" algn="l">
              <a:lnSpc>
                <a:spcPct val="100000"/>
              </a:lnSpc>
              <a:spcBef>
                <a:spcPts val="0"/>
              </a:spcBef>
              <a:spcAft>
                <a:spcPts val="0"/>
              </a:spcAft>
              <a:buSzPts val="1100"/>
              <a:buNone/>
            </a:pPr>
            <a:r>
              <a:t/>
            </a:r>
            <a:endParaRPr/>
          </a:p>
        </p:txBody>
      </p:sp>
      <p:sp>
        <p:nvSpPr>
          <p:cNvPr id="300" name="Google Shape;300;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6" name="Google Shape;306;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lang="en-US" sz="1200">
                <a:solidFill>
                  <a:schemeClr val="dk1"/>
                </a:solidFill>
                <a:latin typeface="Arial"/>
                <a:ea typeface="Arial"/>
                <a:cs typeface="Arial"/>
                <a:sym typeface="Arial"/>
              </a:rPr>
              <a:t>Source: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(2025, March 5). </a:t>
            </a:r>
            <a:r>
              <a:rPr i="1" lang="en-US" sz="1200">
                <a:solidFill>
                  <a:schemeClr val="dk1"/>
                </a:solidFill>
                <a:latin typeface="Arial"/>
                <a:ea typeface="Arial"/>
                <a:cs typeface="Arial"/>
                <a:sym typeface="Arial"/>
              </a:rPr>
              <a:t>3.7 million women held managerial positions in 2023</a:t>
            </a:r>
            <a:r>
              <a:rPr lang="en-US" sz="1200">
                <a:solidFill>
                  <a:schemeClr val="dk1"/>
                </a:solidFill>
                <a:latin typeface="Arial"/>
                <a:ea typeface="Arial"/>
                <a:cs typeface="Arial"/>
                <a:sym typeface="Arial"/>
              </a:rPr>
              <a:t>. Retrieved from </a:t>
            </a:r>
            <a:r>
              <a:rPr lang="en-US" sz="1200" u="sng">
                <a:solidFill>
                  <a:schemeClr val="hlink"/>
                </a:solidFill>
                <a:latin typeface="Arial"/>
                <a:ea typeface="Arial"/>
                <a:cs typeface="Arial"/>
                <a:sym typeface="Arial"/>
                <a:hlinkClick r:id="rId2"/>
              </a:rPr>
              <a:t>https://ec.europa.eu/eurostat/web/products-eurostat-news/w/edn-20250305-1</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(n.d.). </a:t>
            </a:r>
            <a:r>
              <a:rPr i="1" lang="en-US" sz="1200">
                <a:solidFill>
                  <a:schemeClr val="dk1"/>
                </a:solidFill>
                <a:latin typeface="Arial"/>
                <a:ea typeface="Arial"/>
                <a:cs typeface="Arial"/>
                <a:sym typeface="Arial"/>
              </a:rPr>
              <a:t>Employment and unemployment (Labour Force Survey)</a:t>
            </a:r>
            <a:r>
              <a:rPr lang="en-US" sz="1200">
                <a:solidFill>
                  <a:schemeClr val="dk1"/>
                </a:solidFill>
                <a:latin typeface="Arial"/>
                <a:ea typeface="Arial"/>
                <a:cs typeface="Arial"/>
                <a:sym typeface="Arial"/>
              </a:rPr>
              <a:t>. Retrieved from </a:t>
            </a:r>
            <a:r>
              <a:rPr lang="en-US" sz="1200" u="sng">
                <a:solidFill>
                  <a:schemeClr val="hlink"/>
                </a:solidFill>
                <a:latin typeface="Arial"/>
                <a:ea typeface="Arial"/>
                <a:cs typeface="Arial"/>
                <a:sym typeface="Arial"/>
                <a:hlinkClick r:id="rId3"/>
              </a:rPr>
              <a:t>https://ec.europa.eu/eurostat/web/lfs/database</a:t>
            </a:r>
            <a:r>
              <a:rPr lang="en-US" sz="1200">
                <a:solidFill>
                  <a:schemeClr val="dk1"/>
                </a:solidFill>
                <a:latin typeface="Arial"/>
                <a:ea typeface="Arial"/>
                <a:cs typeface="Arial"/>
                <a:sym typeface="Arial"/>
              </a:rPr>
              <a:t> </a:t>
            </a:r>
            <a:endParaRPr/>
          </a:p>
          <a:p>
            <a:pPr indent="0" lvl="0" marL="0" rtl="0" algn="l">
              <a:lnSpc>
                <a:spcPct val="100000"/>
              </a:lnSpc>
              <a:spcBef>
                <a:spcPts val="0"/>
              </a:spcBef>
              <a:spcAft>
                <a:spcPts val="0"/>
              </a:spcAft>
              <a:buSzPts val="1100"/>
              <a:buNone/>
            </a:pPr>
            <a:r>
              <a:t/>
            </a:r>
            <a:endParaRPr/>
          </a:p>
        </p:txBody>
      </p:sp>
      <p:sp>
        <p:nvSpPr>
          <p:cNvPr id="307" name="Google Shape;307;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3" name="Google Shape;313;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lang="en-US" sz="1200">
                <a:solidFill>
                  <a:schemeClr val="dk1"/>
                </a:solidFill>
                <a:latin typeface="Arial"/>
                <a:ea typeface="Arial"/>
                <a:cs typeface="Arial"/>
                <a:sym typeface="Arial"/>
              </a:rPr>
              <a:t>Source: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(2025, March 5). </a:t>
            </a:r>
            <a:r>
              <a:rPr i="1" lang="en-US" sz="1200">
                <a:solidFill>
                  <a:schemeClr val="dk1"/>
                </a:solidFill>
                <a:latin typeface="Arial"/>
                <a:ea typeface="Arial"/>
                <a:cs typeface="Arial"/>
                <a:sym typeface="Arial"/>
              </a:rPr>
              <a:t>3.7 million women held managerial positions in 2023</a:t>
            </a:r>
            <a:r>
              <a:rPr lang="en-US" sz="1200">
                <a:solidFill>
                  <a:schemeClr val="dk1"/>
                </a:solidFill>
                <a:latin typeface="Arial"/>
                <a:ea typeface="Arial"/>
                <a:cs typeface="Arial"/>
                <a:sym typeface="Arial"/>
              </a:rPr>
              <a:t>. Retrieved from </a:t>
            </a:r>
            <a:r>
              <a:rPr lang="en-US" sz="1200" u="sng">
                <a:solidFill>
                  <a:schemeClr val="hlink"/>
                </a:solidFill>
                <a:latin typeface="Arial"/>
                <a:ea typeface="Arial"/>
                <a:cs typeface="Arial"/>
                <a:sym typeface="Arial"/>
                <a:hlinkClick r:id="rId2"/>
              </a:rPr>
              <a:t>https://ec.europa.eu/eurostat/web/products-eurostat-news/w/edn-20250305-1</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(n.d.). </a:t>
            </a:r>
            <a:r>
              <a:rPr i="1" lang="en-US" sz="1200">
                <a:solidFill>
                  <a:schemeClr val="dk1"/>
                </a:solidFill>
                <a:latin typeface="Arial"/>
                <a:ea typeface="Arial"/>
                <a:cs typeface="Arial"/>
                <a:sym typeface="Arial"/>
              </a:rPr>
              <a:t>Employment and unemployment (Labour Force Survey)</a:t>
            </a:r>
            <a:r>
              <a:rPr lang="en-US" sz="1200">
                <a:solidFill>
                  <a:schemeClr val="dk1"/>
                </a:solidFill>
                <a:latin typeface="Arial"/>
                <a:ea typeface="Arial"/>
                <a:cs typeface="Arial"/>
                <a:sym typeface="Arial"/>
              </a:rPr>
              <a:t>. Retrieved from </a:t>
            </a:r>
            <a:r>
              <a:rPr lang="en-US" sz="1200" u="sng">
                <a:solidFill>
                  <a:schemeClr val="hlink"/>
                </a:solidFill>
                <a:latin typeface="Arial"/>
                <a:ea typeface="Arial"/>
                <a:cs typeface="Arial"/>
                <a:sym typeface="Arial"/>
                <a:hlinkClick r:id="rId3"/>
              </a:rPr>
              <a:t>https://ec.europa.eu/eurostat/web/lfs/database</a:t>
            </a:r>
            <a:r>
              <a:rPr lang="en-US" sz="1200">
                <a:solidFill>
                  <a:schemeClr val="dk1"/>
                </a:solidFill>
                <a:latin typeface="Arial"/>
                <a:ea typeface="Arial"/>
                <a:cs typeface="Arial"/>
                <a:sym typeface="Arial"/>
              </a:rPr>
              <a:t> </a:t>
            </a:r>
            <a:endParaRPr/>
          </a:p>
          <a:p>
            <a:pPr indent="0" lvl="0" marL="0" rtl="0" algn="l">
              <a:lnSpc>
                <a:spcPct val="100000"/>
              </a:lnSpc>
              <a:spcBef>
                <a:spcPts val="0"/>
              </a:spcBef>
              <a:spcAft>
                <a:spcPts val="0"/>
              </a:spcAft>
              <a:buSzPts val="1100"/>
              <a:buNone/>
            </a:pPr>
            <a:r>
              <a:t/>
            </a:r>
            <a:endParaRPr/>
          </a:p>
        </p:txBody>
      </p:sp>
      <p:sp>
        <p:nvSpPr>
          <p:cNvPr id="314" name="Google Shape;314;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0" name="Google Shape;320;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lang="en-US" sz="1200">
                <a:solidFill>
                  <a:schemeClr val="dk1"/>
                </a:solidFill>
                <a:latin typeface="Arial"/>
                <a:ea typeface="Arial"/>
                <a:cs typeface="Arial"/>
                <a:sym typeface="Arial"/>
              </a:rPr>
              <a:t>Source: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(2025, March 5). </a:t>
            </a:r>
            <a:r>
              <a:rPr i="1" lang="en-US" sz="1200">
                <a:solidFill>
                  <a:schemeClr val="dk1"/>
                </a:solidFill>
                <a:latin typeface="Arial"/>
                <a:ea typeface="Arial"/>
                <a:cs typeface="Arial"/>
                <a:sym typeface="Arial"/>
              </a:rPr>
              <a:t>3.7 million women held managerial positions in 2023</a:t>
            </a:r>
            <a:r>
              <a:rPr lang="en-US" sz="1200">
                <a:solidFill>
                  <a:schemeClr val="dk1"/>
                </a:solidFill>
                <a:latin typeface="Arial"/>
                <a:ea typeface="Arial"/>
                <a:cs typeface="Arial"/>
                <a:sym typeface="Arial"/>
              </a:rPr>
              <a:t>. Retrieved from </a:t>
            </a:r>
            <a:r>
              <a:rPr lang="en-US" sz="1200" u="sng">
                <a:solidFill>
                  <a:schemeClr val="hlink"/>
                </a:solidFill>
                <a:latin typeface="Arial"/>
                <a:ea typeface="Arial"/>
                <a:cs typeface="Arial"/>
                <a:sym typeface="Arial"/>
                <a:hlinkClick r:id="rId2"/>
              </a:rPr>
              <a:t>https://ec.europa.eu/eurostat/web/products-eurostat-news/w/edn-20250305-1</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(n.d.). </a:t>
            </a:r>
            <a:r>
              <a:rPr i="1" lang="en-US" sz="1200">
                <a:solidFill>
                  <a:schemeClr val="dk1"/>
                </a:solidFill>
                <a:latin typeface="Arial"/>
                <a:ea typeface="Arial"/>
                <a:cs typeface="Arial"/>
                <a:sym typeface="Arial"/>
              </a:rPr>
              <a:t>Employment and unemployment (Labour Force Survey)</a:t>
            </a:r>
            <a:r>
              <a:rPr lang="en-US" sz="1200">
                <a:solidFill>
                  <a:schemeClr val="dk1"/>
                </a:solidFill>
                <a:latin typeface="Arial"/>
                <a:ea typeface="Arial"/>
                <a:cs typeface="Arial"/>
                <a:sym typeface="Arial"/>
              </a:rPr>
              <a:t>. Retrieved from </a:t>
            </a:r>
            <a:r>
              <a:rPr lang="en-US" sz="1200" u="sng">
                <a:solidFill>
                  <a:schemeClr val="hlink"/>
                </a:solidFill>
                <a:latin typeface="Arial"/>
                <a:ea typeface="Arial"/>
                <a:cs typeface="Arial"/>
                <a:sym typeface="Arial"/>
                <a:hlinkClick r:id="rId3"/>
              </a:rPr>
              <a:t>https://ec.europa.eu/eurostat/web/lfs/database</a:t>
            </a:r>
            <a:r>
              <a:rPr lang="en-US" sz="1200">
                <a:solidFill>
                  <a:schemeClr val="dk1"/>
                </a:solidFill>
                <a:latin typeface="Arial"/>
                <a:ea typeface="Arial"/>
                <a:cs typeface="Arial"/>
                <a:sym typeface="Arial"/>
              </a:rPr>
              <a:t> </a:t>
            </a:r>
            <a:endParaRPr/>
          </a:p>
          <a:p>
            <a:pPr indent="0" lvl="0" marL="0" rtl="0" algn="l">
              <a:lnSpc>
                <a:spcPct val="100000"/>
              </a:lnSpc>
              <a:spcBef>
                <a:spcPts val="0"/>
              </a:spcBef>
              <a:spcAft>
                <a:spcPts val="0"/>
              </a:spcAft>
              <a:buSzPts val="1100"/>
              <a:buNone/>
            </a:pPr>
            <a:r>
              <a:t/>
            </a:r>
            <a:endParaRPr/>
          </a:p>
        </p:txBody>
      </p:sp>
      <p:sp>
        <p:nvSpPr>
          <p:cNvPr id="321" name="Google Shape;321;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8" name="Google Shape;328;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lang="en-US" sz="1200">
                <a:solidFill>
                  <a:schemeClr val="dk1"/>
                </a:solidFill>
                <a:latin typeface="Arial"/>
                <a:ea typeface="Arial"/>
                <a:cs typeface="Arial"/>
                <a:sym typeface="Arial"/>
              </a:rPr>
              <a:t>Source: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(2025, March 5). </a:t>
            </a:r>
            <a:r>
              <a:rPr i="1" lang="en-US" sz="1200">
                <a:solidFill>
                  <a:schemeClr val="dk1"/>
                </a:solidFill>
                <a:latin typeface="Arial"/>
                <a:ea typeface="Arial"/>
                <a:cs typeface="Arial"/>
                <a:sym typeface="Arial"/>
              </a:rPr>
              <a:t>3.7 million women held managerial positions in 2023</a:t>
            </a:r>
            <a:r>
              <a:rPr lang="en-US" sz="1200">
                <a:solidFill>
                  <a:schemeClr val="dk1"/>
                </a:solidFill>
                <a:latin typeface="Arial"/>
                <a:ea typeface="Arial"/>
                <a:cs typeface="Arial"/>
                <a:sym typeface="Arial"/>
              </a:rPr>
              <a:t>. Retrieved from </a:t>
            </a:r>
            <a:r>
              <a:rPr lang="en-US" sz="1200" u="sng">
                <a:solidFill>
                  <a:schemeClr val="hlink"/>
                </a:solidFill>
                <a:latin typeface="Arial"/>
                <a:ea typeface="Arial"/>
                <a:cs typeface="Arial"/>
                <a:sym typeface="Arial"/>
                <a:hlinkClick r:id="rId2"/>
              </a:rPr>
              <a:t>https://ec.europa.eu/eurostat/web/products-eurostat-news/w/edn-20250305-1</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(n.d.). </a:t>
            </a:r>
            <a:r>
              <a:rPr i="1" lang="en-US" sz="1200">
                <a:solidFill>
                  <a:schemeClr val="dk1"/>
                </a:solidFill>
                <a:latin typeface="Arial"/>
                <a:ea typeface="Arial"/>
                <a:cs typeface="Arial"/>
                <a:sym typeface="Arial"/>
              </a:rPr>
              <a:t>Employment and unemployment (Labour Force Survey)</a:t>
            </a:r>
            <a:r>
              <a:rPr lang="en-US" sz="1200">
                <a:solidFill>
                  <a:schemeClr val="dk1"/>
                </a:solidFill>
                <a:latin typeface="Arial"/>
                <a:ea typeface="Arial"/>
                <a:cs typeface="Arial"/>
                <a:sym typeface="Arial"/>
              </a:rPr>
              <a:t>. Retrieved from </a:t>
            </a:r>
            <a:r>
              <a:rPr lang="en-US" sz="1200" u="sng">
                <a:solidFill>
                  <a:schemeClr val="hlink"/>
                </a:solidFill>
                <a:latin typeface="Arial"/>
                <a:ea typeface="Arial"/>
                <a:cs typeface="Arial"/>
                <a:sym typeface="Arial"/>
                <a:hlinkClick r:id="rId3"/>
              </a:rPr>
              <a:t>https://ec.europa.eu/eurostat/web/lfs/database</a:t>
            </a:r>
            <a:r>
              <a:rPr lang="en-US" sz="1200">
                <a:solidFill>
                  <a:schemeClr val="dk1"/>
                </a:solidFill>
                <a:latin typeface="Arial"/>
                <a:ea typeface="Arial"/>
                <a:cs typeface="Arial"/>
                <a:sym typeface="Arial"/>
              </a:rPr>
              <a:t> </a:t>
            </a:r>
            <a:endParaRPr/>
          </a:p>
          <a:p>
            <a:pPr indent="0" lvl="0" marL="0" rtl="0" algn="l">
              <a:lnSpc>
                <a:spcPct val="100000"/>
              </a:lnSpc>
              <a:spcBef>
                <a:spcPts val="0"/>
              </a:spcBef>
              <a:spcAft>
                <a:spcPts val="0"/>
              </a:spcAft>
              <a:buSzPts val="1100"/>
              <a:buNone/>
            </a:pPr>
            <a:r>
              <a:t/>
            </a:r>
            <a:endParaRPr/>
          </a:p>
        </p:txBody>
      </p:sp>
      <p:sp>
        <p:nvSpPr>
          <p:cNvPr id="329" name="Google Shape;329;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5" name="Google Shape;335;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lang="en-US" sz="1200">
                <a:solidFill>
                  <a:schemeClr val="dk1"/>
                </a:solidFill>
                <a:latin typeface="Arial"/>
                <a:ea typeface="Arial"/>
                <a:cs typeface="Arial"/>
                <a:sym typeface="Arial"/>
              </a:rPr>
              <a:t>Source: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(2025, March 5). </a:t>
            </a:r>
            <a:r>
              <a:rPr i="1" lang="en-US" sz="1200">
                <a:solidFill>
                  <a:schemeClr val="dk1"/>
                </a:solidFill>
                <a:latin typeface="Arial"/>
                <a:ea typeface="Arial"/>
                <a:cs typeface="Arial"/>
                <a:sym typeface="Arial"/>
              </a:rPr>
              <a:t>3.7 million women held managerial positions in 2023</a:t>
            </a:r>
            <a:r>
              <a:rPr lang="en-US" sz="1200">
                <a:solidFill>
                  <a:schemeClr val="dk1"/>
                </a:solidFill>
                <a:latin typeface="Arial"/>
                <a:ea typeface="Arial"/>
                <a:cs typeface="Arial"/>
                <a:sym typeface="Arial"/>
              </a:rPr>
              <a:t>. Retrieved from </a:t>
            </a:r>
            <a:r>
              <a:rPr lang="en-US" sz="1200" u="sng">
                <a:solidFill>
                  <a:schemeClr val="hlink"/>
                </a:solidFill>
                <a:latin typeface="Arial"/>
                <a:ea typeface="Arial"/>
                <a:cs typeface="Arial"/>
                <a:sym typeface="Arial"/>
                <a:hlinkClick r:id="rId2"/>
              </a:rPr>
              <a:t>https://ec.europa.eu/eurostat/web/products-eurostat-news/w/edn-20250305-1</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(n.d.). </a:t>
            </a:r>
            <a:r>
              <a:rPr i="1" lang="en-US" sz="1200">
                <a:solidFill>
                  <a:schemeClr val="dk1"/>
                </a:solidFill>
                <a:latin typeface="Arial"/>
                <a:ea typeface="Arial"/>
                <a:cs typeface="Arial"/>
                <a:sym typeface="Arial"/>
              </a:rPr>
              <a:t>Employment and unemployment (Labour Force Survey)</a:t>
            </a:r>
            <a:r>
              <a:rPr lang="en-US" sz="1200">
                <a:solidFill>
                  <a:schemeClr val="dk1"/>
                </a:solidFill>
                <a:latin typeface="Arial"/>
                <a:ea typeface="Arial"/>
                <a:cs typeface="Arial"/>
                <a:sym typeface="Arial"/>
              </a:rPr>
              <a:t>. Retrieved from </a:t>
            </a:r>
            <a:r>
              <a:rPr lang="en-US" sz="1200" u="sng">
                <a:solidFill>
                  <a:schemeClr val="hlink"/>
                </a:solidFill>
                <a:latin typeface="Arial"/>
                <a:ea typeface="Arial"/>
                <a:cs typeface="Arial"/>
                <a:sym typeface="Arial"/>
                <a:hlinkClick r:id="rId3"/>
              </a:rPr>
              <a:t>https://ec.europa.eu/eurostat/web/lfs/database</a:t>
            </a:r>
            <a:r>
              <a:rPr lang="en-US" sz="1200">
                <a:solidFill>
                  <a:schemeClr val="dk1"/>
                </a:solidFill>
                <a:latin typeface="Arial"/>
                <a:ea typeface="Arial"/>
                <a:cs typeface="Arial"/>
                <a:sym typeface="Arial"/>
              </a:rPr>
              <a:t> </a:t>
            </a:r>
            <a:endParaRPr/>
          </a:p>
          <a:p>
            <a:pPr indent="0" lvl="0" marL="0" rtl="0" algn="l">
              <a:lnSpc>
                <a:spcPct val="100000"/>
              </a:lnSpc>
              <a:spcBef>
                <a:spcPts val="0"/>
              </a:spcBef>
              <a:spcAft>
                <a:spcPts val="0"/>
              </a:spcAft>
              <a:buSzPts val="1100"/>
              <a:buNone/>
            </a:pPr>
            <a:r>
              <a:t/>
            </a:r>
            <a:endParaRPr/>
          </a:p>
        </p:txBody>
      </p:sp>
      <p:sp>
        <p:nvSpPr>
          <p:cNvPr id="336" name="Google Shape;336;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2" name="Google Shape;342;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lang="en-US" sz="1200">
                <a:solidFill>
                  <a:schemeClr val="dk1"/>
                </a:solidFill>
                <a:latin typeface="Arial"/>
                <a:ea typeface="Arial"/>
                <a:cs typeface="Arial"/>
                <a:sym typeface="Arial"/>
              </a:rPr>
              <a:t>Source: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(2025, March 5). </a:t>
            </a:r>
            <a:r>
              <a:rPr i="1" lang="en-US" sz="1200">
                <a:solidFill>
                  <a:schemeClr val="dk1"/>
                </a:solidFill>
                <a:latin typeface="Arial"/>
                <a:ea typeface="Arial"/>
                <a:cs typeface="Arial"/>
                <a:sym typeface="Arial"/>
              </a:rPr>
              <a:t>3.7 million women held managerial positions in 2023</a:t>
            </a:r>
            <a:r>
              <a:rPr lang="en-US" sz="1200">
                <a:solidFill>
                  <a:schemeClr val="dk1"/>
                </a:solidFill>
                <a:latin typeface="Arial"/>
                <a:ea typeface="Arial"/>
                <a:cs typeface="Arial"/>
                <a:sym typeface="Arial"/>
              </a:rPr>
              <a:t>. Retrieved from </a:t>
            </a:r>
            <a:r>
              <a:rPr lang="en-US" sz="1200" u="sng">
                <a:solidFill>
                  <a:schemeClr val="hlink"/>
                </a:solidFill>
                <a:latin typeface="Arial"/>
                <a:ea typeface="Arial"/>
                <a:cs typeface="Arial"/>
                <a:sym typeface="Arial"/>
                <a:hlinkClick r:id="rId2"/>
              </a:rPr>
              <a:t>https://ec.europa.eu/eurostat/web/products-eurostat-news/w/edn-20250305-1</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(n.d.). </a:t>
            </a:r>
            <a:r>
              <a:rPr i="1" lang="en-US" sz="1200">
                <a:solidFill>
                  <a:schemeClr val="dk1"/>
                </a:solidFill>
                <a:latin typeface="Arial"/>
                <a:ea typeface="Arial"/>
                <a:cs typeface="Arial"/>
                <a:sym typeface="Arial"/>
              </a:rPr>
              <a:t>Employment and unemployment (Labour Force Survey)</a:t>
            </a:r>
            <a:r>
              <a:rPr lang="en-US" sz="1200">
                <a:solidFill>
                  <a:schemeClr val="dk1"/>
                </a:solidFill>
                <a:latin typeface="Arial"/>
                <a:ea typeface="Arial"/>
                <a:cs typeface="Arial"/>
                <a:sym typeface="Arial"/>
              </a:rPr>
              <a:t>. Retrieved from </a:t>
            </a:r>
            <a:r>
              <a:rPr lang="en-US" sz="1200" u="sng">
                <a:solidFill>
                  <a:schemeClr val="hlink"/>
                </a:solidFill>
                <a:latin typeface="Arial"/>
                <a:ea typeface="Arial"/>
                <a:cs typeface="Arial"/>
                <a:sym typeface="Arial"/>
                <a:hlinkClick r:id="rId3"/>
              </a:rPr>
              <a:t>https://ec.europa.eu/eurostat/web/lfs/database</a:t>
            </a:r>
            <a:r>
              <a:rPr lang="en-US" sz="1200">
                <a:solidFill>
                  <a:schemeClr val="dk1"/>
                </a:solidFill>
                <a:latin typeface="Arial"/>
                <a:ea typeface="Arial"/>
                <a:cs typeface="Arial"/>
                <a:sym typeface="Arial"/>
              </a:rPr>
              <a:t> </a:t>
            </a:r>
            <a:endParaRPr/>
          </a:p>
          <a:p>
            <a:pPr indent="0" lvl="0" marL="0" rtl="0" algn="l">
              <a:lnSpc>
                <a:spcPct val="100000"/>
              </a:lnSpc>
              <a:spcBef>
                <a:spcPts val="0"/>
              </a:spcBef>
              <a:spcAft>
                <a:spcPts val="0"/>
              </a:spcAft>
              <a:buSzPts val="1100"/>
              <a:buNone/>
            </a:pPr>
            <a:r>
              <a:t/>
            </a:r>
            <a:endParaRPr/>
          </a:p>
        </p:txBody>
      </p:sp>
      <p:sp>
        <p:nvSpPr>
          <p:cNvPr id="343" name="Google Shape;343;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2" name="Google Shape;352;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lang="en-US" sz="1200">
                <a:solidFill>
                  <a:schemeClr val="dk1"/>
                </a:solidFill>
                <a:latin typeface="Arial"/>
                <a:ea typeface="Arial"/>
                <a:cs typeface="Arial"/>
                <a:sym typeface="Arial"/>
              </a:rPr>
              <a:t>Source: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(2025, March 5). </a:t>
            </a:r>
            <a:r>
              <a:rPr i="1" lang="en-US" sz="1200">
                <a:solidFill>
                  <a:schemeClr val="dk1"/>
                </a:solidFill>
                <a:latin typeface="Arial"/>
                <a:ea typeface="Arial"/>
                <a:cs typeface="Arial"/>
                <a:sym typeface="Arial"/>
              </a:rPr>
              <a:t>3.7 million women held managerial positions in 2023</a:t>
            </a:r>
            <a:r>
              <a:rPr lang="en-US" sz="1200">
                <a:solidFill>
                  <a:schemeClr val="dk1"/>
                </a:solidFill>
                <a:latin typeface="Arial"/>
                <a:ea typeface="Arial"/>
                <a:cs typeface="Arial"/>
                <a:sym typeface="Arial"/>
              </a:rPr>
              <a:t>. Retrieved from </a:t>
            </a:r>
            <a:r>
              <a:rPr lang="en-US" sz="1200" u="sng">
                <a:solidFill>
                  <a:schemeClr val="hlink"/>
                </a:solidFill>
                <a:latin typeface="Arial"/>
                <a:ea typeface="Arial"/>
                <a:cs typeface="Arial"/>
                <a:sym typeface="Arial"/>
                <a:hlinkClick r:id="rId2"/>
              </a:rPr>
              <a:t>https://ec.europa.eu/eurostat/web/products-eurostat-news/w/edn-20250305-1</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(n.d.). </a:t>
            </a:r>
            <a:r>
              <a:rPr i="1" lang="en-US" sz="1200">
                <a:solidFill>
                  <a:schemeClr val="dk1"/>
                </a:solidFill>
                <a:latin typeface="Arial"/>
                <a:ea typeface="Arial"/>
                <a:cs typeface="Arial"/>
                <a:sym typeface="Arial"/>
              </a:rPr>
              <a:t>Employment and unemployment (Labour Force Survey)</a:t>
            </a:r>
            <a:r>
              <a:rPr lang="en-US" sz="1200">
                <a:solidFill>
                  <a:schemeClr val="dk1"/>
                </a:solidFill>
                <a:latin typeface="Arial"/>
                <a:ea typeface="Arial"/>
                <a:cs typeface="Arial"/>
                <a:sym typeface="Arial"/>
              </a:rPr>
              <a:t>. Retrieved from </a:t>
            </a:r>
            <a:r>
              <a:rPr lang="en-US" sz="1200" u="sng">
                <a:solidFill>
                  <a:schemeClr val="hlink"/>
                </a:solidFill>
                <a:latin typeface="Arial"/>
                <a:ea typeface="Arial"/>
                <a:cs typeface="Arial"/>
                <a:sym typeface="Arial"/>
                <a:hlinkClick r:id="rId3"/>
              </a:rPr>
              <a:t>https://ec.europa.eu/eurostat/web/lfs/database</a:t>
            </a:r>
            <a:r>
              <a:rPr lang="en-US" sz="1200">
                <a:solidFill>
                  <a:schemeClr val="dk1"/>
                </a:solidFill>
                <a:latin typeface="Arial"/>
                <a:ea typeface="Arial"/>
                <a:cs typeface="Arial"/>
                <a:sym typeface="Arial"/>
              </a:rPr>
              <a:t> </a:t>
            </a:r>
            <a:endParaRPr/>
          </a:p>
          <a:p>
            <a:pPr indent="0" lvl="0" marL="0" rtl="0" algn="l">
              <a:lnSpc>
                <a:spcPct val="100000"/>
              </a:lnSpc>
              <a:spcBef>
                <a:spcPts val="0"/>
              </a:spcBef>
              <a:spcAft>
                <a:spcPts val="0"/>
              </a:spcAft>
              <a:buSzPts val="1100"/>
              <a:buNone/>
            </a:pPr>
            <a:r>
              <a:t/>
            </a:r>
            <a:endParaRPr/>
          </a:p>
        </p:txBody>
      </p:sp>
      <p:sp>
        <p:nvSpPr>
          <p:cNvPr id="353" name="Google Shape;353;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2" name="Google Shape;362;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lang="en-US" sz="1200">
                <a:solidFill>
                  <a:schemeClr val="dk1"/>
                </a:solidFill>
                <a:latin typeface="Arial"/>
                <a:ea typeface="Arial"/>
                <a:cs typeface="Arial"/>
                <a:sym typeface="Arial"/>
              </a:rPr>
              <a:t>Source: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(2025, March 5). </a:t>
            </a:r>
            <a:r>
              <a:rPr i="1" lang="en-US" sz="1200">
                <a:solidFill>
                  <a:schemeClr val="dk1"/>
                </a:solidFill>
                <a:latin typeface="Arial"/>
                <a:ea typeface="Arial"/>
                <a:cs typeface="Arial"/>
                <a:sym typeface="Arial"/>
              </a:rPr>
              <a:t>3.7 million women held managerial positions in 2023</a:t>
            </a:r>
            <a:r>
              <a:rPr lang="en-US" sz="1200">
                <a:solidFill>
                  <a:schemeClr val="dk1"/>
                </a:solidFill>
                <a:latin typeface="Arial"/>
                <a:ea typeface="Arial"/>
                <a:cs typeface="Arial"/>
                <a:sym typeface="Arial"/>
              </a:rPr>
              <a:t>. Retrieved from </a:t>
            </a:r>
            <a:r>
              <a:rPr lang="en-US" sz="1200" u="sng">
                <a:solidFill>
                  <a:schemeClr val="hlink"/>
                </a:solidFill>
                <a:latin typeface="Arial"/>
                <a:ea typeface="Arial"/>
                <a:cs typeface="Arial"/>
                <a:sym typeface="Arial"/>
                <a:hlinkClick r:id="rId2"/>
              </a:rPr>
              <a:t>https://ec.europa.eu/eurostat/web/products-eurostat-news/w/edn-20250305-1</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Eurostat. (n.d.). </a:t>
            </a:r>
            <a:r>
              <a:rPr i="1" lang="en-US" sz="1200">
                <a:solidFill>
                  <a:schemeClr val="dk1"/>
                </a:solidFill>
                <a:latin typeface="Arial"/>
                <a:ea typeface="Arial"/>
                <a:cs typeface="Arial"/>
                <a:sym typeface="Arial"/>
              </a:rPr>
              <a:t>Employment and unemployment (Labour Force Survey)</a:t>
            </a:r>
            <a:r>
              <a:rPr lang="en-US" sz="1200">
                <a:solidFill>
                  <a:schemeClr val="dk1"/>
                </a:solidFill>
                <a:latin typeface="Arial"/>
                <a:ea typeface="Arial"/>
                <a:cs typeface="Arial"/>
                <a:sym typeface="Arial"/>
              </a:rPr>
              <a:t>. Retrieved from </a:t>
            </a:r>
            <a:r>
              <a:rPr lang="en-US" sz="1200" u="sng">
                <a:solidFill>
                  <a:schemeClr val="hlink"/>
                </a:solidFill>
                <a:latin typeface="Arial"/>
                <a:ea typeface="Arial"/>
                <a:cs typeface="Arial"/>
                <a:sym typeface="Arial"/>
                <a:hlinkClick r:id="rId3"/>
              </a:rPr>
              <a:t>https://ec.europa.eu/eurostat/web/lfs/database</a:t>
            </a:r>
            <a:r>
              <a:rPr lang="en-US" sz="1200">
                <a:solidFill>
                  <a:schemeClr val="dk1"/>
                </a:solidFill>
                <a:latin typeface="Arial"/>
                <a:ea typeface="Arial"/>
                <a:cs typeface="Arial"/>
                <a:sym typeface="Arial"/>
              </a:rPr>
              <a:t> </a:t>
            </a:r>
            <a:endParaRPr/>
          </a:p>
          <a:p>
            <a:pPr indent="0" lvl="0" marL="0" rtl="0" algn="l">
              <a:lnSpc>
                <a:spcPct val="100000"/>
              </a:lnSpc>
              <a:spcBef>
                <a:spcPts val="0"/>
              </a:spcBef>
              <a:spcAft>
                <a:spcPts val="0"/>
              </a:spcAft>
              <a:buSzPts val="1100"/>
              <a:buNone/>
            </a:pPr>
            <a:r>
              <a:t/>
            </a:r>
            <a:endParaRPr/>
          </a:p>
        </p:txBody>
      </p:sp>
      <p:sp>
        <p:nvSpPr>
          <p:cNvPr id="363" name="Google Shape;363;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3" name="Google Shape;373;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rPr b="1" lang="en-US" sz="1200">
                <a:solidFill>
                  <a:schemeClr val="dk1"/>
                </a:solidFill>
                <a:latin typeface="Arial"/>
                <a:ea typeface="Arial"/>
                <a:cs typeface="Arial"/>
                <a:sym typeface="Arial"/>
              </a:rPr>
              <a:t>Source:</a:t>
            </a:r>
            <a:r>
              <a:rPr lang="en-US" sz="1200">
                <a:solidFill>
                  <a:schemeClr val="dk1"/>
                </a:solidFill>
                <a:latin typeface="Arial"/>
                <a:ea typeface="Arial"/>
                <a:cs typeface="Arial"/>
                <a:sym typeface="Arial"/>
              </a:rPr>
              <a:t> Eurostat (n.d.). </a:t>
            </a:r>
            <a:r>
              <a:rPr i="1" lang="en-US" sz="1200">
                <a:solidFill>
                  <a:schemeClr val="dk1"/>
                </a:solidFill>
                <a:latin typeface="Arial"/>
                <a:ea typeface="Arial"/>
                <a:cs typeface="Arial"/>
                <a:sym typeface="Arial"/>
              </a:rPr>
              <a:t>Employment and unemployment (Labour Force Survey)</a:t>
            </a:r>
            <a:r>
              <a:rPr lang="en-US" sz="1200">
                <a:solidFill>
                  <a:schemeClr val="dk1"/>
                </a:solidFill>
                <a:latin typeface="Arial"/>
                <a:ea typeface="Arial"/>
                <a:cs typeface="Arial"/>
                <a:sym typeface="Arial"/>
              </a:rPr>
              <a:t>. Retrieved from </a:t>
            </a:r>
            <a:r>
              <a:rPr lang="en-US" sz="1200" u="sng">
                <a:solidFill>
                  <a:schemeClr val="hlink"/>
                </a:solidFill>
                <a:latin typeface="Arial"/>
                <a:ea typeface="Arial"/>
                <a:cs typeface="Arial"/>
                <a:sym typeface="Arial"/>
                <a:hlinkClick r:id="rId2"/>
              </a:rPr>
              <a:t>https://ec.europa.eu/eurostat/web/lfs/database</a:t>
            </a:r>
            <a:endParaRPr/>
          </a:p>
        </p:txBody>
      </p:sp>
      <p:sp>
        <p:nvSpPr>
          <p:cNvPr id="374" name="Google Shape;374;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0" name="Google Shape;380;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381" name="Google Shape;381;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0" name="Google Shape;390;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lang="en-US" sz="1200">
                <a:solidFill>
                  <a:schemeClr val="dk1"/>
                </a:solidFill>
                <a:latin typeface="Arial"/>
                <a:ea typeface="Arial"/>
                <a:cs typeface="Arial"/>
                <a:sym typeface="Arial"/>
              </a:rPr>
              <a:t>Source: </a:t>
            </a:r>
            <a:r>
              <a:rPr lang="en-US" sz="1200">
                <a:solidFill>
                  <a:schemeClr val="dk1"/>
                </a:solidFill>
                <a:latin typeface="Arial"/>
                <a:ea typeface="Arial"/>
                <a:cs typeface="Arial"/>
                <a:sym typeface="Arial"/>
              </a:rPr>
              <a:t>United Nations Global Compact. (2024). </a:t>
            </a:r>
            <a:r>
              <a:rPr i="1" lang="en-US" sz="1200">
                <a:solidFill>
                  <a:schemeClr val="dk1"/>
                </a:solidFill>
                <a:latin typeface="Arial"/>
                <a:ea typeface="Arial"/>
                <a:cs typeface="Arial"/>
                <a:sym typeface="Arial"/>
              </a:rPr>
              <a:t>Starlight Media: Internal and external gender equality actions</a:t>
            </a:r>
            <a:r>
              <a:rPr lang="en-US" sz="1200">
                <a:solidFill>
                  <a:schemeClr val="dk1"/>
                </a:solidFill>
                <a:latin typeface="Arial"/>
                <a:ea typeface="Arial"/>
                <a:cs typeface="Arial"/>
                <a:sym typeface="Arial"/>
              </a:rPr>
              <a:t>. Retrieved from </a:t>
            </a:r>
            <a:r>
              <a:rPr lang="en-US" sz="1200" u="sng">
                <a:solidFill>
                  <a:schemeClr val="hlink"/>
                </a:solidFill>
                <a:latin typeface="Arial"/>
                <a:ea typeface="Arial"/>
                <a:cs typeface="Arial"/>
                <a:sym typeface="Arial"/>
                <a:hlinkClick r:id="rId2"/>
              </a:rPr>
              <a:t>https://unglobalcompact.org/take-action/target-gender-equality/interviews-with-female-leaders/starlight-media</a:t>
            </a:r>
            <a:endParaRPr sz="12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sz="12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sz="1200">
              <a:solidFill>
                <a:schemeClr val="dk1"/>
              </a:solidFill>
              <a:latin typeface="Arial"/>
              <a:ea typeface="Arial"/>
              <a:cs typeface="Arial"/>
              <a:sym typeface="Arial"/>
            </a:endParaRPr>
          </a:p>
          <a:p>
            <a:pPr indent="0" lvl="0" marL="0" rtl="0" algn="l">
              <a:lnSpc>
                <a:spcPct val="100000"/>
              </a:lnSpc>
              <a:spcBef>
                <a:spcPts val="0"/>
              </a:spcBef>
              <a:spcAft>
                <a:spcPts val="0"/>
              </a:spcAft>
              <a:buSzPts val="1100"/>
              <a:buNone/>
            </a:pPr>
            <a:r>
              <a:t/>
            </a:r>
            <a:endParaRPr/>
          </a:p>
        </p:txBody>
      </p:sp>
      <p:sp>
        <p:nvSpPr>
          <p:cNvPr id="391" name="Google Shape;391;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8" name="Google Shape;398;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3" name="Google Shape;403;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 name="Shape 18"/>
        <p:cNvGrpSpPr/>
        <p:nvPr/>
      </p:nvGrpSpPr>
      <p:grpSpPr>
        <a:xfrm>
          <a:off x="0" y="0"/>
          <a:ext cx="0" cy="0"/>
          <a:chOff x="0" y="0"/>
          <a:chExt cx="0" cy="0"/>
        </a:xfrm>
      </p:grpSpPr>
      <p:pic>
        <p:nvPicPr>
          <p:cNvPr id="19" name="Google Shape;19;p2" title="CC.png"/>
          <p:cNvPicPr preferRelativeResize="0"/>
          <p:nvPr/>
        </p:nvPicPr>
        <p:blipFill rotWithShape="1">
          <a:blip r:embed="rId2">
            <a:alphaModFix/>
          </a:blip>
          <a:srcRect b="0" l="0" r="0" t="0"/>
          <a:stretch/>
        </p:blipFill>
        <p:spPr>
          <a:xfrm>
            <a:off x="11449175" y="6461475"/>
            <a:ext cx="742825" cy="259991"/>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0" name="Shape 20"/>
        <p:cNvGrpSpPr/>
        <p:nvPr/>
      </p:nvGrpSpPr>
      <p:grpSpPr>
        <a:xfrm>
          <a:off x="0" y="0"/>
          <a:ext cx="0" cy="0"/>
          <a:chOff x="0" y="0"/>
          <a:chExt cx="0" cy="0"/>
        </a:xfrm>
      </p:grpSpPr>
      <p:sp>
        <p:nvSpPr>
          <p:cNvPr id="21" name="Google Shape;21;p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2" name="Google Shape;22;p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23" name="Google Shape;23;p3"/>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4" name="Google Shape;24;p3"/>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5" name="Google Shape;25;p3"/>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6" name="Shape 26"/>
        <p:cNvGrpSpPr/>
        <p:nvPr/>
      </p:nvGrpSpPr>
      <p:grpSpPr>
        <a:xfrm>
          <a:off x="0" y="0"/>
          <a:ext cx="0" cy="0"/>
          <a:chOff x="0" y="0"/>
          <a:chExt cx="0" cy="0"/>
        </a:xfrm>
      </p:grpSpPr>
      <p:sp>
        <p:nvSpPr>
          <p:cNvPr id="27" name="Google Shape;27;p4"/>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8" name="Google Shape;28;p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9" name="Google Shape;29;p4"/>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0" name="Google Shape;30;p4"/>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1" name="Google Shape;31;p4"/>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2" name="Shape 32"/>
        <p:cNvGrpSpPr/>
        <p:nvPr/>
      </p:nvGrpSpPr>
      <p:grpSpPr>
        <a:xfrm>
          <a:off x="0" y="0"/>
          <a:ext cx="0" cy="0"/>
          <a:chOff x="0" y="0"/>
          <a:chExt cx="0" cy="0"/>
        </a:xfrm>
      </p:grpSpPr>
      <p:sp>
        <p:nvSpPr>
          <p:cNvPr id="33" name="Google Shape;33;p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4" name="Google Shape;34;p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35" name="Google Shape;35;p5"/>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6" name="Google Shape;36;p5"/>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7" name="Google Shape;37;p5"/>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8" name="Shape 38"/>
        <p:cNvGrpSpPr/>
        <p:nvPr/>
      </p:nvGrpSpPr>
      <p:grpSpPr>
        <a:xfrm>
          <a:off x="0" y="0"/>
          <a:ext cx="0" cy="0"/>
          <a:chOff x="0" y="0"/>
          <a:chExt cx="0" cy="0"/>
        </a:xfrm>
      </p:grpSpPr>
      <p:sp>
        <p:nvSpPr>
          <p:cNvPr id="39" name="Google Shape;39;p6"/>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0" name="Google Shape;40;p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1" name="Google Shape;41;p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2" name="Google Shape;42;p6"/>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3" name="Google Shape;43;p6"/>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4" name="Google Shape;44;p6"/>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5" name="Shape 45"/>
        <p:cNvGrpSpPr/>
        <p:nvPr/>
      </p:nvGrpSpPr>
      <p:grpSpPr>
        <a:xfrm>
          <a:off x="0" y="0"/>
          <a:ext cx="0" cy="0"/>
          <a:chOff x="0" y="0"/>
          <a:chExt cx="0" cy="0"/>
        </a:xfrm>
      </p:grpSpPr>
      <p:sp>
        <p:nvSpPr>
          <p:cNvPr id="46" name="Google Shape;46;p7"/>
          <p:cNvSpPr txBox="1"/>
          <p:nvPr>
            <p:ph type="title"/>
          </p:nvPr>
        </p:nvSpPr>
        <p:spPr>
          <a:xfrm>
            <a:off x="839788"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7" name="Google Shape;47;p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48" name="Google Shape;48;p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9" name="Google Shape;49;p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50" name="Google Shape;50;p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1" name="Google Shape;51;p7"/>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2" name="Google Shape;52;p7"/>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3" name="Google Shape;53;p7"/>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4" name="Shape 54"/>
        <p:cNvGrpSpPr/>
        <p:nvPr/>
      </p:nvGrpSpPr>
      <p:grpSpPr>
        <a:xfrm>
          <a:off x="0" y="0"/>
          <a:ext cx="0" cy="0"/>
          <a:chOff x="0" y="0"/>
          <a:chExt cx="0" cy="0"/>
        </a:xfrm>
      </p:grpSpPr>
      <p:sp>
        <p:nvSpPr>
          <p:cNvPr id="55" name="Google Shape;55;p8"/>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6" name="Google Shape;56;p8"/>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7" name="Google Shape;57;p8"/>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8" name="Google Shape;58;p8"/>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61" name="Google Shape;61;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2" name="Google Shape;62;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63" name="Google Shape;63;p9"/>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64" name="Google Shape;64;p9"/>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65" name="Google Shape;65;p9"/>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68" name="Google Shape;68;p10"/>
          <p:cNvSpPr/>
          <p:nvPr>
            <p:ph idx="2" type="pic"/>
          </p:nvPr>
        </p:nvSpPr>
        <p:spPr>
          <a:xfrm>
            <a:off x="5183188" y="987425"/>
            <a:ext cx="6172200" cy="4873625"/>
          </a:xfrm>
          <a:prstGeom prst="rect">
            <a:avLst/>
          </a:prstGeom>
          <a:noFill/>
          <a:ln>
            <a:noFill/>
          </a:ln>
        </p:spPr>
      </p:sp>
      <p:sp>
        <p:nvSpPr>
          <p:cNvPr id="69" name="Google Shape;69;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70" name="Google Shape;70;p10"/>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71" name="Google Shape;71;p10"/>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72" name="Google Shape;72;p10"/>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11"/>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5" name="Google Shape;75;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6" name="Google Shape;76;p11"/>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77" name="Google Shape;77;p11"/>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78" name="Google Shape;78;p11"/>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12"/>
          <p:cNvSpPr txBox="1"/>
          <p:nvPr>
            <p:ph type="title"/>
          </p:nvPr>
        </p:nvSpPr>
        <p:spPr>
          <a:xfrm rot="5400000">
            <a:off x="7133431" y="1956594"/>
            <a:ext cx="5811838" cy="26289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1" name="Google Shape;81;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2" name="Google Shape;82;p12"/>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3" name="Google Shape;83;p12"/>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4" name="Google Shape;84;p12"/>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0" name="Shape 90"/>
        <p:cNvGrpSpPr/>
        <p:nvPr/>
      </p:nvGrpSpPr>
      <p:grpSpPr>
        <a:xfrm>
          <a:off x="0" y="0"/>
          <a:ext cx="0" cy="0"/>
          <a:chOff x="0" y="0"/>
          <a:chExt cx="0" cy="0"/>
        </a:xfrm>
      </p:grpSpPr>
      <p:sp>
        <p:nvSpPr>
          <p:cNvPr id="91" name="Google Shape;91;p1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92" name="Google Shape;92;p1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93" name="Google Shape;93;p14"/>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4" name="Google Shape;94;p14"/>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5" name="Google Shape;95;p14"/>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6" name="Shape 96"/>
        <p:cNvGrpSpPr/>
        <p:nvPr/>
      </p:nvGrpSpPr>
      <p:grpSpPr>
        <a:xfrm>
          <a:off x="0" y="0"/>
          <a:ext cx="0" cy="0"/>
          <a:chOff x="0" y="0"/>
          <a:chExt cx="0" cy="0"/>
        </a:xfrm>
      </p:grpSpPr>
      <p:sp>
        <p:nvSpPr>
          <p:cNvPr id="97" name="Google Shape;97;p15"/>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98" name="Google Shape;98;p15"/>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9" name="Google Shape;99;p15"/>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0" name="Google Shape;100;p15"/>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1" name="Shape 101"/>
        <p:cNvGrpSpPr/>
        <p:nvPr/>
      </p:nvGrpSpPr>
      <p:grpSpPr>
        <a:xfrm>
          <a:off x="0" y="0"/>
          <a:ext cx="0" cy="0"/>
          <a:chOff x="0" y="0"/>
          <a:chExt cx="0" cy="0"/>
        </a:xfrm>
      </p:grpSpPr>
      <p:sp>
        <p:nvSpPr>
          <p:cNvPr id="102" name="Google Shape;102;p1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03" name="Google Shape;103;p1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104" name="Google Shape;104;p16"/>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5" name="Google Shape;105;p16"/>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6" name="Google Shape;106;p16"/>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07" name="Shape 107"/>
        <p:cNvGrpSpPr/>
        <p:nvPr/>
      </p:nvGrpSpPr>
      <p:grpSpPr>
        <a:xfrm>
          <a:off x="0" y="0"/>
          <a:ext cx="0" cy="0"/>
          <a:chOff x="0" y="0"/>
          <a:chExt cx="0" cy="0"/>
        </a:xfrm>
      </p:grpSpPr>
      <p:sp>
        <p:nvSpPr>
          <p:cNvPr id="108" name="Google Shape;108;p17"/>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09" name="Google Shape;109;p1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0" name="Google Shape;110;p1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1" name="Google Shape;111;p17"/>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12" name="Google Shape;112;p17"/>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13" name="Google Shape;113;p17"/>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14" name="Shape 114"/>
        <p:cNvGrpSpPr/>
        <p:nvPr/>
      </p:nvGrpSpPr>
      <p:grpSpPr>
        <a:xfrm>
          <a:off x="0" y="0"/>
          <a:ext cx="0" cy="0"/>
          <a:chOff x="0" y="0"/>
          <a:chExt cx="0" cy="0"/>
        </a:xfrm>
      </p:grpSpPr>
      <p:sp>
        <p:nvSpPr>
          <p:cNvPr id="115" name="Google Shape;115;p18"/>
          <p:cNvSpPr txBox="1"/>
          <p:nvPr>
            <p:ph type="title"/>
          </p:nvPr>
        </p:nvSpPr>
        <p:spPr>
          <a:xfrm>
            <a:off x="839788"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6" name="Google Shape;116;p1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117" name="Google Shape;117;p1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8" name="Google Shape;118;p1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119" name="Google Shape;119;p1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0" name="Google Shape;120;p18"/>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21" name="Google Shape;121;p18"/>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22" name="Google Shape;122;p18"/>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3" name="Shape 123"/>
        <p:cNvGrpSpPr/>
        <p:nvPr/>
      </p:nvGrpSpPr>
      <p:grpSpPr>
        <a:xfrm>
          <a:off x="0" y="0"/>
          <a:ext cx="0" cy="0"/>
          <a:chOff x="0" y="0"/>
          <a:chExt cx="0" cy="0"/>
        </a:xfrm>
      </p:grpSpPr>
      <p:sp>
        <p:nvSpPr>
          <p:cNvPr id="124" name="Google Shape;124;p19"/>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25" name="Google Shape;125;p19"/>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26" name="Google Shape;126;p19"/>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27" name="Shape 127"/>
        <p:cNvGrpSpPr/>
        <p:nvPr/>
      </p:nvGrpSpPr>
      <p:grpSpPr>
        <a:xfrm>
          <a:off x="0" y="0"/>
          <a:ext cx="0" cy="0"/>
          <a:chOff x="0" y="0"/>
          <a:chExt cx="0" cy="0"/>
        </a:xfrm>
      </p:grpSpPr>
      <p:sp>
        <p:nvSpPr>
          <p:cNvPr id="128" name="Google Shape;128;p2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9" name="Google Shape;129;p2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30" name="Google Shape;130;p2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131" name="Google Shape;131;p20"/>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2" name="Google Shape;132;p20"/>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3" name="Google Shape;133;p20"/>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34" name="Shape 134"/>
        <p:cNvGrpSpPr/>
        <p:nvPr/>
      </p:nvGrpSpPr>
      <p:grpSpPr>
        <a:xfrm>
          <a:off x="0" y="0"/>
          <a:ext cx="0" cy="0"/>
          <a:chOff x="0" y="0"/>
          <a:chExt cx="0" cy="0"/>
        </a:xfrm>
      </p:grpSpPr>
      <p:sp>
        <p:nvSpPr>
          <p:cNvPr id="135" name="Google Shape;135;p2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6" name="Google Shape;136;p21"/>
          <p:cNvSpPr/>
          <p:nvPr>
            <p:ph idx="2" type="pic"/>
          </p:nvPr>
        </p:nvSpPr>
        <p:spPr>
          <a:xfrm>
            <a:off x="5183188" y="987425"/>
            <a:ext cx="6172200" cy="4873625"/>
          </a:xfrm>
          <a:prstGeom prst="rect">
            <a:avLst/>
          </a:prstGeom>
          <a:noFill/>
          <a:ln>
            <a:noFill/>
          </a:ln>
        </p:spPr>
      </p:sp>
      <p:sp>
        <p:nvSpPr>
          <p:cNvPr id="137" name="Google Shape;137;p2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138" name="Google Shape;138;p21"/>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9" name="Google Shape;139;p21"/>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0" name="Google Shape;140;p21"/>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1" name="Shape 141"/>
        <p:cNvGrpSpPr/>
        <p:nvPr/>
      </p:nvGrpSpPr>
      <p:grpSpPr>
        <a:xfrm>
          <a:off x="0" y="0"/>
          <a:ext cx="0" cy="0"/>
          <a:chOff x="0" y="0"/>
          <a:chExt cx="0" cy="0"/>
        </a:xfrm>
      </p:grpSpPr>
      <p:sp>
        <p:nvSpPr>
          <p:cNvPr id="142" name="Google Shape;142;p22"/>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43" name="Google Shape;143;p2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44" name="Google Shape;144;p22"/>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5" name="Google Shape;145;p22"/>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6" name="Google Shape;146;p22"/>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47" name="Shape 147"/>
        <p:cNvGrpSpPr/>
        <p:nvPr/>
      </p:nvGrpSpPr>
      <p:grpSpPr>
        <a:xfrm>
          <a:off x="0" y="0"/>
          <a:ext cx="0" cy="0"/>
          <a:chOff x="0" y="0"/>
          <a:chExt cx="0" cy="0"/>
        </a:xfrm>
      </p:grpSpPr>
      <p:sp>
        <p:nvSpPr>
          <p:cNvPr id="148" name="Google Shape;148;p23"/>
          <p:cNvSpPr txBox="1"/>
          <p:nvPr>
            <p:ph type="title"/>
          </p:nvPr>
        </p:nvSpPr>
        <p:spPr>
          <a:xfrm rot="5400000">
            <a:off x="7133431" y="1956594"/>
            <a:ext cx="5811838" cy="26289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49" name="Google Shape;149;p2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0" name="Google Shape;150;p23"/>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51" name="Google Shape;151;p23"/>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52" name="Google Shape;152;p23"/>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68" name="Shape 168"/>
        <p:cNvGrpSpPr/>
        <p:nvPr/>
      </p:nvGrpSpPr>
      <p:grpSpPr>
        <a:xfrm>
          <a:off x="0" y="0"/>
          <a:ext cx="0" cy="0"/>
          <a:chOff x="0" y="0"/>
          <a:chExt cx="0" cy="0"/>
        </a:xfrm>
      </p:grpSpPr>
      <p:sp>
        <p:nvSpPr>
          <p:cNvPr id="169" name="Google Shape;169;p25"/>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70" name="Google Shape;170;p25"/>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71" name="Google Shape;171;p25"/>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72" name="Shape 172"/>
        <p:cNvGrpSpPr/>
        <p:nvPr/>
      </p:nvGrpSpPr>
      <p:grpSpPr>
        <a:xfrm>
          <a:off x="0" y="0"/>
          <a:ext cx="0" cy="0"/>
          <a:chOff x="0" y="0"/>
          <a:chExt cx="0" cy="0"/>
        </a:xfrm>
      </p:grpSpPr>
      <p:sp>
        <p:nvSpPr>
          <p:cNvPr id="173" name="Google Shape;173;p2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74" name="Google Shape;174;p2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175" name="Google Shape;175;p26"/>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76" name="Google Shape;176;p26"/>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77" name="Google Shape;177;p26"/>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8" name="Shape 178"/>
        <p:cNvGrpSpPr/>
        <p:nvPr/>
      </p:nvGrpSpPr>
      <p:grpSpPr>
        <a:xfrm>
          <a:off x="0" y="0"/>
          <a:ext cx="0" cy="0"/>
          <a:chOff x="0" y="0"/>
          <a:chExt cx="0" cy="0"/>
        </a:xfrm>
      </p:grpSpPr>
      <p:sp>
        <p:nvSpPr>
          <p:cNvPr id="179" name="Google Shape;179;p27"/>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0" name="Google Shape;180;p2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81" name="Google Shape;181;p27"/>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82" name="Google Shape;182;p27"/>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83" name="Google Shape;183;p27"/>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84" name="Shape 184"/>
        <p:cNvGrpSpPr/>
        <p:nvPr/>
      </p:nvGrpSpPr>
      <p:grpSpPr>
        <a:xfrm>
          <a:off x="0" y="0"/>
          <a:ext cx="0" cy="0"/>
          <a:chOff x="0" y="0"/>
          <a:chExt cx="0" cy="0"/>
        </a:xfrm>
      </p:grpSpPr>
      <p:sp>
        <p:nvSpPr>
          <p:cNvPr id="185" name="Google Shape;185;p2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6" name="Google Shape;186;p2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187" name="Google Shape;187;p28"/>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88" name="Google Shape;188;p28"/>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89" name="Google Shape;189;p28"/>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90" name="Shape 190"/>
        <p:cNvGrpSpPr/>
        <p:nvPr/>
      </p:nvGrpSpPr>
      <p:grpSpPr>
        <a:xfrm>
          <a:off x="0" y="0"/>
          <a:ext cx="0" cy="0"/>
          <a:chOff x="0" y="0"/>
          <a:chExt cx="0" cy="0"/>
        </a:xfrm>
      </p:grpSpPr>
      <p:sp>
        <p:nvSpPr>
          <p:cNvPr id="191" name="Google Shape;191;p29"/>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92" name="Google Shape;192;p2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93" name="Google Shape;193;p2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94" name="Google Shape;194;p29"/>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95" name="Google Shape;195;p29"/>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96" name="Google Shape;196;p29"/>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97" name="Shape 197"/>
        <p:cNvGrpSpPr/>
        <p:nvPr/>
      </p:nvGrpSpPr>
      <p:grpSpPr>
        <a:xfrm>
          <a:off x="0" y="0"/>
          <a:ext cx="0" cy="0"/>
          <a:chOff x="0" y="0"/>
          <a:chExt cx="0" cy="0"/>
        </a:xfrm>
      </p:grpSpPr>
      <p:sp>
        <p:nvSpPr>
          <p:cNvPr id="198" name="Google Shape;198;p30"/>
          <p:cNvSpPr txBox="1"/>
          <p:nvPr>
            <p:ph type="title"/>
          </p:nvPr>
        </p:nvSpPr>
        <p:spPr>
          <a:xfrm>
            <a:off x="839788"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99" name="Google Shape;199;p3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200" name="Google Shape;200;p3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1" name="Google Shape;201;p3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202" name="Google Shape;202;p3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3" name="Google Shape;203;p30"/>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04" name="Google Shape;204;p30"/>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05" name="Google Shape;205;p30"/>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06" name="Shape 206"/>
        <p:cNvGrpSpPr/>
        <p:nvPr/>
      </p:nvGrpSpPr>
      <p:grpSpPr>
        <a:xfrm>
          <a:off x="0" y="0"/>
          <a:ext cx="0" cy="0"/>
          <a:chOff x="0" y="0"/>
          <a:chExt cx="0" cy="0"/>
        </a:xfrm>
      </p:grpSpPr>
      <p:sp>
        <p:nvSpPr>
          <p:cNvPr id="207" name="Google Shape;207;p31"/>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08" name="Google Shape;208;p31"/>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09" name="Google Shape;209;p31"/>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10" name="Google Shape;210;p31"/>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11" name="Shape 211"/>
        <p:cNvGrpSpPr/>
        <p:nvPr/>
      </p:nvGrpSpPr>
      <p:grpSpPr>
        <a:xfrm>
          <a:off x="0" y="0"/>
          <a:ext cx="0" cy="0"/>
          <a:chOff x="0" y="0"/>
          <a:chExt cx="0" cy="0"/>
        </a:xfrm>
      </p:grpSpPr>
      <p:sp>
        <p:nvSpPr>
          <p:cNvPr id="212" name="Google Shape;212;p3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3" name="Google Shape;213;p3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14" name="Google Shape;214;p3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215" name="Google Shape;215;p32"/>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16" name="Google Shape;216;p32"/>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17" name="Google Shape;217;p32"/>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18" name="Shape 218"/>
        <p:cNvGrpSpPr/>
        <p:nvPr/>
      </p:nvGrpSpPr>
      <p:grpSpPr>
        <a:xfrm>
          <a:off x="0" y="0"/>
          <a:ext cx="0" cy="0"/>
          <a:chOff x="0" y="0"/>
          <a:chExt cx="0" cy="0"/>
        </a:xfrm>
      </p:grpSpPr>
      <p:sp>
        <p:nvSpPr>
          <p:cNvPr id="219" name="Google Shape;219;p3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20" name="Google Shape;220;p33"/>
          <p:cNvSpPr/>
          <p:nvPr>
            <p:ph idx="2" type="pic"/>
          </p:nvPr>
        </p:nvSpPr>
        <p:spPr>
          <a:xfrm>
            <a:off x="5183188" y="987425"/>
            <a:ext cx="6172200" cy="4873625"/>
          </a:xfrm>
          <a:prstGeom prst="rect">
            <a:avLst/>
          </a:prstGeom>
          <a:noFill/>
          <a:ln>
            <a:noFill/>
          </a:ln>
        </p:spPr>
      </p:sp>
      <p:sp>
        <p:nvSpPr>
          <p:cNvPr id="221" name="Google Shape;221;p3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222" name="Google Shape;222;p33"/>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23" name="Google Shape;223;p33"/>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24" name="Google Shape;224;p33"/>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25" name="Shape 225"/>
        <p:cNvGrpSpPr/>
        <p:nvPr/>
      </p:nvGrpSpPr>
      <p:grpSpPr>
        <a:xfrm>
          <a:off x="0" y="0"/>
          <a:ext cx="0" cy="0"/>
          <a:chOff x="0" y="0"/>
          <a:chExt cx="0" cy="0"/>
        </a:xfrm>
      </p:grpSpPr>
      <p:sp>
        <p:nvSpPr>
          <p:cNvPr id="226" name="Google Shape;226;p34"/>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27" name="Google Shape;227;p3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8" name="Google Shape;228;p34"/>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29" name="Google Shape;229;p34"/>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30" name="Google Shape;230;p34"/>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31" name="Shape 231"/>
        <p:cNvGrpSpPr/>
        <p:nvPr/>
      </p:nvGrpSpPr>
      <p:grpSpPr>
        <a:xfrm>
          <a:off x="0" y="0"/>
          <a:ext cx="0" cy="0"/>
          <a:chOff x="0" y="0"/>
          <a:chExt cx="0" cy="0"/>
        </a:xfrm>
      </p:grpSpPr>
      <p:sp>
        <p:nvSpPr>
          <p:cNvPr id="232" name="Google Shape;232;p35"/>
          <p:cNvSpPr txBox="1"/>
          <p:nvPr>
            <p:ph type="title"/>
          </p:nvPr>
        </p:nvSpPr>
        <p:spPr>
          <a:xfrm rot="5400000">
            <a:off x="7133431" y="1956594"/>
            <a:ext cx="5811838" cy="26289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33" name="Google Shape;233;p3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34" name="Google Shape;234;p35"/>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35" name="Google Shape;235;p35"/>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36" name="Google Shape;236;p35"/>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1.xml"/><Relationship Id="rId11" Type="http://schemas.openxmlformats.org/officeDocument/2006/relationships/slideLayout" Target="../slideLayouts/slideLayout2.xml"/><Relationship Id="rId10" Type="http://schemas.openxmlformats.org/officeDocument/2006/relationships/slideLayout" Target="../slideLayouts/slideLayout1.xml"/><Relationship Id="rId21" Type="http://schemas.openxmlformats.org/officeDocument/2006/relationships/theme" Target="../theme/theme2.xml"/><Relationship Id="rId13" Type="http://schemas.openxmlformats.org/officeDocument/2006/relationships/slideLayout" Target="../slideLayouts/slideLayout4.xml"/><Relationship Id="rId12" Type="http://schemas.openxmlformats.org/officeDocument/2006/relationships/slideLayout" Target="../slideLayouts/slideLayout3.xml"/><Relationship Id="rId1" Type="http://schemas.openxmlformats.org/officeDocument/2006/relationships/image" Target="../media/image1.png"/><Relationship Id="rId2" Type="http://schemas.openxmlformats.org/officeDocument/2006/relationships/image" Target="../media/image9.png"/><Relationship Id="rId3" Type="http://schemas.openxmlformats.org/officeDocument/2006/relationships/image" Target="../media/image25.png"/><Relationship Id="rId4" Type="http://schemas.openxmlformats.org/officeDocument/2006/relationships/image" Target="../media/image13.png"/><Relationship Id="rId9" Type="http://schemas.openxmlformats.org/officeDocument/2006/relationships/image" Target="../media/image4.jpg"/><Relationship Id="rId15" Type="http://schemas.openxmlformats.org/officeDocument/2006/relationships/slideLayout" Target="../slideLayouts/slideLayout6.xml"/><Relationship Id="rId14" Type="http://schemas.openxmlformats.org/officeDocument/2006/relationships/slideLayout" Target="../slideLayouts/slideLayout5.xml"/><Relationship Id="rId17" Type="http://schemas.openxmlformats.org/officeDocument/2006/relationships/slideLayout" Target="../slideLayouts/slideLayout8.xml"/><Relationship Id="rId16" Type="http://schemas.openxmlformats.org/officeDocument/2006/relationships/slideLayout" Target="../slideLayouts/slideLayout7.xml"/><Relationship Id="rId5" Type="http://schemas.openxmlformats.org/officeDocument/2006/relationships/image" Target="../media/image19.jpg"/><Relationship Id="rId19" Type="http://schemas.openxmlformats.org/officeDocument/2006/relationships/slideLayout" Target="../slideLayouts/slideLayout10.xml"/><Relationship Id="rId6" Type="http://schemas.openxmlformats.org/officeDocument/2006/relationships/image" Target="../media/image10.png"/><Relationship Id="rId18" Type="http://schemas.openxmlformats.org/officeDocument/2006/relationships/slideLayout" Target="../slideLayouts/slideLayout9.xml"/><Relationship Id="rId7" Type="http://schemas.openxmlformats.org/officeDocument/2006/relationships/image" Target="../media/image7.png"/><Relationship Id="rId8" Type="http://schemas.openxmlformats.org/officeDocument/2006/relationships/image" Target="../media/image30.png"/></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9.xml"/><Relationship Id="rId10" Type="http://schemas.openxmlformats.org/officeDocument/2006/relationships/slideLayout" Target="../slideLayouts/slideLayout18.xml"/><Relationship Id="rId13" Type="http://schemas.openxmlformats.org/officeDocument/2006/relationships/slideLayout" Target="../slideLayouts/slideLayout21.xml"/><Relationship Id="rId12" Type="http://schemas.openxmlformats.org/officeDocument/2006/relationships/slideLayout" Target="../slideLayouts/slideLayout20.xml"/><Relationship Id="rId1" Type="http://schemas.openxmlformats.org/officeDocument/2006/relationships/image" Target="../media/image26.png"/><Relationship Id="rId2" Type="http://schemas.openxmlformats.org/officeDocument/2006/relationships/image" Target="../media/image28.png"/><Relationship Id="rId3" Type="http://schemas.openxmlformats.org/officeDocument/2006/relationships/image" Target="../media/image1.png"/><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theme" Target="../theme/theme4.xml"/><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slideLayout" Target="../slideLayouts/slideLayout15.xml"/><Relationship Id="rId8"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31.xml"/><Relationship Id="rId11" Type="http://schemas.openxmlformats.org/officeDocument/2006/relationships/slideLayout" Target="../slideLayouts/slideLayout22.xml"/><Relationship Id="rId22" Type="http://schemas.openxmlformats.org/officeDocument/2006/relationships/theme" Target="../theme/theme3.xml"/><Relationship Id="rId10" Type="http://schemas.openxmlformats.org/officeDocument/2006/relationships/image" Target="../media/image4.jpg"/><Relationship Id="rId21" Type="http://schemas.openxmlformats.org/officeDocument/2006/relationships/slideLayout" Target="../slideLayouts/slideLayout32.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image" Target="../media/image26.png"/><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25.png"/><Relationship Id="rId9" Type="http://schemas.openxmlformats.org/officeDocument/2006/relationships/image" Target="../media/image30.png"/><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5" Type="http://schemas.openxmlformats.org/officeDocument/2006/relationships/image" Target="../media/image13.png"/><Relationship Id="rId19" Type="http://schemas.openxmlformats.org/officeDocument/2006/relationships/slideLayout" Target="../slideLayouts/slideLayout30.xml"/><Relationship Id="rId6" Type="http://schemas.openxmlformats.org/officeDocument/2006/relationships/image" Target="../media/image19.jpg"/><Relationship Id="rId18" Type="http://schemas.openxmlformats.org/officeDocument/2006/relationships/slideLayout" Target="../slideLayouts/slideLayout29.xml"/><Relationship Id="rId7" Type="http://schemas.openxmlformats.org/officeDocument/2006/relationships/image" Target="../media/image10.png"/><Relationship Id="rId8"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p:nvPr/>
        </p:nvSpPr>
        <p:spPr>
          <a:xfrm>
            <a:off x="-2" y="3896094"/>
            <a:ext cx="12192000" cy="30525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 name="Google Shape;7;p1"/>
          <p:cNvSpPr txBox="1"/>
          <p:nvPr/>
        </p:nvSpPr>
        <p:spPr>
          <a:xfrm>
            <a:off x="1952689" y="6328901"/>
            <a:ext cx="10239300" cy="438600"/>
          </a:xfrm>
          <a:prstGeom prst="rect">
            <a:avLst/>
          </a:prstGeom>
          <a:noFill/>
          <a:ln>
            <a:noFill/>
          </a:ln>
        </p:spPr>
        <p:txBody>
          <a:bodyPr anchorCtr="0" anchor="t" bIns="45700" lIns="91425" spcFirstLastPara="1" rIns="91425" wrap="square" tIns="45700">
            <a:spAutoFit/>
          </a:bodyPr>
          <a:lstStyle/>
          <a:p>
            <a:pPr indent="0" lvl="0" marL="0" marR="0" rtl="0" algn="l">
              <a:lnSpc>
                <a:spcPct val="125000"/>
              </a:lnSpc>
              <a:spcBef>
                <a:spcPts val="0"/>
              </a:spcBef>
              <a:spcAft>
                <a:spcPts val="0"/>
              </a:spcAft>
              <a:buClr>
                <a:srgbClr val="000000"/>
              </a:buClr>
              <a:buSzPts val="1000"/>
              <a:buFont typeface="Arial"/>
              <a:buNone/>
            </a:pPr>
            <a:r>
              <a:rPr b="0" i="1" lang="en-US" sz="1000" u="none" cap="none" strike="noStrike">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OeAD-GmbH. Neither the European Union nor the granting authority can be held responsible for them.</a:t>
            </a:r>
            <a:endParaRPr b="0" i="0" sz="1000" u="none" cap="none" strike="noStrike">
              <a:solidFill>
                <a:schemeClr val="lt1"/>
              </a:solidFill>
              <a:latin typeface="Arial"/>
              <a:ea typeface="Arial"/>
              <a:cs typeface="Arial"/>
              <a:sym typeface="Arial"/>
            </a:endParaRPr>
          </a:p>
        </p:txBody>
      </p:sp>
      <p:pic>
        <p:nvPicPr>
          <p:cNvPr id="8" name="Google Shape;8;p1"/>
          <p:cNvPicPr preferRelativeResize="0"/>
          <p:nvPr/>
        </p:nvPicPr>
        <p:blipFill rotWithShape="1">
          <a:blip r:embed="rId1">
            <a:alphaModFix/>
          </a:blip>
          <a:srcRect b="10823" l="12260" r="12728" t="25284"/>
          <a:stretch/>
        </p:blipFill>
        <p:spPr>
          <a:xfrm>
            <a:off x="2560675" y="723895"/>
            <a:ext cx="7070651" cy="3271495"/>
          </a:xfrm>
          <a:prstGeom prst="rect">
            <a:avLst/>
          </a:prstGeom>
          <a:noFill/>
          <a:ln>
            <a:noFill/>
          </a:ln>
        </p:spPr>
      </p:pic>
      <p:grpSp>
        <p:nvGrpSpPr>
          <p:cNvPr id="9" name="Google Shape;9;p1"/>
          <p:cNvGrpSpPr/>
          <p:nvPr/>
        </p:nvGrpSpPr>
        <p:grpSpPr>
          <a:xfrm>
            <a:off x="3342806" y="0"/>
            <a:ext cx="5506389" cy="484936"/>
            <a:chOff x="176550" y="139236"/>
            <a:chExt cx="7041681" cy="620146"/>
          </a:xfrm>
        </p:grpSpPr>
        <p:pic>
          <p:nvPicPr>
            <p:cNvPr descr="Uma imagem com estrela, Tipo de letra, Gráficos, símbolo&#10;&#10;Descrição gerada automaticamente" id="10" name="Google Shape;10;p1"/>
            <p:cNvPicPr preferRelativeResize="0"/>
            <p:nvPr/>
          </p:nvPicPr>
          <p:blipFill rotWithShape="1">
            <a:blip r:embed="rId2">
              <a:alphaModFix/>
            </a:blip>
            <a:srcRect b="0" l="0" r="0" t="0"/>
            <a:stretch/>
          </p:blipFill>
          <p:spPr>
            <a:xfrm>
              <a:off x="176550" y="242873"/>
              <a:ext cx="573818" cy="412873"/>
            </a:xfrm>
            <a:prstGeom prst="rect">
              <a:avLst/>
            </a:prstGeom>
            <a:noFill/>
            <a:ln>
              <a:noFill/>
            </a:ln>
          </p:spPr>
        </p:pic>
        <p:pic>
          <p:nvPicPr>
            <p:cNvPr descr="Uma imagem com Tipo de letra, Gráficos, texto, design gráfico&#10;&#10;Descrição gerada automaticamente" id="11" name="Google Shape;11;p1"/>
            <p:cNvPicPr preferRelativeResize="0"/>
            <p:nvPr/>
          </p:nvPicPr>
          <p:blipFill rotWithShape="1">
            <a:blip r:embed="rId3">
              <a:alphaModFix/>
            </a:blip>
            <a:srcRect b="0" l="0" r="0" t="0"/>
            <a:stretch/>
          </p:blipFill>
          <p:spPr>
            <a:xfrm>
              <a:off x="2167290" y="283841"/>
              <a:ext cx="947075" cy="330937"/>
            </a:xfrm>
            <a:prstGeom prst="rect">
              <a:avLst/>
            </a:prstGeom>
            <a:noFill/>
            <a:ln>
              <a:noFill/>
            </a:ln>
          </p:spPr>
        </p:pic>
        <p:pic>
          <p:nvPicPr>
            <p:cNvPr descr="Uma imagem com texto, Tipo de letra, símbolo, captura de ecrã&#10;&#10;Descrição gerada automaticamente" id="12" name="Google Shape;12;p1"/>
            <p:cNvPicPr preferRelativeResize="0"/>
            <p:nvPr/>
          </p:nvPicPr>
          <p:blipFill rotWithShape="1">
            <a:blip r:embed="rId4">
              <a:alphaModFix/>
            </a:blip>
            <a:srcRect b="0" l="0" r="0" t="0"/>
            <a:stretch/>
          </p:blipFill>
          <p:spPr>
            <a:xfrm>
              <a:off x="6728365" y="268747"/>
              <a:ext cx="489866" cy="361124"/>
            </a:xfrm>
            <a:prstGeom prst="rect">
              <a:avLst/>
            </a:prstGeom>
            <a:noFill/>
            <a:ln>
              <a:noFill/>
            </a:ln>
          </p:spPr>
        </p:pic>
        <p:pic>
          <p:nvPicPr>
            <p:cNvPr descr="Uma imagem com texto, Tipo de letra, logótipo, Gráficos&#10;&#10;Descrição gerada automaticamente" id="13" name="Google Shape;13;p1"/>
            <p:cNvPicPr preferRelativeResize="0"/>
            <p:nvPr/>
          </p:nvPicPr>
          <p:blipFill rotWithShape="1">
            <a:blip r:embed="rId5">
              <a:alphaModFix/>
            </a:blip>
            <a:srcRect b="0" l="0" r="0" t="0"/>
            <a:stretch/>
          </p:blipFill>
          <p:spPr>
            <a:xfrm>
              <a:off x="3430379" y="332170"/>
              <a:ext cx="705189" cy="234279"/>
            </a:xfrm>
            <a:prstGeom prst="rect">
              <a:avLst/>
            </a:prstGeom>
            <a:noFill/>
            <a:ln>
              <a:noFill/>
            </a:ln>
          </p:spPr>
        </p:pic>
        <p:pic>
          <p:nvPicPr>
            <p:cNvPr descr="Uma imagem com Tipo de letra, Gráficos, captura de ecrã, texto&#10;&#10;Descrição gerada automaticamente" id="14" name="Google Shape;14;p1"/>
            <p:cNvPicPr preferRelativeResize="0"/>
            <p:nvPr/>
          </p:nvPicPr>
          <p:blipFill rotWithShape="1">
            <a:blip r:embed="rId6">
              <a:alphaModFix/>
            </a:blip>
            <a:srcRect b="0" l="0" r="0" t="0"/>
            <a:stretch/>
          </p:blipFill>
          <p:spPr>
            <a:xfrm>
              <a:off x="5792206" y="139236"/>
              <a:ext cx="620146" cy="620146"/>
            </a:xfrm>
            <a:prstGeom prst="rect">
              <a:avLst/>
            </a:prstGeom>
            <a:noFill/>
            <a:ln>
              <a:noFill/>
            </a:ln>
          </p:spPr>
        </p:pic>
        <p:pic>
          <p:nvPicPr>
            <p:cNvPr descr="Uma imagem com texto, Tipo de letra, logótipo, Gráficos&#10;&#10;Descrição gerada automaticamente" id="15" name="Google Shape;15;p1"/>
            <p:cNvPicPr preferRelativeResize="0"/>
            <p:nvPr/>
          </p:nvPicPr>
          <p:blipFill rotWithShape="1">
            <a:blip r:embed="rId7">
              <a:alphaModFix/>
            </a:blip>
            <a:srcRect b="0" l="0" r="0" t="0"/>
            <a:stretch/>
          </p:blipFill>
          <p:spPr>
            <a:xfrm>
              <a:off x="1066382" y="294783"/>
              <a:ext cx="784894" cy="309052"/>
            </a:xfrm>
            <a:prstGeom prst="rect">
              <a:avLst/>
            </a:prstGeom>
            <a:noFill/>
            <a:ln>
              <a:noFill/>
            </a:ln>
          </p:spPr>
        </p:pic>
        <p:pic>
          <p:nvPicPr>
            <p:cNvPr id="16" name="Google Shape;16;p1"/>
            <p:cNvPicPr preferRelativeResize="0"/>
            <p:nvPr/>
          </p:nvPicPr>
          <p:blipFill rotWithShape="1">
            <a:blip r:embed="rId8">
              <a:alphaModFix/>
            </a:blip>
            <a:srcRect b="0" l="0" r="0" t="0"/>
            <a:stretch/>
          </p:blipFill>
          <p:spPr>
            <a:xfrm>
              <a:off x="4451582" y="296419"/>
              <a:ext cx="1024610" cy="305780"/>
            </a:xfrm>
            <a:prstGeom prst="rect">
              <a:avLst/>
            </a:prstGeom>
            <a:noFill/>
            <a:ln>
              <a:noFill/>
            </a:ln>
          </p:spPr>
        </p:pic>
      </p:grpSp>
      <p:pic>
        <p:nvPicPr>
          <p:cNvPr id="17" name="Google Shape;17;p1"/>
          <p:cNvPicPr preferRelativeResize="0"/>
          <p:nvPr/>
        </p:nvPicPr>
        <p:blipFill rotWithShape="1">
          <a:blip r:embed="rId9">
            <a:alphaModFix/>
          </a:blip>
          <a:srcRect b="0" l="0" r="0" t="0"/>
          <a:stretch/>
        </p:blipFill>
        <p:spPr>
          <a:xfrm>
            <a:off x="79275" y="6368549"/>
            <a:ext cx="1661619" cy="348875"/>
          </a:xfrm>
          <a:prstGeom prst="rect">
            <a:avLst/>
          </a:prstGeom>
          <a:solidFill>
            <a:schemeClr val="accent1"/>
          </a:solidFill>
          <a:ln>
            <a:noFill/>
          </a:ln>
        </p:spPr>
      </p:pic>
    </p:spTree>
  </p:cSld>
  <p:clrMap accent1="accent1" accent2="accent2" accent3="accent3" accent4="accent4" accent5="accent5" accent6="accent6" bg1="lt1" bg2="dk2" tx1="dk1" tx2="lt2" folHlink="folHlink" hlink="hlink"/>
  <p:sldLayoutIdLst>
    <p:sldLayoutId id="2147483648" r:id="rId10"/>
    <p:sldLayoutId id="2147483649" r:id="rId11"/>
    <p:sldLayoutId id="2147483650" r:id="rId12"/>
    <p:sldLayoutId id="2147483651" r:id="rId13"/>
    <p:sldLayoutId id="2147483652" r:id="rId14"/>
    <p:sldLayoutId id="2147483653" r:id="rId15"/>
    <p:sldLayoutId id="2147483654" r:id="rId16"/>
    <p:sldLayoutId id="2147483655" r:id="rId17"/>
    <p:sldLayoutId id="2147483656" r:id="rId18"/>
    <p:sldLayoutId id="2147483657" r:id="rId19"/>
    <p:sldLayoutId id="2147483658"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5" name="Shape 85"/>
        <p:cNvGrpSpPr/>
        <p:nvPr/>
      </p:nvGrpSpPr>
      <p:grpSpPr>
        <a:xfrm>
          <a:off x="0" y="0"/>
          <a:ext cx="0" cy="0"/>
          <a:chOff x="0" y="0"/>
          <a:chExt cx="0" cy="0"/>
        </a:xfrm>
      </p:grpSpPr>
      <p:pic>
        <p:nvPicPr>
          <p:cNvPr descr="Uma imagem com texto, Tipo de letra, captura de ecrã, Gráficos&#10;&#10;Descrição gerada automaticamente" id="86" name="Google Shape;86;p13"/>
          <p:cNvPicPr preferRelativeResize="0"/>
          <p:nvPr/>
        </p:nvPicPr>
        <p:blipFill rotWithShape="1">
          <a:blip r:embed="rId1">
            <a:alphaModFix/>
          </a:blip>
          <a:srcRect b="0" l="0" r="0" t="0"/>
          <a:stretch/>
        </p:blipFill>
        <p:spPr>
          <a:xfrm>
            <a:off x="176550" y="6460444"/>
            <a:ext cx="1599539" cy="356877"/>
          </a:xfrm>
          <a:prstGeom prst="rect">
            <a:avLst/>
          </a:prstGeom>
          <a:noFill/>
          <a:ln>
            <a:noFill/>
          </a:ln>
        </p:spPr>
      </p:pic>
      <p:pic>
        <p:nvPicPr>
          <p:cNvPr id="87" name="Google Shape;87;p13"/>
          <p:cNvPicPr preferRelativeResize="0"/>
          <p:nvPr/>
        </p:nvPicPr>
        <p:blipFill rotWithShape="1">
          <a:blip r:embed="rId2">
            <a:alphaModFix/>
          </a:blip>
          <a:srcRect b="0" l="0" r="0" t="0"/>
          <a:stretch/>
        </p:blipFill>
        <p:spPr>
          <a:xfrm>
            <a:off x="28502" y="6455296"/>
            <a:ext cx="1595612" cy="334752"/>
          </a:xfrm>
          <a:prstGeom prst="rect">
            <a:avLst/>
          </a:prstGeom>
          <a:noFill/>
          <a:ln>
            <a:noFill/>
          </a:ln>
        </p:spPr>
      </p:pic>
      <p:pic>
        <p:nvPicPr>
          <p:cNvPr descr="Uma imagem com Tipo de letra, Gráficos, logótipo, captura de ecrã&#10;&#10;Descrição gerada automaticamente" id="88" name="Google Shape;88;p13"/>
          <p:cNvPicPr preferRelativeResize="0"/>
          <p:nvPr/>
        </p:nvPicPr>
        <p:blipFill rotWithShape="1">
          <a:blip r:embed="rId3">
            <a:alphaModFix/>
          </a:blip>
          <a:srcRect b="30317" l="0" r="0" t="23069"/>
          <a:stretch/>
        </p:blipFill>
        <p:spPr>
          <a:xfrm>
            <a:off x="-89566" y="121117"/>
            <a:ext cx="1595612" cy="403607"/>
          </a:xfrm>
          <a:prstGeom prst="rect">
            <a:avLst/>
          </a:prstGeom>
          <a:noFill/>
          <a:ln>
            <a:noFill/>
          </a:ln>
        </p:spPr>
      </p:pic>
      <p:sp>
        <p:nvSpPr>
          <p:cNvPr id="89" name="Google Shape;89;p13"/>
          <p:cNvSpPr/>
          <p:nvPr/>
        </p:nvSpPr>
        <p:spPr>
          <a:xfrm>
            <a:off x="1424378" y="0"/>
            <a:ext cx="10767622" cy="471559"/>
          </a:xfrm>
          <a:prstGeom prst="rect">
            <a:avLst/>
          </a:prstGeom>
          <a:solidFill>
            <a:srgbClr val="FF952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 id="2147483667" r:id="rId12"/>
    <p:sldLayoutId id="2147483668"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3" name="Shape 153"/>
        <p:cNvGrpSpPr/>
        <p:nvPr/>
      </p:nvGrpSpPr>
      <p:grpSpPr>
        <a:xfrm>
          <a:off x="0" y="0"/>
          <a:ext cx="0" cy="0"/>
          <a:chOff x="0" y="0"/>
          <a:chExt cx="0" cy="0"/>
        </a:xfrm>
      </p:grpSpPr>
      <p:pic>
        <p:nvPicPr>
          <p:cNvPr descr="Uma imagem com texto, Tipo de letra, captura de ecrã, Gráficos&#10;&#10;Descrição gerada automaticamente" id="154" name="Google Shape;154;p24"/>
          <p:cNvPicPr preferRelativeResize="0"/>
          <p:nvPr/>
        </p:nvPicPr>
        <p:blipFill rotWithShape="1">
          <a:blip r:embed="rId1">
            <a:alphaModFix/>
          </a:blip>
          <a:srcRect b="0" l="0" r="0" t="0"/>
          <a:stretch/>
        </p:blipFill>
        <p:spPr>
          <a:xfrm>
            <a:off x="176550" y="6460444"/>
            <a:ext cx="1599539" cy="356877"/>
          </a:xfrm>
          <a:prstGeom prst="rect">
            <a:avLst/>
          </a:prstGeom>
          <a:noFill/>
          <a:ln>
            <a:noFill/>
          </a:ln>
        </p:spPr>
      </p:pic>
      <p:sp>
        <p:nvSpPr>
          <p:cNvPr id="155" name="Google Shape;155;p24"/>
          <p:cNvSpPr/>
          <p:nvPr/>
        </p:nvSpPr>
        <p:spPr>
          <a:xfrm>
            <a:off x="0" y="6198610"/>
            <a:ext cx="12192000" cy="659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56" name="Google Shape;156;p24"/>
          <p:cNvPicPr preferRelativeResize="0"/>
          <p:nvPr/>
        </p:nvPicPr>
        <p:blipFill rotWithShape="1">
          <a:blip r:embed="rId2">
            <a:alphaModFix/>
          </a:blip>
          <a:srcRect b="10823" l="12260" r="12728" t="25284"/>
          <a:stretch/>
        </p:blipFill>
        <p:spPr>
          <a:xfrm>
            <a:off x="3751163" y="3896376"/>
            <a:ext cx="4409546" cy="2040238"/>
          </a:xfrm>
          <a:prstGeom prst="rect">
            <a:avLst/>
          </a:prstGeom>
          <a:noFill/>
          <a:ln>
            <a:noFill/>
          </a:ln>
        </p:spPr>
      </p:pic>
      <p:grpSp>
        <p:nvGrpSpPr>
          <p:cNvPr id="157" name="Google Shape;157;p24"/>
          <p:cNvGrpSpPr/>
          <p:nvPr/>
        </p:nvGrpSpPr>
        <p:grpSpPr>
          <a:xfrm>
            <a:off x="4133292" y="2669854"/>
            <a:ext cx="3859212" cy="1128307"/>
            <a:chOff x="1776089" y="3084863"/>
            <a:chExt cx="6690991" cy="1956226"/>
          </a:xfrm>
        </p:grpSpPr>
        <p:pic>
          <p:nvPicPr>
            <p:cNvPr descr="Uma imagem com estrela, Tipo de letra, Gráficos, símbolo&#10;&#10;Descrição gerada automaticamente" id="158" name="Google Shape;158;p24"/>
            <p:cNvPicPr preferRelativeResize="0"/>
            <p:nvPr/>
          </p:nvPicPr>
          <p:blipFill rotWithShape="1">
            <a:blip r:embed="rId3">
              <a:alphaModFix/>
            </a:blip>
            <a:srcRect b="0" l="0" r="0" t="0"/>
            <a:stretch/>
          </p:blipFill>
          <p:spPr>
            <a:xfrm>
              <a:off x="1776089" y="3084863"/>
              <a:ext cx="994870" cy="715828"/>
            </a:xfrm>
            <a:prstGeom prst="rect">
              <a:avLst/>
            </a:prstGeom>
            <a:noFill/>
            <a:ln>
              <a:noFill/>
            </a:ln>
          </p:spPr>
        </p:pic>
        <p:pic>
          <p:nvPicPr>
            <p:cNvPr descr="Uma imagem com Tipo de letra, Gráficos, texto, design gráfico&#10;&#10;Descrição gerada automaticamente" id="159" name="Google Shape;159;p24"/>
            <p:cNvPicPr preferRelativeResize="0"/>
            <p:nvPr/>
          </p:nvPicPr>
          <p:blipFill rotWithShape="1">
            <a:blip r:embed="rId4">
              <a:alphaModFix/>
            </a:blip>
            <a:srcRect b="0" l="0" r="0" t="0"/>
            <a:stretch/>
          </p:blipFill>
          <p:spPr>
            <a:xfrm>
              <a:off x="5112217" y="3155893"/>
              <a:ext cx="1642011" cy="573769"/>
            </a:xfrm>
            <a:prstGeom prst="rect">
              <a:avLst/>
            </a:prstGeom>
            <a:noFill/>
            <a:ln>
              <a:noFill/>
            </a:ln>
          </p:spPr>
        </p:pic>
        <p:pic>
          <p:nvPicPr>
            <p:cNvPr descr="Uma imagem com texto, Tipo de letra, símbolo, captura de ecrã&#10;&#10;Descrição gerada automaticamente" id="160" name="Google Shape;160;p24"/>
            <p:cNvPicPr preferRelativeResize="0"/>
            <p:nvPr/>
          </p:nvPicPr>
          <p:blipFill rotWithShape="1">
            <a:blip r:embed="rId5">
              <a:alphaModFix/>
            </a:blip>
            <a:srcRect b="0" l="0" r="0" t="0"/>
            <a:stretch/>
          </p:blipFill>
          <p:spPr>
            <a:xfrm>
              <a:off x="6498805" y="4168412"/>
              <a:ext cx="849316" cy="626107"/>
            </a:xfrm>
            <a:prstGeom prst="rect">
              <a:avLst/>
            </a:prstGeom>
            <a:noFill/>
            <a:ln>
              <a:noFill/>
            </a:ln>
          </p:spPr>
        </p:pic>
        <p:pic>
          <p:nvPicPr>
            <p:cNvPr descr="Uma imagem com texto, Tipo de letra, logótipo, Gráficos&#10;&#10;Descrição gerada automaticamente" id="161" name="Google Shape;161;p24"/>
            <p:cNvPicPr preferRelativeResize="0"/>
            <p:nvPr/>
          </p:nvPicPr>
          <p:blipFill rotWithShape="1">
            <a:blip r:embed="rId6">
              <a:alphaModFix/>
            </a:blip>
            <a:srcRect b="0" l="0" r="0" t="0"/>
            <a:stretch/>
          </p:blipFill>
          <p:spPr>
            <a:xfrm>
              <a:off x="7244444" y="3239684"/>
              <a:ext cx="1222636" cy="406187"/>
            </a:xfrm>
            <a:prstGeom prst="rect">
              <a:avLst/>
            </a:prstGeom>
            <a:noFill/>
            <a:ln>
              <a:noFill/>
            </a:ln>
          </p:spPr>
        </p:pic>
        <p:pic>
          <p:nvPicPr>
            <p:cNvPr descr="Uma imagem com Tipo de letra, Gráficos, captura de ecrã, texto&#10;&#10;Descrição gerada automaticamente" id="162" name="Google Shape;162;p24"/>
            <p:cNvPicPr preferRelativeResize="0"/>
            <p:nvPr/>
          </p:nvPicPr>
          <p:blipFill rotWithShape="1">
            <a:blip r:embed="rId7">
              <a:alphaModFix/>
            </a:blip>
            <a:srcRect b="0" l="0" r="0" t="0"/>
            <a:stretch/>
          </p:blipFill>
          <p:spPr>
            <a:xfrm>
              <a:off x="4945504" y="3965897"/>
              <a:ext cx="1075192" cy="1075192"/>
            </a:xfrm>
            <a:prstGeom prst="rect">
              <a:avLst/>
            </a:prstGeom>
            <a:noFill/>
            <a:ln>
              <a:noFill/>
            </a:ln>
          </p:spPr>
        </p:pic>
        <p:pic>
          <p:nvPicPr>
            <p:cNvPr descr="Uma imagem com texto, Tipo de letra, logótipo, Gráficos&#10;&#10;Descrição gerada automaticamente" id="163" name="Google Shape;163;p24"/>
            <p:cNvPicPr preferRelativeResize="0"/>
            <p:nvPr/>
          </p:nvPicPr>
          <p:blipFill rotWithShape="1">
            <a:blip r:embed="rId8">
              <a:alphaModFix/>
            </a:blip>
            <a:srcRect b="0" l="0" r="0" t="0"/>
            <a:stretch/>
          </p:blipFill>
          <p:spPr>
            <a:xfrm>
              <a:off x="3261175" y="3174865"/>
              <a:ext cx="1360826" cy="535825"/>
            </a:xfrm>
            <a:prstGeom prst="rect">
              <a:avLst/>
            </a:prstGeom>
            <a:noFill/>
            <a:ln>
              <a:noFill/>
            </a:ln>
          </p:spPr>
        </p:pic>
        <p:pic>
          <p:nvPicPr>
            <p:cNvPr id="164" name="Google Shape;164;p24"/>
            <p:cNvPicPr preferRelativeResize="0"/>
            <p:nvPr/>
          </p:nvPicPr>
          <p:blipFill rotWithShape="1">
            <a:blip r:embed="rId9">
              <a:alphaModFix/>
            </a:blip>
            <a:srcRect b="0" l="0" r="0" t="0"/>
            <a:stretch/>
          </p:blipFill>
          <p:spPr>
            <a:xfrm>
              <a:off x="2690954" y="4226976"/>
              <a:ext cx="1776440" cy="530153"/>
            </a:xfrm>
            <a:prstGeom prst="rect">
              <a:avLst/>
            </a:prstGeom>
            <a:noFill/>
            <a:ln>
              <a:noFill/>
            </a:ln>
          </p:spPr>
        </p:pic>
      </p:grpSp>
      <p:sp>
        <p:nvSpPr>
          <p:cNvPr id="165" name="Google Shape;165;p24"/>
          <p:cNvSpPr/>
          <p:nvPr/>
        </p:nvSpPr>
        <p:spPr>
          <a:xfrm>
            <a:off x="-14537" y="-23383"/>
            <a:ext cx="12197403" cy="1753828"/>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66" name="Google Shape;166;p24"/>
          <p:cNvSpPr txBox="1"/>
          <p:nvPr/>
        </p:nvSpPr>
        <p:spPr>
          <a:xfrm>
            <a:off x="1889575" y="6307988"/>
            <a:ext cx="99528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1" lang="en-US" sz="1000" u="none" cap="none" strike="noStrike">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OeAD-GmbH. Neither the European Union nor the granting authority can be held responsible for them.</a:t>
            </a:r>
            <a:endParaRPr b="0" i="0" sz="1400" u="none" cap="none" strike="noStrike">
              <a:solidFill>
                <a:schemeClr val="lt1"/>
              </a:solidFill>
              <a:latin typeface="Arial"/>
              <a:ea typeface="Arial"/>
              <a:cs typeface="Arial"/>
              <a:sym typeface="Arial"/>
            </a:endParaRPr>
          </a:p>
        </p:txBody>
      </p:sp>
      <p:pic>
        <p:nvPicPr>
          <p:cNvPr id="167" name="Google Shape;167;p24"/>
          <p:cNvPicPr preferRelativeResize="0"/>
          <p:nvPr/>
        </p:nvPicPr>
        <p:blipFill rotWithShape="1">
          <a:blip r:embed="rId10">
            <a:alphaModFix/>
          </a:blip>
          <a:srcRect b="0" l="0" r="0" t="0"/>
          <a:stretch/>
        </p:blipFill>
        <p:spPr>
          <a:xfrm>
            <a:off x="126463" y="6349860"/>
            <a:ext cx="1699717" cy="35687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2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8.png"/><Relationship Id="rId4" Type="http://schemas.openxmlformats.org/officeDocument/2006/relationships/image" Target="../media/image3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hyperlink" Target="https://elevate-project.eu/investigative-factor-and-potential-research-report/"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hyperlink" Target="https://www.schreinerei-mayr.de/home-en" TargetMode="External"/><Relationship Id="rId4" Type="http://schemas.openxmlformats.org/officeDocument/2006/relationships/hyperlink" Target="https://www.stmas.bayern.de/arbeit/aeltere-aw.php#sec1" TargetMode="External"/><Relationship Id="rId5"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hyperlink" Target="https://raab-bau.de/home" TargetMode="External"/><Relationship Id="rId4" Type="http://schemas.openxmlformats.org/officeDocument/2006/relationships/hyperlink" Target="https://www.stmas.bayern.de/arbeit/aeltere-aw.php#sec1" TargetMode="External"/><Relationship Id="rId5"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hyperlink" Target="https://www.mahle.com/en/about-mahle/mahle_chronicle/" TargetMode="External"/><Relationship Id="rId4" Type="http://schemas.openxmlformats.org/officeDocument/2006/relationships/hyperlink" Target="https://www.stmas.bayern.de/arbeit/aeltere-aw.php#sec1" TargetMode="External"/><Relationship Id="rId5" Type="http://schemas.openxmlformats.org/officeDocument/2006/relationships/image" Target="../media/image21.png"/><Relationship Id="rId6"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hyperlink" Target="https://drive.google.com/file/d/13qu4wWRIckuvV4woLdbFLTaYAvlgr79O/view?usp=sharing" TargetMode="External"/><Relationship Id="rId4" Type="http://schemas.openxmlformats.org/officeDocument/2006/relationships/image" Target="../media/image17.png"/><Relationship Id="rId5" Type="http://schemas.openxmlformats.org/officeDocument/2006/relationships/image" Target="../media/image2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hyperlink" Target="https://drive.google.com/file/d/13qu4wWRIckuvV4woLdbFLTaYAvlgr79O/view?usp=sharing" TargetMode="Externa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6"/>
          <p:cNvSpPr txBox="1"/>
          <p:nvPr/>
        </p:nvSpPr>
        <p:spPr>
          <a:xfrm>
            <a:off x="2274885" y="4479969"/>
            <a:ext cx="7642231" cy="126188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400"/>
              <a:buFont typeface="Arial"/>
              <a:buNone/>
            </a:pPr>
            <a:r>
              <a:rPr b="1" i="0" lang="en-US" sz="2400" u="none" cap="none" strike="noStrike">
                <a:solidFill>
                  <a:srgbClr val="FFFFFF"/>
                </a:solidFill>
                <a:latin typeface="Arial"/>
                <a:ea typeface="Arial"/>
                <a:cs typeface="Arial"/>
                <a:sym typeface="Arial"/>
              </a:rPr>
              <a:t>General information on senior workers, Best practice, management &amp; leadership approaches</a:t>
            </a:r>
            <a:endParaRPr b="1" i="0" sz="24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FFFFFF"/>
              </a:buClr>
              <a:buSzPts val="2800"/>
              <a:buFont typeface="Arial"/>
              <a:buNone/>
            </a:pPr>
            <a:r>
              <a:rPr b="1" i="0" lang="en-US" sz="2800" u="none" cap="none" strike="noStrike">
                <a:solidFill>
                  <a:srgbClr val="FFFFFF"/>
                </a:solidFill>
                <a:latin typeface="Arial"/>
                <a:ea typeface="Arial"/>
                <a:cs typeface="Arial"/>
                <a:sym typeface="Arial"/>
              </a:rPr>
              <a:t>Day2 Unit 11 | IHKPG</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37"/>
          <p:cNvSpPr txBox="1"/>
          <p:nvPr/>
        </p:nvSpPr>
        <p:spPr>
          <a:xfrm>
            <a:off x="676252" y="1077969"/>
            <a:ext cx="9973812" cy="535527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2800"/>
              <a:buFont typeface="Arial"/>
              <a:buNone/>
            </a:pPr>
            <a:r>
              <a:rPr b="1" i="0" lang="en-US" sz="2800" u="none" cap="none" strike="noStrike">
                <a:solidFill>
                  <a:srgbClr val="FF6D25"/>
                </a:solidFill>
                <a:latin typeface="Arial"/>
                <a:ea typeface="Arial"/>
                <a:cs typeface="Arial"/>
                <a:sym typeface="Arial"/>
              </a:rPr>
              <a:t>Welcome &amp; Ground Rules</a:t>
            </a:r>
            <a:endParaRPr b="0" i="0" sz="1800" u="none" cap="none" strike="noStrike">
              <a:solidFill>
                <a:srgbClr val="000000"/>
              </a:solidFill>
              <a:latin typeface="Arial"/>
              <a:ea typeface="Arial"/>
              <a:cs typeface="Arial"/>
              <a:sym typeface="Arial"/>
            </a:endParaRPr>
          </a:p>
          <a:p>
            <a:pPr indent="0" lvl="1" marL="457200" marR="0" rtl="0" algn="l">
              <a:lnSpc>
                <a:spcPct val="150000"/>
              </a:lnSpc>
              <a:spcBef>
                <a:spcPts val="0"/>
              </a:spcBef>
              <a:spcAft>
                <a:spcPts val="0"/>
              </a:spcAft>
              <a:buClr>
                <a:srgbClr val="000000"/>
              </a:buClr>
              <a:buSzPts val="2000"/>
              <a:buFont typeface="Arial"/>
              <a:buNone/>
            </a:pPr>
            <a:r>
              <a:rPr b="1" i="0" lang="en-US" sz="2000" u="none" cap="none" strike="noStrike">
                <a:solidFill>
                  <a:srgbClr val="000000"/>
                </a:solidFill>
                <a:latin typeface="Calibri"/>
                <a:ea typeface="Calibri"/>
                <a:cs typeface="Calibri"/>
                <a:sym typeface="Calibri"/>
              </a:rPr>
              <a:t>Duration:</a:t>
            </a:r>
            <a:r>
              <a:rPr b="0" i="0" lang="en-US" sz="2000" u="none" cap="none" strike="noStrike">
                <a:solidFill>
                  <a:srgbClr val="000000"/>
                </a:solidFill>
                <a:latin typeface="Calibri"/>
                <a:ea typeface="Calibri"/>
                <a:cs typeface="Calibri"/>
                <a:sym typeface="Calibri"/>
              </a:rPr>
              <a:t> 45 minutes</a:t>
            </a:r>
            <a:endParaRPr b="0" i="0" sz="1400" u="none" cap="none" strike="noStrike">
              <a:solidFill>
                <a:srgbClr val="000000"/>
              </a:solidFill>
              <a:latin typeface="Arial"/>
              <a:ea typeface="Arial"/>
              <a:cs typeface="Arial"/>
              <a:sym typeface="Arial"/>
            </a:endParaRPr>
          </a:p>
          <a:p>
            <a:pPr indent="0" lvl="1" marL="457200" marR="0" rtl="0" algn="l">
              <a:lnSpc>
                <a:spcPct val="150000"/>
              </a:lnSpc>
              <a:spcBef>
                <a:spcPts val="0"/>
              </a:spcBef>
              <a:spcAft>
                <a:spcPts val="0"/>
              </a:spcAft>
              <a:buClr>
                <a:srgbClr val="000000"/>
              </a:buClr>
              <a:buSzPts val="2000"/>
              <a:buFont typeface="Arial"/>
              <a:buNone/>
            </a:pPr>
            <a:r>
              <a:rPr b="1" i="0" lang="en-US" sz="2000" u="none" cap="none" strike="noStrike">
                <a:solidFill>
                  <a:srgbClr val="000000"/>
                </a:solidFill>
                <a:latin typeface="Calibri"/>
                <a:ea typeface="Calibri"/>
                <a:cs typeface="Calibri"/>
                <a:sym typeface="Calibri"/>
              </a:rPr>
              <a:t>Format:</a:t>
            </a:r>
            <a:r>
              <a:rPr b="0" i="0" lang="en-US" sz="2000" u="none" cap="none" strike="noStrike">
                <a:solidFill>
                  <a:srgbClr val="000000"/>
                </a:solidFill>
                <a:latin typeface="Calibri"/>
                <a:ea typeface="Calibri"/>
                <a:cs typeface="Calibri"/>
                <a:sym typeface="Calibri"/>
              </a:rPr>
              <a:t> Short presentation + space for discussion</a:t>
            </a:r>
            <a:endParaRPr b="0" i="0" sz="1400" u="none" cap="none" strike="noStrike">
              <a:solidFill>
                <a:srgbClr val="000000"/>
              </a:solidFill>
              <a:latin typeface="Arial"/>
              <a:ea typeface="Arial"/>
              <a:cs typeface="Arial"/>
              <a:sym typeface="Arial"/>
            </a:endParaRPr>
          </a:p>
          <a:p>
            <a:pPr indent="0" lvl="1" marL="457200" marR="0" rtl="0" algn="l">
              <a:lnSpc>
                <a:spcPct val="150000"/>
              </a:lnSpc>
              <a:spcBef>
                <a:spcPts val="0"/>
              </a:spcBef>
              <a:spcAft>
                <a:spcPts val="0"/>
              </a:spcAft>
              <a:buClr>
                <a:srgbClr val="000000"/>
              </a:buClr>
              <a:buSzPts val="2000"/>
              <a:buFont typeface="Arial"/>
              <a:buNone/>
            </a:pPr>
            <a:r>
              <a:rPr b="1" i="0" lang="en-US" sz="2000" u="none" cap="none" strike="noStrike">
                <a:solidFill>
                  <a:srgbClr val="000000"/>
                </a:solidFill>
                <a:latin typeface="Calibri"/>
                <a:ea typeface="Calibri"/>
                <a:cs typeface="Calibri"/>
                <a:sym typeface="Calibri"/>
              </a:rPr>
              <a:t>Ground Rules:</a:t>
            </a:r>
            <a:r>
              <a:rPr b="0" i="0" lang="en-US" sz="2000" u="none" cap="none" strike="noStrike">
                <a:solidFill>
                  <a:srgbClr val="000000"/>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190500" lvl="2" marL="1095375" marR="0" rtl="0" algn="l">
              <a:lnSpc>
                <a:spcPct val="150000"/>
              </a:lnSpc>
              <a:spcBef>
                <a:spcPts val="0"/>
              </a:spcBef>
              <a:spcAft>
                <a:spcPts val="0"/>
              </a:spcAft>
              <a:buClr>
                <a:srgbClr val="FF9525"/>
              </a:buClr>
              <a:buSzPts val="3000"/>
              <a:buFont typeface="Arial"/>
              <a:buChar char="•"/>
            </a:pPr>
            <a:r>
              <a:rPr b="0" i="0" lang="en-US" sz="2000" u="none" cap="none" strike="noStrike">
                <a:solidFill>
                  <a:srgbClr val="000000"/>
                </a:solidFill>
                <a:latin typeface="Arial"/>
                <a:ea typeface="Arial"/>
                <a:cs typeface="Arial"/>
                <a:sym typeface="Arial"/>
              </a:rPr>
              <a:t>Open and respectful dialogue</a:t>
            </a:r>
            <a:endParaRPr b="0" i="0" sz="1400" u="none" cap="none" strike="noStrike">
              <a:solidFill>
                <a:srgbClr val="000000"/>
              </a:solidFill>
              <a:latin typeface="Arial"/>
              <a:ea typeface="Arial"/>
              <a:cs typeface="Arial"/>
              <a:sym typeface="Arial"/>
            </a:endParaRPr>
          </a:p>
          <a:p>
            <a:pPr indent="-190500" lvl="2" marL="1095375" marR="0" rtl="0" algn="l">
              <a:lnSpc>
                <a:spcPct val="150000"/>
              </a:lnSpc>
              <a:spcBef>
                <a:spcPts val="0"/>
              </a:spcBef>
              <a:spcAft>
                <a:spcPts val="0"/>
              </a:spcAft>
              <a:buClr>
                <a:srgbClr val="FF9525"/>
              </a:buClr>
              <a:buSzPts val="3000"/>
              <a:buFont typeface="Arial"/>
              <a:buChar char="•"/>
            </a:pPr>
            <a:r>
              <a:rPr b="0" i="0" lang="en-US" sz="2000" u="none" cap="none" strike="noStrike">
                <a:solidFill>
                  <a:srgbClr val="000000"/>
                </a:solidFill>
                <a:latin typeface="Arial"/>
                <a:ea typeface="Arial"/>
                <a:cs typeface="Arial"/>
                <a:sym typeface="Arial"/>
              </a:rPr>
              <a:t>Everyone’s perspective matters – please share your thoughts</a:t>
            </a:r>
            <a:endParaRPr b="0" i="0" sz="1400" u="none" cap="none" strike="noStrike">
              <a:solidFill>
                <a:srgbClr val="000000"/>
              </a:solidFill>
              <a:latin typeface="Arial"/>
              <a:ea typeface="Arial"/>
              <a:cs typeface="Arial"/>
              <a:sym typeface="Arial"/>
            </a:endParaRPr>
          </a:p>
          <a:p>
            <a:pPr indent="-190500" lvl="2" marL="1095375" marR="0" rtl="0" algn="l">
              <a:lnSpc>
                <a:spcPct val="150000"/>
              </a:lnSpc>
              <a:spcBef>
                <a:spcPts val="0"/>
              </a:spcBef>
              <a:spcAft>
                <a:spcPts val="0"/>
              </a:spcAft>
              <a:buClr>
                <a:srgbClr val="FF9525"/>
              </a:buClr>
              <a:buSzPts val="3000"/>
              <a:buFont typeface="Arial"/>
              <a:buChar char="•"/>
            </a:pPr>
            <a:r>
              <a:rPr b="0" i="0" lang="en-US" sz="2000" u="none" cap="none" strike="noStrike">
                <a:solidFill>
                  <a:srgbClr val="000000"/>
                </a:solidFill>
                <a:latin typeface="Arial"/>
                <a:ea typeface="Arial"/>
                <a:cs typeface="Arial"/>
                <a:sym typeface="Arial"/>
              </a:rPr>
              <a:t>Reflect on your own organisational context throughout the session</a:t>
            </a:r>
            <a:endParaRPr b="0" i="0" sz="1400" u="none" cap="none" strike="noStrike">
              <a:solidFill>
                <a:srgbClr val="000000"/>
              </a:solidFill>
              <a:latin typeface="Arial"/>
              <a:ea typeface="Arial"/>
              <a:cs typeface="Arial"/>
              <a:sym typeface="Arial"/>
            </a:endParaRPr>
          </a:p>
          <a:p>
            <a:pPr indent="-190500" lvl="2" marL="1095375" marR="0" rtl="0" algn="l">
              <a:lnSpc>
                <a:spcPct val="150000"/>
              </a:lnSpc>
              <a:spcBef>
                <a:spcPts val="0"/>
              </a:spcBef>
              <a:spcAft>
                <a:spcPts val="0"/>
              </a:spcAft>
              <a:buClr>
                <a:srgbClr val="FF9525"/>
              </a:buClr>
              <a:buSzPts val="3000"/>
              <a:buFont typeface="Arial"/>
              <a:buChar char="•"/>
            </a:pPr>
            <a:r>
              <a:rPr b="0" i="0" lang="en-US" sz="2000" u="none" cap="none" strike="noStrike">
                <a:solidFill>
                  <a:srgbClr val="000000"/>
                </a:solidFill>
                <a:latin typeface="Arial"/>
                <a:ea typeface="Arial"/>
                <a:cs typeface="Arial"/>
                <a:sym typeface="Arial"/>
              </a:rPr>
              <a:t>Aim for constructive and practical insights</a:t>
            </a:r>
            <a:endParaRPr b="0" i="0" sz="2000" u="none" cap="none" strike="noStrike">
              <a:solidFill>
                <a:srgbClr val="000000"/>
              </a:solidFill>
              <a:latin typeface="Arial"/>
              <a:ea typeface="Arial"/>
              <a:cs typeface="Arial"/>
              <a:sym typeface="Arial"/>
            </a:endParaRPr>
          </a:p>
          <a:p>
            <a:pPr indent="-190500" lvl="2" marL="1095375" marR="0" rtl="0" algn="l">
              <a:lnSpc>
                <a:spcPct val="150000"/>
              </a:lnSpc>
              <a:spcBef>
                <a:spcPts val="0"/>
              </a:spcBef>
              <a:spcAft>
                <a:spcPts val="0"/>
              </a:spcAft>
              <a:buClr>
                <a:srgbClr val="FF9525"/>
              </a:buClr>
              <a:buSzPts val="3000"/>
              <a:buFont typeface="Arial"/>
              <a:buChar char="•"/>
            </a:pPr>
            <a:r>
              <a:rPr b="0" i="0" lang="en-US" sz="2000" u="none" cap="none" strike="noStrike">
                <a:solidFill>
                  <a:srgbClr val="000000"/>
                </a:solidFill>
                <a:latin typeface="Arial"/>
                <a:ea typeface="Arial"/>
                <a:cs typeface="Arial"/>
                <a:sym typeface="Arial"/>
              </a:rPr>
              <a:t>Self reflection / Prompt for reflection</a:t>
            </a:r>
            <a:endParaRPr b="0" i="0" sz="2000" u="none" cap="none" strike="noStrike">
              <a:solidFill>
                <a:srgbClr val="000000"/>
              </a:solidFill>
              <a:latin typeface="Arial"/>
              <a:ea typeface="Arial"/>
              <a:cs typeface="Arial"/>
              <a:sym typeface="Arial"/>
            </a:endParaRPr>
          </a:p>
          <a:p>
            <a:pPr indent="0" lvl="1" marL="638175" marR="0" rtl="0" algn="l">
              <a:lnSpc>
                <a:spcPct val="150000"/>
              </a:lnSpc>
              <a:spcBef>
                <a:spcPts val="0"/>
              </a:spcBef>
              <a:spcAft>
                <a:spcPts val="0"/>
              </a:spcAft>
              <a:buClr>
                <a:srgbClr val="FF9525"/>
              </a:buClr>
              <a:buSzPts val="3000"/>
              <a:buFont typeface="Arial"/>
              <a:buNone/>
            </a:pPr>
            <a:r>
              <a:t/>
            </a:r>
            <a:endParaRPr b="0" i="0" sz="20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000"/>
              <a:buFont typeface="Arial"/>
              <a:buNone/>
            </a:pPr>
            <a:r>
              <a:rPr b="1" i="0" lang="en-US" sz="2000" u="none" cap="none" strike="noStrike">
                <a:solidFill>
                  <a:srgbClr val="FF6D25"/>
                </a:solidFill>
                <a:latin typeface="Arial"/>
                <a:ea typeface="Arial"/>
                <a:cs typeface="Arial"/>
                <a:sym typeface="Arial"/>
              </a:rPr>
              <a:t>Key Message: </a:t>
            </a:r>
            <a:r>
              <a:rPr b="0" i="0" lang="en-US" sz="2000" u="none" cap="none" strike="noStrike">
                <a:solidFill>
                  <a:srgbClr val="000000"/>
                </a:solidFill>
                <a:latin typeface="Arial"/>
                <a:ea typeface="Arial"/>
                <a:cs typeface="Arial"/>
                <a:sym typeface="Arial"/>
              </a:rPr>
              <a:t>Your engagement makes this session valuable.</a:t>
            </a:r>
            <a:endParaRPr b="0" i="0" sz="1800" u="none" cap="none" strike="noStrike">
              <a:solidFill>
                <a:srgbClr val="000000"/>
              </a:solidFill>
              <a:latin typeface="Arial"/>
              <a:ea typeface="Arial"/>
              <a:cs typeface="Arial"/>
              <a:sym typeface="Arial"/>
            </a:endParaRPr>
          </a:p>
        </p:txBody>
      </p:sp>
      <p:sp>
        <p:nvSpPr>
          <p:cNvPr id="247" name="Google Shape;247;p37"/>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FFFFFF"/>
              </a:buClr>
              <a:buSzPts val="2000"/>
              <a:buFont typeface="Arial"/>
              <a:buNone/>
            </a:pPr>
            <a:r>
              <a:rPr b="1" i="0" lang="en-US" sz="2000" u="none" cap="none" strike="noStrike">
                <a:solidFill>
                  <a:srgbClr val="FFFFFF"/>
                </a:solidFill>
                <a:latin typeface="Arial"/>
                <a:ea typeface="Arial"/>
                <a:cs typeface="Arial"/>
                <a:sym typeface="Arial"/>
              </a:rPr>
              <a:t>Welcome &amp; Ground Rules</a:t>
            </a:r>
            <a:endParaRPr b="1" i="0" sz="2000" u="none" cap="none" strike="noStrike">
              <a:solidFill>
                <a:srgbClr val="FFFFFF"/>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38"/>
          <p:cNvSpPr txBox="1"/>
          <p:nvPr/>
        </p:nvSpPr>
        <p:spPr>
          <a:xfrm>
            <a:off x="796290" y="623316"/>
            <a:ext cx="10515600" cy="132588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600"/>
              </a:spcAft>
              <a:buClr>
                <a:srgbClr val="000000"/>
              </a:buClr>
              <a:buSzPts val="4400"/>
              <a:buFont typeface="Arial"/>
              <a:buNone/>
            </a:pPr>
            <a:r>
              <a:rPr b="1" i="0" lang="en-US" sz="2800" u="none" cap="none" strike="noStrike">
                <a:solidFill>
                  <a:srgbClr val="FF6D25"/>
                </a:solidFill>
                <a:latin typeface="Arial"/>
                <a:ea typeface="Arial"/>
                <a:cs typeface="Arial"/>
                <a:sym typeface="Arial"/>
              </a:rPr>
              <a:t>Introduction</a:t>
            </a:r>
            <a:endParaRPr/>
          </a:p>
        </p:txBody>
      </p:sp>
      <p:sp>
        <p:nvSpPr>
          <p:cNvPr id="254" name="Google Shape;254;p38"/>
          <p:cNvSpPr txBox="1"/>
          <p:nvPr/>
        </p:nvSpPr>
        <p:spPr>
          <a:xfrm>
            <a:off x="841248" y="1882140"/>
            <a:ext cx="5254752" cy="4352544"/>
          </a:xfrm>
          <a:prstGeom prst="rect">
            <a:avLst/>
          </a:prstGeom>
          <a:noFill/>
          <a:ln>
            <a:noFill/>
          </a:ln>
        </p:spPr>
        <p:txBody>
          <a:bodyPr anchorCtr="0" anchor="t" bIns="45700" lIns="91425" spcFirstLastPara="1" rIns="91425" wrap="square" tIns="45700">
            <a:normAutofit/>
          </a:bodyPr>
          <a:lstStyle/>
          <a:p>
            <a:pPr indent="0" lvl="0" marL="0" marR="0" rtl="0" algn="just">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Senior workers (55 +) are increasingly seen in European policy and business debates as an important but under-utilized resource in addressing the skilled workforce shortage</a:t>
            </a:r>
            <a:endParaRPr/>
          </a:p>
          <a:p>
            <a:pPr indent="0" lvl="0" marL="0" marR="0" rtl="0" algn="just">
              <a:lnSpc>
                <a:spcPct val="100000"/>
              </a:lnSpc>
              <a:spcBef>
                <a:spcPts val="60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a key challenge for small and medium-sized enterprises (SMEs) across the EU.</a:t>
            </a:r>
            <a:endParaRPr/>
          </a:p>
          <a:p>
            <a:pPr indent="0" lvl="1" marL="0" marR="0" rtl="0" algn="just">
              <a:lnSpc>
                <a:spcPct val="100000"/>
              </a:lnSpc>
              <a:spcBef>
                <a:spcPts val="600"/>
              </a:spcBef>
              <a:spcAft>
                <a:spcPts val="0"/>
              </a:spcAft>
              <a:buClr>
                <a:srgbClr val="FF9525"/>
              </a:buClr>
              <a:buSzPts val="3000"/>
              <a:buFont typeface="Arial"/>
              <a:buNone/>
            </a:pPr>
            <a:r>
              <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2000"/>
              <a:buFont typeface="Arial"/>
              <a:buNone/>
            </a:pPr>
            <a:br>
              <a:rPr b="1" i="0" lang="en-US" sz="2000" u="none" cap="none" strike="noStrike">
                <a:solidFill>
                  <a:srgbClr val="000000"/>
                </a:solidFill>
                <a:latin typeface="Arial"/>
                <a:ea typeface="Arial"/>
                <a:cs typeface="Arial"/>
                <a:sym typeface="Arial"/>
              </a:rPr>
            </a:br>
            <a:br>
              <a:rPr b="1" i="0" lang="en-US" sz="2000" u="none" cap="none" strike="noStrike">
                <a:solidFill>
                  <a:srgbClr val="000000"/>
                </a:solidFill>
                <a:latin typeface="Arial"/>
                <a:ea typeface="Arial"/>
                <a:cs typeface="Arial"/>
                <a:sym typeface="Arial"/>
              </a:rPr>
            </a:br>
            <a:r>
              <a:rPr b="1" i="0" lang="en-US" sz="2000" u="none" cap="none" strike="noStrike">
                <a:solidFill>
                  <a:srgbClr val="000000"/>
                </a:solidFill>
                <a:latin typeface="Arial"/>
                <a:ea typeface="Arial"/>
                <a:cs typeface="Arial"/>
                <a:sym typeface="Arial"/>
              </a:rPr>
              <a:t>Key Message:  Oldie But Goodie !!</a:t>
            </a:r>
            <a:endParaRPr/>
          </a:p>
          <a:p>
            <a:pPr indent="0" lvl="0" marL="0" marR="0" rtl="0" algn="l">
              <a:lnSpc>
                <a:spcPct val="100000"/>
              </a:lnSpc>
              <a:spcBef>
                <a:spcPts val="600"/>
              </a:spcBef>
              <a:spcAft>
                <a:spcPts val="60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pic>
        <p:nvPicPr>
          <p:cNvPr id="255" name="Google Shape;255;p38"/>
          <p:cNvPicPr preferRelativeResize="0"/>
          <p:nvPr/>
        </p:nvPicPr>
        <p:blipFill rotWithShape="1">
          <a:blip r:embed="rId3">
            <a:alphaModFix/>
          </a:blip>
          <a:srcRect b="14104" l="0" r="-2" t="0"/>
          <a:stretch/>
        </p:blipFill>
        <p:spPr>
          <a:xfrm>
            <a:off x="6289548" y="1882140"/>
            <a:ext cx="5067300" cy="435254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9"/>
          <p:cNvSpPr txBox="1"/>
          <p:nvPr/>
        </p:nvSpPr>
        <p:spPr>
          <a:xfrm>
            <a:off x="126755" y="762287"/>
            <a:ext cx="7188445" cy="4154943"/>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2800"/>
              <a:buFont typeface="Arial"/>
              <a:buNone/>
            </a:pPr>
            <a:r>
              <a:rPr b="1" i="0" lang="en-US" sz="2800" u="none" cap="none" strike="noStrike">
                <a:solidFill>
                  <a:srgbClr val="FF6D25"/>
                </a:solidFill>
                <a:latin typeface="Arial"/>
                <a:ea typeface="Arial"/>
                <a:cs typeface="Arial"/>
                <a:sym typeface="Arial"/>
              </a:rPr>
              <a:t>Why the EU needs senior workers?</a:t>
            </a:r>
            <a:endParaRPr/>
          </a:p>
          <a:p>
            <a:pPr indent="0" lvl="0" marL="0" marR="0" rtl="0" algn="l">
              <a:lnSpc>
                <a:spcPct val="15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Demographic change is a major driver of labour and skills shortages in Europe:</a:t>
            </a:r>
            <a:br>
              <a:rPr b="0" i="0" lang="en-US" sz="2400" u="none" cap="none" strike="noStrike">
                <a:solidFill>
                  <a:srgbClr val="000000"/>
                </a:solidFill>
                <a:latin typeface="Arial"/>
                <a:ea typeface="Arial"/>
                <a:cs typeface="Arial"/>
                <a:sym typeface="Arial"/>
              </a:rPr>
            </a:br>
            <a:endParaRPr b="0" i="0" sz="1000" u="none" cap="none" strike="noStrike">
              <a:solidFill>
                <a:srgbClr val="000000"/>
              </a:solidFill>
              <a:latin typeface="Arial"/>
              <a:ea typeface="Arial"/>
              <a:cs typeface="Arial"/>
              <a:sym typeface="Arial"/>
            </a:endParaRPr>
          </a:p>
          <a:p>
            <a:pPr indent="-457200" lvl="0" marL="457200" marR="0" rtl="0" algn="just">
              <a:lnSpc>
                <a:spcPct val="150000"/>
              </a:lnSpc>
              <a:spcBef>
                <a:spcPts val="0"/>
              </a:spcBef>
              <a:spcAft>
                <a:spcPts val="0"/>
              </a:spcAft>
              <a:buClr>
                <a:srgbClr val="000000"/>
              </a:buClr>
              <a:buSzPts val="2000"/>
              <a:buFont typeface="Arial"/>
              <a:buChar char="•"/>
            </a:pPr>
            <a:r>
              <a:rPr b="0" i="0" lang="en-US" sz="2000" u="none" cap="none" strike="noStrike">
                <a:solidFill>
                  <a:srgbClr val="DB7000"/>
                </a:solidFill>
                <a:latin typeface="Arial"/>
                <a:ea typeface="Arial"/>
                <a:cs typeface="Arial"/>
                <a:sym typeface="Arial"/>
              </a:rPr>
              <a:t>Younger cohorts entering the workforce are smaller than older cohorts exiting due to retirement. </a:t>
            </a:r>
            <a:br>
              <a:rPr b="0" i="0" lang="en-US" sz="2000" u="none" cap="none" strike="noStrike">
                <a:solidFill>
                  <a:srgbClr val="DB7000"/>
                </a:solidFill>
                <a:latin typeface="Arial"/>
                <a:ea typeface="Arial"/>
                <a:cs typeface="Arial"/>
                <a:sym typeface="Arial"/>
              </a:rPr>
            </a:br>
            <a:endParaRPr b="0" i="0" sz="1000" u="none" cap="none" strike="noStrike">
              <a:solidFill>
                <a:srgbClr val="DB7000"/>
              </a:solidFill>
              <a:latin typeface="Arial"/>
              <a:ea typeface="Arial"/>
              <a:cs typeface="Arial"/>
              <a:sym typeface="Arial"/>
            </a:endParaRPr>
          </a:p>
          <a:p>
            <a:pPr indent="-457200" lvl="0" marL="457200" marR="0" rtl="0" algn="just">
              <a:lnSpc>
                <a:spcPct val="150000"/>
              </a:lnSpc>
              <a:spcBef>
                <a:spcPts val="0"/>
              </a:spcBef>
              <a:spcAft>
                <a:spcPts val="0"/>
              </a:spcAft>
              <a:buClr>
                <a:srgbClr val="000000"/>
              </a:buClr>
              <a:buSzPts val="2000"/>
              <a:buFont typeface="Arial"/>
              <a:buChar char="•"/>
            </a:pPr>
            <a:r>
              <a:rPr b="0" i="0" lang="en-US" sz="2000" u="none" cap="none" strike="noStrike">
                <a:solidFill>
                  <a:srgbClr val="DB7000"/>
                </a:solidFill>
                <a:latin typeface="Arial"/>
                <a:ea typeface="Arial"/>
                <a:cs typeface="Arial"/>
                <a:sym typeface="Arial"/>
              </a:rPr>
              <a:t>Many SMEs report difficulty recruiting staff with the right skills roughly around two-thirds are affected by shortage.</a:t>
            </a:r>
            <a:endParaRPr b="0" i="0" sz="2000" u="none" cap="none" strike="noStrike">
              <a:solidFill>
                <a:srgbClr val="DB7000"/>
              </a:solidFill>
              <a:latin typeface="Arial"/>
              <a:ea typeface="Arial"/>
              <a:cs typeface="Arial"/>
              <a:sym typeface="Arial"/>
            </a:endParaRPr>
          </a:p>
        </p:txBody>
      </p:sp>
      <p:sp>
        <p:nvSpPr>
          <p:cNvPr id="262" name="Google Shape;262;p39"/>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FFFFFF"/>
              </a:buClr>
              <a:buSzPts val="2000"/>
              <a:buFont typeface="Arial"/>
              <a:buNone/>
            </a:pPr>
            <a:r>
              <a:rPr b="1" i="0" lang="en-US" sz="2000" u="none" cap="none" strike="noStrike">
                <a:solidFill>
                  <a:srgbClr val="FFFFFF"/>
                </a:solidFill>
                <a:latin typeface="Arial"/>
                <a:ea typeface="Arial"/>
                <a:cs typeface="Arial"/>
                <a:sym typeface="Arial"/>
              </a:rPr>
              <a:t>Introduction</a:t>
            </a:r>
            <a:endParaRPr b="1" i="0" sz="2000" u="none" cap="none" strike="noStrike">
              <a:solidFill>
                <a:srgbClr val="FFFFFF"/>
              </a:solidFill>
              <a:latin typeface="Arial"/>
              <a:ea typeface="Arial"/>
              <a:cs typeface="Arial"/>
              <a:sym typeface="Arial"/>
            </a:endParaRPr>
          </a:p>
        </p:txBody>
      </p:sp>
      <p:pic>
        <p:nvPicPr>
          <p:cNvPr id="263" name="Google Shape;263;p39"/>
          <p:cNvPicPr preferRelativeResize="0"/>
          <p:nvPr/>
        </p:nvPicPr>
        <p:blipFill rotWithShape="1">
          <a:blip r:embed="rId3">
            <a:alphaModFix/>
          </a:blip>
          <a:srcRect b="0" l="0" r="0" t="0"/>
          <a:stretch/>
        </p:blipFill>
        <p:spPr>
          <a:xfrm>
            <a:off x="7996165" y="564667"/>
            <a:ext cx="3882344" cy="4665701"/>
          </a:xfrm>
          <a:prstGeom prst="rect">
            <a:avLst/>
          </a:prstGeom>
          <a:noFill/>
          <a:ln>
            <a:noFill/>
          </a:ln>
        </p:spPr>
      </p:pic>
      <p:sp>
        <p:nvSpPr>
          <p:cNvPr id="264" name="Google Shape;264;p39"/>
          <p:cNvSpPr txBox="1"/>
          <p:nvPr/>
        </p:nvSpPr>
        <p:spPr>
          <a:xfrm>
            <a:off x="254771" y="5521097"/>
            <a:ext cx="11522701"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600" u="none" cap="none" strike="noStrike">
                <a:solidFill>
                  <a:srgbClr val="FF6D25"/>
                </a:solidFill>
                <a:latin typeface="Arial"/>
                <a:ea typeface="Arial"/>
                <a:cs typeface="Arial"/>
                <a:sym typeface="Arial"/>
              </a:rPr>
              <a:t>💡 </a:t>
            </a:r>
            <a:r>
              <a:rPr b="1" i="0" lang="en-US" sz="1800" u="none" cap="none" strike="noStrike">
                <a:solidFill>
                  <a:srgbClr val="FF6D25"/>
                </a:solidFill>
                <a:latin typeface="Arial"/>
                <a:ea typeface="Arial"/>
                <a:cs typeface="Arial"/>
                <a:sym typeface="Arial"/>
              </a:rPr>
              <a:t>Prompt for Reflection: </a:t>
            </a:r>
            <a:r>
              <a:rPr b="0" i="0" lang="en-US" sz="1800" u="none" cap="none" strike="noStrike">
                <a:solidFill>
                  <a:srgbClr val="000000"/>
                </a:solidFill>
                <a:latin typeface="Arial"/>
                <a:ea typeface="Arial"/>
                <a:cs typeface="Arial"/>
                <a:sym typeface="Arial"/>
              </a:rPr>
              <a:t>What experiences have you had with older employees in your company?”</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40"/>
          <p:cNvSpPr txBox="1"/>
          <p:nvPr/>
        </p:nvSpPr>
        <p:spPr>
          <a:xfrm>
            <a:off x="-3286" y="471558"/>
            <a:ext cx="9229582" cy="5262939"/>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2800"/>
              <a:buFont typeface="Arial"/>
              <a:buNone/>
            </a:pPr>
            <a:r>
              <a:rPr b="1" i="0" lang="en-US" sz="2800" u="none" cap="none" strike="noStrike">
                <a:solidFill>
                  <a:srgbClr val="FF6D25"/>
                </a:solidFill>
                <a:latin typeface="Arial"/>
                <a:ea typeface="Arial"/>
                <a:cs typeface="Arial"/>
                <a:sym typeface="Arial"/>
              </a:rPr>
              <a:t>Potential contributions of senior workers</a:t>
            </a:r>
            <a:br>
              <a:rPr b="1" i="0" lang="en-US" sz="2800" u="none" cap="none" strike="noStrike">
                <a:solidFill>
                  <a:srgbClr val="000000"/>
                </a:solidFill>
                <a:latin typeface="Arial"/>
                <a:ea typeface="Arial"/>
                <a:cs typeface="Arial"/>
                <a:sym typeface="Arial"/>
              </a:rPr>
            </a:br>
            <a:r>
              <a:rPr b="0" i="0" lang="en-US" sz="2000" u="none" cap="none" strike="noStrike">
                <a:solidFill>
                  <a:srgbClr val="000000"/>
                </a:solidFill>
                <a:latin typeface="Arial"/>
                <a:ea typeface="Arial"/>
                <a:cs typeface="Arial"/>
                <a:sym typeface="Arial"/>
              </a:rPr>
              <a:t>Older workers’ participation has risen in some countries, and there is still untapped workforce potential among those but we have different challenges</a:t>
            </a:r>
            <a:br>
              <a:rPr b="0" i="0" lang="en-US" sz="2000" u="none" cap="none" strike="noStrike">
                <a:solidFill>
                  <a:srgbClr val="000000"/>
                </a:solidFill>
                <a:latin typeface="Arial"/>
                <a:ea typeface="Arial"/>
                <a:cs typeface="Arial"/>
                <a:sym typeface="Arial"/>
              </a:rPr>
            </a:br>
            <a:br>
              <a:rPr b="0" i="0" lang="en-US" sz="800" u="none" cap="none" strike="noStrike">
                <a:solidFill>
                  <a:srgbClr val="000000"/>
                </a:solidFill>
                <a:latin typeface="Arial"/>
                <a:ea typeface="Arial"/>
                <a:cs typeface="Arial"/>
                <a:sym typeface="Arial"/>
              </a:rPr>
            </a:br>
            <a:r>
              <a:rPr b="0" i="0" lang="en-US" sz="2000" u="sng" cap="none" strike="noStrike">
                <a:solidFill>
                  <a:srgbClr val="000000"/>
                </a:solidFill>
                <a:latin typeface="Arial"/>
                <a:ea typeface="Arial"/>
                <a:cs typeface="Arial"/>
                <a:sym typeface="Arial"/>
              </a:rPr>
              <a:t>Group 1: </a:t>
            </a:r>
            <a:br>
              <a:rPr b="0" i="0" lang="en-US" sz="2000" u="none" cap="none" strike="noStrike">
                <a:solidFill>
                  <a:srgbClr val="000000"/>
                </a:solidFill>
                <a:latin typeface="Arial"/>
                <a:ea typeface="Arial"/>
                <a:cs typeface="Arial"/>
                <a:sym typeface="Arial"/>
              </a:rPr>
            </a:br>
            <a:r>
              <a:rPr b="0" i="0" lang="en-US" sz="2000" u="none" cap="none" strike="noStrike">
                <a:solidFill>
                  <a:srgbClr val="000000"/>
                </a:solidFill>
                <a:latin typeface="Arial"/>
                <a:ea typeface="Arial"/>
                <a:cs typeface="Arial"/>
                <a:sym typeface="Arial"/>
              </a:rPr>
              <a:t>aged </a:t>
            </a:r>
            <a:r>
              <a:rPr b="0" i="0" lang="en-US" sz="2000" u="sng" cap="none" strike="noStrike">
                <a:solidFill>
                  <a:srgbClr val="000000"/>
                </a:solidFill>
                <a:latin typeface="Arial"/>
                <a:ea typeface="Arial"/>
                <a:cs typeface="Arial"/>
                <a:sym typeface="Arial"/>
              </a:rPr>
              <a:t>50–63</a:t>
            </a:r>
            <a:r>
              <a:rPr b="0" i="0" lang="en-US" sz="2000" u="none" cap="none" strike="noStrike">
                <a:solidFill>
                  <a:srgbClr val="000000"/>
                </a:solidFill>
                <a:latin typeface="Arial"/>
                <a:ea typeface="Arial"/>
                <a:cs typeface="Arial"/>
                <a:sym typeface="Arial"/>
              </a:rPr>
              <a:t> (elderly workforce </a:t>
            </a:r>
            <a:r>
              <a:rPr b="0" i="0" lang="en-US" sz="2000" u="sng" cap="none" strike="noStrike">
                <a:solidFill>
                  <a:srgbClr val="000000"/>
                </a:solidFill>
                <a:latin typeface="Arial"/>
                <a:ea typeface="Arial"/>
                <a:cs typeface="Arial"/>
                <a:sym typeface="Arial"/>
              </a:rPr>
              <a:t>!must </a:t>
            </a:r>
            <a:r>
              <a:rPr b="0" i="0" lang="en-US" sz="2000" u="none" cap="none" strike="noStrike">
                <a:solidFill>
                  <a:srgbClr val="000000"/>
                </a:solidFill>
                <a:latin typeface="Arial"/>
                <a:ea typeface="Arial"/>
                <a:cs typeface="Arial"/>
                <a:sym typeface="Arial"/>
              </a:rPr>
              <a:t>work (</a:t>
            </a:r>
            <a:r>
              <a:rPr b="0" i="0" lang="en-US" sz="2000" u="sng" cap="none" strike="noStrike">
                <a:solidFill>
                  <a:srgbClr val="000000"/>
                </a:solidFill>
                <a:latin typeface="Arial"/>
                <a:ea typeface="Arial"/>
                <a:cs typeface="Arial"/>
                <a:sym typeface="Arial"/>
              </a:rPr>
              <a:t>f</a:t>
            </a:r>
            <a:r>
              <a:rPr b="0" i="0" lang="en-US" sz="2000" u="none" cap="none" strike="noStrike">
                <a:solidFill>
                  <a:srgbClr val="000000"/>
                </a:solidFill>
                <a:latin typeface="Arial"/>
                <a:ea typeface="Arial"/>
                <a:cs typeface="Arial"/>
                <a:sym typeface="Arial"/>
              </a:rPr>
              <a:t>ormal retirement not possible) but have sometimes problems for e.g. Health issues; Problems with digitalization...</a:t>
            </a:r>
            <a:br>
              <a:rPr b="0" i="0" lang="en-US" sz="2000" u="none" cap="none" strike="noStrike">
                <a:solidFill>
                  <a:srgbClr val="000000"/>
                </a:solidFill>
                <a:latin typeface="Arial"/>
                <a:ea typeface="Arial"/>
                <a:cs typeface="Arial"/>
                <a:sym typeface="Arial"/>
              </a:rPr>
            </a:br>
            <a:r>
              <a:rPr b="0" i="0" lang="en-US" sz="800" u="none" cap="none" strike="noStrike">
                <a:solidFill>
                  <a:srgbClr val="000000"/>
                </a:solidFill>
                <a:latin typeface="Arial"/>
                <a:ea typeface="Arial"/>
                <a:cs typeface="Arial"/>
                <a:sym typeface="Arial"/>
              </a:rPr>
              <a:t> </a:t>
            </a:r>
            <a:br>
              <a:rPr b="0" i="0" lang="en-US" sz="1000" u="none" cap="none" strike="noStrike">
                <a:solidFill>
                  <a:srgbClr val="000000"/>
                </a:solidFill>
                <a:latin typeface="Arial"/>
                <a:ea typeface="Arial"/>
                <a:cs typeface="Arial"/>
                <a:sym typeface="Arial"/>
              </a:rPr>
            </a:br>
            <a:r>
              <a:rPr b="0" i="0" lang="en-US" sz="2000" u="sng" cap="none" strike="noStrike">
                <a:solidFill>
                  <a:srgbClr val="000000"/>
                </a:solidFill>
                <a:latin typeface="Arial"/>
                <a:ea typeface="Arial"/>
                <a:cs typeface="Arial"/>
                <a:sym typeface="Arial"/>
              </a:rPr>
              <a:t>Group 2:</a:t>
            </a:r>
            <a:br>
              <a:rPr b="0" i="0" lang="en-US" sz="2000" u="none" cap="none" strike="noStrike">
                <a:solidFill>
                  <a:srgbClr val="000000"/>
                </a:solidFill>
                <a:latin typeface="Arial"/>
                <a:ea typeface="Arial"/>
                <a:cs typeface="Arial"/>
                <a:sym typeface="Arial"/>
              </a:rPr>
            </a:br>
            <a:r>
              <a:rPr b="0" i="0" lang="en-US" sz="2000" u="none" cap="none" strike="noStrike">
                <a:solidFill>
                  <a:srgbClr val="000000"/>
                </a:solidFill>
                <a:latin typeface="Arial"/>
                <a:ea typeface="Arial"/>
                <a:cs typeface="Arial"/>
                <a:sym typeface="Arial"/>
              </a:rPr>
              <a:t>aged </a:t>
            </a:r>
            <a:r>
              <a:rPr b="0" i="0" lang="en-US" sz="2000" u="sng" cap="none" strike="noStrike">
                <a:solidFill>
                  <a:srgbClr val="000000"/>
                </a:solidFill>
                <a:latin typeface="Arial"/>
                <a:ea typeface="Arial"/>
                <a:cs typeface="Arial"/>
                <a:sym typeface="Arial"/>
              </a:rPr>
              <a:t>63-67+</a:t>
            </a:r>
            <a:r>
              <a:rPr b="0" i="0" lang="en-US" sz="2000" u="none" cap="none" strike="noStrike">
                <a:solidFill>
                  <a:srgbClr val="000000"/>
                </a:solidFill>
                <a:latin typeface="Arial"/>
                <a:ea typeface="Arial"/>
                <a:cs typeface="Arial"/>
                <a:sym typeface="Arial"/>
              </a:rPr>
              <a:t> (later retirement </a:t>
            </a:r>
            <a:r>
              <a:rPr b="0" i="0" lang="en-US" sz="2000" u="sng" cap="none" strike="noStrike">
                <a:solidFill>
                  <a:srgbClr val="000000"/>
                </a:solidFill>
                <a:latin typeface="Arial"/>
                <a:ea typeface="Arial"/>
                <a:cs typeface="Arial"/>
                <a:sym typeface="Arial"/>
              </a:rPr>
              <a:t>!can work</a:t>
            </a:r>
            <a:r>
              <a:rPr b="0" i="0" lang="en-US" sz="2000" u="none" cap="none" strike="noStrike">
                <a:solidFill>
                  <a:srgbClr val="000000"/>
                </a:solidFill>
                <a:latin typeface="Arial"/>
                <a:ea typeface="Arial"/>
                <a:cs typeface="Arial"/>
                <a:sym typeface="Arial"/>
              </a:rPr>
              <a:t>  (</a:t>
            </a:r>
            <a:r>
              <a:rPr b="0" i="0" lang="en-US" sz="2000" u="none" cap="none" strike="noStrike">
                <a:solidFill>
                  <a:srgbClr val="000000"/>
                </a:solidFill>
                <a:latin typeface="Arial"/>
                <a:ea typeface="Arial"/>
                <a:cs typeface="Arial"/>
                <a:sym typeface="Arial"/>
              </a:rPr>
              <a:t>retirement age formally reached</a:t>
            </a:r>
            <a:r>
              <a:rPr b="0" i="0" lang="en-US" sz="2000" u="none" cap="none" strike="noStrike">
                <a:solidFill>
                  <a:srgbClr val="000000"/>
                </a:solidFill>
                <a:latin typeface="Arial"/>
                <a:ea typeface="Arial"/>
                <a:cs typeface="Arial"/>
                <a:sym typeface="Arial"/>
              </a:rPr>
              <a:t>!) but </a:t>
            </a:r>
            <a:r>
              <a:rPr b="0" i="0" lang="en-US" sz="2000" u="none" cap="none" strike="noStrike">
                <a:solidFill>
                  <a:srgbClr val="000000"/>
                </a:solidFill>
                <a:latin typeface="Arial"/>
                <a:ea typeface="Arial"/>
                <a:cs typeface="Arial"/>
                <a:sym typeface="Arial"/>
              </a:rPr>
              <a:t>want to continue working for e.g. Increased Financial Security; Mental and Emotional Fulfillment;…</a:t>
            </a:r>
            <a:endParaRPr b="0" i="0" sz="2000" u="none" cap="none" strike="noStrike">
              <a:solidFill>
                <a:srgbClr val="000000"/>
              </a:solidFill>
              <a:latin typeface="Arial"/>
              <a:ea typeface="Arial"/>
              <a:cs typeface="Arial"/>
              <a:sym typeface="Arial"/>
            </a:endParaRPr>
          </a:p>
        </p:txBody>
      </p:sp>
      <p:sp>
        <p:nvSpPr>
          <p:cNvPr id="271" name="Google Shape;271;p40"/>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FFFFFF"/>
              </a:buClr>
              <a:buSzPts val="2000"/>
              <a:buFont typeface="Arial"/>
              <a:buNone/>
            </a:pPr>
            <a:r>
              <a:rPr b="1" i="0" lang="en-US" sz="2000" u="none" cap="none" strike="noStrike">
                <a:solidFill>
                  <a:srgbClr val="FFFFFF"/>
                </a:solidFill>
                <a:latin typeface="Arial"/>
                <a:ea typeface="Arial"/>
                <a:cs typeface="Arial"/>
                <a:sym typeface="Arial"/>
              </a:rPr>
              <a:t>Potential</a:t>
            </a:r>
            <a:endParaRPr b="1" i="0" sz="2000" u="none" cap="none" strike="noStrike">
              <a:solidFill>
                <a:srgbClr val="FFFFFF"/>
              </a:solidFill>
              <a:latin typeface="Arial"/>
              <a:ea typeface="Arial"/>
              <a:cs typeface="Arial"/>
              <a:sym typeface="Arial"/>
            </a:endParaRPr>
          </a:p>
        </p:txBody>
      </p:sp>
      <p:sp>
        <p:nvSpPr>
          <p:cNvPr id="272" name="Google Shape;272;p40"/>
          <p:cNvSpPr txBox="1"/>
          <p:nvPr/>
        </p:nvSpPr>
        <p:spPr>
          <a:xfrm>
            <a:off x="6096000" y="6138104"/>
            <a:ext cx="5665381" cy="338554"/>
          </a:xfrm>
          <a:prstGeom prst="rect">
            <a:avLst/>
          </a:prstGeom>
          <a:solidFill>
            <a:srgbClr val="FFE9D3"/>
          </a:solid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None/>
            </a:pPr>
            <a:r>
              <a:rPr b="0" i="1" lang="en-US" sz="1600" u="none" cap="none" strike="noStrike">
                <a:solidFill>
                  <a:srgbClr val="000000"/>
                </a:solidFill>
                <a:latin typeface="Arial"/>
                <a:ea typeface="Arial"/>
                <a:cs typeface="Arial"/>
                <a:sym typeface="Arial"/>
              </a:rPr>
              <a:t>Let´s check Barriers &amp; Benefits at te next slides….</a:t>
            </a:r>
            <a:endParaRPr/>
          </a:p>
        </p:txBody>
      </p:sp>
      <p:pic>
        <p:nvPicPr>
          <p:cNvPr id="273" name="Google Shape;273;p40"/>
          <p:cNvPicPr preferRelativeResize="0"/>
          <p:nvPr/>
        </p:nvPicPr>
        <p:blipFill rotWithShape="1">
          <a:blip r:embed="rId3">
            <a:alphaModFix/>
          </a:blip>
          <a:srcRect b="0" l="0" r="0" t="0"/>
          <a:stretch/>
        </p:blipFill>
        <p:spPr>
          <a:xfrm>
            <a:off x="9226296" y="2196276"/>
            <a:ext cx="2965704" cy="1668208"/>
          </a:xfrm>
          <a:prstGeom prst="rect">
            <a:avLst/>
          </a:prstGeom>
          <a:noFill/>
          <a:ln>
            <a:noFill/>
          </a:ln>
        </p:spPr>
      </p:pic>
      <p:pic>
        <p:nvPicPr>
          <p:cNvPr id="274" name="Google Shape;274;p40"/>
          <p:cNvPicPr preferRelativeResize="0"/>
          <p:nvPr/>
        </p:nvPicPr>
        <p:blipFill rotWithShape="1">
          <a:blip r:embed="rId4">
            <a:alphaModFix/>
          </a:blip>
          <a:srcRect b="0" l="0" r="0" t="0"/>
          <a:stretch/>
        </p:blipFill>
        <p:spPr>
          <a:xfrm>
            <a:off x="9226296" y="4167189"/>
            <a:ext cx="2965704" cy="166820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41"/>
          <p:cNvSpPr txBox="1"/>
          <p:nvPr/>
        </p:nvSpPr>
        <p:spPr>
          <a:xfrm>
            <a:off x="114901" y="590072"/>
            <a:ext cx="11962197" cy="5424522"/>
          </a:xfrm>
          <a:prstGeom prst="rect">
            <a:avLst/>
          </a:prstGeom>
          <a:solidFill>
            <a:srgbClr val="FFE9D3"/>
          </a:solid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Later retirements, while beneficial for some, can present challenges for both employees and employers. Here are some potential problems:</a:t>
            </a:r>
            <a:endParaRPr/>
          </a:p>
          <a:p>
            <a:pPr indent="0" lvl="0" marL="0" marR="0" rtl="0" algn="l">
              <a:lnSpc>
                <a:spcPct val="150000"/>
              </a:lnSpc>
              <a:spcBef>
                <a:spcPts val="0"/>
              </a:spcBef>
              <a:spcAft>
                <a:spcPts val="0"/>
              </a:spcAft>
              <a:buClr>
                <a:srgbClr val="000000"/>
              </a:buClr>
              <a:buSzPts val="900"/>
              <a:buFont typeface="Arial"/>
              <a:buNone/>
            </a:pPr>
            <a:br>
              <a:rPr b="0" i="0" lang="en-US" sz="900" u="none" cap="none" strike="noStrike">
                <a:solidFill>
                  <a:srgbClr val="000000"/>
                </a:solidFill>
                <a:latin typeface="Arial"/>
                <a:ea typeface="Arial"/>
                <a:cs typeface="Arial"/>
                <a:sym typeface="Arial"/>
              </a:rPr>
            </a:br>
            <a:r>
              <a:rPr b="1" i="0" lang="en-US" sz="1800" u="sng" cap="none" strike="noStrike">
                <a:solidFill>
                  <a:srgbClr val="000000"/>
                </a:solidFill>
                <a:latin typeface="Arial"/>
                <a:ea typeface="Arial"/>
                <a:cs typeface="Arial"/>
                <a:sym typeface="Arial"/>
              </a:rPr>
              <a:t>For Employees:</a:t>
            </a:r>
            <a:endParaRPr/>
          </a:p>
          <a:p>
            <a:pPr indent="-285750" lvl="0" marL="285750" marR="0" rtl="0" algn="l">
              <a:lnSpc>
                <a:spcPct val="150000"/>
              </a:lnSpc>
              <a:spcBef>
                <a:spcPts val="0"/>
              </a:spcBef>
              <a:spcAft>
                <a:spcPts val="0"/>
              </a:spcAft>
              <a:buClr>
                <a:srgbClr val="000000"/>
              </a:buClr>
              <a:buSzPts val="1800"/>
              <a:buFont typeface="Arial"/>
              <a:buChar char="•"/>
            </a:pPr>
            <a:r>
              <a:rPr b="1" i="0" lang="en-US" sz="1800" u="none" cap="none" strike="noStrike">
                <a:solidFill>
                  <a:srgbClr val="000000"/>
                </a:solidFill>
                <a:latin typeface="Arial"/>
                <a:ea typeface="Arial"/>
                <a:cs typeface="Arial"/>
                <a:sym typeface="Arial"/>
              </a:rPr>
              <a:t>Health Issues</a:t>
            </a:r>
            <a:r>
              <a:rPr b="0" i="0" lang="en-US" sz="1800" u="none" cap="none" strike="noStrike">
                <a:solidFill>
                  <a:srgbClr val="000000"/>
                </a:solidFill>
                <a:latin typeface="Arial"/>
                <a:ea typeface="Arial"/>
                <a:cs typeface="Arial"/>
                <a:sym typeface="Arial"/>
              </a:rPr>
              <a:t>: Physical or mental fatigue can be exacerbated by the demands of a job, especially in physically demanding or high-stress roles.</a:t>
            </a:r>
            <a:endParaRPr/>
          </a:p>
          <a:p>
            <a:pPr indent="-285750" lvl="0" marL="285750" marR="0" rtl="0" algn="l">
              <a:lnSpc>
                <a:spcPct val="150000"/>
              </a:lnSpc>
              <a:spcBef>
                <a:spcPts val="0"/>
              </a:spcBef>
              <a:spcAft>
                <a:spcPts val="0"/>
              </a:spcAft>
              <a:buClr>
                <a:srgbClr val="000000"/>
              </a:buClr>
              <a:buSzPts val="1800"/>
              <a:buFont typeface="Arial"/>
              <a:buChar char="•"/>
            </a:pPr>
            <a:r>
              <a:rPr b="1" i="0" lang="en-US" sz="1800" u="none" cap="none" strike="noStrike">
                <a:solidFill>
                  <a:srgbClr val="000000"/>
                </a:solidFill>
                <a:latin typeface="Arial"/>
                <a:ea typeface="Arial"/>
                <a:cs typeface="Arial"/>
                <a:sym typeface="Arial"/>
              </a:rPr>
              <a:t>Burnout</a:t>
            </a:r>
            <a:r>
              <a:rPr b="0" i="0" lang="en-US" sz="1800" u="none" cap="none" strike="noStrike">
                <a:solidFill>
                  <a:srgbClr val="000000"/>
                </a:solidFill>
                <a:latin typeface="Arial"/>
                <a:ea typeface="Arial"/>
                <a:cs typeface="Arial"/>
                <a:sym typeface="Arial"/>
              </a:rPr>
              <a:t>: The longer people work, the higher the risk of burnout, which can impact performance and job satisfaction.</a:t>
            </a:r>
            <a:endParaRPr/>
          </a:p>
          <a:p>
            <a:pPr indent="-285750" lvl="0" marL="285750" marR="0" rtl="0" algn="l">
              <a:lnSpc>
                <a:spcPct val="150000"/>
              </a:lnSpc>
              <a:spcBef>
                <a:spcPts val="0"/>
              </a:spcBef>
              <a:spcAft>
                <a:spcPts val="0"/>
              </a:spcAft>
              <a:buClr>
                <a:srgbClr val="000000"/>
              </a:buClr>
              <a:buSzPts val="1800"/>
              <a:buFont typeface="Arial"/>
              <a:buChar char="•"/>
            </a:pPr>
            <a:r>
              <a:rPr b="1" i="0" lang="en-US" sz="1800" u="none" cap="none" strike="noStrike">
                <a:solidFill>
                  <a:srgbClr val="000000"/>
                </a:solidFill>
                <a:latin typeface="Arial"/>
                <a:ea typeface="Arial"/>
                <a:cs typeface="Arial"/>
                <a:sym typeface="Arial"/>
              </a:rPr>
              <a:t>Changing Skills</a:t>
            </a:r>
            <a:r>
              <a:rPr b="0" i="0" lang="en-US" sz="1800" u="none" cap="none" strike="noStrike">
                <a:solidFill>
                  <a:srgbClr val="000000"/>
                </a:solidFill>
                <a:latin typeface="Arial"/>
                <a:ea typeface="Arial"/>
                <a:cs typeface="Arial"/>
                <a:sym typeface="Arial"/>
              </a:rPr>
              <a:t>: Older employees may struggle to keep up with new tools, methods, or technologies.</a:t>
            </a:r>
            <a:endParaRPr/>
          </a:p>
          <a:p>
            <a:pPr indent="-285750" lvl="0" marL="285750" marR="0" rtl="0" algn="l">
              <a:lnSpc>
                <a:spcPct val="150000"/>
              </a:lnSpc>
              <a:spcBef>
                <a:spcPts val="0"/>
              </a:spcBef>
              <a:spcAft>
                <a:spcPts val="0"/>
              </a:spcAft>
              <a:buClr>
                <a:srgbClr val="000000"/>
              </a:buClr>
              <a:buSzPts val="1800"/>
              <a:buFont typeface="Arial"/>
              <a:buChar char="•"/>
            </a:pPr>
            <a:r>
              <a:rPr b="1" i="0" lang="en-US" sz="1800" u="none" cap="none" strike="noStrike">
                <a:solidFill>
                  <a:srgbClr val="000000"/>
                </a:solidFill>
                <a:latin typeface="Arial"/>
                <a:ea typeface="Arial"/>
                <a:cs typeface="Arial"/>
                <a:sym typeface="Arial"/>
              </a:rPr>
              <a:t>Work-Life Balance</a:t>
            </a:r>
            <a:r>
              <a:rPr b="0" i="0" lang="en-US" sz="1800" u="none" cap="none" strike="noStrike">
                <a:solidFill>
                  <a:srgbClr val="000000"/>
                </a:solidFill>
                <a:latin typeface="Arial"/>
                <a:ea typeface="Arial"/>
                <a:cs typeface="Arial"/>
                <a:sym typeface="Arial"/>
              </a:rPr>
              <a:t>: As people get older, they may want to spend more time with family, focus on hobbies, or travel. </a:t>
            </a:r>
            <a:endParaRPr/>
          </a:p>
          <a:p>
            <a:pPr indent="-285750" lvl="0" marL="285750" marR="0" rtl="0" algn="l">
              <a:lnSpc>
                <a:spcPct val="150000"/>
              </a:lnSpc>
              <a:spcBef>
                <a:spcPts val="0"/>
              </a:spcBef>
              <a:spcAft>
                <a:spcPts val="0"/>
              </a:spcAft>
              <a:buClr>
                <a:srgbClr val="000000"/>
              </a:buClr>
              <a:buSzPts val="1800"/>
              <a:buFont typeface="Arial"/>
              <a:buChar char="•"/>
            </a:pPr>
            <a:r>
              <a:rPr b="1" i="0" lang="en-US" sz="1800" u="none" cap="none" strike="noStrike">
                <a:solidFill>
                  <a:srgbClr val="000000"/>
                </a:solidFill>
                <a:latin typeface="Arial"/>
                <a:ea typeface="Arial"/>
                <a:cs typeface="Arial"/>
                <a:sym typeface="Arial"/>
              </a:rPr>
              <a:t>Pension and Savings</a:t>
            </a:r>
            <a:r>
              <a:rPr b="0" i="0" lang="en-US" sz="1800" u="none" cap="none" strike="noStrike">
                <a:solidFill>
                  <a:srgbClr val="000000"/>
                </a:solidFill>
                <a:latin typeface="Arial"/>
                <a:ea typeface="Arial"/>
                <a:cs typeface="Arial"/>
                <a:sym typeface="Arial"/>
              </a:rPr>
              <a:t>: Employees may need to reassess their pension plans to accommodate a later retirement.</a:t>
            </a:r>
            <a:endParaRPr/>
          </a:p>
          <a:p>
            <a:pPr indent="0" lvl="0" marL="0" marR="0" rtl="0" algn="l">
              <a:lnSpc>
                <a:spcPct val="15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281" name="Google Shape;281;p41"/>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FFFFFF"/>
              </a:buClr>
              <a:buSzPts val="2000"/>
              <a:buFont typeface="Arial"/>
              <a:buNone/>
            </a:pPr>
            <a:r>
              <a:rPr b="1" i="0" lang="en-US" sz="2000" u="none" cap="none" strike="noStrike">
                <a:solidFill>
                  <a:srgbClr val="FFFFFF"/>
                </a:solidFill>
                <a:latin typeface="Arial"/>
                <a:ea typeface="Arial"/>
                <a:cs typeface="Arial"/>
                <a:sym typeface="Arial"/>
              </a:rPr>
              <a:t>Barriers</a:t>
            </a:r>
            <a:endParaRPr b="1" i="0" sz="2000" u="none" cap="none" strike="noStrike">
              <a:solidFill>
                <a:srgbClr val="FFFFFF"/>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E9D3"/>
        </a:solidFill>
      </p:bgPr>
    </p:bg>
    <p:spTree>
      <p:nvGrpSpPr>
        <p:cNvPr id="286" name="Shape 286"/>
        <p:cNvGrpSpPr/>
        <p:nvPr/>
      </p:nvGrpSpPr>
      <p:grpSpPr>
        <a:xfrm>
          <a:off x="0" y="0"/>
          <a:ext cx="0" cy="0"/>
          <a:chOff x="0" y="0"/>
          <a:chExt cx="0" cy="0"/>
        </a:xfrm>
      </p:grpSpPr>
      <p:sp>
        <p:nvSpPr>
          <p:cNvPr id="287" name="Google Shape;287;p42"/>
          <p:cNvSpPr txBox="1"/>
          <p:nvPr/>
        </p:nvSpPr>
        <p:spPr>
          <a:xfrm>
            <a:off x="114901" y="590072"/>
            <a:ext cx="11671715" cy="542452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Later retirements, while beneficial for some, can present challenges for both employees and employers. Here are some potential problems:</a:t>
            </a:r>
            <a:endParaRPr/>
          </a:p>
          <a:p>
            <a:pPr indent="0" lvl="0" marL="0" marR="0" rtl="0" algn="l">
              <a:lnSpc>
                <a:spcPct val="150000"/>
              </a:lnSpc>
              <a:spcBef>
                <a:spcPts val="0"/>
              </a:spcBef>
              <a:spcAft>
                <a:spcPts val="0"/>
              </a:spcAft>
              <a:buClr>
                <a:srgbClr val="000000"/>
              </a:buClr>
              <a:buSzPts val="900"/>
              <a:buFont typeface="Arial"/>
              <a:buNone/>
            </a:pPr>
            <a:br>
              <a:rPr b="0" i="0" lang="en-US" sz="900" u="none" cap="none" strike="noStrike">
                <a:solidFill>
                  <a:srgbClr val="000000"/>
                </a:solidFill>
                <a:latin typeface="Arial"/>
                <a:ea typeface="Arial"/>
                <a:cs typeface="Arial"/>
                <a:sym typeface="Arial"/>
              </a:rPr>
            </a:br>
            <a:r>
              <a:rPr b="1" i="0" lang="en-US" sz="1800" u="sng" cap="none" strike="noStrike">
                <a:solidFill>
                  <a:srgbClr val="000000"/>
                </a:solidFill>
                <a:latin typeface="Arial"/>
                <a:ea typeface="Arial"/>
                <a:cs typeface="Arial"/>
                <a:sym typeface="Arial"/>
              </a:rPr>
              <a:t>For Employers:</a:t>
            </a:r>
            <a:endParaRPr/>
          </a:p>
          <a:p>
            <a:pPr indent="-285750" lvl="0" marL="285750" marR="0" rtl="0" algn="l">
              <a:lnSpc>
                <a:spcPct val="150000"/>
              </a:lnSpc>
              <a:spcBef>
                <a:spcPts val="0"/>
              </a:spcBef>
              <a:spcAft>
                <a:spcPts val="0"/>
              </a:spcAft>
              <a:buClr>
                <a:srgbClr val="000000"/>
              </a:buClr>
              <a:buSzPts val="1800"/>
              <a:buFont typeface="Arial"/>
              <a:buChar char="•"/>
            </a:pPr>
            <a:r>
              <a:rPr b="1" i="0" lang="en-US" sz="1800" u="none" cap="none" strike="noStrike">
                <a:solidFill>
                  <a:srgbClr val="000000"/>
                </a:solidFill>
                <a:latin typeface="Arial"/>
                <a:ea typeface="Arial"/>
                <a:cs typeface="Arial"/>
                <a:sym typeface="Arial"/>
              </a:rPr>
              <a:t>Increased Healthcare Costs</a:t>
            </a:r>
            <a:r>
              <a:rPr b="0" i="0" lang="en-US" sz="1800" u="none" cap="none" strike="noStrike">
                <a:solidFill>
                  <a:srgbClr val="000000"/>
                </a:solidFill>
                <a:latin typeface="Arial"/>
                <a:ea typeface="Arial"/>
                <a:cs typeface="Arial"/>
                <a:sym typeface="Arial"/>
              </a:rPr>
              <a:t>: Older employees tend to require more medical attention..</a:t>
            </a:r>
            <a:endParaRPr/>
          </a:p>
          <a:p>
            <a:pPr indent="-285750" lvl="0" marL="285750" marR="0" rtl="0" algn="l">
              <a:lnSpc>
                <a:spcPct val="150000"/>
              </a:lnSpc>
              <a:spcBef>
                <a:spcPts val="0"/>
              </a:spcBef>
              <a:spcAft>
                <a:spcPts val="0"/>
              </a:spcAft>
              <a:buClr>
                <a:srgbClr val="000000"/>
              </a:buClr>
              <a:buSzPts val="1800"/>
              <a:buFont typeface="Arial"/>
              <a:buChar char="•"/>
            </a:pPr>
            <a:r>
              <a:rPr b="1" i="0" lang="en-US" sz="1800" u="none" cap="none" strike="noStrike">
                <a:solidFill>
                  <a:srgbClr val="000000"/>
                </a:solidFill>
                <a:latin typeface="Arial"/>
                <a:ea typeface="Arial"/>
                <a:cs typeface="Arial"/>
                <a:sym typeface="Arial"/>
              </a:rPr>
              <a:t>Succession Planning Issues</a:t>
            </a:r>
            <a:r>
              <a:rPr b="0" i="0" lang="en-US" sz="1800" u="none" cap="none" strike="noStrike">
                <a:solidFill>
                  <a:srgbClr val="000000"/>
                </a:solidFill>
                <a:latin typeface="Arial"/>
                <a:ea typeface="Arial"/>
                <a:cs typeface="Arial"/>
                <a:sym typeface="Arial"/>
              </a:rPr>
              <a:t>: Employers may struggle with succession planning when older employees delay retirement.</a:t>
            </a:r>
            <a:endParaRPr/>
          </a:p>
          <a:p>
            <a:pPr indent="-285750" lvl="0" marL="285750" marR="0" rtl="0" algn="l">
              <a:lnSpc>
                <a:spcPct val="150000"/>
              </a:lnSpc>
              <a:spcBef>
                <a:spcPts val="0"/>
              </a:spcBef>
              <a:spcAft>
                <a:spcPts val="0"/>
              </a:spcAft>
              <a:buClr>
                <a:srgbClr val="000000"/>
              </a:buClr>
              <a:buSzPts val="1800"/>
              <a:buFont typeface="Arial"/>
              <a:buChar char="•"/>
            </a:pPr>
            <a:r>
              <a:rPr b="1" i="0" lang="en-US" sz="1800" u="none" cap="none" strike="noStrike">
                <a:solidFill>
                  <a:srgbClr val="000000"/>
                </a:solidFill>
                <a:latin typeface="Arial"/>
                <a:ea typeface="Arial"/>
                <a:cs typeface="Arial"/>
                <a:sym typeface="Arial"/>
              </a:rPr>
              <a:t>Workforce Diversity and Fresh Ideas</a:t>
            </a:r>
            <a:r>
              <a:rPr b="0" i="0" lang="en-US" sz="1800" u="none" cap="none" strike="noStrike">
                <a:solidFill>
                  <a:srgbClr val="000000"/>
                </a:solidFill>
                <a:latin typeface="Arial"/>
                <a:ea typeface="Arial"/>
                <a:cs typeface="Arial"/>
                <a:sym typeface="Arial"/>
              </a:rPr>
              <a:t>: Younger employees often bring fresh ideas, which can be important for innovation and adapting to market changes</a:t>
            </a:r>
            <a:endParaRPr/>
          </a:p>
          <a:p>
            <a:pPr indent="-285750" lvl="0" marL="285750" marR="0" rtl="0" algn="l">
              <a:lnSpc>
                <a:spcPct val="150000"/>
              </a:lnSpc>
              <a:spcBef>
                <a:spcPts val="0"/>
              </a:spcBef>
              <a:spcAft>
                <a:spcPts val="0"/>
              </a:spcAft>
              <a:buClr>
                <a:srgbClr val="000000"/>
              </a:buClr>
              <a:buSzPts val="1800"/>
              <a:buFont typeface="Arial"/>
              <a:buChar char="•"/>
            </a:pPr>
            <a:r>
              <a:rPr b="1" i="0" lang="en-US" sz="1800" u="none" cap="none" strike="noStrike">
                <a:solidFill>
                  <a:srgbClr val="000000"/>
                </a:solidFill>
                <a:latin typeface="Arial"/>
                <a:ea typeface="Arial"/>
                <a:cs typeface="Arial"/>
                <a:sym typeface="Arial"/>
              </a:rPr>
              <a:t>Training and Development Costs</a:t>
            </a:r>
            <a:r>
              <a:rPr b="0" i="0" lang="en-US" sz="1800" u="none" cap="none" strike="noStrike">
                <a:solidFill>
                  <a:srgbClr val="000000"/>
                </a:solidFill>
                <a:latin typeface="Arial"/>
                <a:ea typeface="Arial"/>
                <a:cs typeface="Arial"/>
                <a:sym typeface="Arial"/>
              </a:rPr>
              <a:t>: Employers may need to invest in additional training for older employees.</a:t>
            </a:r>
            <a:endParaRPr/>
          </a:p>
          <a:p>
            <a:pPr indent="-285750" lvl="0" marL="285750" marR="0" rtl="0" algn="l">
              <a:lnSpc>
                <a:spcPct val="150000"/>
              </a:lnSpc>
              <a:spcBef>
                <a:spcPts val="0"/>
              </a:spcBef>
              <a:spcAft>
                <a:spcPts val="0"/>
              </a:spcAft>
              <a:buClr>
                <a:srgbClr val="000000"/>
              </a:buClr>
              <a:buSzPts val="1800"/>
              <a:buFont typeface="Arial"/>
              <a:buChar char="•"/>
            </a:pPr>
            <a:r>
              <a:rPr b="1" i="0" lang="en-US" sz="1800" u="none" cap="none" strike="noStrike">
                <a:solidFill>
                  <a:srgbClr val="000000"/>
                </a:solidFill>
                <a:latin typeface="Arial"/>
                <a:ea typeface="Arial"/>
                <a:cs typeface="Arial"/>
                <a:sym typeface="Arial"/>
              </a:rPr>
              <a:t>Retention of Talent</a:t>
            </a:r>
            <a:r>
              <a:rPr b="0" i="0" lang="en-US" sz="1800" u="none" cap="none" strike="noStrike">
                <a:solidFill>
                  <a:srgbClr val="000000"/>
                </a:solidFill>
                <a:latin typeface="Arial"/>
                <a:ea typeface="Arial"/>
                <a:cs typeface="Arial"/>
                <a:sym typeface="Arial"/>
              </a:rPr>
              <a:t>: Some employees may feel less motivated if they see colleagues staying longer than they expected to.</a:t>
            </a:r>
            <a:endParaRPr/>
          </a:p>
          <a:p>
            <a:pPr indent="0" lvl="0" marL="0" marR="0" rtl="0" algn="l">
              <a:lnSpc>
                <a:spcPct val="15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288" name="Google Shape;288;p42"/>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FFFFFF"/>
              </a:buClr>
              <a:buSzPts val="2000"/>
              <a:buFont typeface="Arial"/>
              <a:buNone/>
            </a:pPr>
            <a:r>
              <a:rPr b="1" i="0" lang="en-US" sz="2000" u="none" cap="none" strike="noStrike">
                <a:solidFill>
                  <a:srgbClr val="FFFFFF"/>
                </a:solidFill>
                <a:latin typeface="Arial"/>
                <a:ea typeface="Arial"/>
                <a:cs typeface="Arial"/>
                <a:sym typeface="Arial"/>
              </a:rPr>
              <a:t>Barriers</a:t>
            </a:r>
            <a:endParaRPr b="1" i="0" sz="2000" u="none" cap="none" strike="noStrike">
              <a:solidFill>
                <a:srgbClr val="FFFFFF"/>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E9D3"/>
        </a:solidFill>
      </p:bgPr>
    </p:bg>
    <p:spTree>
      <p:nvGrpSpPr>
        <p:cNvPr id="293" name="Shape 293"/>
        <p:cNvGrpSpPr/>
        <p:nvPr/>
      </p:nvGrpSpPr>
      <p:grpSpPr>
        <a:xfrm>
          <a:off x="0" y="0"/>
          <a:ext cx="0" cy="0"/>
          <a:chOff x="0" y="0"/>
          <a:chExt cx="0" cy="0"/>
        </a:xfrm>
      </p:grpSpPr>
      <p:sp>
        <p:nvSpPr>
          <p:cNvPr id="294" name="Google Shape;294;p43"/>
          <p:cNvSpPr txBox="1"/>
          <p:nvPr/>
        </p:nvSpPr>
        <p:spPr>
          <a:xfrm>
            <a:off x="114901" y="590072"/>
            <a:ext cx="11962197" cy="4870524"/>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Later retirements, while beneficial for some, can present challenges for both employees and employers. Here are some potential problems:</a:t>
            </a:r>
            <a:endParaRPr/>
          </a:p>
          <a:p>
            <a:pPr indent="0" lvl="0" marL="0" marR="0" rtl="0" algn="l">
              <a:lnSpc>
                <a:spcPct val="150000"/>
              </a:lnSpc>
              <a:spcBef>
                <a:spcPts val="0"/>
              </a:spcBef>
              <a:spcAft>
                <a:spcPts val="0"/>
              </a:spcAft>
              <a:buClr>
                <a:srgbClr val="000000"/>
              </a:buClr>
              <a:buSzPts val="800"/>
              <a:buFont typeface="Arial"/>
              <a:buNone/>
            </a:pPr>
            <a:br>
              <a:rPr b="0" i="0" lang="en-US" sz="800" u="none" cap="none" strike="noStrike">
                <a:solidFill>
                  <a:srgbClr val="000000"/>
                </a:solidFill>
                <a:latin typeface="Arial"/>
                <a:ea typeface="Arial"/>
                <a:cs typeface="Arial"/>
                <a:sym typeface="Arial"/>
              </a:rPr>
            </a:br>
            <a:r>
              <a:rPr b="1" i="0" lang="en-US" sz="1800" u="sng" cap="none" strike="noStrike">
                <a:solidFill>
                  <a:srgbClr val="000000"/>
                </a:solidFill>
                <a:latin typeface="Arial"/>
                <a:ea typeface="Arial"/>
                <a:cs typeface="Arial"/>
                <a:sym typeface="Arial"/>
              </a:rPr>
              <a:t>Broader Societal and Economic Issues:</a:t>
            </a:r>
            <a:endParaRPr/>
          </a:p>
          <a:p>
            <a:pPr indent="-342900" lvl="0" marL="342900" marR="0" rtl="0" algn="l">
              <a:lnSpc>
                <a:spcPct val="150000"/>
              </a:lnSpc>
              <a:spcBef>
                <a:spcPts val="0"/>
              </a:spcBef>
              <a:spcAft>
                <a:spcPts val="0"/>
              </a:spcAft>
              <a:buClr>
                <a:srgbClr val="000000"/>
              </a:buClr>
              <a:buSzPts val="2000"/>
              <a:buFont typeface="Arial"/>
              <a:buChar char="•"/>
            </a:pPr>
            <a:r>
              <a:rPr b="1" i="0" lang="en-US" sz="2000" u="none" cap="none" strike="noStrike">
                <a:solidFill>
                  <a:srgbClr val="000000"/>
                </a:solidFill>
                <a:latin typeface="Arial"/>
                <a:ea typeface="Arial"/>
                <a:cs typeface="Arial"/>
                <a:sym typeface="Arial"/>
              </a:rPr>
              <a:t>Impact on Pension Systems</a:t>
            </a:r>
            <a:r>
              <a:rPr b="0" i="0" lang="en-US" sz="2000" u="none" cap="none" strike="noStrike">
                <a:solidFill>
                  <a:srgbClr val="000000"/>
                </a:solidFill>
                <a:latin typeface="Arial"/>
                <a:ea typeface="Arial"/>
                <a:cs typeface="Arial"/>
                <a:sym typeface="Arial"/>
              </a:rPr>
              <a:t>: If more people retire later, pension systems may face strain or benefit from longer contributions, but it can also create challenges for the workforce as younger generations may struggle to find opportunities.</a:t>
            </a:r>
            <a:endParaRPr/>
          </a:p>
          <a:p>
            <a:pPr indent="-342900" lvl="0" marL="342900" marR="0" rtl="0" algn="l">
              <a:lnSpc>
                <a:spcPct val="150000"/>
              </a:lnSpc>
              <a:spcBef>
                <a:spcPts val="0"/>
              </a:spcBef>
              <a:spcAft>
                <a:spcPts val="0"/>
              </a:spcAft>
              <a:buClr>
                <a:srgbClr val="000000"/>
              </a:buClr>
              <a:buSzPts val="2000"/>
              <a:buFont typeface="Arial"/>
              <a:buChar char="•"/>
            </a:pPr>
            <a:r>
              <a:rPr b="1" i="0" lang="en-US" sz="2000" u="none" cap="none" strike="noStrike">
                <a:solidFill>
                  <a:srgbClr val="000000"/>
                </a:solidFill>
                <a:latin typeface="Arial"/>
                <a:ea typeface="Arial"/>
                <a:cs typeface="Arial"/>
                <a:sym typeface="Arial"/>
              </a:rPr>
              <a:t>Generational Tensions</a:t>
            </a:r>
            <a:r>
              <a:rPr b="0" i="0" lang="en-US" sz="2000" u="none" cap="none" strike="noStrike">
                <a:solidFill>
                  <a:srgbClr val="000000"/>
                </a:solidFill>
                <a:latin typeface="Arial"/>
                <a:ea typeface="Arial"/>
                <a:cs typeface="Arial"/>
                <a:sym typeface="Arial"/>
              </a:rPr>
              <a:t>: Delayed retirements might create tension between older and younger workers, as the younger generation may feel their career growth is being limited by the presence of older employees who stay in their positions longer.</a:t>
            </a:r>
            <a:endParaRPr/>
          </a:p>
          <a:p>
            <a:pPr indent="0" lvl="0" marL="0" marR="0" rtl="0" algn="l">
              <a:lnSpc>
                <a:spcPct val="15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295" name="Google Shape;295;p43"/>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FFFFFF"/>
              </a:buClr>
              <a:buSzPts val="2000"/>
              <a:buFont typeface="Arial"/>
              <a:buNone/>
            </a:pPr>
            <a:r>
              <a:rPr b="1" i="0" lang="en-US" sz="2000" u="none" cap="none" strike="noStrike">
                <a:solidFill>
                  <a:srgbClr val="FFFFFF"/>
                </a:solidFill>
                <a:latin typeface="Arial"/>
                <a:ea typeface="Arial"/>
                <a:cs typeface="Arial"/>
                <a:sym typeface="Arial"/>
              </a:rPr>
              <a:t>Barriers</a:t>
            </a:r>
            <a:endParaRPr b="1" i="0" sz="2000" u="none" cap="none" strike="noStrike">
              <a:solidFill>
                <a:srgbClr val="FFFFFF"/>
              </a:solidFill>
              <a:latin typeface="Arial"/>
              <a:ea typeface="Arial"/>
              <a:cs typeface="Arial"/>
              <a:sym typeface="Arial"/>
            </a:endParaRPr>
          </a:p>
        </p:txBody>
      </p:sp>
      <p:sp>
        <p:nvSpPr>
          <p:cNvPr id="296" name="Google Shape;296;p43"/>
          <p:cNvSpPr txBox="1"/>
          <p:nvPr/>
        </p:nvSpPr>
        <p:spPr>
          <a:xfrm>
            <a:off x="270640" y="5067599"/>
            <a:ext cx="10985624" cy="120032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600" u="none" cap="none" strike="noStrike">
                <a:solidFill>
                  <a:srgbClr val="FF6D25"/>
                </a:solidFill>
                <a:latin typeface="Arial"/>
                <a:ea typeface="Arial"/>
                <a:cs typeface="Arial"/>
                <a:sym typeface="Arial"/>
              </a:rPr>
              <a:t>💡 </a:t>
            </a:r>
            <a:r>
              <a:rPr b="1" i="0" lang="en-US" sz="1800" u="none" cap="none" strike="noStrike">
                <a:solidFill>
                  <a:srgbClr val="FF6D25"/>
                </a:solidFill>
                <a:latin typeface="Arial"/>
                <a:ea typeface="Arial"/>
                <a:cs typeface="Arial"/>
                <a:sym typeface="Arial"/>
              </a:rPr>
              <a:t>Prompt for Reflection: </a:t>
            </a:r>
            <a:br>
              <a:rPr b="1" i="0" lang="en-US" sz="1800" u="none" cap="none" strike="noStrike">
                <a:solidFill>
                  <a:srgbClr val="FF6D25"/>
                </a:solidFill>
                <a:latin typeface="Arial"/>
                <a:ea typeface="Arial"/>
                <a:cs typeface="Arial"/>
                <a:sym typeface="Arial"/>
              </a:rPr>
            </a:br>
            <a:r>
              <a:rPr b="0" i="0" lang="en-US" sz="1800" u="none" cap="none" strike="noStrike">
                <a:solidFill>
                  <a:srgbClr val="000000"/>
                </a:solidFill>
                <a:latin typeface="Arial"/>
                <a:ea typeface="Arial"/>
                <a:cs typeface="Arial"/>
                <a:sym typeface="Arial"/>
              </a:rPr>
              <a:t>How do you think your organization might handle some of these challenges with your sustainability and risk management initiatives?</a:t>
            </a:r>
            <a:endParaRPr/>
          </a:p>
          <a:p>
            <a:pPr indent="0" lvl="0" marL="0" marR="0" rtl="0" algn="l">
              <a:lnSpc>
                <a:spcPct val="100000"/>
              </a:lnSpc>
              <a:spcBef>
                <a:spcPts val="0"/>
              </a:spcBef>
              <a:spcAft>
                <a:spcPts val="0"/>
              </a:spcAft>
              <a:buNone/>
            </a:pPr>
            <a:r>
              <a:rPr b="0" i="0" lang="en-US" sz="1800" u="none" cap="none" strike="noStrike">
                <a:solidFill>
                  <a:srgbClr val="000000"/>
                </a:solidFill>
                <a:latin typeface="Arial"/>
                <a:ea typeface="Arial"/>
                <a:cs typeface="Arial"/>
                <a:sym typeface="Arial"/>
              </a:rPr>
              <a:t>Would you consider adjusting retirement policies or training programs?</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E9D3"/>
        </a:solidFill>
      </p:bgPr>
    </p:bg>
    <p:spTree>
      <p:nvGrpSpPr>
        <p:cNvPr id="301" name="Shape 301"/>
        <p:cNvGrpSpPr/>
        <p:nvPr/>
      </p:nvGrpSpPr>
      <p:grpSpPr>
        <a:xfrm>
          <a:off x="0" y="0"/>
          <a:ext cx="0" cy="0"/>
          <a:chOff x="0" y="0"/>
          <a:chExt cx="0" cy="0"/>
        </a:xfrm>
      </p:grpSpPr>
      <p:sp>
        <p:nvSpPr>
          <p:cNvPr id="302" name="Google Shape;302;p44"/>
          <p:cNvSpPr txBox="1"/>
          <p:nvPr/>
        </p:nvSpPr>
        <p:spPr>
          <a:xfrm>
            <a:off x="114901" y="651717"/>
            <a:ext cx="11962197" cy="459352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There are several benefits of later retirements, both for employees and employers. These advantages can have a positive impact on individual careers, organizational health, and society as a whole:</a:t>
            </a:r>
            <a:endParaRPr/>
          </a:p>
          <a:p>
            <a:pPr indent="0" lvl="0" marL="0" marR="0" rtl="0" algn="l">
              <a:lnSpc>
                <a:spcPct val="150000"/>
              </a:lnSpc>
              <a:spcBef>
                <a:spcPts val="0"/>
              </a:spcBef>
              <a:spcAft>
                <a:spcPts val="0"/>
              </a:spcAft>
              <a:buClr>
                <a:srgbClr val="000000"/>
              </a:buClr>
              <a:buSzPts val="900"/>
              <a:buFont typeface="Arial"/>
              <a:buNone/>
            </a:pPr>
            <a:br>
              <a:rPr b="0" i="0" lang="en-US" sz="900" u="none" cap="none" strike="noStrike">
                <a:solidFill>
                  <a:srgbClr val="000000"/>
                </a:solidFill>
                <a:latin typeface="Arial"/>
                <a:ea typeface="Arial"/>
                <a:cs typeface="Arial"/>
                <a:sym typeface="Arial"/>
              </a:rPr>
            </a:br>
            <a:r>
              <a:rPr b="1" i="0" lang="en-US" sz="1800" u="sng" cap="none" strike="noStrike">
                <a:solidFill>
                  <a:srgbClr val="000000"/>
                </a:solidFill>
                <a:latin typeface="Arial"/>
                <a:ea typeface="Arial"/>
                <a:cs typeface="Arial"/>
                <a:sym typeface="Arial"/>
              </a:rPr>
              <a:t>For Employees:</a:t>
            </a:r>
            <a:endParaRPr/>
          </a:p>
          <a:p>
            <a:pPr indent="-285750" lvl="0" marL="285750" marR="0" rtl="0" algn="l">
              <a:lnSpc>
                <a:spcPct val="150000"/>
              </a:lnSpc>
              <a:spcBef>
                <a:spcPts val="0"/>
              </a:spcBef>
              <a:spcAft>
                <a:spcPts val="0"/>
              </a:spcAft>
              <a:buClr>
                <a:srgbClr val="000000"/>
              </a:buClr>
              <a:buSzPts val="1800"/>
              <a:buFont typeface="Arial"/>
              <a:buChar char="•"/>
            </a:pPr>
            <a:r>
              <a:rPr b="1" i="0" lang="en-US" sz="1800" u="none" cap="none" strike="noStrike">
                <a:solidFill>
                  <a:srgbClr val="000000"/>
                </a:solidFill>
                <a:latin typeface="Arial"/>
                <a:ea typeface="Arial"/>
                <a:cs typeface="Arial"/>
                <a:sym typeface="Arial"/>
              </a:rPr>
              <a:t>Increased Financial Security</a:t>
            </a:r>
            <a:r>
              <a:rPr b="0" i="0" lang="en-US" sz="1800" u="none" cap="none" strike="noStrike">
                <a:solidFill>
                  <a:srgbClr val="000000"/>
                </a:solidFill>
                <a:latin typeface="Arial"/>
                <a:ea typeface="Arial"/>
                <a:cs typeface="Arial"/>
                <a:sym typeface="Arial"/>
              </a:rPr>
              <a:t>: Employees can build up larger retirement savings, increase pension payouts.</a:t>
            </a:r>
            <a:endParaRPr/>
          </a:p>
          <a:p>
            <a:pPr indent="-285750" lvl="0" marL="285750" marR="0" rtl="0" algn="l">
              <a:lnSpc>
                <a:spcPct val="150000"/>
              </a:lnSpc>
              <a:spcBef>
                <a:spcPts val="0"/>
              </a:spcBef>
              <a:spcAft>
                <a:spcPts val="0"/>
              </a:spcAft>
              <a:buClr>
                <a:srgbClr val="000000"/>
              </a:buClr>
              <a:buSzPts val="1800"/>
              <a:buFont typeface="Arial"/>
              <a:buChar char="•"/>
            </a:pPr>
            <a:r>
              <a:rPr b="1" i="0" lang="en-US" sz="1800" u="none" cap="none" strike="noStrike">
                <a:solidFill>
                  <a:srgbClr val="000000"/>
                </a:solidFill>
                <a:latin typeface="Arial"/>
                <a:ea typeface="Arial"/>
                <a:cs typeface="Arial"/>
                <a:sym typeface="Arial"/>
              </a:rPr>
              <a:t>Continued Social Engagement</a:t>
            </a:r>
            <a:r>
              <a:rPr b="0" i="0" lang="en-US" sz="1800" u="none" cap="none" strike="noStrike">
                <a:solidFill>
                  <a:srgbClr val="000000"/>
                </a:solidFill>
                <a:latin typeface="Arial"/>
                <a:ea typeface="Arial"/>
                <a:cs typeface="Arial"/>
                <a:sym typeface="Arial"/>
              </a:rPr>
              <a:t>: Work often provides a strong social network and a sense of community.</a:t>
            </a:r>
            <a:endParaRPr b="0" i="0" sz="1800" u="none" cap="none" strike="noStrike">
              <a:solidFill>
                <a:srgbClr val="000000"/>
              </a:solidFill>
              <a:latin typeface="Arial"/>
              <a:ea typeface="Arial"/>
              <a:cs typeface="Arial"/>
              <a:sym typeface="Arial"/>
            </a:endParaRPr>
          </a:p>
          <a:p>
            <a:pPr indent="-285750" lvl="0" marL="285750" marR="0" rtl="0" algn="l">
              <a:lnSpc>
                <a:spcPct val="150000"/>
              </a:lnSpc>
              <a:spcBef>
                <a:spcPts val="0"/>
              </a:spcBef>
              <a:spcAft>
                <a:spcPts val="0"/>
              </a:spcAft>
              <a:buClr>
                <a:srgbClr val="000000"/>
              </a:buClr>
              <a:buSzPts val="1800"/>
              <a:buFont typeface="Arial"/>
              <a:buChar char="•"/>
            </a:pPr>
            <a:r>
              <a:rPr b="1" i="0" lang="en-US" sz="1800" u="none" cap="none" strike="noStrike">
                <a:solidFill>
                  <a:srgbClr val="000000"/>
                </a:solidFill>
                <a:latin typeface="Arial"/>
                <a:ea typeface="Arial"/>
                <a:cs typeface="Arial"/>
                <a:sym typeface="Arial"/>
              </a:rPr>
              <a:t>Mental and Emotional Fulfillment</a:t>
            </a:r>
            <a:r>
              <a:rPr b="0" i="0" lang="en-US" sz="1800" u="none" cap="none" strike="noStrike">
                <a:solidFill>
                  <a:srgbClr val="000000"/>
                </a:solidFill>
                <a:latin typeface="Arial"/>
                <a:ea typeface="Arial"/>
                <a:cs typeface="Arial"/>
                <a:sym typeface="Arial"/>
              </a:rPr>
              <a:t>: Many people find fulfillment in their work, and continuing to contribute can be an emotionally rewarding experience.</a:t>
            </a:r>
            <a:endParaRPr b="0" i="0" sz="1800" u="none" cap="none" strike="noStrike">
              <a:solidFill>
                <a:srgbClr val="000000"/>
              </a:solidFill>
              <a:latin typeface="Arial"/>
              <a:ea typeface="Arial"/>
              <a:cs typeface="Arial"/>
              <a:sym typeface="Arial"/>
            </a:endParaRPr>
          </a:p>
          <a:p>
            <a:pPr indent="-285750" lvl="0" marL="285750" marR="0" rtl="0" algn="l">
              <a:lnSpc>
                <a:spcPct val="150000"/>
              </a:lnSpc>
              <a:spcBef>
                <a:spcPts val="0"/>
              </a:spcBef>
              <a:spcAft>
                <a:spcPts val="0"/>
              </a:spcAft>
              <a:buClr>
                <a:srgbClr val="000000"/>
              </a:buClr>
              <a:buSzPts val="1800"/>
              <a:buFont typeface="Arial"/>
              <a:buChar char="•"/>
            </a:pPr>
            <a:r>
              <a:rPr b="1" i="0" lang="en-US" sz="1800" u="none" cap="none" strike="noStrike">
                <a:solidFill>
                  <a:srgbClr val="000000"/>
                </a:solidFill>
                <a:latin typeface="Arial"/>
                <a:ea typeface="Arial"/>
                <a:cs typeface="Arial"/>
                <a:sym typeface="Arial"/>
              </a:rPr>
              <a:t>Delayed Impact of Aging: </a:t>
            </a:r>
            <a:r>
              <a:rPr b="0" i="0" lang="en-US" sz="1800" u="none" cap="none" strike="noStrike">
                <a:solidFill>
                  <a:srgbClr val="000000"/>
                </a:solidFill>
                <a:latin typeface="Arial"/>
                <a:ea typeface="Arial"/>
                <a:cs typeface="Arial"/>
                <a:sym typeface="Arial"/>
              </a:rPr>
              <a:t>For some, work can be a way to stay active and engaged, which may help combat some of the physical and cognitive declines associated with aging.</a:t>
            </a:r>
            <a:endParaRPr b="1" i="0" sz="1800" u="sng"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303" name="Google Shape;303;p44"/>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FFFFFF"/>
              </a:buClr>
              <a:buSzPts val="2000"/>
              <a:buFont typeface="Arial"/>
              <a:buNone/>
            </a:pPr>
            <a:r>
              <a:rPr b="1" i="0" lang="en-US" sz="2000" u="none" cap="none" strike="noStrike">
                <a:solidFill>
                  <a:srgbClr val="FFFFFF"/>
                </a:solidFill>
                <a:latin typeface="Arial"/>
                <a:ea typeface="Arial"/>
                <a:cs typeface="Arial"/>
                <a:sym typeface="Arial"/>
              </a:rPr>
              <a:t>Benefits</a:t>
            </a:r>
            <a:endParaRPr b="1" i="0" sz="2000" u="none" cap="none" strike="noStrike">
              <a:solidFill>
                <a:srgbClr val="FFFFFF"/>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E9D3"/>
        </a:solidFill>
      </p:bgPr>
    </p:bg>
    <p:spTree>
      <p:nvGrpSpPr>
        <p:cNvPr id="308" name="Shape 308"/>
        <p:cNvGrpSpPr/>
        <p:nvPr/>
      </p:nvGrpSpPr>
      <p:grpSpPr>
        <a:xfrm>
          <a:off x="0" y="0"/>
          <a:ext cx="0" cy="0"/>
          <a:chOff x="0" y="0"/>
          <a:chExt cx="0" cy="0"/>
        </a:xfrm>
      </p:grpSpPr>
      <p:sp>
        <p:nvSpPr>
          <p:cNvPr id="309" name="Google Shape;309;p45"/>
          <p:cNvSpPr txBox="1"/>
          <p:nvPr/>
        </p:nvSpPr>
        <p:spPr>
          <a:xfrm>
            <a:off x="57450" y="532073"/>
            <a:ext cx="12077099" cy="5793853"/>
          </a:xfrm>
          <a:prstGeom prst="rect">
            <a:avLst/>
          </a:prstGeom>
          <a:solidFill>
            <a:srgbClr val="FFE9D3"/>
          </a:solid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There are several benefits of later retirements, both for employees and employers. These advantages can have a positive impact on individual careers, organizational health, and society as a whole:</a:t>
            </a:r>
            <a:endParaRPr/>
          </a:p>
          <a:p>
            <a:pPr indent="0" lvl="0" marL="0" marR="0" rtl="0" algn="l">
              <a:lnSpc>
                <a:spcPct val="150000"/>
              </a:lnSpc>
              <a:spcBef>
                <a:spcPts val="0"/>
              </a:spcBef>
              <a:spcAft>
                <a:spcPts val="0"/>
              </a:spcAft>
              <a:buClr>
                <a:srgbClr val="000000"/>
              </a:buClr>
              <a:buSzPts val="900"/>
              <a:buFont typeface="Arial"/>
              <a:buNone/>
            </a:pPr>
            <a:br>
              <a:rPr b="0" i="0" lang="en-US" sz="900" u="none" cap="none" strike="noStrike">
                <a:solidFill>
                  <a:srgbClr val="000000"/>
                </a:solidFill>
                <a:latin typeface="Arial"/>
                <a:ea typeface="Arial"/>
                <a:cs typeface="Arial"/>
                <a:sym typeface="Arial"/>
              </a:rPr>
            </a:br>
            <a:r>
              <a:rPr b="1" i="0" lang="en-US" sz="1800" u="sng" cap="none" strike="noStrike">
                <a:solidFill>
                  <a:srgbClr val="000000"/>
                </a:solidFill>
                <a:latin typeface="Arial"/>
                <a:ea typeface="Arial"/>
                <a:cs typeface="Arial"/>
                <a:sym typeface="Arial"/>
              </a:rPr>
              <a:t>For Employers:</a:t>
            </a:r>
            <a:endParaRPr/>
          </a:p>
          <a:p>
            <a:pPr indent="0" lvl="0" marL="0" marR="0" rtl="0" algn="l">
              <a:lnSpc>
                <a:spcPct val="15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Retaining Experienced Talent</a:t>
            </a:r>
            <a:r>
              <a:rPr b="0" i="0" lang="en-US" sz="1800" u="none" cap="none" strike="noStrike">
                <a:solidFill>
                  <a:srgbClr val="000000"/>
                </a:solidFill>
                <a:latin typeface="Arial"/>
                <a:ea typeface="Arial"/>
                <a:cs typeface="Arial"/>
                <a:sym typeface="Arial"/>
              </a:rPr>
              <a:t>: By delaying retirement, employers can continue to benefit from their expertise, which can be particularly beneficial in leadership or technical roles.</a:t>
            </a:r>
            <a:endParaRPr b="0" i="0" sz="18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Reduced Recruitment Costs</a:t>
            </a:r>
            <a:r>
              <a:rPr b="0" i="0" lang="en-US" sz="1800" u="none" cap="none" strike="noStrike">
                <a:solidFill>
                  <a:srgbClr val="000000"/>
                </a:solidFill>
                <a:latin typeface="Arial"/>
                <a:ea typeface="Arial"/>
                <a:cs typeface="Arial"/>
                <a:sym typeface="Arial"/>
              </a:rPr>
              <a:t>: By retaining experienced employees, employers can reduce the costs associated with recruitment, onboarding, and training.</a:t>
            </a:r>
            <a:endParaRPr b="0" i="0" sz="18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Knowledge Transfer and Mentorship: </a:t>
            </a:r>
            <a:r>
              <a:rPr b="0" i="0" lang="en-US" sz="1800" u="none" cap="none" strike="noStrike">
                <a:solidFill>
                  <a:srgbClr val="000000"/>
                </a:solidFill>
                <a:latin typeface="Arial"/>
                <a:ea typeface="Arial"/>
                <a:cs typeface="Arial"/>
                <a:sym typeface="Arial"/>
              </a:rPr>
              <a:t>Older workers can mentor younger employees, passing on valuable industry knowledge and soft skills. </a:t>
            </a:r>
            <a:endParaRPr b="1" i="0" sz="18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Improved Workforce Stability</a:t>
            </a:r>
            <a:r>
              <a:rPr b="0" i="0" lang="en-US" sz="1800" u="none" cap="none" strike="noStrike">
                <a:solidFill>
                  <a:srgbClr val="000000"/>
                </a:solidFill>
                <a:latin typeface="Arial"/>
                <a:ea typeface="Arial"/>
                <a:cs typeface="Arial"/>
                <a:sym typeface="Arial"/>
              </a:rPr>
              <a:t>: Retaining older employees can provide stability within the company.</a:t>
            </a:r>
            <a:endParaRPr b="0" i="0" sz="18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Enhanced Productivity and Customer Relationships</a:t>
            </a:r>
            <a:r>
              <a:rPr b="0" i="0" lang="en-US" sz="1800" u="none" cap="none" strike="noStrike">
                <a:solidFill>
                  <a:srgbClr val="000000"/>
                </a:solidFill>
                <a:latin typeface="Arial"/>
                <a:ea typeface="Arial"/>
                <a:cs typeface="Arial"/>
                <a:sym typeface="Arial"/>
              </a:rPr>
              <a:t>:Experienced employees tend to be more efficient, often requiring less training and supervision. </a:t>
            </a:r>
            <a:endParaRPr/>
          </a:p>
          <a:p>
            <a:pPr indent="0" lvl="0" marL="0" marR="0" rtl="0" algn="l">
              <a:lnSpc>
                <a:spcPct val="15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Diversity of Thought:</a:t>
            </a:r>
            <a:r>
              <a:rPr b="0" i="0" lang="en-US" sz="1800" u="none" cap="none" strike="noStrike">
                <a:solidFill>
                  <a:srgbClr val="000000"/>
                </a:solidFill>
                <a:latin typeface="Arial"/>
                <a:ea typeface="Arial"/>
                <a:cs typeface="Arial"/>
                <a:sym typeface="Arial"/>
              </a:rPr>
              <a:t>A diverse workforce, including age diversity, can lead to better decision-making and innovation.</a:t>
            </a:r>
            <a:endParaRPr b="1" i="0" sz="1800" u="none" cap="none" strike="noStrike">
              <a:solidFill>
                <a:srgbClr val="000000"/>
              </a:solidFill>
              <a:latin typeface="Arial"/>
              <a:ea typeface="Arial"/>
              <a:cs typeface="Arial"/>
              <a:sym typeface="Arial"/>
            </a:endParaRPr>
          </a:p>
        </p:txBody>
      </p:sp>
      <p:sp>
        <p:nvSpPr>
          <p:cNvPr id="310" name="Google Shape;310;p45"/>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FFFFFF"/>
              </a:buClr>
              <a:buSzPts val="2000"/>
              <a:buFont typeface="Arial"/>
              <a:buNone/>
            </a:pPr>
            <a:r>
              <a:rPr b="1" i="0" lang="en-US" sz="2000" u="none" cap="none" strike="noStrike">
                <a:solidFill>
                  <a:srgbClr val="FFFFFF"/>
                </a:solidFill>
                <a:latin typeface="Arial"/>
                <a:ea typeface="Arial"/>
                <a:cs typeface="Arial"/>
                <a:sym typeface="Arial"/>
              </a:rPr>
              <a:t>Benefits</a:t>
            </a:r>
            <a:endParaRPr b="1" i="0" sz="2000" u="none" cap="none" strike="noStrike">
              <a:solidFill>
                <a:srgbClr val="FFFFFF"/>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E9D3"/>
        </a:solidFill>
      </p:bgPr>
    </p:bg>
    <p:spTree>
      <p:nvGrpSpPr>
        <p:cNvPr id="315" name="Shape 315"/>
        <p:cNvGrpSpPr/>
        <p:nvPr/>
      </p:nvGrpSpPr>
      <p:grpSpPr>
        <a:xfrm>
          <a:off x="0" y="0"/>
          <a:ext cx="0" cy="0"/>
          <a:chOff x="0" y="0"/>
          <a:chExt cx="0" cy="0"/>
        </a:xfrm>
      </p:grpSpPr>
      <p:sp>
        <p:nvSpPr>
          <p:cNvPr id="316" name="Google Shape;316;p46"/>
          <p:cNvSpPr txBox="1"/>
          <p:nvPr/>
        </p:nvSpPr>
        <p:spPr>
          <a:xfrm>
            <a:off x="114901" y="1031278"/>
            <a:ext cx="12077099" cy="4178026"/>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There are several benefits of later retirements, both for employees and employers.</a:t>
            </a:r>
            <a:endParaRPr/>
          </a:p>
          <a:p>
            <a:pPr indent="0" lvl="0" marL="0" marR="0" rtl="0" algn="l">
              <a:lnSpc>
                <a:spcPct val="15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These advantages can have a positive impact on individual careers, organizational health, </a:t>
            </a:r>
            <a:br>
              <a:rPr b="0" i="0" lang="en-US" sz="2000" u="none" cap="none" strike="noStrike">
                <a:solidFill>
                  <a:srgbClr val="000000"/>
                </a:solidFill>
                <a:latin typeface="Arial"/>
                <a:ea typeface="Arial"/>
                <a:cs typeface="Arial"/>
                <a:sym typeface="Arial"/>
              </a:rPr>
            </a:br>
            <a:r>
              <a:rPr b="0" i="0" lang="en-US" sz="2000" u="none" cap="none" strike="noStrike">
                <a:solidFill>
                  <a:srgbClr val="000000"/>
                </a:solidFill>
                <a:latin typeface="Arial"/>
                <a:ea typeface="Arial"/>
                <a:cs typeface="Arial"/>
                <a:sym typeface="Arial"/>
              </a:rPr>
              <a:t>and society as a whole:</a:t>
            </a:r>
            <a:endParaRPr/>
          </a:p>
          <a:p>
            <a:pPr indent="0" lvl="0" marL="0" marR="0" rtl="0" algn="l">
              <a:lnSpc>
                <a:spcPct val="150000"/>
              </a:lnSpc>
              <a:spcBef>
                <a:spcPts val="0"/>
              </a:spcBef>
              <a:spcAft>
                <a:spcPts val="0"/>
              </a:spcAft>
              <a:buClr>
                <a:srgbClr val="000000"/>
              </a:buClr>
              <a:buSzPts val="900"/>
              <a:buFont typeface="Arial"/>
              <a:buNone/>
            </a:pPr>
            <a:br>
              <a:rPr b="0" i="0" lang="en-US" sz="900" u="none" cap="none" strike="noStrike">
                <a:solidFill>
                  <a:srgbClr val="000000"/>
                </a:solidFill>
                <a:latin typeface="Arial"/>
                <a:ea typeface="Arial"/>
                <a:cs typeface="Arial"/>
                <a:sym typeface="Arial"/>
              </a:rPr>
            </a:br>
            <a:r>
              <a:rPr b="1" i="0" lang="en-US" sz="1800" u="sng" cap="none" strike="noStrike">
                <a:solidFill>
                  <a:srgbClr val="000000"/>
                </a:solidFill>
                <a:latin typeface="Arial"/>
                <a:ea typeface="Arial"/>
                <a:cs typeface="Arial"/>
                <a:sym typeface="Arial"/>
              </a:rPr>
              <a:t>Broader Benefits:</a:t>
            </a:r>
            <a:endParaRPr/>
          </a:p>
          <a:p>
            <a:pPr indent="-285750" lvl="0" marL="285750" marR="0" rtl="0" algn="l">
              <a:lnSpc>
                <a:spcPct val="150000"/>
              </a:lnSpc>
              <a:spcBef>
                <a:spcPts val="0"/>
              </a:spcBef>
              <a:spcAft>
                <a:spcPts val="0"/>
              </a:spcAft>
              <a:buClr>
                <a:srgbClr val="000000"/>
              </a:buClr>
              <a:buSzPts val="1800"/>
              <a:buFont typeface="Arial"/>
              <a:buChar char="•"/>
            </a:pPr>
            <a:r>
              <a:rPr b="1" i="0" lang="en-US" sz="1800" u="none" cap="none" strike="noStrike">
                <a:solidFill>
                  <a:srgbClr val="000000"/>
                </a:solidFill>
                <a:latin typeface="Arial"/>
                <a:ea typeface="Arial"/>
                <a:cs typeface="Arial"/>
                <a:sym typeface="Arial"/>
              </a:rPr>
              <a:t>Increased Social Security Contributions</a:t>
            </a:r>
            <a:r>
              <a:rPr b="0" i="0" lang="en-US" sz="1800" u="none" cap="none" strike="noStrike">
                <a:solidFill>
                  <a:srgbClr val="000000"/>
                </a:solidFill>
                <a:latin typeface="Arial"/>
                <a:ea typeface="Arial"/>
                <a:cs typeface="Arial"/>
                <a:sym typeface="Arial"/>
              </a:rPr>
              <a:t>: The longer people remain employed, the longer they contribute to social security systems or retirement funds. This can strengthen the financial sustainability of these programs.</a:t>
            </a:r>
            <a:endParaRPr/>
          </a:p>
          <a:p>
            <a:pPr indent="-285750" lvl="0" marL="285750" marR="0" rtl="0" algn="l">
              <a:lnSpc>
                <a:spcPct val="150000"/>
              </a:lnSpc>
              <a:spcBef>
                <a:spcPts val="0"/>
              </a:spcBef>
              <a:spcAft>
                <a:spcPts val="0"/>
              </a:spcAft>
              <a:buClr>
                <a:srgbClr val="000000"/>
              </a:buClr>
              <a:buSzPts val="1800"/>
              <a:buFont typeface="Arial"/>
              <a:buChar char="•"/>
            </a:pPr>
            <a:r>
              <a:rPr b="1" i="0" lang="en-US" sz="1800" u="none" cap="none" strike="noStrike">
                <a:solidFill>
                  <a:srgbClr val="000000"/>
                </a:solidFill>
                <a:latin typeface="Arial"/>
                <a:ea typeface="Arial"/>
                <a:cs typeface="Arial"/>
                <a:sym typeface="Arial"/>
              </a:rPr>
              <a:t>Reduced Age-Related Poverty</a:t>
            </a:r>
            <a:r>
              <a:rPr b="0" i="0" lang="en-US" sz="1800" u="none" cap="none" strike="noStrike">
                <a:solidFill>
                  <a:srgbClr val="000000"/>
                </a:solidFill>
                <a:latin typeface="Arial"/>
                <a:ea typeface="Arial"/>
                <a:cs typeface="Arial"/>
                <a:sym typeface="Arial"/>
              </a:rPr>
              <a:t>: Delayed retirement can help individuals avoid the financial insecurity that sometimes accompanies early retirement or living on fixed incomes. This contributes to reducing age-related poverty rates.</a:t>
            </a:r>
            <a:endParaRPr b="1" i="0" sz="1800" u="none" cap="none" strike="noStrike">
              <a:solidFill>
                <a:srgbClr val="000000"/>
              </a:solidFill>
              <a:latin typeface="Arial"/>
              <a:ea typeface="Arial"/>
              <a:cs typeface="Arial"/>
              <a:sym typeface="Arial"/>
            </a:endParaRPr>
          </a:p>
        </p:txBody>
      </p:sp>
      <p:sp>
        <p:nvSpPr>
          <p:cNvPr id="317" name="Google Shape;317;p46"/>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FFFFFF"/>
              </a:buClr>
              <a:buSzPts val="2000"/>
              <a:buFont typeface="Arial"/>
              <a:buNone/>
            </a:pPr>
            <a:r>
              <a:rPr b="1" i="0" lang="en-US" sz="2000" u="none" cap="none" strike="noStrike">
                <a:solidFill>
                  <a:srgbClr val="FFFFFF"/>
                </a:solidFill>
                <a:latin typeface="Arial"/>
                <a:ea typeface="Arial"/>
                <a:cs typeface="Arial"/>
                <a:sym typeface="Arial"/>
              </a:rPr>
              <a:t>Benefits</a:t>
            </a:r>
            <a:endParaRPr b="1" i="0" sz="2000" u="none" cap="none" strike="noStrike">
              <a:solidFill>
                <a:srgbClr val="FFFFFF"/>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2" name="Shape 322"/>
        <p:cNvGrpSpPr/>
        <p:nvPr/>
      </p:nvGrpSpPr>
      <p:grpSpPr>
        <a:xfrm>
          <a:off x="0" y="0"/>
          <a:ext cx="0" cy="0"/>
          <a:chOff x="0" y="0"/>
          <a:chExt cx="0" cy="0"/>
        </a:xfrm>
      </p:grpSpPr>
      <p:sp>
        <p:nvSpPr>
          <p:cNvPr id="323" name="Google Shape;323;p47"/>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FFFFFF"/>
              </a:buClr>
              <a:buSzPts val="2000"/>
              <a:buFont typeface="Arial"/>
              <a:buNone/>
            </a:pPr>
            <a:r>
              <a:rPr b="1" i="0" lang="en-US" sz="2000" u="none" cap="none" strike="noStrike">
                <a:solidFill>
                  <a:srgbClr val="FFFFFF"/>
                </a:solidFill>
                <a:latin typeface="Arial"/>
                <a:ea typeface="Arial"/>
                <a:cs typeface="Arial"/>
                <a:sym typeface="Arial"/>
              </a:rPr>
              <a:t>ELEVATE RESEARCH</a:t>
            </a:r>
            <a:endParaRPr b="1" i="0" sz="2000" u="none" cap="none" strike="noStrike">
              <a:solidFill>
                <a:srgbClr val="FFFFFF"/>
              </a:solidFill>
              <a:latin typeface="Arial"/>
              <a:ea typeface="Arial"/>
              <a:cs typeface="Arial"/>
              <a:sym typeface="Arial"/>
            </a:endParaRPr>
          </a:p>
        </p:txBody>
      </p:sp>
      <p:sp>
        <p:nvSpPr>
          <p:cNvPr id="324" name="Google Shape;324;p47"/>
          <p:cNvSpPr txBox="1"/>
          <p:nvPr/>
        </p:nvSpPr>
        <p:spPr>
          <a:xfrm>
            <a:off x="275392" y="736338"/>
            <a:ext cx="11916607" cy="4970591"/>
          </a:xfrm>
          <a:prstGeom prst="rect">
            <a:avLst/>
          </a:prstGeom>
          <a:solidFill>
            <a:srgbClr val="FFE9D3"/>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On </a:t>
            </a:r>
            <a:r>
              <a:rPr b="1" i="0" lang="en-US" sz="1600" u="sng" cap="none" strike="noStrike">
                <a:solidFill>
                  <a:srgbClr val="000000"/>
                </a:solidFill>
                <a:latin typeface="Arial"/>
                <a:ea typeface="Arial"/>
                <a:cs typeface="Arial"/>
                <a:sym typeface="Arial"/>
              </a:rPr>
              <a:t>top of the weighted indicators for senior workers </a:t>
            </a:r>
            <a:r>
              <a:rPr b="0" i="0" lang="en-US" sz="1600" u="none" cap="none" strike="noStrike">
                <a:solidFill>
                  <a:srgbClr val="000000"/>
                </a:solidFill>
                <a:latin typeface="Arial"/>
                <a:ea typeface="Arial"/>
                <a:cs typeface="Arial"/>
                <a:sym typeface="Arial"/>
              </a:rPr>
              <a:t>based on the </a:t>
            </a:r>
            <a:r>
              <a:rPr b="0" i="0" lang="en-US" sz="1600" u="sng" cap="none" strike="noStrike">
                <a:solidFill>
                  <a:schemeClr val="hlink"/>
                </a:solidFill>
                <a:latin typeface="Arial"/>
                <a:ea typeface="Arial"/>
                <a:cs typeface="Arial"/>
                <a:sym typeface="Arial"/>
                <a:hlinkClick r:id="rId3"/>
              </a:rPr>
              <a:t>ELEVATE Investigative Reseach </a:t>
            </a:r>
            <a:r>
              <a:rPr b="0" i="0" lang="en-US" sz="1600" u="none" cap="none" strike="noStrike">
                <a:solidFill>
                  <a:srgbClr val="000000"/>
                </a:solidFill>
                <a:latin typeface="Arial"/>
                <a:ea typeface="Arial"/>
                <a:cs typeface="Arial"/>
                <a:sym typeface="Arial"/>
              </a:rPr>
              <a:t>we analysed…</a:t>
            </a:r>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1. Knowledge Transfer and Succession Planning</a:t>
            </a:r>
            <a:endParaRPr/>
          </a:p>
          <a:p>
            <a:pPr indent="-285750" lvl="0"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Encourage seniors to leverage the experiences of younger employees. Knowledge transfer between younger and older employees can help to prevent organizational knowledge loss and contribute to business success. However, despite its potential benefits, knowledge transfer does not occur automatically. </a:t>
            </a:r>
            <a:endParaRPr/>
          </a:p>
          <a:p>
            <a:pPr indent="-285750" lvl="0"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Buddy and mentorship programmes to facilitate intergenerational knowledge and experience exchange</a:t>
            </a:r>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2. Workplace Culture &amp; Age Discrimination (Ageism)</a:t>
            </a:r>
            <a:endParaRPr/>
          </a:p>
          <a:p>
            <a:pPr indent="-285750" lvl="0"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Many employers assume older workers are less productive, adaptable, or technologically skilled. Hiring biases often favour younger candidates, making it harder for seniors to find new jobs. </a:t>
            </a:r>
            <a:endParaRPr/>
          </a:p>
          <a:p>
            <a:pPr indent="-285750" lvl="0"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Older employees may be overlooked for promotions or leadership roles.</a:t>
            </a:r>
            <a:endParaRPr/>
          </a:p>
          <a:p>
            <a:pPr indent="-285750" lvl="0"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Work policies addressing needs and requirements of senior workers // Appropriate investment in ergonomic work spaces // Anti-discriminatory language, jokes, behaviour etc.</a:t>
            </a:r>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3. Tailored Training - Adapting to Technological Changes</a:t>
            </a:r>
            <a:endParaRPr/>
          </a:p>
          <a:p>
            <a:pPr indent="-285750" lvl="0"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Rapid advancements in digital tools, AI, and automation can create skill gaps for older workers. Companies may invest less in training senior employees, assuming they will retire soon.</a:t>
            </a:r>
            <a:endParaRPr/>
          </a:p>
          <a:p>
            <a:pPr indent="-285750" lvl="0"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A lack of tailored training programs makes it harder for older workers to upskill.</a:t>
            </a:r>
            <a:endParaRPr/>
          </a:p>
          <a:p>
            <a:pPr indent="-285750" lvl="0"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Tailored training programmes for seniors to keep pace with general developments in the profession</a:t>
            </a:r>
            <a:endParaRPr/>
          </a:p>
          <a:p>
            <a:pPr indent="-285750" lvl="0"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Tailored training programmes for seniors to keep pace with IT/digital developments</a:t>
            </a:r>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325" name="Google Shape;325;p47"/>
          <p:cNvSpPr txBox="1"/>
          <p:nvPr/>
        </p:nvSpPr>
        <p:spPr>
          <a:xfrm>
            <a:off x="275392" y="5787043"/>
            <a:ext cx="10985624"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600" u="none" cap="none" strike="noStrike">
                <a:solidFill>
                  <a:srgbClr val="FF6D25"/>
                </a:solidFill>
                <a:latin typeface="Arial"/>
                <a:ea typeface="Arial"/>
                <a:cs typeface="Arial"/>
                <a:sym typeface="Arial"/>
              </a:rPr>
              <a:t>💡 </a:t>
            </a:r>
            <a:r>
              <a:rPr b="1" i="0" lang="en-US" sz="1800" u="none" cap="none" strike="noStrike">
                <a:solidFill>
                  <a:srgbClr val="FF6D25"/>
                </a:solidFill>
                <a:latin typeface="Arial"/>
                <a:ea typeface="Arial"/>
                <a:cs typeface="Arial"/>
                <a:sym typeface="Arial"/>
              </a:rPr>
              <a:t>Prompt for Reflection: </a:t>
            </a:r>
            <a:r>
              <a:rPr b="0" i="0" lang="en-US" sz="1800" u="none" cap="none" strike="noStrike">
                <a:solidFill>
                  <a:schemeClr val="dk1"/>
                </a:solidFill>
                <a:latin typeface="Arial"/>
                <a:ea typeface="Arial"/>
                <a:cs typeface="Arial"/>
                <a:sym typeface="Arial"/>
              </a:rPr>
              <a:t>What´s your feedback / result from the potential scanner?</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0" name="Shape 330"/>
        <p:cNvGrpSpPr/>
        <p:nvPr/>
      </p:nvGrpSpPr>
      <p:grpSpPr>
        <a:xfrm>
          <a:off x="0" y="0"/>
          <a:ext cx="0" cy="0"/>
          <a:chOff x="0" y="0"/>
          <a:chExt cx="0" cy="0"/>
        </a:xfrm>
      </p:grpSpPr>
      <p:sp>
        <p:nvSpPr>
          <p:cNvPr id="331" name="Google Shape;331;p48"/>
          <p:cNvSpPr txBox="1"/>
          <p:nvPr/>
        </p:nvSpPr>
        <p:spPr>
          <a:xfrm>
            <a:off x="143540" y="623348"/>
            <a:ext cx="12192000" cy="5032106"/>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2800"/>
              <a:buFont typeface="Arial"/>
              <a:buNone/>
            </a:pPr>
            <a:r>
              <a:rPr b="1" i="0" lang="en-US" sz="2800" u="none" cap="none" strike="noStrike">
                <a:solidFill>
                  <a:srgbClr val="FF6D25"/>
                </a:solidFill>
                <a:latin typeface="Arial"/>
                <a:ea typeface="Arial"/>
                <a:cs typeface="Arial"/>
                <a:sym typeface="Arial"/>
              </a:rPr>
              <a:t>Key takeaways for SMEs in Europe</a:t>
            </a:r>
            <a:endParaRPr/>
          </a:p>
          <a:p>
            <a:pPr indent="0" lvl="0" marL="0" marR="0" rtl="0" algn="l">
              <a:lnSpc>
                <a:spcPct val="150000"/>
              </a:lnSpc>
              <a:spcBef>
                <a:spcPts val="0"/>
              </a:spcBef>
              <a:spcAft>
                <a:spcPts val="0"/>
              </a:spcAft>
              <a:buNone/>
            </a:pPr>
            <a:r>
              <a:rPr b="1" i="0" lang="en-US" sz="1800" u="none" cap="none" strike="noStrike">
                <a:solidFill>
                  <a:srgbClr val="000000"/>
                </a:solidFill>
                <a:latin typeface="Arial"/>
                <a:ea typeface="Arial"/>
                <a:cs typeface="Arial"/>
                <a:sym typeface="Arial"/>
              </a:rPr>
              <a:t>Senior workers offer real potential </a:t>
            </a:r>
            <a:r>
              <a:rPr b="0" i="0" lang="en-US" sz="1800" u="none" cap="none" strike="noStrike">
                <a:solidFill>
                  <a:srgbClr val="000000"/>
                </a:solidFill>
                <a:latin typeface="Arial"/>
                <a:ea typeface="Arial"/>
                <a:cs typeface="Arial"/>
                <a:sym typeface="Arial"/>
              </a:rPr>
              <a:t>to help mitigate the shortage of skilled labour </a:t>
            </a:r>
            <a:br>
              <a:rPr b="0" i="0" lang="en-US" sz="1800" u="none" cap="none" strike="noStrike">
                <a:solidFill>
                  <a:srgbClr val="000000"/>
                </a:solidFill>
                <a:latin typeface="Arial"/>
                <a:ea typeface="Arial"/>
                <a:cs typeface="Arial"/>
                <a:sym typeface="Arial"/>
              </a:rPr>
            </a:br>
            <a:r>
              <a:rPr b="0" i="0" lang="en-US" sz="1800" u="none" cap="none" strike="noStrike">
                <a:solidFill>
                  <a:srgbClr val="000000"/>
                </a:solidFill>
                <a:latin typeface="Arial"/>
                <a:ea typeface="Arial"/>
                <a:cs typeface="Arial"/>
                <a:sym typeface="Arial"/>
              </a:rPr>
              <a:t> especially when supported by:</a:t>
            </a:r>
            <a:endParaRPr/>
          </a:p>
          <a:p>
            <a:pPr indent="-285750" lvl="0" marL="285750" marR="0" rtl="0" algn="l">
              <a:lnSpc>
                <a:spcPct val="150000"/>
              </a:lnSpc>
              <a:spcBef>
                <a:spcPts val="0"/>
              </a:spcBef>
              <a:spcAft>
                <a:spcPts val="0"/>
              </a:spcAft>
              <a:buClr>
                <a:srgbClr val="000000"/>
              </a:buClr>
              <a:buSzPts val="1800"/>
              <a:buFont typeface="Arial"/>
              <a:buChar char="•"/>
            </a:pPr>
            <a:r>
              <a:rPr b="0" i="0" lang="en-US" sz="1800" u="none" cap="none" strike="noStrike">
                <a:solidFill>
                  <a:srgbClr val="000000"/>
                </a:solidFill>
                <a:latin typeface="Arial"/>
                <a:ea typeface="Arial"/>
                <a:cs typeface="Arial"/>
                <a:sym typeface="Arial"/>
              </a:rPr>
              <a:t>Lifelong learning opportunities (e.g., digital upskilling)</a:t>
            </a:r>
            <a:endParaRPr/>
          </a:p>
          <a:p>
            <a:pPr indent="-285750" lvl="0" marL="285750" marR="0" rtl="0" algn="l">
              <a:lnSpc>
                <a:spcPct val="150000"/>
              </a:lnSpc>
              <a:spcBef>
                <a:spcPts val="0"/>
              </a:spcBef>
              <a:spcAft>
                <a:spcPts val="0"/>
              </a:spcAft>
              <a:buClr>
                <a:srgbClr val="000000"/>
              </a:buClr>
              <a:buSzPts val="1800"/>
              <a:buFont typeface="Arial"/>
              <a:buChar char="•"/>
            </a:pPr>
            <a:r>
              <a:rPr b="0" i="0" lang="en-US" sz="1800" u="none" cap="none" strike="noStrike">
                <a:solidFill>
                  <a:srgbClr val="000000"/>
                </a:solidFill>
                <a:latin typeface="Arial"/>
                <a:ea typeface="Arial"/>
                <a:cs typeface="Arial"/>
                <a:sym typeface="Arial"/>
              </a:rPr>
              <a:t>Flexible work arrangements (part-time, consultancy, phased retirement)</a:t>
            </a:r>
            <a:endParaRPr/>
          </a:p>
          <a:p>
            <a:pPr indent="-285750" lvl="0" marL="285750" marR="0" rtl="0" algn="l">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Arial"/>
                <a:ea typeface="Arial"/>
                <a:cs typeface="Arial"/>
                <a:sym typeface="Arial"/>
              </a:rPr>
              <a:t>Implement </a:t>
            </a:r>
            <a:r>
              <a:rPr b="1" i="0" lang="en-US" sz="1800" u="none" cap="none" strike="noStrike">
                <a:solidFill>
                  <a:srgbClr val="000000"/>
                </a:solidFill>
                <a:latin typeface="Arial"/>
                <a:ea typeface="Arial"/>
                <a:cs typeface="Arial"/>
                <a:sym typeface="Arial"/>
              </a:rPr>
              <a:t>age-neutral job descriptions</a:t>
            </a:r>
            <a:r>
              <a:rPr b="0" i="0" lang="en-US" sz="1800" u="none" cap="none" strike="noStrike">
                <a:solidFill>
                  <a:srgbClr val="000000"/>
                </a:solidFill>
                <a:latin typeface="Arial"/>
                <a:ea typeface="Arial"/>
                <a:cs typeface="Arial"/>
                <a:sym typeface="Arial"/>
              </a:rPr>
              <a:t> and inclusive recruitment campaigns.</a:t>
            </a:r>
            <a:endParaRPr/>
          </a:p>
          <a:p>
            <a:pPr indent="-285750" lvl="0" marL="285750" marR="0" rtl="0" algn="l">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Arial"/>
                <a:ea typeface="Arial"/>
                <a:cs typeface="Arial"/>
                <a:sym typeface="Arial"/>
              </a:rPr>
              <a:t>Offer </a:t>
            </a:r>
            <a:r>
              <a:rPr b="1" i="0" lang="en-US" sz="1800" u="none" cap="none" strike="noStrike">
                <a:solidFill>
                  <a:srgbClr val="000000"/>
                </a:solidFill>
                <a:latin typeface="Arial"/>
                <a:ea typeface="Arial"/>
                <a:cs typeface="Arial"/>
                <a:sym typeface="Arial"/>
              </a:rPr>
              <a:t>flexible career paths</a:t>
            </a:r>
            <a:r>
              <a:rPr b="0" i="0" lang="en-US" sz="1800" u="none" cap="none" strike="noStrike">
                <a:solidFill>
                  <a:srgbClr val="000000"/>
                </a:solidFill>
                <a:latin typeface="Arial"/>
                <a:ea typeface="Arial"/>
                <a:cs typeface="Arial"/>
                <a:sym typeface="Arial"/>
              </a:rPr>
              <a:t>, such as part-time options or phased retirement.</a:t>
            </a:r>
            <a:endParaRPr/>
          </a:p>
          <a:p>
            <a:pPr indent="-285750" lvl="0" marL="285750" marR="0" rtl="0" algn="l">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Arial"/>
                <a:ea typeface="Arial"/>
                <a:cs typeface="Arial"/>
                <a:sym typeface="Arial"/>
              </a:rPr>
              <a:t>Encourage </a:t>
            </a:r>
            <a:r>
              <a:rPr b="1" i="0" lang="en-US" sz="1800" u="none" cap="none" strike="noStrike">
                <a:solidFill>
                  <a:srgbClr val="000000"/>
                </a:solidFill>
                <a:latin typeface="Arial"/>
                <a:ea typeface="Arial"/>
                <a:cs typeface="Arial"/>
                <a:sym typeface="Arial"/>
              </a:rPr>
              <a:t>intergenerational collaboration</a:t>
            </a:r>
            <a:r>
              <a:rPr b="0" i="0" lang="en-US" sz="1800" u="none" cap="none" strike="noStrike">
                <a:solidFill>
                  <a:srgbClr val="000000"/>
                </a:solidFill>
                <a:latin typeface="Arial"/>
                <a:ea typeface="Arial"/>
                <a:cs typeface="Arial"/>
                <a:sym typeface="Arial"/>
              </a:rPr>
              <a:t> through mentoring and team design.</a:t>
            </a:r>
            <a:endParaRPr/>
          </a:p>
          <a:p>
            <a:pPr indent="-285750" lvl="0" marL="285750" marR="0" rtl="0" algn="l">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Arial"/>
                <a:ea typeface="Arial"/>
                <a:cs typeface="Arial"/>
                <a:sym typeface="Arial"/>
              </a:rPr>
              <a:t>Monitor and counter </a:t>
            </a:r>
            <a:r>
              <a:rPr b="1" i="0" lang="en-US" sz="1800" u="none" cap="none" strike="noStrike">
                <a:solidFill>
                  <a:srgbClr val="000000"/>
                </a:solidFill>
                <a:latin typeface="Arial"/>
                <a:ea typeface="Arial"/>
                <a:cs typeface="Arial"/>
                <a:sym typeface="Arial"/>
              </a:rPr>
              <a:t>age bias</a:t>
            </a:r>
            <a:r>
              <a:rPr b="0" i="0" lang="en-US" sz="1800" u="none" cap="none" strike="noStrike">
                <a:solidFill>
                  <a:srgbClr val="000000"/>
                </a:solidFill>
                <a:latin typeface="Arial"/>
                <a:ea typeface="Arial"/>
                <a:cs typeface="Arial"/>
                <a:sym typeface="Arial"/>
              </a:rPr>
              <a:t> in promotion, evaluation, and training opportunities.</a:t>
            </a:r>
            <a:endParaRPr/>
          </a:p>
          <a:p>
            <a:pPr indent="-285750" lvl="0" marL="285750" marR="0" rtl="0" algn="l">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Arial"/>
                <a:ea typeface="Arial"/>
                <a:cs typeface="Arial"/>
                <a:sym typeface="Arial"/>
              </a:rPr>
              <a:t>Supportive public policy (incentives, grants, training subsidies)</a:t>
            </a:r>
            <a:endParaRPr/>
          </a:p>
          <a:p>
            <a:pPr indent="0" lvl="0" marL="0" marR="0" rtl="0" algn="l">
              <a:lnSpc>
                <a:spcPct val="15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Senior workforce can be a strategic component of a broader response to skills shortages</a:t>
            </a:r>
            <a:br>
              <a:rPr b="0" i="0" lang="en-US" sz="1800" u="none" cap="none" strike="noStrike">
                <a:solidFill>
                  <a:srgbClr val="000000"/>
                </a:solidFill>
                <a:latin typeface="Arial"/>
                <a:ea typeface="Arial"/>
                <a:cs typeface="Arial"/>
                <a:sym typeface="Arial"/>
              </a:rPr>
            </a:br>
            <a:r>
              <a:rPr b="0" i="0" lang="en-US" sz="1800" u="none" cap="none" strike="noStrike">
                <a:solidFill>
                  <a:srgbClr val="000000"/>
                </a:solidFill>
                <a:latin typeface="Arial"/>
                <a:ea typeface="Arial"/>
                <a:cs typeface="Arial"/>
                <a:sym typeface="Arial"/>
              </a:rPr>
              <a:t>— particularly for SMEs that struggle more to attract and retain talent.</a:t>
            </a:r>
            <a:endParaRPr b="0" i="0" sz="1800" u="none" cap="none" strike="noStrike">
              <a:solidFill>
                <a:srgbClr val="000000"/>
              </a:solidFill>
              <a:latin typeface="Arial"/>
              <a:ea typeface="Arial"/>
              <a:cs typeface="Arial"/>
              <a:sym typeface="Arial"/>
            </a:endParaRPr>
          </a:p>
        </p:txBody>
      </p:sp>
      <p:sp>
        <p:nvSpPr>
          <p:cNvPr id="332" name="Google Shape;332;p48"/>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FFFFFF"/>
              </a:buClr>
              <a:buSzPts val="2000"/>
              <a:buFont typeface="Arial"/>
              <a:buNone/>
            </a:pPr>
            <a:r>
              <a:rPr b="1" i="0" lang="en-US" sz="2000" u="none" cap="none" strike="noStrike">
                <a:solidFill>
                  <a:srgbClr val="FFFFFF"/>
                </a:solidFill>
                <a:latin typeface="Arial"/>
                <a:ea typeface="Arial"/>
                <a:cs typeface="Arial"/>
                <a:sym typeface="Arial"/>
              </a:rPr>
              <a:t>Key takeaways</a:t>
            </a:r>
            <a:endParaRPr b="1" i="0" sz="2000" u="none" cap="none" strike="noStrike">
              <a:solidFill>
                <a:srgbClr val="FFFFFF"/>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7" name="Shape 337"/>
        <p:cNvGrpSpPr/>
        <p:nvPr/>
      </p:nvGrpSpPr>
      <p:grpSpPr>
        <a:xfrm>
          <a:off x="0" y="0"/>
          <a:ext cx="0" cy="0"/>
          <a:chOff x="0" y="0"/>
          <a:chExt cx="0" cy="0"/>
        </a:xfrm>
      </p:grpSpPr>
      <p:sp>
        <p:nvSpPr>
          <p:cNvPr id="338" name="Google Shape;338;p49"/>
          <p:cNvSpPr txBox="1"/>
          <p:nvPr/>
        </p:nvSpPr>
        <p:spPr>
          <a:xfrm>
            <a:off x="187631" y="557054"/>
            <a:ext cx="11359538" cy="5539938"/>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2800"/>
              <a:buFont typeface="Arial"/>
              <a:buNone/>
            </a:pPr>
            <a:r>
              <a:rPr b="1" i="0" lang="en-US" sz="2800" u="none" cap="none" strike="noStrike">
                <a:solidFill>
                  <a:srgbClr val="FF6D25"/>
                </a:solidFill>
                <a:latin typeface="Arial"/>
                <a:ea typeface="Arial"/>
                <a:cs typeface="Arial"/>
                <a:sym typeface="Arial"/>
              </a:rPr>
              <a:t>Policy and business responses</a:t>
            </a:r>
            <a:endParaRPr/>
          </a:p>
          <a:p>
            <a:pPr indent="0" lvl="0" marL="0" marR="0" rtl="0" algn="l">
              <a:lnSpc>
                <a:spcPct val="15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EU initiatives</a:t>
            </a:r>
            <a:endParaRPr/>
          </a:p>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The European Commission has put forward action plans that explicitly mention utilising older workers and other under-represented groups to address labour and skills shortages — including measures to:</a:t>
            </a:r>
            <a:endParaRPr/>
          </a:p>
          <a:p>
            <a:pPr indent="-285750" lvl="0" marL="285750" marR="0" rtl="0" algn="l">
              <a:lnSpc>
                <a:spcPct val="150000"/>
              </a:lnSpc>
              <a:spcBef>
                <a:spcPts val="0"/>
              </a:spcBef>
              <a:spcAft>
                <a:spcPts val="0"/>
              </a:spcAft>
              <a:buClr>
                <a:srgbClr val="000000"/>
              </a:buClr>
              <a:buSzPts val="1800"/>
              <a:buFont typeface="Arial"/>
              <a:buChar char="•"/>
            </a:pPr>
            <a:r>
              <a:rPr b="0" i="0" lang="en-US" sz="1800" u="none" cap="none" strike="noStrike">
                <a:solidFill>
                  <a:srgbClr val="000000"/>
                </a:solidFill>
                <a:latin typeface="Arial"/>
                <a:ea typeface="Arial"/>
                <a:cs typeface="Arial"/>
                <a:sym typeface="Arial"/>
              </a:rPr>
              <a:t>Improve access to employment and training for older workers</a:t>
            </a:r>
            <a:endParaRPr/>
          </a:p>
          <a:p>
            <a:pPr indent="-285750" lvl="0" marL="285750" marR="0" rtl="0" algn="l">
              <a:lnSpc>
                <a:spcPct val="150000"/>
              </a:lnSpc>
              <a:spcBef>
                <a:spcPts val="0"/>
              </a:spcBef>
              <a:spcAft>
                <a:spcPts val="0"/>
              </a:spcAft>
              <a:buClr>
                <a:srgbClr val="000000"/>
              </a:buClr>
              <a:buSzPts val="1800"/>
              <a:buFont typeface="Arial"/>
              <a:buChar char="•"/>
            </a:pPr>
            <a:r>
              <a:rPr b="0" i="0" lang="en-US" sz="1800" u="none" cap="none" strike="noStrike">
                <a:solidFill>
                  <a:srgbClr val="000000"/>
                </a:solidFill>
                <a:latin typeface="Arial"/>
                <a:ea typeface="Arial"/>
                <a:cs typeface="Arial"/>
                <a:sym typeface="Arial"/>
              </a:rPr>
              <a:t>Support lifelong learning and reskilling opportunities</a:t>
            </a:r>
            <a:endParaRPr/>
          </a:p>
          <a:p>
            <a:pPr indent="-285750" lvl="0" marL="285750" marR="0" rtl="0" algn="l">
              <a:lnSpc>
                <a:spcPct val="150000"/>
              </a:lnSpc>
              <a:spcBef>
                <a:spcPts val="0"/>
              </a:spcBef>
              <a:spcAft>
                <a:spcPts val="0"/>
              </a:spcAft>
              <a:buClr>
                <a:srgbClr val="000000"/>
              </a:buClr>
              <a:buSzPts val="1800"/>
              <a:buFont typeface="Arial"/>
              <a:buChar char="•"/>
            </a:pPr>
            <a:r>
              <a:rPr b="0" i="0" lang="en-US" sz="1800" u="none" cap="none" strike="noStrike">
                <a:solidFill>
                  <a:srgbClr val="000000"/>
                </a:solidFill>
                <a:latin typeface="Arial"/>
                <a:ea typeface="Arial"/>
                <a:cs typeface="Arial"/>
                <a:sym typeface="Arial"/>
              </a:rPr>
              <a:t>Encourage removal of barriers to workforce participation</a:t>
            </a:r>
            <a:endParaRPr/>
          </a:p>
          <a:p>
            <a:pPr indent="-234950" lvl="0" marL="285750" marR="0" rtl="0" algn="l">
              <a:lnSpc>
                <a:spcPct val="15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National measures (example: Germany)</a:t>
            </a:r>
            <a:endParaRPr/>
          </a:p>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Several EU countries are experimenting with incentives to keep experienced workers in the labour force:</a:t>
            </a:r>
            <a:endParaRPr/>
          </a:p>
          <a:p>
            <a:pPr indent="-285750" lvl="0" marL="285750" marR="0" rtl="0" algn="l">
              <a:lnSpc>
                <a:spcPct val="150000"/>
              </a:lnSpc>
              <a:spcBef>
                <a:spcPts val="0"/>
              </a:spcBef>
              <a:spcAft>
                <a:spcPts val="0"/>
              </a:spcAft>
              <a:buClr>
                <a:srgbClr val="000000"/>
              </a:buClr>
              <a:buSzPts val="1800"/>
              <a:buFont typeface="Arial"/>
              <a:buChar char="•"/>
            </a:pPr>
            <a:r>
              <a:rPr b="0" i="0" lang="en-US" sz="1800" u="none" cap="none" strike="noStrike">
                <a:solidFill>
                  <a:srgbClr val="000000"/>
                </a:solidFill>
                <a:latin typeface="Arial"/>
                <a:ea typeface="Arial"/>
                <a:cs typeface="Arial"/>
                <a:sym typeface="Arial"/>
              </a:rPr>
              <a:t>Tax incentives for retirees who continue working (e.g., earning up to €2,000/month tax-free) to encourage post-retirement labour participation. </a:t>
            </a:r>
            <a:endParaRPr/>
          </a:p>
          <a:p>
            <a:pPr indent="-285750" lvl="0" marL="285750" marR="0" rtl="0" algn="l">
              <a:lnSpc>
                <a:spcPct val="150000"/>
              </a:lnSpc>
              <a:spcBef>
                <a:spcPts val="0"/>
              </a:spcBef>
              <a:spcAft>
                <a:spcPts val="0"/>
              </a:spcAft>
              <a:buClr>
                <a:srgbClr val="000000"/>
              </a:buClr>
              <a:buSzPts val="1800"/>
              <a:buFont typeface="Arial"/>
              <a:buChar char="•"/>
            </a:pPr>
            <a:r>
              <a:rPr b="0" i="0" lang="en-US" sz="1800" u="none" cap="none" strike="noStrike">
                <a:solidFill>
                  <a:srgbClr val="000000"/>
                </a:solidFill>
                <a:latin typeface="Arial"/>
                <a:ea typeface="Arial"/>
                <a:cs typeface="Arial"/>
                <a:sym typeface="Arial"/>
              </a:rPr>
              <a:t>Flexible work models and targeted grants to employers hiring older workers.</a:t>
            </a:r>
            <a:endParaRPr b="0" i="0" sz="1800" u="none" cap="none" strike="noStrike">
              <a:solidFill>
                <a:srgbClr val="000000"/>
              </a:solidFill>
              <a:latin typeface="Arial"/>
              <a:ea typeface="Arial"/>
              <a:cs typeface="Arial"/>
              <a:sym typeface="Arial"/>
            </a:endParaRPr>
          </a:p>
        </p:txBody>
      </p:sp>
      <p:sp>
        <p:nvSpPr>
          <p:cNvPr id="339" name="Google Shape;339;p49"/>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FFFFFF"/>
              </a:buClr>
              <a:buSzPts val="2000"/>
              <a:buFont typeface="Arial"/>
              <a:buNone/>
            </a:pPr>
            <a:r>
              <a:rPr b="1" i="0" lang="en-US" sz="2000" u="none" cap="none" strike="noStrike">
                <a:solidFill>
                  <a:srgbClr val="FFFFFF"/>
                </a:solidFill>
                <a:latin typeface="Arial"/>
                <a:ea typeface="Arial"/>
                <a:cs typeface="Arial"/>
                <a:sym typeface="Arial"/>
              </a:rPr>
              <a:t>Policy</a:t>
            </a:r>
            <a:endParaRPr b="1" i="0" sz="2000" u="none" cap="none" strike="noStrike">
              <a:solidFill>
                <a:srgbClr val="FFFFFF"/>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E9D3"/>
        </a:solidFill>
      </p:bgPr>
    </p:bg>
    <p:spTree>
      <p:nvGrpSpPr>
        <p:cNvPr id="344" name="Shape 344"/>
        <p:cNvGrpSpPr/>
        <p:nvPr/>
      </p:nvGrpSpPr>
      <p:grpSpPr>
        <a:xfrm>
          <a:off x="0" y="0"/>
          <a:ext cx="0" cy="0"/>
          <a:chOff x="0" y="0"/>
          <a:chExt cx="0" cy="0"/>
        </a:xfrm>
      </p:grpSpPr>
      <p:sp>
        <p:nvSpPr>
          <p:cNvPr id="345" name="Google Shape;345;p50"/>
          <p:cNvSpPr txBox="1"/>
          <p:nvPr/>
        </p:nvSpPr>
        <p:spPr>
          <a:xfrm>
            <a:off x="187631" y="557054"/>
            <a:ext cx="9806761" cy="1846619"/>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i="0" lang="en-US" sz="2800" u="none" cap="none" strike="noStrike">
                <a:solidFill>
                  <a:srgbClr val="FF6D25"/>
                </a:solidFill>
                <a:latin typeface="Arial"/>
                <a:ea typeface="Arial"/>
                <a:cs typeface="Arial"/>
                <a:sym typeface="Arial"/>
              </a:rPr>
              <a:t>Case studies: </a:t>
            </a:r>
            <a:br>
              <a:rPr b="1" i="0" lang="en-US" sz="2800" u="none" cap="none" strike="noStrike">
                <a:solidFill>
                  <a:srgbClr val="FF6D25"/>
                </a:solidFill>
                <a:latin typeface="Arial"/>
                <a:ea typeface="Arial"/>
                <a:cs typeface="Arial"/>
                <a:sym typeface="Arial"/>
              </a:rPr>
            </a:br>
            <a:r>
              <a:rPr b="1" i="0" lang="en-US" sz="2000" u="none" cap="none" strike="noStrike">
                <a:solidFill>
                  <a:srgbClr val="000000"/>
                </a:solidFill>
                <a:latin typeface="Arial"/>
                <a:ea typeface="Arial"/>
                <a:cs typeface="Arial"/>
                <a:sym typeface="Arial"/>
              </a:rPr>
              <a:t>Demography-oriented work organization</a:t>
            </a:r>
            <a:br>
              <a:rPr b="0" i="0" lang="en-US" sz="1400" u="none" cap="none" strike="noStrike">
                <a:solidFill>
                  <a:srgbClr val="000000"/>
                </a:solidFill>
                <a:latin typeface="Arial"/>
                <a:ea typeface="Arial"/>
                <a:cs typeface="Arial"/>
                <a:sym typeface="Arial"/>
              </a:rPr>
            </a:br>
            <a:r>
              <a:rPr b="1" i="0" lang="en-US" sz="1400" u="sng" cap="none" strike="noStrike">
                <a:solidFill>
                  <a:srgbClr val="000000"/>
                </a:solidFill>
                <a:latin typeface="Arial"/>
                <a:ea typeface="Arial"/>
                <a:cs typeface="Arial"/>
                <a:sym typeface="Arial"/>
              </a:rPr>
              <a:t>Company</a:t>
            </a:r>
            <a:r>
              <a:rPr b="0" i="0" lang="en-US" sz="1400" u="none" cap="none" strike="noStrike">
                <a:solidFill>
                  <a:srgbClr val="000000"/>
                </a:solidFill>
                <a:latin typeface="Arial"/>
                <a:ea typeface="Arial"/>
                <a:cs typeface="Arial"/>
                <a:sym typeface="Arial"/>
              </a:rPr>
              <a:t>: </a:t>
            </a:r>
            <a:r>
              <a:rPr b="0" i="0" lang="en-US" sz="1400" u="sng" cap="none" strike="noStrike">
                <a:solidFill>
                  <a:schemeClr val="hlink"/>
                </a:solidFill>
                <a:latin typeface="Arial"/>
                <a:ea typeface="Arial"/>
                <a:cs typeface="Arial"/>
                <a:sym typeface="Arial"/>
                <a:hlinkClick r:id="rId3"/>
              </a:rPr>
              <a:t>Schreinerei Ludwig Mayr GmbH &amp; Co. KG, Manching // Carpentry &amp; Furniture Manufactory Mayr</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46" name="Google Shape;346;p50"/>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FFFFFF"/>
              </a:buClr>
              <a:buSzPts val="2000"/>
              <a:buFont typeface="Arial"/>
              <a:buNone/>
            </a:pPr>
            <a:r>
              <a:rPr b="1" i="0" lang="en-US" sz="2000" u="none" cap="none" strike="noStrike">
                <a:solidFill>
                  <a:srgbClr val="FFFFFF"/>
                </a:solidFill>
                <a:latin typeface="Arial"/>
                <a:ea typeface="Arial"/>
                <a:cs typeface="Arial"/>
                <a:sym typeface="Arial"/>
              </a:rPr>
              <a:t>Case studies</a:t>
            </a:r>
            <a:endParaRPr b="1" i="0" sz="2000" u="none" cap="none" strike="noStrike">
              <a:solidFill>
                <a:srgbClr val="FFFFFF"/>
              </a:solidFill>
              <a:latin typeface="Arial"/>
              <a:ea typeface="Arial"/>
              <a:cs typeface="Arial"/>
              <a:sym typeface="Arial"/>
            </a:endParaRPr>
          </a:p>
        </p:txBody>
      </p:sp>
      <p:sp>
        <p:nvSpPr>
          <p:cNvPr id="347" name="Google Shape;347;p50"/>
          <p:cNvSpPr txBox="1"/>
          <p:nvPr/>
        </p:nvSpPr>
        <p:spPr>
          <a:xfrm>
            <a:off x="187631" y="2357546"/>
            <a:ext cx="11246987" cy="267765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Ludwig Mayr Carpentry promotes a modern, flexible work environment tailored to the diverse life phases of its employees. Flexible working-time models include individually reduced hours to accommodate family, health, or age-related needs, as well as voluntary, project-based working schedules of up to 6 × 10 hours per week. Overtime is credited to a lifetime working-time account and can be taken as paid time off, supporting long-term work–life balance.</a:t>
            </a:r>
            <a:endParaRPr/>
          </a:p>
          <a:p>
            <a:pPr indent="0" lvl="0" marL="0" marR="0" rtl="0" algn="just">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Projects are delivered by age-diverse teams, combining experience and creativity to the benefit of both customers and employees. This approach encourages knowledge sharing, mutual learning, and continuous personal development. Ongoing training and professional qualification are key priorities within the company.</a:t>
            </a:r>
            <a:endParaRPr/>
          </a:p>
          <a:p>
            <a:pPr indent="0" lvl="0" marL="0" marR="0" rtl="0" algn="just">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To further strengthen collaboration and dialogue between employees and management, Ludwig Mayr Carpentry established a voluntary employee council (</a:t>
            </a:r>
            <a:r>
              <a:rPr b="0" i="1" lang="en-US" sz="1400" u="none" cap="none" strike="noStrike">
                <a:solidFill>
                  <a:srgbClr val="000000"/>
                </a:solidFill>
                <a:latin typeface="Arial"/>
                <a:ea typeface="Arial"/>
                <a:cs typeface="Arial"/>
                <a:sym typeface="Arial"/>
              </a:rPr>
              <a:t>Schreinerrat</a:t>
            </a:r>
            <a:r>
              <a:rPr b="0" i="0" lang="en-US" sz="1400" u="none" cap="none" strike="noStrike">
                <a:solidFill>
                  <a:srgbClr val="000000"/>
                </a:solidFill>
                <a:latin typeface="Arial"/>
                <a:ea typeface="Arial"/>
                <a:cs typeface="Arial"/>
                <a:sym typeface="Arial"/>
              </a:rPr>
              <a:t>) in 2015. Through this platform, employees are actively involved in shaping important company decisions, reinforcing a culture of participation and trust.</a:t>
            </a:r>
            <a:endParaRPr/>
          </a:p>
        </p:txBody>
      </p:sp>
      <p:sp>
        <p:nvSpPr>
          <p:cNvPr id="348" name="Google Shape;348;p50"/>
          <p:cNvSpPr txBox="1"/>
          <p:nvPr/>
        </p:nvSpPr>
        <p:spPr>
          <a:xfrm>
            <a:off x="275248" y="5869744"/>
            <a:ext cx="614238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sng" cap="none" strike="noStrike">
                <a:solidFill>
                  <a:schemeClr val="hlink"/>
                </a:solidFill>
                <a:latin typeface="Arial"/>
                <a:ea typeface="Arial"/>
                <a:cs typeface="Arial"/>
                <a:sym typeface="Arial"/>
                <a:hlinkClick r:id="rId4"/>
              </a:rPr>
              <a:t>Source:https://www.stmas.bayern.de/arbeit/aeltere-aw.php#sec1</a:t>
            </a:r>
            <a:r>
              <a:rPr b="0" i="0" lang="en-US" sz="1400" u="none" cap="none" strike="noStrike">
                <a:solidFill>
                  <a:srgbClr val="000000"/>
                </a:solidFill>
                <a:latin typeface="Arial"/>
                <a:ea typeface="Arial"/>
                <a:cs typeface="Arial"/>
                <a:sym typeface="Arial"/>
              </a:rPr>
              <a:t> </a:t>
            </a:r>
            <a:endParaRPr/>
          </a:p>
        </p:txBody>
      </p:sp>
      <p:pic>
        <p:nvPicPr>
          <p:cNvPr id="349" name="Google Shape;349;p50"/>
          <p:cNvPicPr preferRelativeResize="0"/>
          <p:nvPr/>
        </p:nvPicPr>
        <p:blipFill rotWithShape="1">
          <a:blip r:embed="rId5">
            <a:alphaModFix/>
          </a:blip>
          <a:srcRect b="0" l="0" r="0" t="0"/>
          <a:stretch/>
        </p:blipFill>
        <p:spPr>
          <a:xfrm>
            <a:off x="8695944" y="471558"/>
            <a:ext cx="3496056" cy="117117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E9D3"/>
        </a:solidFill>
      </p:bgPr>
    </p:bg>
    <p:spTree>
      <p:nvGrpSpPr>
        <p:cNvPr id="354" name="Shape 354"/>
        <p:cNvGrpSpPr/>
        <p:nvPr/>
      </p:nvGrpSpPr>
      <p:grpSpPr>
        <a:xfrm>
          <a:off x="0" y="0"/>
          <a:ext cx="0" cy="0"/>
          <a:chOff x="0" y="0"/>
          <a:chExt cx="0" cy="0"/>
        </a:xfrm>
      </p:grpSpPr>
      <p:sp>
        <p:nvSpPr>
          <p:cNvPr id="355" name="Google Shape;355;p51"/>
          <p:cNvSpPr txBox="1"/>
          <p:nvPr/>
        </p:nvSpPr>
        <p:spPr>
          <a:xfrm>
            <a:off x="187631" y="557054"/>
            <a:ext cx="11359538" cy="16927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800" u="none" cap="none" strike="noStrike">
                <a:solidFill>
                  <a:srgbClr val="FF6D25"/>
                </a:solidFill>
                <a:latin typeface="Arial"/>
                <a:ea typeface="Arial"/>
                <a:cs typeface="Arial"/>
                <a:sym typeface="Arial"/>
              </a:rPr>
              <a:t>Case studies: </a:t>
            </a:r>
            <a:br>
              <a:rPr b="1" i="0" lang="en-US" sz="2800" u="none" cap="none" strike="noStrike">
                <a:solidFill>
                  <a:srgbClr val="FF6D25"/>
                </a:solidFill>
                <a:latin typeface="Arial"/>
                <a:ea typeface="Arial"/>
                <a:cs typeface="Arial"/>
                <a:sym typeface="Arial"/>
              </a:rPr>
            </a:br>
            <a:r>
              <a:rPr b="1" i="0" lang="en-US" sz="2000" u="none" cap="none" strike="noStrike">
                <a:solidFill>
                  <a:srgbClr val="000000"/>
                </a:solidFill>
                <a:latin typeface="Arial"/>
                <a:ea typeface="Arial"/>
                <a:cs typeface="Arial"/>
                <a:sym typeface="Arial"/>
              </a:rPr>
              <a:t>Health promotion and management</a:t>
            </a:r>
            <a:br>
              <a:rPr b="0" i="0" lang="en-US" sz="1400" u="none" cap="none" strike="noStrike">
                <a:solidFill>
                  <a:srgbClr val="000000"/>
                </a:solidFill>
                <a:latin typeface="Arial"/>
                <a:ea typeface="Arial"/>
                <a:cs typeface="Arial"/>
                <a:sym typeface="Arial"/>
              </a:rPr>
            </a:br>
            <a:r>
              <a:rPr b="1" i="0" lang="en-US" sz="1400" u="sng" cap="none" strike="noStrike">
                <a:solidFill>
                  <a:srgbClr val="000000"/>
                </a:solidFill>
                <a:latin typeface="Arial"/>
                <a:ea typeface="Arial"/>
                <a:cs typeface="Arial"/>
                <a:sym typeface="Arial"/>
              </a:rPr>
              <a:t>Company:</a:t>
            </a:r>
            <a:r>
              <a:rPr b="0" i="0" lang="en-US" sz="1400" u="none" cap="none" strike="noStrike">
                <a:solidFill>
                  <a:srgbClr val="000000"/>
                </a:solidFill>
                <a:latin typeface="Arial"/>
                <a:ea typeface="Arial"/>
                <a:cs typeface="Arial"/>
                <a:sym typeface="Arial"/>
              </a:rPr>
              <a:t> </a:t>
            </a:r>
            <a:r>
              <a:rPr b="1" i="0" lang="en-US" sz="1400" u="sng" cap="none" strike="noStrike">
                <a:solidFill>
                  <a:schemeClr val="hlink"/>
                </a:solidFill>
                <a:latin typeface="Arial"/>
                <a:ea typeface="Arial"/>
                <a:cs typeface="Arial"/>
                <a:sym typeface="Arial"/>
                <a:hlinkClick r:id="rId3"/>
              </a:rPr>
              <a:t>RAAB Baugesellschaft mbH &amp; Co KG</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t/>
            </a:r>
            <a:endParaRPr b="1" i="0" sz="2800" u="none" cap="none" strike="noStrike">
              <a:solidFill>
                <a:srgbClr val="FF6D25"/>
              </a:solidFill>
              <a:latin typeface="Arial"/>
              <a:ea typeface="Arial"/>
              <a:cs typeface="Arial"/>
              <a:sym typeface="Arial"/>
            </a:endParaRPr>
          </a:p>
        </p:txBody>
      </p:sp>
      <p:sp>
        <p:nvSpPr>
          <p:cNvPr id="356" name="Google Shape;356;p51"/>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FFFFFF"/>
              </a:buClr>
              <a:buSzPts val="2000"/>
              <a:buFont typeface="Arial"/>
              <a:buNone/>
            </a:pPr>
            <a:r>
              <a:rPr b="1" i="0" lang="en-US" sz="2000" u="none" cap="none" strike="noStrike">
                <a:solidFill>
                  <a:srgbClr val="FFFFFF"/>
                </a:solidFill>
                <a:latin typeface="Arial"/>
                <a:ea typeface="Arial"/>
                <a:cs typeface="Arial"/>
                <a:sym typeface="Arial"/>
              </a:rPr>
              <a:t>Case studies</a:t>
            </a:r>
            <a:endParaRPr b="1" i="0" sz="2000" u="none" cap="none" strike="noStrike">
              <a:solidFill>
                <a:srgbClr val="FFFFFF"/>
              </a:solidFill>
              <a:latin typeface="Arial"/>
              <a:ea typeface="Arial"/>
              <a:cs typeface="Arial"/>
              <a:sym typeface="Arial"/>
            </a:endParaRPr>
          </a:p>
        </p:txBody>
      </p:sp>
      <p:sp>
        <p:nvSpPr>
          <p:cNvPr id="357" name="Google Shape;357;p51"/>
          <p:cNvSpPr txBox="1"/>
          <p:nvPr/>
        </p:nvSpPr>
        <p:spPr>
          <a:xfrm>
            <a:off x="292342" y="5915464"/>
            <a:ext cx="614238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Source: </a:t>
            </a:r>
            <a:r>
              <a:rPr b="0" i="0" lang="en-US" sz="1400" u="sng" cap="none" strike="noStrike">
                <a:solidFill>
                  <a:schemeClr val="hlink"/>
                </a:solidFill>
                <a:latin typeface="Arial"/>
                <a:ea typeface="Arial"/>
                <a:cs typeface="Arial"/>
                <a:sym typeface="Arial"/>
                <a:hlinkClick r:id="rId4"/>
              </a:rPr>
              <a:t>https://www.stmas.bayern.de/arbeit/aeltere-aw.php#sec1</a:t>
            </a:r>
            <a:r>
              <a:rPr b="0" i="0" lang="en-US" sz="1400" u="none" cap="none" strike="noStrike">
                <a:solidFill>
                  <a:srgbClr val="000000"/>
                </a:solidFill>
                <a:latin typeface="Arial"/>
                <a:ea typeface="Arial"/>
                <a:cs typeface="Arial"/>
                <a:sym typeface="Arial"/>
              </a:rPr>
              <a:t> </a:t>
            </a:r>
            <a:endParaRPr/>
          </a:p>
        </p:txBody>
      </p:sp>
      <p:sp>
        <p:nvSpPr>
          <p:cNvPr id="358" name="Google Shape;358;p51"/>
          <p:cNvSpPr txBox="1"/>
          <p:nvPr/>
        </p:nvSpPr>
        <p:spPr>
          <a:xfrm>
            <a:off x="292342" y="2254118"/>
            <a:ext cx="9157537" cy="310854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The company consciously maintains a balanced age structure and actively promotes the long-term employment of experienced employees, both on construction sites and in office roles.</a:t>
            </a:r>
            <a:endParaRPr/>
          </a:p>
          <a:p>
            <a:pPr indent="0" lvl="0" marL="0" marR="0" rtl="0" algn="just">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RAAB places great importance on not only recruiting young skilled professionals, but also on creating suitable working conditions for older employees that open up new perspectives. These include part-time models, retraining opportunities, and alternative roles—for example in work preparation or warehouse operations—when the physical demands of construction site work become too strenuous.</a:t>
            </a:r>
            <a:endParaRPr/>
          </a:p>
          <a:p>
            <a:pPr indent="0" lvl="0" marL="0" marR="0" rtl="0" algn="just">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Occupational health management plays a key role at RAAB, encompassing back care programs, the use of exoskeletons, targeted health support, and regular occupational safety training.</a:t>
            </a:r>
            <a:endParaRPr/>
          </a:p>
          <a:p>
            <a:pPr indent="0" lvl="0" marL="0" marR="0" rtl="0" algn="just">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In addition, the company offers retirees the opportunity to remain actively involved in the business through midijob arrangements, allowing them to continue contributing their expertise and experience.</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Ein Bild, das Text, Himmel, Screenshot, Kran enthält.&#10;&#10;KI-generierte Inhalte können fehlerhaft sein." id="359" name="Google Shape;359;p51"/>
          <p:cNvPicPr preferRelativeResize="0"/>
          <p:nvPr/>
        </p:nvPicPr>
        <p:blipFill rotWithShape="1">
          <a:blip r:embed="rId5">
            <a:alphaModFix/>
          </a:blip>
          <a:srcRect b="0" l="0" r="0" t="0"/>
          <a:stretch/>
        </p:blipFill>
        <p:spPr>
          <a:xfrm>
            <a:off x="7568119" y="471558"/>
            <a:ext cx="4623881" cy="145782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E9D3"/>
        </a:solidFill>
      </p:bgPr>
    </p:bg>
    <p:spTree>
      <p:nvGrpSpPr>
        <p:cNvPr id="364" name="Shape 364"/>
        <p:cNvGrpSpPr/>
        <p:nvPr/>
      </p:nvGrpSpPr>
      <p:grpSpPr>
        <a:xfrm>
          <a:off x="0" y="0"/>
          <a:ext cx="0" cy="0"/>
          <a:chOff x="0" y="0"/>
          <a:chExt cx="0" cy="0"/>
        </a:xfrm>
      </p:grpSpPr>
      <p:sp>
        <p:nvSpPr>
          <p:cNvPr id="365" name="Google Shape;365;p52"/>
          <p:cNvSpPr txBox="1"/>
          <p:nvPr/>
        </p:nvSpPr>
        <p:spPr>
          <a:xfrm>
            <a:off x="187631" y="471557"/>
            <a:ext cx="11359538" cy="190817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800" u="none" cap="none" strike="noStrike">
                <a:solidFill>
                  <a:srgbClr val="FF6D25"/>
                </a:solidFill>
                <a:latin typeface="Arial"/>
                <a:ea typeface="Arial"/>
                <a:cs typeface="Arial"/>
                <a:sym typeface="Arial"/>
              </a:rPr>
              <a:t>Case studies: </a:t>
            </a:r>
            <a:br>
              <a:rPr b="1" i="0" lang="en-US" sz="2800" u="none" cap="none" strike="noStrike">
                <a:solidFill>
                  <a:srgbClr val="FF6D25"/>
                </a:solidFill>
                <a:latin typeface="Arial"/>
                <a:ea typeface="Arial"/>
                <a:cs typeface="Arial"/>
                <a:sym typeface="Arial"/>
              </a:rPr>
            </a:br>
            <a:r>
              <a:rPr b="1" i="0" lang="en-US" sz="2000" u="none" cap="none" strike="noStrike">
                <a:solidFill>
                  <a:srgbClr val="000000"/>
                </a:solidFill>
                <a:latin typeface="Arial"/>
                <a:ea typeface="Arial"/>
                <a:cs typeface="Arial"/>
                <a:sym typeface="Arial"/>
              </a:rPr>
              <a:t>Vocational training and lifelong learning</a:t>
            </a:r>
            <a:br>
              <a:rPr b="0" i="0" lang="en-US" sz="1400" u="none" cap="none" strike="noStrike">
                <a:solidFill>
                  <a:srgbClr val="000000"/>
                </a:solidFill>
                <a:latin typeface="Arial"/>
                <a:ea typeface="Arial"/>
                <a:cs typeface="Arial"/>
                <a:sym typeface="Arial"/>
              </a:rPr>
            </a:br>
            <a:r>
              <a:rPr b="0" i="0" lang="en-US" sz="1400" u="none" cap="none" strike="noStrike">
                <a:solidFill>
                  <a:srgbClr val="000000"/>
                </a:solidFill>
                <a:latin typeface="Arial"/>
                <a:ea typeface="Arial"/>
                <a:cs typeface="Arial"/>
                <a:sym typeface="Arial"/>
              </a:rPr>
              <a:t>Company: </a:t>
            </a:r>
            <a:r>
              <a:rPr b="0" i="0" lang="en-US" sz="1400" u="sng" cap="none" strike="noStrike">
                <a:solidFill>
                  <a:schemeClr val="hlink"/>
                </a:solidFill>
                <a:latin typeface="Arial"/>
                <a:ea typeface="Arial"/>
                <a:cs typeface="Arial"/>
                <a:sym typeface="Arial"/>
                <a:hlinkClick r:id="rId3"/>
              </a:rPr>
              <a:t>MAHLE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800"/>
              <a:buFont typeface="Arial"/>
              <a:buNone/>
            </a:pPr>
            <a:r>
              <a:t/>
            </a:r>
            <a:endParaRPr b="1" i="0" sz="2800" u="none" cap="none" strike="noStrike">
              <a:solidFill>
                <a:srgbClr val="FF6D25"/>
              </a:solidFill>
              <a:latin typeface="Arial"/>
              <a:ea typeface="Arial"/>
              <a:cs typeface="Arial"/>
              <a:sym typeface="Arial"/>
            </a:endParaRPr>
          </a:p>
        </p:txBody>
      </p:sp>
      <p:sp>
        <p:nvSpPr>
          <p:cNvPr id="366" name="Google Shape;366;p52"/>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FFFFFF"/>
              </a:buClr>
              <a:buSzPts val="2000"/>
              <a:buFont typeface="Arial"/>
              <a:buNone/>
            </a:pPr>
            <a:r>
              <a:rPr b="1" i="0" lang="en-US" sz="2000" u="none" cap="none" strike="noStrike">
                <a:solidFill>
                  <a:srgbClr val="FFFFFF"/>
                </a:solidFill>
                <a:latin typeface="Arial"/>
                <a:ea typeface="Arial"/>
                <a:cs typeface="Arial"/>
                <a:sym typeface="Arial"/>
              </a:rPr>
              <a:t>Case studies</a:t>
            </a:r>
            <a:endParaRPr b="1" i="0" sz="2000" u="none" cap="none" strike="noStrike">
              <a:solidFill>
                <a:srgbClr val="FFFFFF"/>
              </a:solidFill>
              <a:latin typeface="Arial"/>
              <a:ea typeface="Arial"/>
              <a:cs typeface="Arial"/>
              <a:sym typeface="Arial"/>
            </a:endParaRPr>
          </a:p>
        </p:txBody>
      </p:sp>
      <p:sp>
        <p:nvSpPr>
          <p:cNvPr id="367" name="Google Shape;367;p52"/>
          <p:cNvSpPr txBox="1"/>
          <p:nvPr/>
        </p:nvSpPr>
        <p:spPr>
          <a:xfrm>
            <a:off x="187631" y="5877990"/>
            <a:ext cx="614238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Source: </a:t>
            </a:r>
            <a:r>
              <a:rPr b="0" i="0" lang="en-US" sz="1400" u="sng" cap="none" strike="noStrike">
                <a:solidFill>
                  <a:schemeClr val="hlink"/>
                </a:solidFill>
                <a:latin typeface="Arial"/>
                <a:ea typeface="Arial"/>
                <a:cs typeface="Arial"/>
                <a:sym typeface="Arial"/>
                <a:hlinkClick r:id="rId4"/>
              </a:rPr>
              <a:t>https://www.stmas.bayern.de/arbeit/aeltere-aw.php#sec1</a:t>
            </a:r>
            <a:r>
              <a:rPr b="0" i="0" lang="en-US" sz="1400" u="none" cap="none" strike="noStrike">
                <a:solidFill>
                  <a:srgbClr val="000000"/>
                </a:solidFill>
                <a:latin typeface="Arial"/>
                <a:ea typeface="Arial"/>
                <a:cs typeface="Arial"/>
                <a:sym typeface="Arial"/>
              </a:rPr>
              <a:t> </a:t>
            </a:r>
            <a:endParaRPr/>
          </a:p>
        </p:txBody>
      </p:sp>
      <p:sp>
        <p:nvSpPr>
          <p:cNvPr id="368" name="Google Shape;368;p52"/>
          <p:cNvSpPr txBox="1"/>
          <p:nvPr/>
        </p:nvSpPr>
        <p:spPr>
          <a:xfrm>
            <a:off x="187631" y="1510485"/>
            <a:ext cx="8663761" cy="418576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MAHLE is a leading international development partner and supplier to the automotive industry with customers in both passenger car and commercial vehicle sectors. </a:t>
            </a:r>
            <a:endParaRPr/>
          </a:p>
          <a:p>
            <a:pPr indent="0" lvl="0" marL="0" marR="0" rtl="0" algn="just">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MAHLE shared drive is the development of innovative technologies for the mobility of today and tomorrow. This pioneering spirit is largely driven by our employees in the company: It is the people behind electric motors, fuel cells, etc. who take our technologies to the next level. </a:t>
            </a:r>
            <a:br>
              <a:rPr b="0" i="0" lang="en-US" sz="1400" u="none" cap="none" strike="noStrike">
                <a:solidFill>
                  <a:srgbClr val="000000"/>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MAHLE offers its employees an extensive learning landscape, for the most part digital. The trainings are largely available on demand; fixed dates and location restrictions are hardly necessary anymore. </a:t>
            </a:r>
            <a:endParaRPr/>
          </a:p>
          <a:p>
            <a:pPr indent="0" lvl="0" marL="0" marR="0" rtl="0" algn="just">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This means that learning can take place at any time, at the employee's own pace, according to their needs and from any location, allowing the company to respond to their individual qualification requirements in the best possible way. By using international learning platforms, such as LinkedIn Learning or Coursera, we ensure access to up-to-date content at all times. This makes learning independent of time and place.</a:t>
            </a:r>
            <a:endParaRPr/>
          </a:p>
          <a:p>
            <a:pPr indent="0" lvl="0" marL="0" marR="0" rtl="0" algn="just">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Within five months, around 60 employees from production—including older employees aged 57 and above—received further training in various subject areas. After successfully completing the qualification programs, employees are well prepared for their new tasks in a changing world of work. Vocational training and professional development are a key pillar of skilled labor retention at MAHLE Behr GmbH &amp; Co. KG.</a:t>
            </a:r>
            <a:endParaRPr b="0" i="0" sz="1400" u="none" cap="none" strike="noStrike">
              <a:solidFill>
                <a:srgbClr val="000000"/>
              </a:solidFill>
              <a:latin typeface="Arial"/>
              <a:ea typeface="Arial"/>
              <a:cs typeface="Arial"/>
              <a:sym typeface="Arial"/>
            </a:endParaRPr>
          </a:p>
        </p:txBody>
      </p:sp>
      <p:pic>
        <p:nvPicPr>
          <p:cNvPr descr="Ein Bild, das Person, Kleidung, Menschliches Gesicht, Mann enthält.&#10;&#10;KI-generierte Inhalte können fehlerhaft sein." id="369" name="Google Shape;369;p52"/>
          <p:cNvPicPr preferRelativeResize="0"/>
          <p:nvPr/>
        </p:nvPicPr>
        <p:blipFill rotWithShape="1">
          <a:blip r:embed="rId5">
            <a:alphaModFix/>
          </a:blip>
          <a:srcRect b="0" l="0" r="0" t="0"/>
          <a:stretch/>
        </p:blipFill>
        <p:spPr>
          <a:xfrm>
            <a:off x="9978985" y="4046897"/>
            <a:ext cx="2213015" cy="1649349"/>
          </a:xfrm>
          <a:prstGeom prst="rect">
            <a:avLst/>
          </a:prstGeom>
          <a:noFill/>
          <a:ln>
            <a:noFill/>
          </a:ln>
        </p:spPr>
      </p:pic>
      <p:pic>
        <p:nvPicPr>
          <p:cNvPr descr="Ein Bild, das Text, Gebäude, Screenshot, Gewerbegebäude enthält.&#10;&#10;KI-generierte Inhalte können fehlerhaft sein." id="370" name="Google Shape;370;p52"/>
          <p:cNvPicPr preferRelativeResize="0"/>
          <p:nvPr/>
        </p:nvPicPr>
        <p:blipFill rotWithShape="1">
          <a:blip r:embed="rId6">
            <a:alphaModFix/>
          </a:blip>
          <a:srcRect b="0" l="0" r="0" t="0"/>
          <a:stretch/>
        </p:blipFill>
        <p:spPr>
          <a:xfrm>
            <a:off x="8893138" y="471556"/>
            <a:ext cx="3298862" cy="156247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5" name="Shape 375"/>
        <p:cNvGrpSpPr/>
        <p:nvPr/>
      </p:nvGrpSpPr>
      <p:grpSpPr>
        <a:xfrm>
          <a:off x="0" y="0"/>
          <a:ext cx="0" cy="0"/>
          <a:chOff x="0" y="0"/>
          <a:chExt cx="0" cy="0"/>
        </a:xfrm>
      </p:grpSpPr>
      <p:sp>
        <p:nvSpPr>
          <p:cNvPr id="376" name="Google Shape;376;p53"/>
          <p:cNvSpPr txBox="1"/>
          <p:nvPr/>
        </p:nvSpPr>
        <p:spPr>
          <a:xfrm>
            <a:off x="168943" y="617862"/>
            <a:ext cx="10355448" cy="521677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2800"/>
              <a:buFont typeface="Arial"/>
              <a:buNone/>
            </a:pPr>
            <a:r>
              <a:rPr b="1" i="0" lang="en-US" sz="2800" u="none" cap="none" strike="noStrike">
                <a:solidFill>
                  <a:srgbClr val="FF6D25"/>
                </a:solidFill>
                <a:latin typeface="Arial"/>
                <a:ea typeface="Arial"/>
                <a:cs typeface="Arial"/>
                <a:sym typeface="Arial"/>
              </a:rPr>
              <a:t>Moving from Challenges to Solutions</a:t>
            </a:r>
            <a:endParaRPr b="0" i="0" sz="1200" u="none" cap="none" strike="noStrike">
              <a:solidFill>
                <a:srgbClr val="000000"/>
              </a:solidFill>
              <a:latin typeface="Calibri"/>
              <a:ea typeface="Calibri"/>
              <a:cs typeface="Calibri"/>
              <a:sym typeface="Calibri"/>
            </a:endParaRPr>
          </a:p>
          <a:p>
            <a:pPr indent="0" lvl="1" marL="457200" marR="0" rtl="0" algn="l">
              <a:lnSpc>
                <a:spcPct val="15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285750" lvl="0" marL="285750" marR="0" rtl="0" algn="l">
              <a:lnSpc>
                <a:spcPct val="150000"/>
              </a:lnSpc>
              <a:spcBef>
                <a:spcPts val="0"/>
              </a:spcBef>
              <a:spcAft>
                <a:spcPts val="0"/>
              </a:spcAft>
              <a:buClr>
                <a:srgbClr val="000000"/>
              </a:buClr>
              <a:buSzPts val="1800"/>
              <a:buFont typeface="Arial"/>
              <a:buChar char="•"/>
            </a:pPr>
            <a:r>
              <a:rPr b="0" i="0" lang="en-US" sz="1800" u="none" cap="none" strike="noStrike">
                <a:solidFill>
                  <a:srgbClr val="000000"/>
                </a:solidFill>
                <a:latin typeface="Arial"/>
                <a:ea typeface="Arial"/>
                <a:cs typeface="Arial"/>
                <a:sym typeface="Arial"/>
              </a:rPr>
              <a:t>Given your focus on sustainability and risk management, you might consider how later retirements could help with knowledge retention and reduce turnover costs. </a:t>
            </a:r>
            <a:endParaRPr/>
          </a:p>
          <a:p>
            <a:pPr indent="-285750" lvl="0" marL="285750" marR="0" rtl="0" algn="l">
              <a:lnSpc>
                <a:spcPct val="150000"/>
              </a:lnSpc>
              <a:spcBef>
                <a:spcPts val="0"/>
              </a:spcBef>
              <a:spcAft>
                <a:spcPts val="0"/>
              </a:spcAft>
              <a:buClr>
                <a:srgbClr val="000000"/>
              </a:buClr>
              <a:buSzPts val="1800"/>
              <a:buFont typeface="Arial"/>
              <a:buChar char="•"/>
            </a:pPr>
            <a:r>
              <a:rPr b="0" i="0" lang="en-US" sz="1800" u="none" cap="none" strike="noStrike">
                <a:solidFill>
                  <a:srgbClr val="000000"/>
                </a:solidFill>
                <a:latin typeface="Arial"/>
                <a:ea typeface="Arial"/>
                <a:cs typeface="Arial"/>
                <a:sym typeface="Arial"/>
              </a:rPr>
              <a:t>Offering flexible work arrangements to accommodate older employees could allow them to continue contributing without overburdening themselves, improving both their work-life balance and long-term engagement.</a:t>
            </a:r>
            <a:endParaRPr/>
          </a:p>
          <a:p>
            <a:pPr indent="-285750" lvl="0" marL="285750" marR="0" rtl="0" algn="l">
              <a:lnSpc>
                <a:spcPct val="150000"/>
              </a:lnSpc>
              <a:spcBef>
                <a:spcPts val="0"/>
              </a:spcBef>
              <a:spcAft>
                <a:spcPts val="0"/>
              </a:spcAft>
              <a:buClr>
                <a:srgbClr val="000000"/>
              </a:buClr>
              <a:buSzPts val="1800"/>
              <a:buFont typeface="Arial"/>
              <a:buChar char="•"/>
            </a:pPr>
            <a:r>
              <a:rPr b="0" i="0" lang="en-US" sz="1800" u="none" cap="none" strike="noStrike">
                <a:solidFill>
                  <a:srgbClr val="000000"/>
                </a:solidFill>
                <a:latin typeface="Arial"/>
                <a:ea typeface="Arial"/>
                <a:cs typeface="Arial"/>
                <a:sym typeface="Arial"/>
              </a:rPr>
              <a:t>Support lifelong learning and reskilling opportunities - Adapting to Technological Changes</a:t>
            </a:r>
            <a:endParaRPr/>
          </a:p>
          <a:p>
            <a:pPr indent="-285750" lvl="0" marL="285750" marR="0" rtl="0" algn="l">
              <a:lnSpc>
                <a:spcPct val="150000"/>
              </a:lnSpc>
              <a:spcBef>
                <a:spcPts val="0"/>
              </a:spcBef>
              <a:spcAft>
                <a:spcPts val="0"/>
              </a:spcAft>
              <a:buClr>
                <a:srgbClr val="000000"/>
              </a:buClr>
              <a:buSzPts val="1800"/>
              <a:buFont typeface="Arial"/>
              <a:buChar char="•"/>
            </a:pPr>
            <a:r>
              <a:rPr b="0" i="0" lang="en-US" sz="1800" u="none" cap="none" strike="noStrike">
                <a:solidFill>
                  <a:srgbClr val="000000"/>
                </a:solidFill>
                <a:latin typeface="Arial"/>
                <a:ea typeface="Arial"/>
                <a:cs typeface="Arial"/>
                <a:sym typeface="Arial"/>
              </a:rPr>
              <a:t>Supportive public policy (incentives, grants, training subsidies)</a:t>
            </a:r>
            <a:endParaRPr/>
          </a:p>
          <a:p>
            <a:pPr indent="0" lvl="0" marL="0" marR="0" rtl="0" algn="l">
              <a:lnSpc>
                <a:spcPct val="150000"/>
              </a:lnSpc>
              <a:spcBef>
                <a:spcPts val="0"/>
              </a:spcBef>
              <a:spcAft>
                <a:spcPts val="0"/>
              </a:spcAft>
              <a:buNone/>
            </a:pPr>
            <a:br>
              <a:rPr b="0" i="0" lang="en-US" sz="1800" u="none" cap="none" strike="noStrike">
                <a:solidFill>
                  <a:srgbClr val="000000"/>
                </a:solidFill>
                <a:latin typeface="Arial"/>
                <a:ea typeface="Arial"/>
                <a:cs typeface="Arial"/>
                <a:sym typeface="Arial"/>
              </a:rPr>
            </a:br>
            <a:r>
              <a:rPr b="1" i="0" lang="en-US" sz="1800" u="none" cap="none" strike="noStrike">
                <a:solidFill>
                  <a:srgbClr val="FF6D25"/>
                </a:solidFill>
                <a:latin typeface="Arial"/>
                <a:ea typeface="Arial"/>
                <a:cs typeface="Arial"/>
                <a:sym typeface="Arial"/>
              </a:rPr>
              <a:t>Key Message:</a:t>
            </a:r>
            <a:endParaRPr b="0" i="0" sz="18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None/>
            </a:pPr>
            <a:r>
              <a:rPr b="0" i="0" lang="en-US" sz="1800" u="none" cap="none" strike="noStrike">
                <a:solidFill>
                  <a:srgbClr val="000000"/>
                </a:solidFill>
                <a:latin typeface="Arial"/>
                <a:ea typeface="Arial"/>
                <a:cs typeface="Arial"/>
                <a:sym typeface="Arial"/>
              </a:rPr>
              <a:t>Senior workforce can be a strategic component of a broader response to skills shortages</a:t>
            </a:r>
            <a:r>
              <a:rPr b="0" i="0" lang="en-US" sz="1800" u="none" cap="none" strike="noStrike">
                <a:solidFill>
                  <a:srgbClr val="FF6D25"/>
                </a:solidFill>
                <a:latin typeface="Arial"/>
                <a:ea typeface="Arial"/>
                <a:cs typeface="Arial"/>
                <a:sym typeface="Arial"/>
              </a:rPr>
              <a:t> !</a:t>
            </a:r>
            <a:endParaRPr b="0" i="0" sz="1800" u="none" cap="none" strike="noStrike">
              <a:solidFill>
                <a:srgbClr val="FF6D25"/>
              </a:solidFill>
              <a:latin typeface="Arial"/>
              <a:ea typeface="Arial"/>
              <a:cs typeface="Arial"/>
              <a:sym typeface="Arial"/>
            </a:endParaRPr>
          </a:p>
        </p:txBody>
      </p:sp>
      <p:sp>
        <p:nvSpPr>
          <p:cNvPr id="377" name="Google Shape;377;p53"/>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FFFFFF"/>
              </a:buClr>
              <a:buSzPts val="2000"/>
              <a:buFont typeface="Arial"/>
              <a:buNone/>
            </a:pPr>
            <a:r>
              <a:rPr b="1" i="0" lang="en-US" sz="2000" u="none" cap="none" strike="noStrike">
                <a:solidFill>
                  <a:srgbClr val="FFFFFF"/>
                </a:solidFill>
                <a:latin typeface="Arial"/>
                <a:ea typeface="Arial"/>
                <a:cs typeface="Arial"/>
                <a:sym typeface="Arial"/>
              </a:rPr>
              <a:t>From Challenges to Solutions</a:t>
            </a:r>
            <a:endParaRPr b="1" i="0" sz="2000" u="none" cap="none" strike="noStrike">
              <a:solidFill>
                <a:srgbClr val="FFFFFF"/>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2" name="Shape 382"/>
        <p:cNvGrpSpPr/>
        <p:nvPr/>
      </p:nvGrpSpPr>
      <p:grpSpPr>
        <a:xfrm>
          <a:off x="0" y="0"/>
          <a:ext cx="0" cy="0"/>
          <a:chOff x="0" y="0"/>
          <a:chExt cx="0" cy="0"/>
        </a:xfrm>
      </p:grpSpPr>
      <p:sp>
        <p:nvSpPr>
          <p:cNvPr id="383" name="Google Shape;383;p54"/>
          <p:cNvSpPr txBox="1"/>
          <p:nvPr/>
        </p:nvSpPr>
        <p:spPr>
          <a:xfrm>
            <a:off x="365051" y="824970"/>
            <a:ext cx="11461898" cy="333933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FF6D25"/>
                </a:solidFill>
                <a:latin typeface="Arial"/>
                <a:ea typeface="Arial"/>
                <a:cs typeface="Arial"/>
                <a:sym typeface="Arial"/>
              </a:rPr>
              <a:t>Age-Friendly HR Checklist for SMEs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47625" lvl="2" marL="1095375" marR="0" rtl="0" algn="l">
              <a:lnSpc>
                <a:spcPct val="150000"/>
              </a:lnSpc>
              <a:spcBef>
                <a:spcPts val="0"/>
              </a:spcBef>
              <a:spcAft>
                <a:spcPts val="0"/>
              </a:spcAft>
              <a:buClr>
                <a:srgbClr val="FF9525"/>
              </a:buClr>
              <a:buSzPts val="2100"/>
              <a:buFont typeface="Arial"/>
              <a:buNone/>
            </a:pPr>
            <a:r>
              <a:t/>
            </a:r>
            <a:endParaRPr b="0" i="0" sz="1400" u="none" cap="none" strike="noStrike">
              <a:solidFill>
                <a:srgbClr val="000000"/>
              </a:solidFill>
              <a:latin typeface="Arial"/>
              <a:ea typeface="Arial"/>
              <a:cs typeface="Arial"/>
              <a:sym typeface="Arial"/>
            </a:endParaRPr>
          </a:p>
          <a:p>
            <a:pPr indent="-47625" lvl="2" marL="1095375" marR="0" rtl="0" algn="l">
              <a:lnSpc>
                <a:spcPct val="150000"/>
              </a:lnSpc>
              <a:spcBef>
                <a:spcPts val="0"/>
              </a:spcBef>
              <a:spcAft>
                <a:spcPts val="0"/>
              </a:spcAft>
              <a:buClr>
                <a:srgbClr val="FF9525"/>
              </a:buClr>
              <a:buSzPts val="21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FF6D25"/>
                </a:solidFill>
                <a:latin typeface="Arial"/>
                <a:ea typeface="Arial"/>
                <a:cs typeface="Arial"/>
                <a:sym typeface="Arial"/>
              </a:rPr>
              <a:t>💡 Insight:</a:t>
            </a:r>
            <a:br>
              <a:rPr b="1" i="0" lang="en-US" sz="2000" u="none" cap="none" strike="noStrike">
                <a:solidFill>
                  <a:srgbClr val="FF6D25"/>
                </a:solidFill>
                <a:latin typeface="Arial"/>
                <a:ea typeface="Arial"/>
                <a:cs typeface="Arial"/>
                <a:sym typeface="Arial"/>
              </a:rPr>
            </a:br>
            <a:endParaRPr b="1" i="0" sz="2000" u="none" cap="none" strike="noStrike">
              <a:solidFill>
                <a:srgbClr val="FF6D25"/>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Here is a </a:t>
            </a:r>
            <a:r>
              <a:rPr b="1" i="0" lang="en-US" sz="1800" u="none" cap="none" strike="noStrike">
                <a:solidFill>
                  <a:srgbClr val="000000"/>
                </a:solidFill>
                <a:latin typeface="Arial"/>
                <a:ea typeface="Arial"/>
                <a:cs typeface="Arial"/>
                <a:sym typeface="Arial"/>
              </a:rPr>
              <a:t>practical, SME-friendly checklist</a:t>
            </a:r>
            <a:r>
              <a:rPr b="0" i="0" lang="en-US" sz="1800" u="none" cap="none" strike="noStrike">
                <a:solidFill>
                  <a:srgbClr val="000000"/>
                </a:solidFill>
                <a:latin typeface="Arial"/>
                <a:ea typeface="Arial"/>
                <a:cs typeface="Arial"/>
                <a:sym typeface="Arial"/>
              </a:rPr>
              <a:t> you can use to implement </a:t>
            </a:r>
            <a:r>
              <a:rPr b="1" i="0" lang="en-US" sz="1800" u="none" cap="none" strike="noStrike">
                <a:solidFill>
                  <a:srgbClr val="000000"/>
                </a:solidFill>
                <a:latin typeface="Arial"/>
                <a:ea typeface="Arial"/>
                <a:cs typeface="Arial"/>
                <a:sym typeface="Arial"/>
              </a:rPr>
              <a:t>age-friendly HR practices</a:t>
            </a:r>
            <a:r>
              <a:rPr b="0" i="0" lang="en-US" sz="1800" u="none" cap="none" strike="noStrike">
                <a:solidFill>
                  <a:srgbClr val="000000"/>
                </a:solidFill>
                <a:latin typeface="Arial"/>
                <a:ea typeface="Arial"/>
                <a:cs typeface="Arial"/>
                <a:sym typeface="Arial"/>
              </a:rPr>
              <a:t> that help tap senior workers’ potential and reduce skills shortages in Europe.</a:t>
            </a:r>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384" name="Google Shape;384;p54"/>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FFFFFF"/>
              </a:buClr>
              <a:buSzPts val="2000"/>
              <a:buFont typeface="Arial"/>
              <a:buNone/>
            </a:pPr>
            <a:r>
              <a:rPr b="1" i="0" lang="en-US" sz="2000" u="none" cap="none" strike="noStrike">
                <a:solidFill>
                  <a:srgbClr val="FFFFFF"/>
                </a:solidFill>
                <a:latin typeface="Arial"/>
                <a:ea typeface="Arial"/>
                <a:cs typeface="Arial"/>
                <a:sym typeface="Arial"/>
              </a:rPr>
              <a:t>From Challenges to Solutions</a:t>
            </a:r>
            <a:endParaRPr b="1" i="0" sz="2000" u="none" cap="none" strike="noStrike">
              <a:solidFill>
                <a:srgbClr val="FFFFFF"/>
              </a:solidFill>
              <a:latin typeface="Arial"/>
              <a:ea typeface="Arial"/>
              <a:cs typeface="Arial"/>
              <a:sym typeface="Arial"/>
            </a:endParaRPr>
          </a:p>
        </p:txBody>
      </p:sp>
      <p:sp>
        <p:nvSpPr>
          <p:cNvPr id="385" name="Google Shape;385;p54"/>
          <p:cNvSpPr txBox="1"/>
          <p:nvPr/>
        </p:nvSpPr>
        <p:spPr>
          <a:xfrm>
            <a:off x="482214" y="3802255"/>
            <a:ext cx="4195294" cy="1154122"/>
          </a:xfrm>
          <a:prstGeom prst="rect">
            <a:avLst/>
          </a:prstGeom>
          <a:solidFill>
            <a:srgbClr val="FDC0C0"/>
          </a:solid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Clr>
                <a:srgbClr val="000000"/>
              </a:buClr>
              <a:buSzPts val="2800"/>
              <a:buFont typeface="Arial"/>
              <a:buNone/>
            </a:pPr>
            <a:r>
              <a:rPr b="1" i="0" lang="en-US" sz="2800" u="sng" cap="none" strike="noStrike">
                <a:solidFill>
                  <a:schemeClr val="hlink"/>
                </a:solidFill>
                <a:latin typeface="Arial"/>
                <a:ea typeface="Arial"/>
                <a:cs typeface="Arial"/>
                <a:sym typeface="Arial"/>
                <a:hlinkClick r:id="rId3"/>
              </a:rPr>
              <a:t>Checklist</a:t>
            </a:r>
            <a:br>
              <a:rPr b="1" i="0" lang="en-US" sz="2000" u="none" cap="none" strike="noStrike">
                <a:solidFill>
                  <a:srgbClr val="000000"/>
                </a:solidFill>
                <a:latin typeface="Arial"/>
                <a:ea typeface="Arial"/>
                <a:cs typeface="Arial"/>
                <a:sym typeface="Arial"/>
              </a:rPr>
            </a:br>
            <a:endParaRPr b="0" i="0" sz="1800" u="none" cap="none" strike="noStrike">
              <a:solidFill>
                <a:srgbClr val="000000"/>
              </a:solidFill>
              <a:latin typeface="Arial"/>
              <a:ea typeface="Arial"/>
              <a:cs typeface="Arial"/>
              <a:sym typeface="Arial"/>
            </a:endParaRPr>
          </a:p>
        </p:txBody>
      </p:sp>
      <p:pic>
        <p:nvPicPr>
          <p:cNvPr id="386" name="Google Shape;386;p54"/>
          <p:cNvPicPr preferRelativeResize="0"/>
          <p:nvPr/>
        </p:nvPicPr>
        <p:blipFill rotWithShape="1">
          <a:blip r:embed="rId4">
            <a:alphaModFix/>
          </a:blip>
          <a:srcRect b="0" l="0" r="0" t="0"/>
          <a:stretch/>
        </p:blipFill>
        <p:spPr>
          <a:xfrm>
            <a:off x="6239540" y="3509740"/>
            <a:ext cx="5808920" cy="3267517"/>
          </a:xfrm>
          <a:prstGeom prst="rect">
            <a:avLst/>
          </a:prstGeom>
          <a:noFill/>
          <a:ln>
            <a:noFill/>
          </a:ln>
        </p:spPr>
      </p:pic>
      <p:pic>
        <p:nvPicPr>
          <p:cNvPr id="387" name="Google Shape;387;p54"/>
          <p:cNvPicPr preferRelativeResize="0"/>
          <p:nvPr/>
        </p:nvPicPr>
        <p:blipFill rotWithShape="1">
          <a:blip r:embed="rId5">
            <a:alphaModFix/>
          </a:blip>
          <a:srcRect b="0" l="0" r="0" t="0"/>
          <a:stretch/>
        </p:blipFill>
        <p:spPr>
          <a:xfrm>
            <a:off x="8046720" y="585114"/>
            <a:ext cx="3649027" cy="14943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2" name="Shape 392"/>
        <p:cNvGrpSpPr/>
        <p:nvPr/>
      </p:nvGrpSpPr>
      <p:grpSpPr>
        <a:xfrm>
          <a:off x="0" y="0"/>
          <a:ext cx="0" cy="0"/>
          <a:chOff x="0" y="0"/>
          <a:chExt cx="0" cy="0"/>
        </a:xfrm>
      </p:grpSpPr>
      <p:sp>
        <p:nvSpPr>
          <p:cNvPr id="393" name="Google Shape;393;p55"/>
          <p:cNvSpPr txBox="1"/>
          <p:nvPr/>
        </p:nvSpPr>
        <p:spPr>
          <a:xfrm>
            <a:off x="80385" y="566928"/>
            <a:ext cx="9929456" cy="643249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FF6D25"/>
                </a:solidFill>
                <a:latin typeface="Arial"/>
                <a:ea typeface="Arial"/>
                <a:cs typeface="Arial"/>
                <a:sym typeface="Arial"/>
              </a:rPr>
              <a:t>Reflect and Take Away</a:t>
            </a:r>
            <a:endParaRPr b="1" i="0" sz="2800" u="none" cap="none" strike="noStrike">
              <a:solidFill>
                <a:srgbClr val="FF6D25"/>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Invite short group reflections on which practices could fit their own context. (Presentation &amp; Q&amp;A)</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Interactive Exercise:</a:t>
            </a:r>
            <a:br>
              <a:rPr b="1" i="0" lang="en-US" sz="1400" u="none" cap="none" strike="noStrike">
                <a:solidFill>
                  <a:srgbClr val="000000"/>
                </a:solidFill>
                <a:latin typeface="Arial"/>
                <a:ea typeface="Arial"/>
                <a:cs typeface="Arial"/>
                <a:sym typeface="Arial"/>
              </a:rPr>
            </a:br>
            <a:br>
              <a:rPr b="1" i="0" lang="en-US" sz="1400" u="none" cap="none" strike="noStrike">
                <a:solidFill>
                  <a:srgbClr val="000000"/>
                </a:solidFill>
                <a:latin typeface="Arial"/>
                <a:ea typeface="Arial"/>
                <a:cs typeface="Arial"/>
                <a:sym typeface="Arial"/>
              </a:rPr>
            </a:br>
            <a:r>
              <a:rPr b="1" i="0" lang="en-US" sz="1400" u="none" cap="none" strike="noStrike">
                <a:solidFill>
                  <a:srgbClr val="000000"/>
                </a:solidFill>
                <a:latin typeface="Arial"/>
                <a:ea typeface="Arial"/>
                <a:cs typeface="Arial"/>
                <a:sym typeface="Arial"/>
              </a:rPr>
              <a:t>“Designing an Age-Inclusive HR Policy” (10 Min)</a:t>
            </a:r>
            <a:br>
              <a:rPr b="1" i="0" lang="en-US" sz="1400" u="none" cap="none" strike="noStrike">
                <a:solidFill>
                  <a:srgbClr val="000000"/>
                </a:solidFill>
                <a:latin typeface="Arial"/>
                <a:ea typeface="Arial"/>
                <a:cs typeface="Arial"/>
                <a:sym typeface="Arial"/>
              </a:rPr>
            </a:br>
            <a:r>
              <a:rPr b="0" i="0" lang="en-US" sz="1400" u="none" cap="none" strike="noStrike">
                <a:solidFill>
                  <a:srgbClr val="000000"/>
                </a:solidFill>
                <a:latin typeface="Arial"/>
                <a:ea typeface="Arial"/>
                <a:cs typeface="Arial"/>
                <a:sym typeface="Arial"/>
              </a:rPr>
              <a:t>Small groups: review a scenario (e.g., redesigning a learning &amp; development program to include senior staff).</a:t>
            </a:r>
            <a:br>
              <a:rPr b="0" i="0" lang="en-US" sz="1400" u="none" cap="none" strike="noStrike">
                <a:solidFill>
                  <a:srgbClr val="000000"/>
                </a:solidFill>
                <a:latin typeface="Arial"/>
                <a:ea typeface="Arial"/>
                <a:cs typeface="Arial"/>
                <a:sym typeface="Arial"/>
              </a:rPr>
            </a:br>
            <a:r>
              <a:rPr b="0" i="0" lang="en-US" sz="1400" u="none" cap="none" strike="noStrike">
                <a:solidFill>
                  <a:srgbClr val="000000"/>
                </a:solidFill>
                <a:latin typeface="Arial"/>
                <a:ea typeface="Arial"/>
                <a:cs typeface="Arial"/>
                <a:sym typeface="Arial"/>
              </a:rPr>
              <a:t>Work with the ELEVATE  </a:t>
            </a:r>
            <a:r>
              <a:rPr b="0" i="0" lang="en-US" sz="1400" u="sng" cap="none" strike="noStrike">
                <a:solidFill>
                  <a:schemeClr val="hlink"/>
                </a:solidFill>
                <a:latin typeface="Arial"/>
                <a:ea typeface="Arial"/>
                <a:cs typeface="Arial"/>
                <a:sym typeface="Arial"/>
                <a:hlinkClick r:id="rId3"/>
              </a:rPr>
              <a:t>Checklist</a:t>
            </a:r>
            <a:br>
              <a:rPr b="0" i="0" lang="en-US" sz="1400" u="none" cap="none" strike="noStrike">
                <a:solidFill>
                  <a:srgbClr val="000000"/>
                </a:solidFill>
                <a:latin typeface="Arial"/>
                <a:ea typeface="Arial"/>
                <a:cs typeface="Arial"/>
                <a:sym typeface="Arial"/>
              </a:rPr>
            </a:br>
            <a:r>
              <a:rPr b="0" i="0" lang="en-US" sz="1400" u="none" cap="none" strike="noStrike">
                <a:solidFill>
                  <a:srgbClr val="000000"/>
                </a:solidFill>
                <a:latin typeface="Arial"/>
                <a:ea typeface="Arial"/>
                <a:cs typeface="Arial"/>
                <a:sym typeface="Arial"/>
              </a:rPr>
              <a:t>Identify concrete HR measures, incentives, and leadership supports. (Group discussion &amp; feedback)</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Leadership Approaches Summary (5 Min)</a:t>
            </a:r>
            <a:br>
              <a:rPr b="1" i="0" lang="en-US" sz="1400" u="none" cap="none" strike="noStrike">
                <a:solidFill>
                  <a:srgbClr val="000000"/>
                </a:solidFill>
                <a:latin typeface="Arial"/>
                <a:ea typeface="Arial"/>
                <a:cs typeface="Arial"/>
                <a:sym typeface="Arial"/>
              </a:rPr>
            </a:br>
            <a:r>
              <a:rPr b="1" i="0" lang="en-US" sz="1400" u="none" cap="none" strike="noStrike">
                <a:solidFill>
                  <a:srgbClr val="000000"/>
                </a:solidFill>
                <a:latin typeface="Arial"/>
                <a:ea typeface="Arial"/>
                <a:cs typeface="Arial"/>
                <a:sym typeface="Arial"/>
              </a:rPr>
              <a:t>Summarize leadership styles that support senior workers:</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Intergenerational teams</a:t>
            </a:r>
            <a:br>
              <a:rPr b="0" i="0" lang="en-US" sz="1400" u="none" cap="none" strike="noStrike">
                <a:solidFill>
                  <a:srgbClr val="000000"/>
                </a:solidFill>
                <a:latin typeface="Arial"/>
                <a:ea typeface="Arial"/>
                <a:cs typeface="Arial"/>
                <a:sym typeface="Arial"/>
              </a:rPr>
            </a:br>
            <a:r>
              <a:rPr b="0" i="0" lang="en-US" sz="1400" u="none" cap="none" strike="noStrike">
                <a:solidFill>
                  <a:srgbClr val="000000"/>
                </a:solidFill>
                <a:latin typeface="Arial"/>
                <a:ea typeface="Arial"/>
                <a:cs typeface="Arial"/>
                <a:sym typeface="Arial"/>
              </a:rPr>
              <a:t>Lifelong learning and reskilling opportunities</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Coaching &amp; mentoring cultures</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Inclusive communication strategies.</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Connect these to HR’s role in leader development. (Presentation)</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a:t>
            </a:r>
            <a:endParaRPr/>
          </a:p>
          <a:p>
            <a:pPr indent="0" lvl="0" marL="0" marR="0" rtl="0" algn="l">
              <a:lnSpc>
                <a:spcPct val="100000"/>
              </a:lnSpc>
              <a:spcBef>
                <a:spcPts val="0"/>
              </a:spcBef>
              <a:spcAft>
                <a:spcPts val="0"/>
              </a:spcAft>
              <a:buNone/>
            </a:pPr>
            <a:br>
              <a:rPr b="1" i="0" lang="en-US" sz="1400" u="none" cap="none" strike="noStrike">
                <a:solidFill>
                  <a:srgbClr val="000000"/>
                </a:solidFill>
                <a:latin typeface="Arial"/>
                <a:ea typeface="Arial"/>
                <a:cs typeface="Arial"/>
                <a:sym typeface="Arial"/>
              </a:rPr>
            </a:br>
            <a:r>
              <a:rPr b="1" i="0" lang="en-US" sz="1400" u="none" cap="none" strike="noStrike">
                <a:solidFill>
                  <a:srgbClr val="000000"/>
                </a:solidFill>
                <a:latin typeface="Arial"/>
                <a:ea typeface="Arial"/>
                <a:cs typeface="Arial"/>
                <a:sym typeface="Arial"/>
              </a:rPr>
              <a:t>Reflection &amp; Takeaway</a:t>
            </a:r>
            <a:br>
              <a:rPr b="1" i="0" lang="en-US" sz="1400" u="none" cap="none" strike="noStrike">
                <a:solidFill>
                  <a:srgbClr val="000000"/>
                </a:solidFill>
                <a:latin typeface="Arial"/>
                <a:ea typeface="Arial"/>
                <a:cs typeface="Arial"/>
                <a:sym typeface="Arial"/>
              </a:rPr>
            </a:br>
            <a:r>
              <a:rPr b="0" i="0" lang="en-US" sz="1400" u="none" cap="none" strike="noStrike">
                <a:solidFill>
                  <a:srgbClr val="000000"/>
                </a:solidFill>
                <a:latin typeface="Arial"/>
                <a:ea typeface="Arial"/>
                <a:cs typeface="Arial"/>
                <a:sym typeface="Arial"/>
              </a:rPr>
              <a:t>Roundtable question: </a:t>
            </a:r>
            <a:r>
              <a:rPr b="0" i="1" lang="en-US" sz="1400" u="none" cap="none" strike="noStrike">
                <a:solidFill>
                  <a:srgbClr val="000000"/>
                </a:solidFill>
                <a:latin typeface="Arial"/>
                <a:ea typeface="Arial"/>
                <a:cs typeface="Arial"/>
                <a:sym typeface="Arial"/>
              </a:rPr>
              <a:t>“What’s one HR initiative you could implement in your company to leverage senior talent?”</a:t>
            </a:r>
            <a:r>
              <a:rPr b="0" i="0" lang="en-US" sz="1400" u="none" cap="none" strike="noStrike">
                <a:solidFill>
                  <a:srgbClr val="000000"/>
                </a:solidFill>
                <a:latin typeface="Arial"/>
                <a:ea typeface="Arial"/>
                <a:cs typeface="Arial"/>
                <a:sym typeface="Arial"/>
              </a:rPr>
              <a:t> </a:t>
            </a:r>
            <a:br>
              <a:rPr b="0" i="0" lang="en-US" sz="1400" u="none" cap="none" strike="noStrike">
                <a:solidFill>
                  <a:srgbClr val="000000"/>
                </a:solidFill>
                <a:latin typeface="Arial"/>
                <a:ea typeface="Arial"/>
                <a:cs typeface="Arial"/>
                <a:sym typeface="Arial"/>
              </a:rPr>
            </a:br>
            <a:r>
              <a:rPr b="0" i="0" lang="en-US" sz="1400" u="none" cap="none" strike="noStrike">
                <a:solidFill>
                  <a:srgbClr val="000000"/>
                </a:solidFill>
                <a:latin typeface="Arial"/>
                <a:ea typeface="Arial"/>
                <a:cs typeface="Arial"/>
                <a:sym typeface="Arial"/>
              </a:rPr>
              <a:t>Summarize and close. (Group reflection)</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br>
              <a:rPr b="0" i="0" lang="en-US" sz="1800" u="none" cap="none" strike="noStrike">
                <a:solidFill>
                  <a:srgbClr val="000000"/>
                </a:solidFill>
                <a:latin typeface="Arial"/>
                <a:ea typeface="Arial"/>
                <a:cs typeface="Arial"/>
                <a:sym typeface="Arial"/>
              </a:rPr>
            </a:br>
            <a:r>
              <a:rPr b="1" i="0" lang="en-US" sz="1800" u="none" cap="none" strike="noStrike">
                <a:solidFill>
                  <a:srgbClr val="FF6D25"/>
                </a:solidFill>
                <a:latin typeface="Arial"/>
                <a:ea typeface="Arial"/>
                <a:cs typeface="Arial"/>
                <a:sym typeface="Arial"/>
              </a:rPr>
              <a:t>Message: </a:t>
            </a:r>
            <a:r>
              <a:rPr b="0" i="0" lang="en-US" sz="1800" u="none" cap="none" strike="noStrike">
                <a:solidFill>
                  <a:srgbClr val="000000"/>
                </a:solidFill>
                <a:latin typeface="Arial"/>
                <a:ea typeface="Arial"/>
                <a:cs typeface="Arial"/>
                <a:sym typeface="Arial"/>
              </a:rPr>
              <a:t>Reflection turns insights into action. </a:t>
            </a:r>
            <a:endParaRPr/>
          </a:p>
          <a:p>
            <a:pPr indent="0" lvl="0" marL="0" marR="0" rtl="0" algn="l">
              <a:lnSpc>
                <a:spcPct val="100000"/>
              </a:lnSpc>
              <a:spcBef>
                <a:spcPts val="0"/>
              </a:spcBef>
              <a:spcAft>
                <a:spcPts val="0"/>
              </a:spcAft>
              <a:buNone/>
            </a:pPr>
            <a:r>
              <a:rPr b="0" i="0" lang="en-US" sz="1800" u="none" cap="none" strike="noStrike">
                <a:solidFill>
                  <a:srgbClr val="000000"/>
                </a:solidFill>
                <a:latin typeface="Arial"/>
                <a:ea typeface="Arial"/>
                <a:cs typeface="Arial"/>
                <a:sym typeface="Arial"/>
              </a:rPr>
              <a:t>. </a:t>
            </a:r>
            <a:endParaRPr/>
          </a:p>
          <a:p>
            <a:pPr indent="0" lvl="0" marL="0" marR="0" rtl="0" algn="l">
              <a:lnSpc>
                <a:spcPct val="100000"/>
              </a:lnSpc>
              <a:spcBef>
                <a:spcPts val="0"/>
              </a:spcBef>
              <a:spcAft>
                <a:spcPts val="0"/>
              </a:spcAft>
              <a:buNone/>
            </a:pPr>
            <a:r>
              <a:t/>
            </a:r>
            <a:endParaRPr b="0" i="0" sz="1800" u="none" cap="none" strike="noStrike">
              <a:solidFill>
                <a:srgbClr val="000000"/>
              </a:solidFill>
              <a:latin typeface="Arial"/>
              <a:ea typeface="Arial"/>
              <a:cs typeface="Arial"/>
              <a:sym typeface="Arial"/>
            </a:endParaRPr>
          </a:p>
        </p:txBody>
      </p:sp>
      <p:sp>
        <p:nvSpPr>
          <p:cNvPr id="394" name="Google Shape;394;p55"/>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FFFFFF"/>
              </a:buClr>
              <a:buSzPts val="2000"/>
              <a:buFont typeface="Arial"/>
              <a:buNone/>
            </a:pPr>
            <a:r>
              <a:rPr b="1" i="0" lang="en-US" sz="2000" u="none" cap="none" strike="noStrike">
                <a:solidFill>
                  <a:srgbClr val="FFFFFF"/>
                </a:solidFill>
                <a:latin typeface="Arial"/>
                <a:ea typeface="Arial"/>
                <a:cs typeface="Arial"/>
                <a:sym typeface="Arial"/>
              </a:rPr>
              <a:t>Closing the Session</a:t>
            </a:r>
            <a:endParaRPr b="1" i="0" sz="2000" u="none" cap="none" strike="noStrike">
              <a:solidFill>
                <a:srgbClr val="FFFFFF"/>
              </a:solidFill>
              <a:latin typeface="Arial"/>
              <a:ea typeface="Arial"/>
              <a:cs typeface="Arial"/>
              <a:sym typeface="Arial"/>
            </a:endParaRPr>
          </a:p>
        </p:txBody>
      </p:sp>
      <p:pic>
        <p:nvPicPr>
          <p:cNvPr id="395" name="Google Shape;395;p55"/>
          <p:cNvPicPr preferRelativeResize="0"/>
          <p:nvPr/>
        </p:nvPicPr>
        <p:blipFill rotWithShape="1">
          <a:blip r:embed="rId4">
            <a:alphaModFix/>
          </a:blip>
          <a:srcRect b="0" l="0" r="0" t="0"/>
          <a:stretch/>
        </p:blipFill>
        <p:spPr>
          <a:xfrm>
            <a:off x="9331261" y="2997517"/>
            <a:ext cx="2143125" cy="21431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56"/>
          <p:cNvSpPr txBox="1"/>
          <p:nvPr/>
        </p:nvSpPr>
        <p:spPr>
          <a:xfrm>
            <a:off x="3016714" y="376381"/>
            <a:ext cx="6097772" cy="110799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600"/>
              <a:buFont typeface="Arial"/>
              <a:buNone/>
            </a:pPr>
            <a:r>
              <a:rPr b="1" i="0" lang="en-US" sz="6600" u="none" cap="none" strike="noStrike">
                <a:solidFill>
                  <a:schemeClr val="lt1"/>
                </a:solidFill>
                <a:latin typeface="Arial"/>
                <a:ea typeface="Arial"/>
                <a:cs typeface="Arial"/>
                <a:sym typeface="Arial"/>
              </a:rPr>
              <a:t>THANK YOU</a:t>
            </a:r>
            <a:endParaRPr b="0" i="0" sz="6600" u="none" cap="none" strike="noStrike">
              <a:solidFill>
                <a:schemeClr val="lt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Elevate">
      <a:dk1>
        <a:srgbClr val="000000"/>
      </a:dk1>
      <a:lt1>
        <a:srgbClr val="FFFFFF"/>
      </a:lt1>
      <a:dk2>
        <a:srgbClr val="4B4B4B"/>
      </a:dk2>
      <a:lt2>
        <a:srgbClr val="E7E6E6"/>
      </a:lt2>
      <a:accent1>
        <a:srgbClr val="FF6D25"/>
      </a:accent1>
      <a:accent2>
        <a:srgbClr val="FFCF01"/>
      </a:accent2>
      <a:accent3>
        <a:srgbClr val="BC0808"/>
      </a:accent3>
      <a:accent4>
        <a:srgbClr val="0039AC"/>
      </a:accent4>
      <a:accent5>
        <a:srgbClr val="00C8BE"/>
      </a:accent5>
      <a:accent6>
        <a:srgbClr val="FF9525"/>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2_Office Theme">
  <a:themeElements>
    <a:clrScheme name="Elevate">
      <a:dk1>
        <a:srgbClr val="000000"/>
      </a:dk1>
      <a:lt1>
        <a:srgbClr val="FFFFFF"/>
      </a:lt1>
      <a:dk2>
        <a:srgbClr val="4B4B4B"/>
      </a:dk2>
      <a:lt2>
        <a:srgbClr val="E7E6E6"/>
      </a:lt2>
      <a:accent1>
        <a:srgbClr val="FF6D25"/>
      </a:accent1>
      <a:accent2>
        <a:srgbClr val="FFCF01"/>
      </a:accent2>
      <a:accent3>
        <a:srgbClr val="BC0808"/>
      </a:accent3>
      <a:accent4>
        <a:srgbClr val="0039AC"/>
      </a:accent4>
      <a:accent5>
        <a:srgbClr val="00C8BE"/>
      </a:accent5>
      <a:accent6>
        <a:srgbClr val="FF9525"/>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4_Office Theme">
  <a:themeElements>
    <a:clrScheme name="Elevate">
      <a:dk1>
        <a:srgbClr val="000000"/>
      </a:dk1>
      <a:lt1>
        <a:srgbClr val="FFFFFF"/>
      </a:lt1>
      <a:dk2>
        <a:srgbClr val="4B4B4B"/>
      </a:dk2>
      <a:lt2>
        <a:srgbClr val="E7E6E6"/>
      </a:lt2>
      <a:accent1>
        <a:srgbClr val="FF6D25"/>
      </a:accent1>
      <a:accent2>
        <a:srgbClr val="FFCF01"/>
      </a:accent2>
      <a:accent3>
        <a:srgbClr val="BC0808"/>
      </a:accent3>
      <a:accent4>
        <a:srgbClr val="0039AC"/>
      </a:accent4>
      <a:accent5>
        <a:srgbClr val="00C8BE"/>
      </a:accent5>
      <a:accent6>
        <a:srgbClr val="FF9525"/>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