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10287000" cx="18288000"/>
  <p:notesSz cx="6858000" cy="9144000"/>
  <p:embeddedFontLst>
    <p:embeddedFont>
      <p:font typeface="Cardo"/>
      <p:regular r:id="rId30"/>
      <p:bold r:id="rId31"/>
      <p:italic r:id="rId32"/>
    </p:embeddedFont>
    <p:embeddedFont>
      <p:font typeface="Arimo"/>
      <p:bold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5" roundtripDataSignature="AMtx7miQA62K8dTnrN09ID2+cqj68q6xi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Cardo-bold.fntdata"/><Relationship Id="rId30" Type="http://schemas.openxmlformats.org/officeDocument/2006/relationships/font" Target="fonts/Cardo-regular.fntdata"/><Relationship Id="rId11" Type="http://schemas.openxmlformats.org/officeDocument/2006/relationships/slide" Target="slides/slide6.xml"/><Relationship Id="rId33" Type="http://schemas.openxmlformats.org/officeDocument/2006/relationships/font" Target="fonts/Arimo-bold.fntdata"/><Relationship Id="rId10" Type="http://schemas.openxmlformats.org/officeDocument/2006/relationships/slide" Target="slides/slide5.xml"/><Relationship Id="rId32" Type="http://schemas.openxmlformats.org/officeDocument/2006/relationships/font" Target="fonts/Cardo-italic.fntdata"/><Relationship Id="rId13" Type="http://schemas.openxmlformats.org/officeDocument/2006/relationships/slide" Target="slides/slide8.xml"/><Relationship Id="rId35" Type="http://customschemas.google.com/relationships/presentationmetadata" Target="metadata"/><Relationship Id="rId12" Type="http://schemas.openxmlformats.org/officeDocument/2006/relationships/slide" Target="slides/slide7.xml"/><Relationship Id="rId34" Type="http://schemas.openxmlformats.org/officeDocument/2006/relationships/font" Target="fonts/Arimo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3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3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3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3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6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7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7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11" Type="http://schemas.openxmlformats.org/officeDocument/2006/relationships/image" Target="../media/image10.jpg"/><Relationship Id="rId10" Type="http://schemas.openxmlformats.org/officeDocument/2006/relationships/image" Target="../media/image8.png"/><Relationship Id="rId9" Type="http://schemas.openxmlformats.org/officeDocument/2006/relationships/image" Target="../media/image4.png"/><Relationship Id="rId5" Type="http://schemas.openxmlformats.org/officeDocument/2006/relationships/image" Target="../media/image9.png"/><Relationship Id="rId6" Type="http://schemas.openxmlformats.org/officeDocument/2006/relationships/image" Target="../media/image3.png"/><Relationship Id="rId7" Type="http://schemas.openxmlformats.org/officeDocument/2006/relationships/image" Target="../media/image2.jpg"/><Relationship Id="rId8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10" Type="http://schemas.openxmlformats.org/officeDocument/2006/relationships/hyperlink" Target="https://fra.europa.eu/en/eu-charter" TargetMode="External"/><Relationship Id="rId9" Type="http://schemas.openxmlformats.org/officeDocument/2006/relationships/hyperlink" Target="https://eur-lex.europa.eu/legal-content/EN/ALL/?uri=celex%3A31989L0391" TargetMode="External"/><Relationship Id="rId5" Type="http://schemas.openxmlformats.org/officeDocument/2006/relationships/image" Target="../media/image6.png"/><Relationship Id="rId6" Type="http://schemas.openxmlformats.org/officeDocument/2006/relationships/hyperlink" Target="https://eur-lex.europa.eu/eli/dir/2000/78/oj/eng" TargetMode="External"/><Relationship Id="rId7" Type="http://schemas.openxmlformats.org/officeDocument/2006/relationships/hyperlink" Target="https://osha.europa.eu/en/legislation/directives/council-directive-2006-54-ec" TargetMode="External"/><Relationship Id="rId8" Type="http://schemas.openxmlformats.org/officeDocument/2006/relationships/hyperlink" Target="https://employment-social-affairs.ec.europa.eu/policies-and-activities/rights-work/labour-law/working-conditions/working-time-directive_en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13.jpg"/><Relationship Id="rId7" Type="http://schemas.openxmlformats.org/officeDocument/2006/relationships/hyperlink" Target="https://eur-lex.europa.eu/legal-content/EN/TXT/?uri=CELEX:32000L0078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hyperlink" Target="https://eur-lex.europa.eu/eli/dir/2006/54/2006-07-26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hyperlink" Target="https://www.who.int/teams/social-determinants-of-health/demographic-change-and-healthy-ageing/combatting-ageism/global-report-on-ageism" TargetMode="External"/><Relationship Id="rId7" Type="http://schemas.openxmlformats.org/officeDocument/2006/relationships/hyperlink" Target="https://www.who.int/teams/social-determinants-of-health/demographic-change-and-healthy-ageing/combatting-ageism/global-report-on-ageism" TargetMode="External"/><Relationship Id="rId8" Type="http://schemas.openxmlformats.org/officeDocument/2006/relationships/hyperlink" Target="https://www.who.int/teams/social-determinants-of-health/demographic-change-and-healthy-ageing/combatting-ageism/global-report-on-ageism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1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hyperlink" Target="https://ec.europa.eu/commission/presscorner/detail/en/ip_22_6895" TargetMode="External"/><Relationship Id="rId7" Type="http://schemas.openxmlformats.org/officeDocument/2006/relationships/hyperlink" Target="https://ec.europa.eu/commission/presscorner/detail/en/ip_22_6895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hyperlink" Target="https://employment-social-affairs.ec.europa.eu/policies-and-activities/european-pillar-social-rights-building-fairer-and-more-inclusive-european-union_en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hyperlink" Target="https://www.eiopa.europa.eu/impact-social-and-behavioural-aspects-gender-pension-gap-europe-2024-06-26_en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11" Type="http://schemas.openxmlformats.org/officeDocument/2006/relationships/hyperlink" Target="https://osha.europa.eu/en/about-eu-osha/national-focal-points/austria" TargetMode="External"/><Relationship Id="rId10" Type="http://schemas.openxmlformats.org/officeDocument/2006/relationships/hyperlink" Target="https://osha.europa.eu/en/about-eu-osha/national-focal-points/austria" TargetMode="External"/><Relationship Id="rId9" Type="http://schemas.openxmlformats.org/officeDocument/2006/relationships/hyperlink" Target="https://www.sozialministerium.gv.at/en/Topics/Labour/Labour-Law/Equal-Treatment.html" TargetMode="External"/><Relationship Id="rId5" Type="http://schemas.openxmlformats.org/officeDocument/2006/relationships/image" Target="../media/image6.png"/><Relationship Id="rId6" Type="http://schemas.openxmlformats.org/officeDocument/2006/relationships/image" Target="../media/image14.jpg"/><Relationship Id="rId7" Type="http://schemas.openxmlformats.org/officeDocument/2006/relationships/hyperlink" Target="https://www.ris.bka.gv.at/GeltendeFassung.wxe?Abfrage=Bundesnormen&amp;Gesetzesnummer=20003395" TargetMode="External"/><Relationship Id="rId8" Type="http://schemas.openxmlformats.org/officeDocument/2006/relationships/hyperlink" Target="https://www.sozialministerium.gv.at/en/Topics/Labour/Labour-Law/Equal-Treatment.html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hyperlink" Target="https://www.eu-gleichbehandlungsstelle.de/eugs-en/eu-citizens/information-center/pension" TargetMode="External"/><Relationship Id="rId5" Type="http://schemas.openxmlformats.org/officeDocument/2006/relationships/image" Target="../media/image6.png"/><Relationship Id="rId6" Type="http://schemas.openxmlformats.org/officeDocument/2006/relationships/image" Target="../media/image15.jpg"/><Relationship Id="rId7" Type="http://schemas.openxmlformats.org/officeDocument/2006/relationships/hyperlink" Target="https://www.antidiskriminierungsstelle.de/EN/about-discrimination/order-and-law/general-equal-treatment-act/general-equal-treatment-act-node.html" TargetMode="External"/><Relationship Id="rId8" Type="http://schemas.openxmlformats.org/officeDocument/2006/relationships/hyperlink" Target="https://www.antidiskriminierungsstelle.de/EN/about-discrimination/order-and-law/general-equal-treatment-act/general-equal-treatment-act-node.html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11" Type="http://schemas.openxmlformats.org/officeDocument/2006/relationships/image" Target="../media/image19.jpg"/><Relationship Id="rId10" Type="http://schemas.openxmlformats.org/officeDocument/2006/relationships/hyperlink" Target="https://www.boe.es/buscar/act.php?id=BOE-A-2015-11430&amp;p=20230317&amp;tn=1#a34-" TargetMode="External"/><Relationship Id="rId9" Type="http://schemas.openxmlformats.org/officeDocument/2006/relationships/hyperlink" Target="https://www.boe.es/buscar/act.php?id=BOE-A-2015-11430&amp;p=20230317&amp;tn=1#a34-" TargetMode="External"/><Relationship Id="rId5" Type="http://schemas.openxmlformats.org/officeDocument/2006/relationships/image" Target="../media/image6.png"/><Relationship Id="rId6" Type="http://schemas.openxmlformats.org/officeDocument/2006/relationships/image" Target="../media/image13.jpg"/><Relationship Id="rId7" Type="http://schemas.openxmlformats.org/officeDocument/2006/relationships/hyperlink" Target="https://www.boe.es/buscar/act.php?id=BOE-A-2015-11430" TargetMode="External"/><Relationship Id="rId8" Type="http://schemas.openxmlformats.org/officeDocument/2006/relationships/hyperlink" Target="https://www.boe.es/buscar/act.php?id=BOE-A-2015-11430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hyperlink" Target="https://distaccoue.lavoro.gov.it/en-gb/Thematic-Areas/Thematic-area-detail/id/3/National-Collective-agreements" TargetMode="External"/><Relationship Id="rId5" Type="http://schemas.openxmlformats.org/officeDocument/2006/relationships/image" Target="../media/image6.png"/><Relationship Id="rId6" Type="http://schemas.openxmlformats.org/officeDocument/2006/relationships/image" Target="../media/image18.jpg"/><Relationship Id="rId7" Type="http://schemas.openxmlformats.org/officeDocument/2006/relationships/hyperlink" Target="https://www.unar.it/portale/web/unar-en/italian" TargetMode="External"/><Relationship Id="rId8" Type="http://schemas.openxmlformats.org/officeDocument/2006/relationships/hyperlink" Target="https://www.unar.it/portale/web/unar-en/italian" TargetMode="External"/></Relationships>
</file>

<file path=ppt/slides/_rels/slide21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irishstatutebook.ie/eli/2025/act/16/enacted/en/html" TargetMode="External"/><Relationship Id="rId10" Type="http://schemas.openxmlformats.org/officeDocument/2006/relationships/hyperlink" Target="https://www.irishstatutebook.ie/eli/2025/act/16/enacted/en/html" TargetMode="External"/><Relationship Id="rId13" Type="http://schemas.openxmlformats.org/officeDocument/2006/relationships/hyperlink" Target="https://www.gov.ie/en/department-of-social-protection/campaigns/auto-enrolment/?gad_source=1&amp;gad_campaignid=21868806366&amp;gbraid=0AAAAA-cIHC2_N7XLhDud34s38e1HTBWpM&amp;gclid=Cj0KCQiAnJHMBhDAARIsABr7b84aT3im4D037zbvGY19jve4ZFGo3U6hlGsDeMXfBbkzM__STVSlrsgaAse_EALw_wcB" TargetMode="External"/><Relationship Id="rId12" Type="http://schemas.openxmlformats.org/officeDocument/2006/relationships/hyperlink" Target="https://www.gov.ie/en/department-of-social-protection/campaigns/auto-enrolment/?gad_source=1&amp;gad_campaignid=21868806366&amp;gbraid=0AAAAA-cIHC2_N7XLhDud34s38e1HTBWpM&amp;gclid=Cj0KCQiAnJHMBhDAARIsABr7b84aT3im4D037zbvGY19jve4ZFGo3U6hlGsDeMXfBbkzM__STVSlrsgaAse_EALw_wcB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hyperlink" Target="https://www.irishstatutebook.ie/eli/2000/act/8/enacted/en/index.html" TargetMode="External"/><Relationship Id="rId5" Type="http://schemas.openxmlformats.org/officeDocument/2006/relationships/image" Target="../media/image6.png"/><Relationship Id="rId6" Type="http://schemas.openxmlformats.org/officeDocument/2006/relationships/image" Target="../media/image17.jpg"/><Relationship Id="rId7" Type="http://schemas.openxmlformats.org/officeDocument/2006/relationships/hyperlink" Target="https://www.irishstatutebook.ie/eli/1998/act/21/enacted/en/html" TargetMode="External"/><Relationship Id="rId8" Type="http://schemas.openxmlformats.org/officeDocument/2006/relationships/hyperlink" Target="https://www.irishstatutebook.ie/eli/1998/act/21/enacted/en/html" TargetMode="External"/></Relationships>
</file>

<file path=ppt/slides/_rels/slide22.xml.rels><?xml version="1.0" encoding="UTF-8" standalone="yes"?><Relationships xmlns="http://schemas.openxmlformats.org/package/2006/relationships"><Relationship Id="rId11" Type="http://schemas.openxmlformats.org/officeDocument/2006/relationships/hyperlink" Target="https://zakonodaja.com/zakon/zutd" TargetMode="External"/><Relationship Id="rId10" Type="http://schemas.openxmlformats.org/officeDocument/2006/relationships/hyperlink" Target="https://pisrs.si/pregledPredpisa?id=ZAKO5944" TargetMode="External"/><Relationship Id="rId13" Type="http://schemas.openxmlformats.org/officeDocument/2006/relationships/hyperlink" Target="https://zakonodaja.com/zakon/zutd" TargetMode="External"/><Relationship Id="rId12" Type="http://schemas.openxmlformats.org/officeDocument/2006/relationships/hyperlink" Target="https://zakonodaja.com/zakon/zutd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hyperlink" Target="https://pisrs.si/pregledPredpisa?id=ZAKO5944" TargetMode="External"/><Relationship Id="rId5" Type="http://schemas.openxmlformats.org/officeDocument/2006/relationships/image" Target="../media/image6.png"/><Relationship Id="rId6" Type="http://schemas.openxmlformats.org/officeDocument/2006/relationships/image" Target="../media/image16.jpg"/><Relationship Id="rId7" Type="http://schemas.openxmlformats.org/officeDocument/2006/relationships/hyperlink" Target="https://natlex.ilo.org/dyn/natlex2/r/natlex/fe/details?p3_isn=89470" TargetMode="External"/><Relationship Id="rId8" Type="http://schemas.openxmlformats.org/officeDocument/2006/relationships/hyperlink" Target="https://natlex.ilo.org/dyn/natlex2/r/natlex/fe/details?p3_isn=89470" TargetMode="External"/></Relationships>
</file>

<file path=ppt/slides/_rels/slide23.xml.rels><?xml version="1.0" encoding="UTF-8" standalone="yes"?><Relationships xmlns="http://schemas.openxmlformats.org/package/2006/relationships"><Relationship Id="rId11" Type="http://schemas.openxmlformats.org/officeDocument/2006/relationships/hyperlink" Target="https://employment-social-affairs.ec.europa.eu/news/pension-adequacy-report-underlines-importance-resilient-european-pension-systems-face-global-2024-06-24_en" TargetMode="External"/><Relationship Id="rId10" Type="http://schemas.openxmlformats.org/officeDocument/2006/relationships/hyperlink" Target="https://www.age-platform.eu/barometer-2023/support-for-older-people-in-the-labour-market/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hyperlink" Target="https://op.europa.eu/webpub/empl/lmwd-annual-review-report-2024/chapter3/introduction.html" TargetMode="External"/><Relationship Id="rId5" Type="http://schemas.openxmlformats.org/officeDocument/2006/relationships/image" Target="../media/image6.png"/><Relationship Id="rId6" Type="http://schemas.openxmlformats.org/officeDocument/2006/relationships/hyperlink" Target="https://www.age-platform.eu/barometer-2023/workplaces-for-all-ages/" TargetMode="External"/><Relationship Id="rId7" Type="http://schemas.openxmlformats.org/officeDocument/2006/relationships/hyperlink" Target="https://www.who.int/teams/social-determinants-of-health/demographic-change-and-healthy-ageing/combatting-ageism/global-report-on-ageism" TargetMode="External"/><Relationship Id="rId8" Type="http://schemas.openxmlformats.org/officeDocument/2006/relationships/hyperlink" Target="https://www.oecd.org/en/publications/promoting-an-age-inclusive-workforce_59752153-en.html" TargetMode="External"/></Relationships>
</file>

<file path=ppt/slides/_rels/slide24.xml.rels><?xml version="1.0" encoding="UTF-8" standalone="yes"?><Relationships xmlns="http://schemas.openxmlformats.org/package/2006/relationships"><Relationship Id="rId11" Type="http://schemas.openxmlformats.org/officeDocument/2006/relationships/image" Target="../media/image8.png"/><Relationship Id="rId10" Type="http://schemas.openxmlformats.org/officeDocument/2006/relationships/image" Target="../media/image4.png"/><Relationship Id="rId1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5" Type="http://schemas.openxmlformats.org/officeDocument/2006/relationships/image" Target="../media/image1.png"/><Relationship Id="rId6" Type="http://schemas.openxmlformats.org/officeDocument/2006/relationships/image" Target="../media/image9.png"/><Relationship Id="rId7" Type="http://schemas.openxmlformats.org/officeDocument/2006/relationships/image" Target="../media/image3.png"/><Relationship Id="rId8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2067" y="5784666"/>
            <a:ext cx="18288000" cy="4578953"/>
          </a:xfrm>
          <a:custGeom>
            <a:rect b="b" l="l" r="r" t="t"/>
            <a:pathLst>
              <a:path extrusionOk="0" h="6105271" w="24384000">
                <a:moveTo>
                  <a:pt x="0" y="0"/>
                </a:moveTo>
                <a:lnTo>
                  <a:pt x="24384000" y="0"/>
                </a:lnTo>
                <a:lnTo>
                  <a:pt x="24384000" y="6105271"/>
                </a:lnTo>
                <a:lnTo>
                  <a:pt x="0" y="6105271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>
            <a:off x="3841013" y="1085840"/>
            <a:ext cx="10605973" cy="4907242"/>
          </a:xfrm>
          <a:custGeom>
            <a:rect b="b" l="l" r="r" t="t"/>
            <a:pathLst>
              <a:path extrusionOk="0" h="4907242" w="10605973">
                <a:moveTo>
                  <a:pt x="0" y="0"/>
                </a:moveTo>
                <a:lnTo>
                  <a:pt x="10605974" y="0"/>
                </a:lnTo>
                <a:lnTo>
                  <a:pt x="10605974" y="4907242"/>
                </a:lnTo>
                <a:lnTo>
                  <a:pt x="0" y="4907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939" l="-16344" r="-16970" t="-39572"/>
            </a:stretch>
          </a:blipFill>
          <a:ln>
            <a:noFill/>
          </a:ln>
        </p:spPr>
      </p:sp>
      <p:sp>
        <p:nvSpPr>
          <p:cNvPr descr="Uma imagem com estrela, Tipo de letra, Gráficos, símbolo  Descrição gerada automaticamente" id="86" name="Google Shape;86;p1"/>
          <p:cNvSpPr/>
          <p:nvPr/>
        </p:nvSpPr>
        <p:spPr>
          <a:xfrm>
            <a:off x="5014208" y="121558"/>
            <a:ext cx="673065" cy="484280"/>
          </a:xfrm>
          <a:custGeom>
            <a:rect b="b" l="l" r="r" t="t"/>
            <a:pathLst>
              <a:path extrusionOk="0" h="484280" w="673065">
                <a:moveTo>
                  <a:pt x="0" y="0"/>
                </a:moveTo>
                <a:lnTo>
                  <a:pt x="673065" y="0"/>
                </a:lnTo>
                <a:lnTo>
                  <a:pt x="673065" y="484280"/>
                </a:lnTo>
                <a:lnTo>
                  <a:pt x="0" y="4842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texto, design gráfico  Descrição gerada automaticamente" id="87" name="Google Shape;87;p1"/>
          <p:cNvSpPr/>
          <p:nvPr/>
        </p:nvSpPr>
        <p:spPr>
          <a:xfrm>
            <a:off x="7349261" y="169612"/>
            <a:ext cx="1110882" cy="388172"/>
          </a:xfrm>
          <a:custGeom>
            <a:rect b="b" l="l" r="r" t="t"/>
            <a:pathLst>
              <a:path extrusionOk="0" h="388172" w="1110882">
                <a:moveTo>
                  <a:pt x="0" y="0"/>
                </a:moveTo>
                <a:lnTo>
                  <a:pt x="1110882" y="0"/>
                </a:lnTo>
                <a:lnTo>
                  <a:pt x="1110882" y="388172"/>
                </a:lnTo>
                <a:lnTo>
                  <a:pt x="0" y="388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símbolo, captura de ecrã  Descrição gerada automaticamente" id="88" name="Google Shape;88;p1"/>
          <p:cNvSpPr/>
          <p:nvPr/>
        </p:nvSpPr>
        <p:spPr>
          <a:xfrm>
            <a:off x="12699197" y="151914"/>
            <a:ext cx="574596" cy="423586"/>
          </a:xfrm>
          <a:custGeom>
            <a:rect b="b" l="l" r="r" t="t"/>
            <a:pathLst>
              <a:path extrusionOk="0" h="423586" w="574596">
                <a:moveTo>
                  <a:pt x="0" y="0"/>
                </a:moveTo>
                <a:lnTo>
                  <a:pt x="574595" y="0"/>
                </a:lnTo>
                <a:lnTo>
                  <a:pt x="574595" y="423586"/>
                </a:lnTo>
                <a:lnTo>
                  <a:pt x="0" y="4235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89" name="Google Shape;89;p1"/>
          <p:cNvSpPr/>
          <p:nvPr/>
        </p:nvSpPr>
        <p:spPr>
          <a:xfrm>
            <a:off x="8830808" y="226304"/>
            <a:ext cx="827161" cy="274796"/>
          </a:xfrm>
          <a:custGeom>
            <a:rect b="b" l="l" r="r" t="t"/>
            <a:pathLst>
              <a:path extrusionOk="0" h="274796" w="827161">
                <a:moveTo>
                  <a:pt x="0" y="0"/>
                </a:moveTo>
                <a:lnTo>
                  <a:pt x="827161" y="0"/>
                </a:lnTo>
                <a:lnTo>
                  <a:pt x="827161" y="274797"/>
                </a:lnTo>
                <a:lnTo>
                  <a:pt x="0" y="2747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captura de ecrã, texto  Descrição gerada automaticamente" id="90" name="Google Shape;90;p1"/>
          <p:cNvSpPr/>
          <p:nvPr/>
        </p:nvSpPr>
        <p:spPr>
          <a:xfrm>
            <a:off x="11601126" y="0"/>
            <a:ext cx="727405" cy="727405"/>
          </a:xfrm>
          <a:custGeom>
            <a:rect b="b" l="l" r="r" t="t"/>
            <a:pathLst>
              <a:path extrusionOk="0" h="727405" w="727405">
                <a:moveTo>
                  <a:pt x="0" y="0"/>
                </a:moveTo>
                <a:lnTo>
                  <a:pt x="727405" y="0"/>
                </a:lnTo>
                <a:lnTo>
                  <a:pt x="727405" y="727405"/>
                </a:lnTo>
                <a:lnTo>
                  <a:pt x="0" y="7274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91" name="Google Shape;91;p1"/>
          <p:cNvSpPr/>
          <p:nvPr/>
        </p:nvSpPr>
        <p:spPr>
          <a:xfrm>
            <a:off x="6057948" y="182451"/>
            <a:ext cx="920648" cy="362502"/>
          </a:xfrm>
          <a:custGeom>
            <a:rect b="b" l="l" r="r" t="t"/>
            <a:pathLst>
              <a:path extrusionOk="0" h="362502" w="920648">
                <a:moveTo>
                  <a:pt x="0" y="0"/>
                </a:moveTo>
                <a:lnTo>
                  <a:pt x="920648" y="0"/>
                </a:lnTo>
                <a:lnTo>
                  <a:pt x="920648" y="362503"/>
                </a:lnTo>
                <a:lnTo>
                  <a:pt x="0" y="3625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" name="Google Shape;92;p1"/>
          <p:cNvSpPr/>
          <p:nvPr/>
        </p:nvSpPr>
        <p:spPr>
          <a:xfrm>
            <a:off x="10028634" y="184366"/>
            <a:ext cx="1201826" cy="358664"/>
          </a:xfrm>
          <a:custGeom>
            <a:rect b="b" l="l" r="r" t="t"/>
            <a:pathLst>
              <a:path extrusionOk="0" h="358664" w="1201826">
                <a:moveTo>
                  <a:pt x="0" y="0"/>
                </a:moveTo>
                <a:lnTo>
                  <a:pt x="1201827" y="0"/>
                </a:lnTo>
                <a:lnTo>
                  <a:pt x="1201827" y="358664"/>
                </a:lnTo>
                <a:lnTo>
                  <a:pt x="0" y="3586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130" l="0" r="0" t="-130"/>
            </a:stretch>
          </a:blipFill>
          <a:ln>
            <a:noFill/>
          </a:ln>
        </p:spPr>
      </p:sp>
      <p:sp>
        <p:nvSpPr>
          <p:cNvPr id="93" name="Google Shape;93;p1"/>
          <p:cNvSpPr txBox="1"/>
          <p:nvPr/>
        </p:nvSpPr>
        <p:spPr>
          <a:xfrm>
            <a:off x="3501700" y="6043346"/>
            <a:ext cx="11280600" cy="35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Legislazione UE e nazionale per i lavoratori anziani</a:t>
            </a:r>
            <a:endParaRPr b="1" i="0" sz="6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6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94;p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2075" y="9633928"/>
            <a:ext cx="18288000" cy="750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99" name="Google Shape;99;p2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0" name="Google Shape;100;p2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101" name="Google Shape;101;p2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102" name="Google Shape;102;p2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03" name="Google Shape;103;p2"/>
          <p:cNvSpPr txBox="1"/>
          <p:nvPr/>
        </p:nvSpPr>
        <p:spPr>
          <a:xfrm>
            <a:off x="1116673" y="3108446"/>
            <a:ext cx="16054645" cy="536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DB7100"/>
                </a:solidFill>
                <a:latin typeface="Calibri"/>
                <a:ea typeface="Calibri"/>
                <a:cs typeface="Calibri"/>
                <a:sym typeface="Calibri"/>
              </a:rPr>
              <a:t>“costruire una forza lavoro multigenerazionale e offrire ai dipendenti più anziani maggiori opportunità di lavoro potrebbe aumentare il PIL pro capite del 19% nei prossimi tre decenni”.</a:t>
            </a:r>
            <a:endParaRPr b="0" i="0" sz="6000" u="none" cap="none" strike="noStrike">
              <a:solidFill>
                <a:srgbClr val="DB71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000" u="none" cap="none" strike="noStrike">
              <a:solidFill>
                <a:srgbClr val="DB71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OECD: Promoting an Age-Inclusive Workforce, 2020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313540"/>
                </a:solidFill>
                <a:latin typeface="Cardo"/>
                <a:ea typeface="Cardo"/>
                <a:cs typeface="Cardo"/>
                <a:sym typeface="Cardo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08" name="Google Shape;108;p3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9" name="Google Shape;109;p3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110" name="Google Shape;110;p3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111" name="Google Shape;111;p3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12" name="Google Shape;112;p3"/>
          <p:cNvSpPr txBox="1"/>
          <p:nvPr/>
        </p:nvSpPr>
        <p:spPr>
          <a:xfrm>
            <a:off x="1701565" y="1668732"/>
            <a:ext cx="14777837" cy="53261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Legislazione sull'occupazione dei lavoratori anziani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200" u="none" cap="none" strike="noStrike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Legislazione chiave dell’UE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Antidiscriminazione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Discriminazione basata sull’età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Diritti pensionistici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Legislazione nazionale in materia di occupazione e parità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17" name="Google Shape;117;p4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" name="Google Shape;118;p4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119" name="Google Shape;119;p4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120" name="Google Shape;120;p4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21" name="Google Shape;121;p4"/>
          <p:cNvSpPr txBox="1"/>
          <p:nvPr/>
        </p:nvSpPr>
        <p:spPr>
          <a:xfrm>
            <a:off x="1348740" y="660082"/>
            <a:ext cx="15590520" cy="45525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39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39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39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600" u="none" cap="none" strike="noStrike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Legislazione sull'occupazione dei lavoratori anziani</a:t>
            </a:r>
            <a:endParaRPr b="1" i="0" sz="6600" u="none" cap="none" strike="noStrike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26" name="Google Shape;126;p5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7" name="Google Shape;127;p5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128" name="Google Shape;128;p5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129" name="Google Shape;129;p5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30" name="Google Shape;130;p5"/>
          <p:cNvSpPr txBox="1"/>
          <p:nvPr/>
        </p:nvSpPr>
        <p:spPr>
          <a:xfrm>
            <a:off x="1168632" y="934564"/>
            <a:ext cx="15590520" cy="5899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99" u="none" cap="none" strike="noStrike">
                <a:solidFill>
                  <a:srgbClr val="FF6D25"/>
                </a:solidFill>
                <a:latin typeface="Arimo"/>
                <a:ea typeface="Arimo"/>
                <a:cs typeface="Arimo"/>
                <a:sym typeface="Arimo"/>
              </a:rPr>
              <a:t>Pilastri legislativi chiave dell'UE</a:t>
            </a:r>
            <a:endParaRPr b="1" i="0" sz="4299" u="none" cap="none" strike="noStrike">
              <a:solidFill>
                <a:srgbClr val="FF6D25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31" name="Google Shape;131;p5"/>
          <p:cNvSpPr txBox="1"/>
          <p:nvPr/>
        </p:nvSpPr>
        <p:spPr>
          <a:xfrm>
            <a:off x="1028700" y="1856572"/>
            <a:ext cx="16082103" cy="69506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56233" lvl="1" marL="712467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99"/>
              <a:buFont typeface="Arial"/>
              <a:buChar char="•"/>
            </a:pPr>
            <a:r>
              <a:rPr b="0" i="0" lang="en-US" sz="32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b="0" i="0" lang="en-US" sz="3299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Employment Equality Directive</a:t>
            </a:r>
            <a:r>
              <a:rPr b="0" i="0" lang="en-US" sz="32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fornisce protezione contro la discriminazione nel lavoro basata, tra gli altri, sull'età e sulla disabilità</a:t>
            </a:r>
            <a:endParaRPr/>
          </a:p>
          <a:p>
            <a:pPr indent="-146746" lvl="1" marL="712467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99"/>
              <a:buFont typeface="Arial"/>
              <a:buNone/>
            </a:pPr>
            <a:r>
              <a:t/>
            </a:r>
            <a:endParaRPr b="0" i="0" sz="32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6233" lvl="1" marL="712467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99"/>
              <a:buFont typeface="Arial"/>
              <a:buChar char="•"/>
            </a:pPr>
            <a:r>
              <a:rPr b="0" i="0" lang="en-US" sz="3299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Equal Opportunities Directive</a:t>
            </a:r>
            <a:r>
              <a:rPr b="0" i="0" lang="en-US" sz="32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garantisce l'attuazione del principio di pari opportunità e di parità di trattamento tra uomini e donne in materia di occupazione e impiego</a:t>
            </a:r>
            <a:endParaRPr/>
          </a:p>
          <a:p>
            <a:pPr indent="0" lvl="1" marL="356234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6233" lvl="1" marL="712467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99"/>
              <a:buFont typeface="Arial"/>
              <a:buChar char="•"/>
            </a:pPr>
            <a:r>
              <a:rPr b="0" i="0" lang="en-US" sz="3299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EU working Time Directive:</a:t>
            </a:r>
            <a:r>
              <a:rPr b="0" i="0" lang="en-US" sz="3299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garantisce che i dipendenti non superino una settimana lavorativa media di 48 ore, compresi gli straordinari, su un periodo di riferimento massimo di quattro mesi. Garantisce inoltre periodi minimi di riposo giornalieri e settimanali, nonché ferie annuali retribuite.</a:t>
            </a:r>
            <a:endParaRPr/>
          </a:p>
          <a:p>
            <a:pPr indent="0" lvl="1" marL="356234" marR="0" rtl="0" algn="l">
              <a:lnSpc>
                <a:spcPct val="127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6233" lvl="1" marL="712467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99"/>
              <a:buFont typeface="Arial"/>
              <a:buChar char="•"/>
            </a:pPr>
            <a:r>
              <a:rPr b="0" i="0" lang="en-US" sz="32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b="0" i="0" lang="en-US" sz="3299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EU Council Directive 89/391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 la salute e la sicurezza sul lavoro per garantire condizioni di lavoro adeguate per le persone anziane sul posto di lavoro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7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7823" lvl="1" marL="755646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Char char="•"/>
            </a:pPr>
            <a:r>
              <a:rPr b="0" i="0" lang="en-US" sz="3499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EU Charter of Fundamental Rights</a:t>
            </a:r>
            <a:r>
              <a:rPr b="0" i="0" lang="en-US" sz="3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L'articolo 21 vieta la discriminazione basata sull'età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18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4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36" name="Google Shape;136;p6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7" name="Google Shape;137;p6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138" name="Google Shape;138;p6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139" name="Google Shape;139;p6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40" name="Google Shape;140;p6"/>
          <p:cNvSpPr txBox="1"/>
          <p:nvPr/>
        </p:nvSpPr>
        <p:spPr>
          <a:xfrm>
            <a:off x="1348740" y="1105376"/>
            <a:ext cx="15590520" cy="5770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b="1" i="0" lang="en-US" sz="4200" u="none" cap="none" strike="noStrike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 Copertura dei diritti minimi dei lavoratori dell'UE</a:t>
            </a: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</p:txBody>
      </p:sp>
      <p:sp>
        <p:nvSpPr>
          <p:cNvPr id="141" name="Google Shape;141;p6"/>
          <p:cNvSpPr txBox="1"/>
          <p:nvPr/>
        </p:nvSpPr>
        <p:spPr>
          <a:xfrm>
            <a:off x="1348740" y="2803207"/>
            <a:ext cx="15590520" cy="57339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43851" lvl="1" marL="687701" marR="0" rtl="0" algn="l">
              <a:lnSpc>
                <a:spcPct val="14653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Salute e sicurezza sul lavoro: diritti e obblighi generali, luoghi di lavoro, attrezzature di lavoro, rischi specifici e lavoratori vulnerabili</a:t>
            </a:r>
            <a:endParaRPr/>
          </a:p>
          <a:p>
            <a:pPr indent="0" lvl="1" marL="343850" marR="0" rtl="0" algn="l">
              <a:lnSpc>
                <a:spcPct val="1465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851" lvl="1" marL="687701" marR="0" rtl="0" algn="l">
              <a:lnSpc>
                <a:spcPct val="14653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Pari opportunità per donne e uomini: parità di trattamento sul lavoro, gravidanza, congedo di maternità, congedo parentale</a:t>
            </a:r>
            <a:endParaRPr/>
          </a:p>
          <a:p>
            <a:pPr indent="0" lvl="1" marL="343850" marR="0" rtl="0" algn="l">
              <a:lnSpc>
                <a:spcPct val="1465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851" lvl="1" marL="687701" marR="0" rtl="0" algn="l">
              <a:lnSpc>
                <a:spcPct val="14653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Protezione contro le discriminazioni basate su sesso, razza, religione, età, disabilità e orientamento sessuale</a:t>
            </a:r>
            <a:endParaRPr/>
          </a:p>
          <a:p>
            <a:pPr indent="0" lvl="1" marL="343850" marR="0" rtl="0" algn="l">
              <a:lnSpc>
                <a:spcPct val="1465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851" lvl="1" marL="687701" marR="0" rtl="0" algn="l">
              <a:lnSpc>
                <a:spcPct val="14653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Diritto del lavoro: lavoro part-time, contratti a tempo determinato, orario di lavoro, occupazione dei giovani, informazione e consultazione dei dipendenti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46" name="Google Shape;146;p7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7" name="Google Shape;147;p7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148" name="Google Shape;148;p7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149" name="Google Shape;149;p7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50" name="Google Shape;150;p7"/>
          <p:cNvSpPr txBox="1"/>
          <p:nvPr/>
        </p:nvSpPr>
        <p:spPr>
          <a:xfrm>
            <a:off x="1348740" y="1185691"/>
            <a:ext cx="15590520" cy="5770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Protezioni aggiuntive</a:t>
            </a:r>
            <a:endParaRPr b="1" i="0" sz="4200" u="none" cap="none" strike="noStrike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7"/>
          <p:cNvSpPr txBox="1"/>
          <p:nvPr/>
        </p:nvSpPr>
        <p:spPr>
          <a:xfrm>
            <a:off x="1348740" y="2600154"/>
            <a:ext cx="15590520" cy="44579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5755" lvl="1" marL="651510" marR="0" rtl="0" algn="l">
              <a:lnSpc>
                <a:spcPct val="138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 persone anziane sono protette dal rifiuto di un lavoro o di una promozione a causa dell'età.</a:t>
            </a:r>
            <a:endParaRPr/>
          </a:p>
          <a:p>
            <a:pPr indent="0" lvl="1" marL="325755" marR="0" rtl="0" algn="l">
              <a:lnSpc>
                <a:spcPct val="138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5755" lvl="1" marL="651510" marR="0" rtl="0" algn="l">
              <a:lnSpc>
                <a:spcPct val="138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Il rifiuto di una formazione a causa dell'età è illegale.</a:t>
            </a:r>
            <a:endParaRPr/>
          </a:p>
          <a:p>
            <a:pPr indent="0" lvl="1" marL="325755" marR="0" rtl="0" algn="l">
              <a:lnSpc>
                <a:spcPct val="138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5755" lvl="1" marL="651510" marR="0" rtl="0" algn="l">
              <a:lnSpc>
                <a:spcPct val="138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Protezione da un ambiente di lavoro ostile in cui molestie, scherzi o insulti prendono di mira l'età.</a:t>
            </a:r>
            <a:endParaRPr/>
          </a:p>
          <a:p>
            <a:pPr indent="0" lvl="1" marL="325755" marR="0" rtl="0" algn="l">
              <a:lnSpc>
                <a:spcPct val="138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5755" lvl="1" marL="651510" marR="0" rtl="0" algn="l">
              <a:lnSpc>
                <a:spcPct val="138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L'età pensionabile obbligatoria generalizzata, a meno che non sia oggettivamente giustificata e chiaramente definita, non è incoraggiata e diversi paesi l'hanno aumentata.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56" name="Google Shape;156;p8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7" name="Google Shape;157;p8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158" name="Google Shape;158;p8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159" name="Google Shape;159;p8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grpSp>
        <p:nvGrpSpPr>
          <p:cNvPr id="160" name="Google Shape;160;p8"/>
          <p:cNvGrpSpPr/>
          <p:nvPr/>
        </p:nvGrpSpPr>
        <p:grpSpPr>
          <a:xfrm>
            <a:off x="1386326" y="1717966"/>
            <a:ext cx="15773400" cy="4035134"/>
            <a:chOff x="0" y="0"/>
            <a:chExt cx="21031200" cy="2548661"/>
          </a:xfrm>
        </p:grpSpPr>
        <p:sp>
          <p:nvSpPr>
            <p:cNvPr id="161" name="Google Shape;161;p8"/>
            <p:cNvSpPr/>
            <p:nvPr/>
          </p:nvSpPr>
          <p:spPr>
            <a:xfrm>
              <a:off x="0" y="0"/>
              <a:ext cx="21031200" cy="2548660"/>
            </a:xfrm>
            <a:custGeom>
              <a:rect b="b" l="l" r="r" t="t"/>
              <a:pathLst>
                <a:path extrusionOk="0" h="2548660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548660"/>
                  </a:lnTo>
                  <a:lnTo>
                    <a:pt x="0" y="2548660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10782" l="0" r="0" t="-110782"/>
              </a:stretch>
            </a:blipFill>
            <a:ln>
              <a:noFill/>
            </a:ln>
          </p:spPr>
        </p:sp>
        <p:sp>
          <p:nvSpPr>
            <p:cNvPr id="162" name="Google Shape;162;p8"/>
            <p:cNvSpPr txBox="1"/>
            <p:nvPr/>
          </p:nvSpPr>
          <p:spPr>
            <a:xfrm>
              <a:off x="0" y="95250"/>
              <a:ext cx="21031200" cy="24534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045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8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Direttiva sulla parità di trattamento in materia di occupazione</a:t>
              </a:r>
              <a:endParaRPr b="0" i="0" sz="8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3" name="Google Shape;163;p8"/>
          <p:cNvSpPr txBox="1"/>
          <p:nvPr/>
        </p:nvSpPr>
        <p:spPr>
          <a:xfrm>
            <a:off x="1339215" y="6910864"/>
            <a:ext cx="15590520" cy="25006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DB7100"/>
                </a:solidFill>
                <a:latin typeface="Calibri"/>
                <a:ea typeface="Calibri"/>
                <a:cs typeface="Calibri"/>
                <a:sym typeface="Calibri"/>
              </a:rPr>
              <a:t>Tutti gli Stati membri dispongono di una legislazione che attua la non discriminazione basata sull'età nell'occupazione. La maggior parte di queste leggi recepisce la direttiva UE che stabilisce </a:t>
            </a:r>
            <a:r>
              <a:rPr b="0" i="0" lang="en-US" sz="3600" u="sng" cap="none" strike="noStrike">
                <a:solidFill>
                  <a:srgbClr val="DB7100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 Employment Equality directive</a:t>
            </a:r>
            <a:r>
              <a:rPr b="0" i="0" lang="en-US" sz="3600" u="none" cap="none" strike="noStrike">
                <a:solidFill>
                  <a:srgbClr val="DB7100"/>
                </a:solidFill>
                <a:latin typeface="Calibri"/>
                <a:ea typeface="Calibri"/>
                <a:cs typeface="Calibri"/>
                <a:sym typeface="Calibri"/>
              </a:rPr>
              <a:t> (2000/78/EC).</a:t>
            </a:r>
            <a:r>
              <a:rPr b="0" i="0" lang="en-US" sz="3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68" name="Google Shape;168;p9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9" name="Google Shape;169;p9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170" name="Google Shape;170;p9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171" name="Google Shape;171;p9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72" name="Google Shape;172;p9"/>
          <p:cNvSpPr txBox="1"/>
          <p:nvPr/>
        </p:nvSpPr>
        <p:spPr>
          <a:xfrm>
            <a:off x="1348740" y="1105376"/>
            <a:ext cx="15590520" cy="5770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Anti-Discriminazione</a:t>
            </a:r>
            <a:endParaRPr b="1" i="0" sz="4200" u="none" cap="none" strike="noStrike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9"/>
          <p:cNvSpPr txBox="1"/>
          <p:nvPr/>
        </p:nvSpPr>
        <p:spPr>
          <a:xfrm>
            <a:off x="1348740" y="2803208"/>
            <a:ext cx="15590520" cy="57451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OGNI dipendente è tutelato dalle leggi sul lavoro dell'UE e dalla legislazione nazionale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sng" cap="none" strike="noStrike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Directive 2006/54/EC - equal opportunities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fornisce le definizioni legali dei termini "discriminazione diretta", "discriminazione indiretta", "molestie", "molestie sessuali", "retribuzione" e "regimi di previdenza sociale professionali".</a:t>
            </a:r>
            <a:endParaRPr/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discriminazione sul lavoro basata su uno qualsiasi dei seguenti motivi è illegale:</a:t>
            </a:r>
            <a:endParaRPr/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età, genere, stato civile, stato di famiglia, disabilità, razza, orientamento sessuale, convinzioni religiose o una combinazione di qualsiasi altro motivo dichiarato.</a:t>
            </a:r>
            <a:endParaRPr/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Gli annunci di lavoro non devono essere discriminatori, siano essi dichiarati, impliciti o che diano l'impressione di discriminazione. </a:t>
            </a:r>
            <a:endParaRPr/>
          </a:p>
          <a:p>
            <a:pPr indent="-409575" lvl="2" marL="1228725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78" name="Google Shape;178;p10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9" name="Google Shape;179;p10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180" name="Google Shape;180;p10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181" name="Google Shape;181;p10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82" name="Google Shape;182;p10"/>
          <p:cNvSpPr txBox="1"/>
          <p:nvPr/>
        </p:nvSpPr>
        <p:spPr>
          <a:xfrm>
            <a:off x="1239464" y="1494483"/>
            <a:ext cx="15773400" cy="64088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25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25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25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Il divieto di discriminazione basata sull'età è un elemento essenziale per raggiungere gli obiettivi stabiliti nelle Linee guida per l'occupazione e incoraggiarela diversità nella forza lavoro</a:t>
            </a:r>
            <a:endParaRPr b="1" i="0" sz="4200" u="none" cap="none" strike="noStrike">
              <a:solidFill>
                <a:srgbClr val="FF95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200" u="none" cap="none" strike="noStrike">
              <a:solidFill>
                <a:srgbClr val="FF95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200" u="none" cap="none" strike="noStrike">
              <a:solidFill>
                <a:srgbClr val="FF95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200" u="none" cap="none" strike="noStrike">
              <a:solidFill>
                <a:srgbClr val="FF95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Council Directive 2000/78/EC, (25) of 27 November 2000 establishing a general framework for equal treatment in employment and occupation</a:t>
            </a:r>
            <a:endParaRPr/>
          </a:p>
          <a:p>
            <a:pPr indent="0" lvl="0" marL="0" marR="0" rtl="0" algn="ctr">
              <a:lnSpc>
                <a:spcPct val="37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87" name="Google Shape;187;p11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8" name="Google Shape;188;p11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189" name="Google Shape;189;p11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190" name="Google Shape;190;p11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91" name="Google Shape;191;p11"/>
          <p:cNvSpPr txBox="1"/>
          <p:nvPr/>
        </p:nvSpPr>
        <p:spPr>
          <a:xfrm>
            <a:off x="1348740" y="1010336"/>
            <a:ext cx="15590520" cy="5770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Discriminazione basata sull’età</a:t>
            </a:r>
            <a:endParaRPr b="1" i="0" sz="4200" u="none" cap="none" strike="noStrike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1"/>
          <p:cNvSpPr txBox="1"/>
          <p:nvPr/>
        </p:nvSpPr>
        <p:spPr>
          <a:xfrm>
            <a:off x="1348740" y="2803208"/>
            <a:ext cx="15590520" cy="61555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71462" lvl="1" marL="542925" marR="0" rtl="0" algn="l">
              <a:lnSpc>
                <a:spcPct val="1157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L'età è l'insieme degli stereotipi (come pensiamo), dei pregiudizi (come ci sentiamo) e della discriminazione (come agiamo) rivolti alle persone in base alla loro età.</a:t>
            </a:r>
            <a:r>
              <a:rPr b="0" i="0" lang="en-US" sz="2800" u="sng" cap="none" strike="noStrike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WHO, global report on Ageism</a:t>
            </a:r>
            <a:endParaRPr b="0" i="0" sz="2800" u="sng" cap="none" strike="noStrike">
              <a:solidFill>
                <a:srgbClr val="0563C1"/>
              </a:solidFill>
              <a:latin typeface="Arial"/>
              <a:ea typeface="Arial"/>
              <a:cs typeface="Arial"/>
              <a:sym typeface="Arial"/>
              <a:hlinkClick r:id="rId7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-271462" lvl="1" marL="542925" marR="0" rtl="0" algn="l">
              <a:lnSpc>
                <a:spcPct val="11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sng" cap="none" strike="noStrike">
              <a:solidFill>
                <a:srgbClr val="0563C1"/>
              </a:solidFill>
              <a:latin typeface="Arial"/>
              <a:ea typeface="Arial"/>
              <a:cs typeface="Arial"/>
              <a:sym typeface="Arial"/>
              <a:hlinkClick r:id="rId8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-271462" lvl="1" marL="542925" marR="0" rtl="0" algn="l">
              <a:lnSpc>
                <a:spcPct val="1157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discriminazione diretta si verifica quando una persona è soggetta a un trattamento meno favorevole rispetto ad altri in base a una particolare caratteristica, come l'età avanzata, ad esempio l'età pensionabile obbligatoria o i limiti di età nei processi di assunzione.</a:t>
            </a:r>
            <a:endParaRPr/>
          </a:p>
          <a:p>
            <a:pPr indent="-93662" lvl="1" marL="542925" marR="0" rtl="0" algn="l">
              <a:lnSpc>
                <a:spcPct val="11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1462" lvl="1" marL="542925" marR="0" rtl="0" algn="l">
              <a:lnSpc>
                <a:spcPct val="1157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discriminazione indiretta si verifica quando un criterio ha un impatto sproporzionato su un gruppo di individui, ad esempio politiche di licenziamento collettivo che colpiscono i lavoratori più anziani o la mancata fornitura di una formazione adeguata per i lavoratori più anziani.</a:t>
            </a:r>
            <a:endParaRPr/>
          </a:p>
          <a:p>
            <a:pPr indent="-93662" lvl="1" marL="542925" marR="0" rtl="0" algn="l">
              <a:lnSpc>
                <a:spcPct val="11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1462" lvl="1" marL="542925" marR="0" rtl="0" algn="l">
              <a:lnSpc>
                <a:spcPct val="1157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 donne anziane sono particolarmente colpite dalla discriminazione intersezionale nel mercato del lavoro. Il divario di genere tra le persone tra i 55 e i 64 anni è il più alto tra tutte le fasce d'età (12,5%).</a:t>
            </a:r>
            <a:endParaRPr b="0" i="0" sz="2800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97" name="Google Shape;197;p12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8" name="Google Shape;198;p12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199" name="Google Shape;199;p12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200" name="Google Shape;200;p12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grpSp>
        <p:nvGrpSpPr>
          <p:cNvPr id="201" name="Google Shape;201;p12"/>
          <p:cNvGrpSpPr/>
          <p:nvPr/>
        </p:nvGrpSpPr>
        <p:grpSpPr>
          <a:xfrm>
            <a:off x="1228382" y="2434293"/>
            <a:ext cx="15773400" cy="4279106"/>
            <a:chOff x="0" y="0"/>
            <a:chExt cx="21031200" cy="5705475"/>
          </a:xfrm>
        </p:grpSpPr>
        <p:sp>
          <p:nvSpPr>
            <p:cNvPr id="202" name="Google Shape;202;p12"/>
            <p:cNvSpPr/>
            <p:nvPr/>
          </p:nvSpPr>
          <p:spPr>
            <a:xfrm>
              <a:off x="0" y="0"/>
              <a:ext cx="21031200" cy="5705474"/>
            </a:xfrm>
            <a:custGeom>
              <a:rect b="b" l="l" r="r" t="t"/>
              <a:pathLst>
                <a:path extrusionOk="0" h="5705474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5705474"/>
                  </a:lnTo>
                  <a:lnTo>
                    <a:pt x="0" y="5705474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21825" l="0" r="0" t="-21825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12"/>
            <p:cNvSpPr txBox="1"/>
            <p:nvPr/>
          </p:nvSpPr>
          <p:spPr>
            <a:xfrm>
              <a:off x="0" y="57150"/>
              <a:ext cx="21031200" cy="56483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6000">
                <a:solidFill>
                  <a:srgbClr val="DB71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4" name="Google Shape;204;p12"/>
          <p:cNvSpPr txBox="1"/>
          <p:nvPr/>
        </p:nvSpPr>
        <p:spPr>
          <a:xfrm>
            <a:off x="1228382" y="8947480"/>
            <a:ext cx="15590520" cy="4417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European Commission: Directorate-General for Economic and Financial Affairs (2024).</a:t>
            </a:r>
            <a:endParaRPr/>
          </a:p>
        </p:txBody>
      </p:sp>
      <p:sp>
        <p:nvSpPr>
          <p:cNvPr id="205" name="Google Shape;205;p12"/>
          <p:cNvSpPr txBox="1"/>
          <p:nvPr/>
        </p:nvSpPr>
        <p:spPr>
          <a:xfrm>
            <a:off x="1600200" y="2019301"/>
            <a:ext cx="14097000" cy="49141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rgbClr val="DB71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rgbClr val="DB71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DB7100"/>
                </a:solidFill>
                <a:latin typeface="Arial"/>
                <a:ea typeface="Arial"/>
                <a:cs typeface="Arial"/>
                <a:sym typeface="Arial"/>
              </a:rPr>
              <a:t>“l’aumento della partecipazione alla forza lavoro e dell’occupazione degli anziani può attenuare l’impatto del cambiamento demografico sull’offerta di lavoro e contribuire ad affrontare la carenza storicamente elevata di manodopera e competenze in tutta l’UE”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10" name="Google Shape;210;p13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1" name="Google Shape;211;p13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212" name="Google Shape;212;p13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213" name="Google Shape;213;p13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14" name="Google Shape;214;p13"/>
          <p:cNvSpPr txBox="1"/>
          <p:nvPr/>
        </p:nvSpPr>
        <p:spPr>
          <a:xfrm>
            <a:off x="1348740" y="1105376"/>
            <a:ext cx="15590520" cy="5770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Pensioni</a:t>
            </a:r>
            <a:endParaRPr/>
          </a:p>
        </p:txBody>
      </p:sp>
      <p:sp>
        <p:nvSpPr>
          <p:cNvPr id="215" name="Google Shape;215;p13"/>
          <p:cNvSpPr txBox="1"/>
          <p:nvPr/>
        </p:nvSpPr>
        <p:spPr>
          <a:xfrm>
            <a:off x="818855" y="1919540"/>
            <a:ext cx="15590520" cy="74525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3390" lvl="1" marL="906780" marR="0" rtl="0" algn="l">
              <a:lnSpc>
                <a:spcPct val="16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Garantire pensioni adeguate per mantenere e far uscire le persone dalla povertà è un obiettivo chiave dell' </a:t>
            </a:r>
            <a:r>
              <a:rPr b="0" i="0" lang="en-US" sz="2800" u="sng" cap="none" strike="noStrike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European Pillar of Social Rights 2030</a:t>
            </a:r>
            <a:endParaRPr/>
          </a:p>
          <a:p>
            <a:pPr indent="0" lvl="1" marL="453390" marR="0" rtl="0" algn="l">
              <a:lnSpc>
                <a:spcPct val="16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sng" cap="none" strike="noStrike">
              <a:solidFill>
                <a:srgbClr val="0563C1"/>
              </a:solidFill>
              <a:latin typeface="Calibri"/>
              <a:ea typeface="Calibri"/>
              <a:cs typeface="Calibri"/>
              <a:sym typeface="Calibri"/>
              <a:hlinkClick r:id="rId7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-453390" lvl="1" marL="906780" marR="0" rtl="0" algn="l">
              <a:lnSpc>
                <a:spcPct val="16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L'età pensionabile obbligatoria è determinata dalle leggi nazionali.</a:t>
            </a:r>
            <a:endParaRPr/>
          </a:p>
          <a:p>
            <a:pPr indent="-275590" lvl="1" marL="906780" marR="0" rtl="0" algn="l">
              <a:lnSpc>
                <a:spcPct val="16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3390" lvl="1" marL="906780" marR="0" rtl="0" algn="l">
              <a:lnSpc>
                <a:spcPct val="16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Può variare a seconda del settore pubblico o privato.</a:t>
            </a:r>
            <a:endParaRPr/>
          </a:p>
          <a:p>
            <a:pPr indent="0" lvl="1" marL="453390" marR="0" rtl="0" algn="l">
              <a:lnSpc>
                <a:spcPct val="16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3390" lvl="1" marL="906780" marR="0" rtl="0" algn="l">
              <a:lnSpc>
                <a:spcPct val="16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L'età pensionabile può variare a seconda della natura del ruolo, ad esempio salute e sicurezza nelle forze dell'ordine o nei vigili del fuoco.</a:t>
            </a:r>
            <a:endParaRPr/>
          </a:p>
          <a:p>
            <a:pPr indent="0" lvl="1" marL="453390" marR="0" rtl="0" algn="l">
              <a:lnSpc>
                <a:spcPct val="16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3390" lvl="1" marL="906780" marR="0" rtl="0" algn="l">
              <a:lnSpc>
                <a:spcPct val="16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L'età pensionabile deve essere giustificabile.</a:t>
            </a:r>
            <a:endParaRPr/>
          </a:p>
          <a:p>
            <a:pPr indent="-275590" lvl="1" marL="906780" marR="0" rtl="0" algn="l">
              <a:lnSpc>
                <a:spcPct val="16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3390" lvl="1" marL="906780" marR="0" rtl="0" algn="l">
              <a:lnSpc>
                <a:spcPct val="16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L'impiego può continuare oltre l'età pensionabile.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20" name="Google Shape;220;p14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1" name="Google Shape;221;p14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222" name="Google Shape;222;p14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223" name="Google Shape;223;p14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24" name="Google Shape;224;p14"/>
          <p:cNvSpPr txBox="1"/>
          <p:nvPr/>
        </p:nvSpPr>
        <p:spPr>
          <a:xfrm>
            <a:off x="1348740" y="3041333"/>
            <a:ext cx="15590520" cy="50975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FF6D25"/>
                </a:solidFill>
                <a:latin typeface="Calibri"/>
                <a:ea typeface="Calibri"/>
                <a:cs typeface="Calibri"/>
                <a:sym typeface="Calibri"/>
              </a:rPr>
              <a:t>“Le politiche che migliorano le condizioni del mercato del lavoro per gli anziani possono contribuire a prevenire la loro futura inattività in età avanzata."</a:t>
            </a:r>
            <a:endParaRPr sz="6000">
              <a:solidFill>
                <a:srgbClr val="FF6D2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>
              <a:solidFill>
                <a:srgbClr val="FF6D2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Labour Market and Wage Developments, European Commission 2024</a:t>
            </a:r>
            <a:endParaRPr/>
          </a:p>
          <a:p>
            <a:pPr indent="0" lvl="0" marL="0" marR="0" rtl="0" algn="l">
              <a:lnSpc>
                <a:spcPct val="3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29" name="Google Shape;229;p15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0" name="Google Shape;230;p15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231" name="Google Shape;231;p15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232" name="Google Shape;232;p15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33" name="Google Shape;233;p15"/>
          <p:cNvSpPr txBox="1"/>
          <p:nvPr/>
        </p:nvSpPr>
        <p:spPr>
          <a:xfrm>
            <a:off x="1348740" y="1105376"/>
            <a:ext cx="15590520" cy="5770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Diritti pensionistici EU</a:t>
            </a:r>
            <a:endParaRPr/>
          </a:p>
        </p:txBody>
      </p:sp>
      <p:sp>
        <p:nvSpPr>
          <p:cNvPr id="234" name="Google Shape;234;p15"/>
          <p:cNvSpPr txBox="1"/>
          <p:nvPr/>
        </p:nvSpPr>
        <p:spPr>
          <a:xfrm>
            <a:off x="1348740" y="2746058"/>
            <a:ext cx="15590520" cy="5171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80048" lvl="1" marL="760095" marR="0" rtl="0"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Principio 15 del diritto dell’ </a:t>
            </a:r>
            <a:r>
              <a:rPr b="0" i="0" lang="en-US" sz="3600" u="sng" cap="none" strike="noStrike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European Pillar of Social Rights</a:t>
            </a:r>
            <a:r>
              <a:rPr b="0" i="0" lang="en-US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legislazione del:</a:t>
            </a:r>
            <a:endParaRPr/>
          </a:p>
          <a:p>
            <a:pPr indent="-380048" lvl="1" marL="760095" marR="0" rtl="0"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0048" lvl="1" marL="760095" marR="0" rtl="0"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 diritto dei lavoratori dipendenti e autonomi a una pensione commisurata ai contributi versati e che garantisca un reddito adeguato</a:t>
            </a:r>
            <a:endParaRPr/>
          </a:p>
          <a:p>
            <a:pPr indent="-151448" lvl="1" marL="760095" marR="0" rtl="0"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0048" lvl="1" marL="760095" marR="0" rtl="0"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 diritto a pari opportunità di acquisire diritti pensionistici sia per le donne che per gli uomini</a:t>
            </a:r>
            <a:endParaRPr/>
          </a:p>
          <a:p>
            <a:pPr indent="-151448" lvl="1" marL="760095" marR="0" rtl="0"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0048" lvl="1" marL="760095" marR="0" rtl="0"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 diritto a risorse che garantiscano una vita dignitosa nella vecchiaia.</a:t>
            </a:r>
            <a:endParaRPr b="0" i="0" sz="4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39" name="Google Shape;239;p16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0" name="Google Shape;240;p16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241" name="Google Shape;241;p16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242" name="Google Shape;242;p16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43" name="Google Shape;243;p16"/>
          <p:cNvSpPr txBox="1"/>
          <p:nvPr/>
        </p:nvSpPr>
        <p:spPr>
          <a:xfrm>
            <a:off x="1339215" y="6910864"/>
            <a:ext cx="15590520" cy="21778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 impact of social and behavioural aspects on the gender pension gap in Europe, EIOPA 2024 </a:t>
            </a:r>
            <a:endParaRPr/>
          </a:p>
        </p:txBody>
      </p:sp>
      <p:sp>
        <p:nvSpPr>
          <p:cNvPr id="244" name="Google Shape;244;p16"/>
          <p:cNvSpPr txBox="1"/>
          <p:nvPr/>
        </p:nvSpPr>
        <p:spPr>
          <a:xfrm>
            <a:off x="1587732" y="2544099"/>
            <a:ext cx="14295120" cy="36933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FF6D25"/>
                </a:solidFill>
                <a:latin typeface="Calibri"/>
                <a:ea typeface="Calibri"/>
                <a:cs typeface="Calibri"/>
                <a:sym typeface="Calibri"/>
              </a:rPr>
              <a:t>“Il divario di genere nelle pensioni nell'UE è sostanzialmente più elevato, attestandosi in media al 29%, rispetto al divario retributivo di genere, attestandosi in media al 13%.»</a:t>
            </a:r>
            <a:endParaRPr b="1" sz="6000">
              <a:solidFill>
                <a:srgbClr val="FF6D2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49" name="Google Shape;249;p17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0" name="Google Shape;250;p17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251" name="Google Shape;251;p17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252" name="Google Shape;252;p17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53" name="Google Shape;253;p17"/>
          <p:cNvSpPr txBox="1"/>
          <p:nvPr/>
        </p:nvSpPr>
        <p:spPr>
          <a:xfrm>
            <a:off x="1348740" y="1254262"/>
            <a:ext cx="15590520" cy="10786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Legislazione nazionale sul lavoro: Austria</a:t>
            </a:r>
            <a:endParaRPr/>
          </a:p>
          <a:p>
            <a:pPr indent="0" lvl="0" marL="0" marR="0" rtl="0" algn="l">
              <a:lnSpc>
                <a:spcPct val="92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200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7"/>
          <p:cNvSpPr/>
          <p:nvPr/>
        </p:nvSpPr>
        <p:spPr>
          <a:xfrm>
            <a:off x="11500789" y="2469843"/>
            <a:ext cx="6939611" cy="4627853"/>
          </a:xfrm>
          <a:custGeom>
            <a:rect b="b" l="l" r="r" t="t"/>
            <a:pathLst>
              <a:path extrusionOk="0" h="4627853" w="6939611">
                <a:moveTo>
                  <a:pt x="0" y="0"/>
                </a:moveTo>
                <a:lnTo>
                  <a:pt x="6939611" y="0"/>
                </a:lnTo>
                <a:lnTo>
                  <a:pt x="6939611" y="4627853"/>
                </a:lnTo>
                <a:lnTo>
                  <a:pt x="0" y="46278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5" name="Google Shape;255;p17"/>
          <p:cNvSpPr txBox="1"/>
          <p:nvPr/>
        </p:nvSpPr>
        <p:spPr>
          <a:xfrm>
            <a:off x="1464478" y="3170869"/>
            <a:ext cx="8340224" cy="46741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Austria Equal Treatment Act</a:t>
            </a:r>
            <a:r>
              <a:rPr lang="en-US" sz="4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(2026)</a:t>
            </a:r>
            <a:endParaRPr/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Federal Equal Treatment Act 2026</a:t>
            </a:r>
            <a:endParaRPr/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 u="sng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  <a:hlinkClick r:id="rId9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Austrian Safety and Health at Work Act</a:t>
            </a:r>
            <a:endParaRPr/>
          </a:p>
          <a:p>
            <a:pPr indent="-380048" lvl="1" marL="760095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00" u="sng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  <a:hlinkClick r:id="rId11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60" name="Google Shape;260;p18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1" name="Google Shape;261;p18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262" name="Google Shape;262;p18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263" name="Google Shape;263;p18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64" name="Google Shape;264;p18"/>
          <p:cNvSpPr txBox="1"/>
          <p:nvPr/>
        </p:nvSpPr>
        <p:spPr>
          <a:xfrm>
            <a:off x="1348740" y="1102233"/>
            <a:ext cx="15590520" cy="14972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6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Legislazione nazionale sul lavoro: Germania</a:t>
            </a:r>
            <a:endParaRPr/>
          </a:p>
          <a:p>
            <a:pPr indent="0" lvl="0" marL="0" marR="0" rtl="0" algn="l">
              <a:lnSpc>
                <a:spcPct val="589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600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8"/>
          <p:cNvSpPr/>
          <p:nvPr/>
        </p:nvSpPr>
        <p:spPr>
          <a:xfrm>
            <a:off x="11065337" y="2813633"/>
            <a:ext cx="7222663" cy="4333598"/>
          </a:xfrm>
          <a:custGeom>
            <a:rect b="b" l="l" r="r" t="t"/>
            <a:pathLst>
              <a:path extrusionOk="0" h="4333598" w="7222663">
                <a:moveTo>
                  <a:pt x="0" y="0"/>
                </a:moveTo>
                <a:lnTo>
                  <a:pt x="7222663" y="0"/>
                </a:lnTo>
                <a:lnTo>
                  <a:pt x="7222663" y="4333598"/>
                </a:lnTo>
                <a:lnTo>
                  <a:pt x="0" y="43335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6" name="Google Shape;266;p18"/>
          <p:cNvSpPr txBox="1"/>
          <p:nvPr/>
        </p:nvSpPr>
        <p:spPr>
          <a:xfrm>
            <a:off x="1366216" y="2837219"/>
            <a:ext cx="7553801" cy="46741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5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General Act on Equal Treatment </a:t>
            </a:r>
            <a:endParaRPr/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 u="sng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  <a:hlinkClick r:id="rId8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Pension</a:t>
            </a:r>
            <a:r>
              <a:rPr lang="en-US" sz="4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Rights</a:t>
            </a:r>
            <a:endParaRPr/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0048" lvl="1" marL="760095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71" name="Google Shape;271;p19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2" name="Google Shape;272;p19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273" name="Google Shape;273;p19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274" name="Google Shape;274;p19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75" name="Google Shape;275;p19"/>
          <p:cNvSpPr txBox="1"/>
          <p:nvPr/>
        </p:nvSpPr>
        <p:spPr>
          <a:xfrm>
            <a:off x="1348740" y="1102233"/>
            <a:ext cx="15590520" cy="24077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6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Legislazione nazionale sul lavoro: Spagna</a:t>
            </a:r>
            <a:endParaRPr/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600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589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600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6" name="Google Shape;276;p19"/>
          <p:cNvGrpSpPr/>
          <p:nvPr/>
        </p:nvGrpSpPr>
        <p:grpSpPr>
          <a:xfrm>
            <a:off x="1752600" y="2767766"/>
            <a:ext cx="7829121" cy="3161280"/>
            <a:chOff x="0" y="-19050"/>
            <a:chExt cx="10438828" cy="4215039"/>
          </a:xfrm>
        </p:grpSpPr>
        <p:sp>
          <p:nvSpPr>
            <p:cNvPr id="277" name="Google Shape;277;p19"/>
            <p:cNvSpPr/>
            <p:nvPr/>
          </p:nvSpPr>
          <p:spPr>
            <a:xfrm>
              <a:off x="0" y="0"/>
              <a:ext cx="10438828" cy="4195986"/>
            </a:xfrm>
            <a:custGeom>
              <a:rect b="b" l="l" r="r" t="t"/>
              <a:pathLst>
                <a:path extrusionOk="0" h="4195986" w="10438828">
                  <a:moveTo>
                    <a:pt x="0" y="0"/>
                  </a:moveTo>
                  <a:lnTo>
                    <a:pt x="10438828" y="0"/>
                  </a:lnTo>
                  <a:lnTo>
                    <a:pt x="10438828" y="4195986"/>
                  </a:lnTo>
                  <a:lnTo>
                    <a:pt x="0" y="4195986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32461" l="0" r="1180" t="-28266"/>
              </a:stretch>
            </a:blipFill>
            <a:ln>
              <a:noFill/>
            </a:ln>
          </p:spPr>
        </p:sp>
        <p:sp>
          <p:nvSpPr>
            <p:cNvPr id="278" name="Google Shape;278;p19"/>
            <p:cNvSpPr txBox="1"/>
            <p:nvPr/>
          </p:nvSpPr>
          <p:spPr>
            <a:xfrm>
              <a:off x="0" y="-19050"/>
              <a:ext cx="10438828" cy="42150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21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21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u="sng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  <a:hlinkClick r:id="rId7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Workers Statute Law</a:t>
              </a:r>
              <a:endParaRPr/>
            </a:p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endParaRPr>
            </a:p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u="sng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  <a:hlinkClick r:id="rId9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Royal Legislative Decree 2/2015 </a:t>
              </a:r>
              <a:endParaRPr/>
            </a:p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endParaRPr>
            </a:p>
          </p:txBody>
        </p:sp>
      </p:grpSp>
      <p:sp>
        <p:nvSpPr>
          <p:cNvPr id="279" name="Google Shape;279;p19"/>
          <p:cNvSpPr/>
          <p:nvPr/>
        </p:nvSpPr>
        <p:spPr>
          <a:xfrm>
            <a:off x="11203661" y="2782054"/>
            <a:ext cx="7084339" cy="4722892"/>
          </a:xfrm>
          <a:custGeom>
            <a:rect b="b" l="l" r="r" t="t"/>
            <a:pathLst>
              <a:path extrusionOk="0" h="4722892" w="7084339">
                <a:moveTo>
                  <a:pt x="0" y="0"/>
                </a:moveTo>
                <a:lnTo>
                  <a:pt x="7084339" y="0"/>
                </a:lnTo>
                <a:lnTo>
                  <a:pt x="7084339" y="4722892"/>
                </a:lnTo>
                <a:lnTo>
                  <a:pt x="0" y="47228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84" name="Google Shape;284;p20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5" name="Google Shape;285;p20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286" name="Google Shape;286;p20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287" name="Google Shape;287;p20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88" name="Google Shape;288;p20"/>
          <p:cNvSpPr/>
          <p:nvPr/>
        </p:nvSpPr>
        <p:spPr>
          <a:xfrm>
            <a:off x="10686923" y="2503932"/>
            <a:ext cx="7601077" cy="5087971"/>
          </a:xfrm>
          <a:custGeom>
            <a:rect b="b" l="l" r="r" t="t"/>
            <a:pathLst>
              <a:path extrusionOk="0" h="5087971" w="7601077">
                <a:moveTo>
                  <a:pt x="0" y="0"/>
                </a:moveTo>
                <a:lnTo>
                  <a:pt x="7601077" y="0"/>
                </a:lnTo>
                <a:lnTo>
                  <a:pt x="7601077" y="5087971"/>
                </a:lnTo>
                <a:lnTo>
                  <a:pt x="0" y="50879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9" name="Google Shape;289;p20"/>
          <p:cNvSpPr txBox="1"/>
          <p:nvPr/>
        </p:nvSpPr>
        <p:spPr>
          <a:xfrm>
            <a:off x="1348740" y="1102233"/>
            <a:ext cx="15590520" cy="14972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6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Legislazione nazionale sul lavoro: Italia</a:t>
            </a:r>
            <a:endParaRPr/>
          </a:p>
          <a:p>
            <a:pPr indent="0" lvl="0" marL="0" marR="0" rtl="0" algn="l">
              <a:lnSpc>
                <a:spcPct val="589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600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20"/>
          <p:cNvSpPr txBox="1"/>
          <p:nvPr/>
        </p:nvSpPr>
        <p:spPr>
          <a:xfrm>
            <a:off x="1239464" y="2713482"/>
            <a:ext cx="9113758" cy="2959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Workers Statute</a:t>
            </a:r>
            <a:endParaRPr/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 u="sng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  <a:hlinkClick r:id="rId8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Jobs Act 2015</a:t>
            </a:r>
            <a:endParaRPr/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National Collective Bargaining Agreement</a:t>
            </a:r>
            <a:r>
              <a:rPr lang="en-US" sz="4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95" name="Google Shape;295;p21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6" name="Google Shape;296;p21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297" name="Google Shape;297;p21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298" name="Google Shape;298;p21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99" name="Google Shape;299;p21"/>
          <p:cNvSpPr/>
          <p:nvPr/>
        </p:nvSpPr>
        <p:spPr>
          <a:xfrm>
            <a:off x="11081209" y="2282136"/>
            <a:ext cx="7028991" cy="5271743"/>
          </a:xfrm>
          <a:custGeom>
            <a:rect b="b" l="l" r="r" t="t"/>
            <a:pathLst>
              <a:path extrusionOk="0" h="5271743" w="7028991">
                <a:moveTo>
                  <a:pt x="0" y="0"/>
                </a:moveTo>
                <a:lnTo>
                  <a:pt x="7028991" y="0"/>
                </a:lnTo>
                <a:lnTo>
                  <a:pt x="7028991" y="5271743"/>
                </a:lnTo>
                <a:lnTo>
                  <a:pt x="0" y="52717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0" name="Google Shape;300;p21"/>
          <p:cNvSpPr txBox="1"/>
          <p:nvPr/>
        </p:nvSpPr>
        <p:spPr>
          <a:xfrm>
            <a:off x="1348740" y="1073658"/>
            <a:ext cx="15590520" cy="28883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Legislazione nazionale sul lavoro: Irlanda</a:t>
            </a:r>
            <a:endParaRPr/>
          </a:p>
          <a:p>
            <a:pPr indent="0" lvl="0" marL="0" marR="0" rtl="0" algn="l">
              <a:lnSpc>
                <a:spcPct val="169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200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9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200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2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200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21"/>
          <p:cNvSpPr txBox="1"/>
          <p:nvPr/>
        </p:nvSpPr>
        <p:spPr>
          <a:xfrm>
            <a:off x="1371273" y="2781300"/>
            <a:ext cx="9480618" cy="53004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Employment Equality Act</a:t>
            </a:r>
            <a:endParaRPr/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999" u="sng">
              <a:solidFill>
                <a:srgbClr val="000000"/>
              </a:solidFill>
              <a:latin typeface="Arial"/>
              <a:ea typeface="Arial"/>
              <a:cs typeface="Arial"/>
              <a:sym typeface="Arial"/>
              <a:hlinkClick r:id="rId8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Equal Status Act</a:t>
            </a:r>
            <a:r>
              <a:rPr lang="en-US" sz="39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999" u="sng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2000</a:t>
            </a:r>
            <a:endParaRPr/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99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Employment Contractual Retirement Ages Act 2025</a:t>
            </a:r>
            <a:endParaRPr/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999" u="sng">
              <a:solidFill>
                <a:srgbClr val="000000"/>
              </a:solidFill>
              <a:latin typeface="Arial"/>
              <a:ea typeface="Arial"/>
              <a:cs typeface="Arial"/>
              <a:sym typeface="Arial"/>
              <a:hlinkClick r:id="rId11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Pensions Auto-enrolment Act 2025</a:t>
            </a:r>
            <a:endParaRPr/>
          </a:p>
          <a:p>
            <a:pPr indent="0" lvl="0" marL="0" marR="0" rtl="0" algn="l">
              <a:lnSpc>
                <a:spcPct val="1782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999" u="sng">
              <a:solidFill>
                <a:srgbClr val="000000"/>
              </a:solidFill>
              <a:latin typeface="Arial"/>
              <a:ea typeface="Arial"/>
              <a:cs typeface="Arial"/>
              <a:sym typeface="Arial"/>
              <a:hlinkClick r:id="rId13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306" name="Google Shape;306;p22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7" name="Google Shape;307;p22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308" name="Google Shape;308;p22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309" name="Google Shape;309;p22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310" name="Google Shape;310;p22"/>
          <p:cNvSpPr/>
          <p:nvPr/>
        </p:nvSpPr>
        <p:spPr>
          <a:xfrm>
            <a:off x="11621523" y="2104336"/>
            <a:ext cx="6666477" cy="4999857"/>
          </a:xfrm>
          <a:custGeom>
            <a:rect b="b" l="l" r="r" t="t"/>
            <a:pathLst>
              <a:path extrusionOk="0" h="4999857" w="6666477">
                <a:moveTo>
                  <a:pt x="0" y="0"/>
                </a:moveTo>
                <a:lnTo>
                  <a:pt x="6666477" y="0"/>
                </a:lnTo>
                <a:lnTo>
                  <a:pt x="6666477" y="4999858"/>
                </a:lnTo>
                <a:lnTo>
                  <a:pt x="0" y="49998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1" name="Google Shape;311;p22"/>
          <p:cNvSpPr txBox="1"/>
          <p:nvPr/>
        </p:nvSpPr>
        <p:spPr>
          <a:xfrm>
            <a:off x="1348740" y="1083183"/>
            <a:ext cx="15590520" cy="10002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Legislazione nazionale sul lavoro: Slovenia</a:t>
            </a:r>
            <a:endParaRPr/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22"/>
          <p:cNvSpPr txBox="1"/>
          <p:nvPr/>
        </p:nvSpPr>
        <p:spPr>
          <a:xfrm>
            <a:off x="1464478" y="2507247"/>
            <a:ext cx="10125888" cy="5330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99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2025 Legge del 2025 che modifica e integra la Legge sulla regolamentazione del mercato del lavoro (ZUTD-I):</a:t>
            </a:r>
            <a:endParaRPr/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99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99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Riduzione dell'orario di lavoro prima del pensionamento - Modello 80/90/100 (in vigore dal 01/01/2026)</a:t>
            </a:r>
            <a:endParaRPr/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99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99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Occupuational Health &amp; Safety Act</a:t>
            </a:r>
            <a:endParaRPr/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99" u="sng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  <a:hlinkClick r:id="rId8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99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Employment Relations Act</a:t>
            </a:r>
            <a:endParaRPr/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99" u="sng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  <a:hlinkClick r:id="rId10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99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Labour Market Relations Act</a:t>
            </a:r>
            <a:endParaRPr/>
          </a:p>
          <a:p>
            <a:pPr indent="0" lvl="0" marL="0" marR="0" rtl="0" algn="l">
              <a:lnSpc>
                <a:spcPct val="72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99" u="sng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  <a:hlinkClick r:id="rId12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0" lvl="0" marL="0" marR="0" rtl="0" algn="l">
              <a:lnSpc>
                <a:spcPct val="151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99" u="sng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  <a:hlinkClick r:id="rId13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317" name="Google Shape;317;p23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8" name="Google Shape;318;p23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319" name="Google Shape;319;p23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320" name="Google Shape;320;p23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321" name="Google Shape;321;p23"/>
          <p:cNvSpPr txBox="1"/>
          <p:nvPr/>
        </p:nvSpPr>
        <p:spPr>
          <a:xfrm>
            <a:off x="1348740" y="1105376"/>
            <a:ext cx="15590520" cy="5770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Letture aggiuntive:</a:t>
            </a:r>
            <a:endParaRPr/>
          </a:p>
        </p:txBody>
      </p:sp>
      <p:sp>
        <p:nvSpPr>
          <p:cNvPr id="322" name="Google Shape;322;p23"/>
          <p:cNvSpPr txBox="1"/>
          <p:nvPr/>
        </p:nvSpPr>
        <p:spPr>
          <a:xfrm>
            <a:off x="1239464" y="2205790"/>
            <a:ext cx="15590520" cy="410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5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0048" lvl="1" marL="760095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563C1"/>
              </a:buClr>
              <a:buSzPts val="4200"/>
              <a:buFont typeface="Arial"/>
              <a:buChar char="•"/>
            </a:pPr>
            <a:r>
              <a:rPr b="0" i="0" lang="en-US" sz="4200" u="sng" cap="none" strike="noStrike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Workplaces for all Ages</a:t>
            </a:r>
            <a:endParaRPr/>
          </a:p>
          <a:p>
            <a:pPr indent="-380048" lvl="1" marL="760095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563C1"/>
              </a:buClr>
              <a:buSzPts val="4200"/>
              <a:buFont typeface="Arial"/>
              <a:buChar char="•"/>
            </a:pPr>
            <a:r>
              <a:rPr b="0" i="0" lang="en-US" sz="4200" u="sng" cap="none" strike="noStrike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WHO Global Report on Ageism</a:t>
            </a:r>
            <a:endParaRPr/>
          </a:p>
          <a:p>
            <a:pPr indent="-380048" lvl="1" marL="760095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563C1"/>
              </a:buClr>
              <a:buSzPts val="4200"/>
              <a:buFont typeface="Arial"/>
              <a:buChar char="•"/>
            </a:pPr>
            <a:r>
              <a:rPr b="0" i="0" lang="en-US" sz="4200" u="sng" cap="none" strike="noStrike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Promoting An Age Inclusive Workforce</a:t>
            </a:r>
            <a:endParaRPr/>
          </a:p>
          <a:p>
            <a:pPr indent="-380048" lvl="1" marL="760095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563C1"/>
              </a:buClr>
              <a:buSzPts val="4200"/>
              <a:buFont typeface="Arial"/>
              <a:buChar char="•"/>
            </a:pPr>
            <a:r>
              <a:rPr b="0" i="0" lang="en-US" sz="4200" u="sng" cap="none" strike="noStrike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Labour Market and Wage Developments in Europe 2024</a:t>
            </a:r>
            <a:endParaRPr/>
          </a:p>
          <a:p>
            <a:pPr indent="-380048" lvl="1" marL="760095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563C1"/>
              </a:buClr>
              <a:buSzPts val="4200"/>
              <a:buFont typeface="Arial"/>
              <a:buChar char="•"/>
            </a:pPr>
            <a:r>
              <a:rPr b="0" i="0" lang="en-US" sz="4200" u="sng" cap="none" strike="noStrike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Support for older people in the labour market</a:t>
            </a:r>
            <a:endParaRPr/>
          </a:p>
          <a:p>
            <a:pPr indent="-380048" lvl="1" marL="760095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563C1"/>
              </a:buClr>
              <a:buSzPts val="4200"/>
              <a:buFont typeface="Arial"/>
              <a:buChar char="•"/>
            </a:pPr>
            <a:r>
              <a:rPr b="0" i="0" lang="en-US" sz="4200" u="sng" cap="none" strike="noStrike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Pension Adequacy Report 2024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327" name="Google Shape;327;p24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8" name="Google Shape;328;p24"/>
          <p:cNvSpPr/>
          <p:nvPr/>
        </p:nvSpPr>
        <p:spPr>
          <a:xfrm>
            <a:off x="0" y="9297914"/>
            <a:ext cx="18288000" cy="989076"/>
          </a:xfrm>
          <a:custGeom>
            <a:rect b="b" l="l" r="r" t="t"/>
            <a:pathLst>
              <a:path extrusionOk="0" h="1318768" w="24384000">
                <a:moveTo>
                  <a:pt x="0" y="0"/>
                </a:moveTo>
                <a:lnTo>
                  <a:pt x="24384000" y="0"/>
                </a:lnTo>
                <a:lnTo>
                  <a:pt x="24384000" y="1318768"/>
                </a:lnTo>
                <a:lnTo>
                  <a:pt x="0" y="1318768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</p:sp>
      <p:sp>
        <p:nvSpPr>
          <p:cNvPr id="329" name="Google Shape;329;p24"/>
          <p:cNvSpPr/>
          <p:nvPr/>
        </p:nvSpPr>
        <p:spPr>
          <a:xfrm>
            <a:off x="5626741" y="5844569"/>
            <a:ext cx="6614322" cy="3060354"/>
          </a:xfrm>
          <a:custGeom>
            <a:rect b="b" l="l" r="r" t="t"/>
            <a:pathLst>
              <a:path extrusionOk="0" h="3060354" w="6614322">
                <a:moveTo>
                  <a:pt x="0" y="0"/>
                </a:moveTo>
                <a:lnTo>
                  <a:pt x="6614322" y="0"/>
                </a:lnTo>
                <a:lnTo>
                  <a:pt x="6614322" y="3060353"/>
                </a:lnTo>
                <a:lnTo>
                  <a:pt x="0" y="30603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6939" l="-16344" r="-16970" t="-39572"/>
            </a:stretch>
          </a:blipFill>
          <a:ln>
            <a:noFill/>
          </a:ln>
        </p:spPr>
      </p:sp>
      <p:sp>
        <p:nvSpPr>
          <p:cNvPr descr="Uma imagem com estrela, Tipo de letra, Gráficos, símbolo  Descrição gerada automaticamente" id="330" name="Google Shape;330;p24"/>
          <p:cNvSpPr/>
          <p:nvPr/>
        </p:nvSpPr>
        <p:spPr>
          <a:xfrm>
            <a:off x="6199937" y="4004777"/>
            <a:ext cx="860727" cy="619306"/>
          </a:xfrm>
          <a:custGeom>
            <a:rect b="b" l="l" r="r" t="t"/>
            <a:pathLst>
              <a:path extrusionOk="0" h="619306" w="860727">
                <a:moveTo>
                  <a:pt x="0" y="0"/>
                </a:moveTo>
                <a:lnTo>
                  <a:pt x="860726" y="0"/>
                </a:lnTo>
                <a:lnTo>
                  <a:pt x="860726" y="619306"/>
                </a:lnTo>
                <a:lnTo>
                  <a:pt x="0" y="6193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texto, design gráfico  Descrição gerada automaticamente" id="331" name="Google Shape;331;p24"/>
          <p:cNvSpPr/>
          <p:nvPr/>
        </p:nvSpPr>
        <p:spPr>
          <a:xfrm>
            <a:off x="9086240" y="4066232"/>
            <a:ext cx="1420616" cy="496405"/>
          </a:xfrm>
          <a:custGeom>
            <a:rect b="b" l="l" r="r" t="t"/>
            <a:pathLst>
              <a:path extrusionOk="0" h="496405" w="1420616">
                <a:moveTo>
                  <a:pt x="0" y="0"/>
                </a:moveTo>
                <a:lnTo>
                  <a:pt x="1420616" y="0"/>
                </a:lnTo>
                <a:lnTo>
                  <a:pt x="1420616" y="496405"/>
                </a:lnTo>
                <a:lnTo>
                  <a:pt x="0" y="4964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símbolo, captura de ecrã  Descrição gerada automaticamente" id="332" name="Google Shape;332;p24"/>
          <p:cNvSpPr/>
          <p:nvPr/>
        </p:nvSpPr>
        <p:spPr>
          <a:xfrm>
            <a:off x="10285876" y="4942227"/>
            <a:ext cx="734797" cy="541687"/>
          </a:xfrm>
          <a:custGeom>
            <a:rect b="b" l="l" r="r" t="t"/>
            <a:pathLst>
              <a:path extrusionOk="0" h="541687" w="734797">
                <a:moveTo>
                  <a:pt x="0" y="0"/>
                </a:moveTo>
                <a:lnTo>
                  <a:pt x="734797" y="0"/>
                </a:lnTo>
                <a:lnTo>
                  <a:pt x="734797" y="541687"/>
                </a:lnTo>
                <a:lnTo>
                  <a:pt x="0" y="5416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333" name="Google Shape;333;p24"/>
          <p:cNvSpPr/>
          <p:nvPr/>
        </p:nvSpPr>
        <p:spPr>
          <a:xfrm>
            <a:off x="10930976" y="4138727"/>
            <a:ext cx="1057780" cy="351415"/>
          </a:xfrm>
          <a:custGeom>
            <a:rect b="b" l="l" r="r" t="t"/>
            <a:pathLst>
              <a:path extrusionOk="0" h="351415" w="1057780">
                <a:moveTo>
                  <a:pt x="0" y="0"/>
                </a:moveTo>
                <a:lnTo>
                  <a:pt x="1057780" y="0"/>
                </a:lnTo>
                <a:lnTo>
                  <a:pt x="1057780" y="351415"/>
                </a:lnTo>
                <a:lnTo>
                  <a:pt x="0" y="351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captura de ecrã, texto  Descrição gerada automaticamente" id="334" name="Google Shape;334;p24"/>
          <p:cNvSpPr/>
          <p:nvPr/>
        </p:nvSpPr>
        <p:spPr>
          <a:xfrm>
            <a:off x="8942013" y="4767024"/>
            <a:ext cx="930221" cy="930221"/>
          </a:xfrm>
          <a:custGeom>
            <a:rect b="b" l="l" r="r" t="t"/>
            <a:pathLst>
              <a:path extrusionOk="0" h="930221" w="930221">
                <a:moveTo>
                  <a:pt x="0" y="0"/>
                </a:moveTo>
                <a:lnTo>
                  <a:pt x="930221" y="0"/>
                </a:lnTo>
                <a:lnTo>
                  <a:pt x="930221" y="930221"/>
                </a:lnTo>
                <a:lnTo>
                  <a:pt x="0" y="930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335" name="Google Shape;335;p24"/>
          <p:cNvSpPr/>
          <p:nvPr/>
        </p:nvSpPr>
        <p:spPr>
          <a:xfrm>
            <a:off x="7484783" y="4082644"/>
            <a:ext cx="1177338" cy="463582"/>
          </a:xfrm>
          <a:custGeom>
            <a:rect b="b" l="l" r="r" t="t"/>
            <a:pathLst>
              <a:path extrusionOk="0" h="463582" w="1177338">
                <a:moveTo>
                  <a:pt x="0" y="0"/>
                </a:moveTo>
                <a:lnTo>
                  <a:pt x="1177338" y="0"/>
                </a:lnTo>
                <a:lnTo>
                  <a:pt x="1177338" y="463581"/>
                </a:lnTo>
                <a:lnTo>
                  <a:pt x="0" y="4635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6" name="Google Shape;336;p24"/>
          <p:cNvSpPr/>
          <p:nvPr/>
        </p:nvSpPr>
        <p:spPr>
          <a:xfrm>
            <a:off x="6991445" y="4992900"/>
            <a:ext cx="1536916" cy="458667"/>
          </a:xfrm>
          <a:custGeom>
            <a:rect b="b" l="l" r="r" t="t"/>
            <a:pathLst>
              <a:path extrusionOk="0" h="458667" w="1536916">
                <a:moveTo>
                  <a:pt x="0" y="0"/>
                </a:moveTo>
                <a:lnTo>
                  <a:pt x="1536916" y="0"/>
                </a:lnTo>
                <a:lnTo>
                  <a:pt x="1536916" y="458667"/>
                </a:lnTo>
                <a:lnTo>
                  <a:pt x="0" y="4586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676" l="0" r="0" t="-674"/>
            </a:stretch>
          </a:blipFill>
          <a:ln>
            <a:noFill/>
          </a:ln>
        </p:spPr>
      </p:sp>
      <p:sp>
        <p:nvSpPr>
          <p:cNvPr id="337" name="Google Shape;337;p24"/>
          <p:cNvSpPr/>
          <p:nvPr/>
        </p:nvSpPr>
        <p:spPr>
          <a:xfrm>
            <a:off x="-21803" y="-35071"/>
            <a:ext cx="18296096" cy="2630710"/>
          </a:xfrm>
          <a:custGeom>
            <a:rect b="b" l="l" r="r" t="t"/>
            <a:pathLst>
              <a:path extrusionOk="0" h="3507613" w="24394795">
                <a:moveTo>
                  <a:pt x="0" y="0"/>
                </a:moveTo>
                <a:lnTo>
                  <a:pt x="24394795" y="0"/>
                </a:lnTo>
                <a:lnTo>
                  <a:pt x="24394795" y="3507613"/>
                </a:lnTo>
                <a:lnTo>
                  <a:pt x="0" y="3507613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338" name="Google Shape;338;p24"/>
          <p:cNvSpPr txBox="1"/>
          <p:nvPr/>
        </p:nvSpPr>
        <p:spPr>
          <a:xfrm>
            <a:off x="4616510" y="562670"/>
            <a:ext cx="8963777" cy="14335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Grazie!</a:t>
            </a:r>
            <a:endParaRPr/>
          </a:p>
        </p:txBody>
      </p:sp>
      <p:pic>
        <p:nvPicPr>
          <p:cNvPr id="339" name="Google Shape;339;p2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06788" y="9423664"/>
            <a:ext cx="17983201" cy="737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