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10287000" cx="1828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1" roundtripDataSignature="AMtx7mg9i1L4zbOAw2gNoiDgkbexWFAXu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customschemas.google.com/relationships/presentationmetadata" Target="metadata"/><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3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Arial"/>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3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3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3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3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3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5"/>
          <p:cNvSpPr/>
          <p:nvPr>
            <p:ph idx="2" type="pic"/>
          </p:nvPr>
        </p:nvSpPr>
        <p:spPr>
          <a:xfrm>
            <a:off x="1792288" y="612775"/>
            <a:ext cx="5486400" cy="4114800"/>
          </a:xfrm>
          <a:prstGeom prst="rect">
            <a:avLst/>
          </a:prstGeom>
          <a:noFill/>
          <a:ln>
            <a:noFill/>
          </a:ln>
        </p:spPr>
      </p:sp>
      <p:sp>
        <p:nvSpPr>
          <p:cNvPr id="64" name="Google Shape;64;p3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6"/>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7"/>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7"/>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0.png"/><Relationship Id="rId11" Type="http://schemas.openxmlformats.org/officeDocument/2006/relationships/image" Target="../media/image11.jpg"/><Relationship Id="rId10" Type="http://schemas.openxmlformats.org/officeDocument/2006/relationships/image" Target="../media/image9.png"/><Relationship Id="rId9" Type="http://schemas.openxmlformats.org/officeDocument/2006/relationships/image" Target="../media/image5.png"/><Relationship Id="rId5" Type="http://schemas.openxmlformats.org/officeDocument/2006/relationships/image" Target="../media/image8.png"/><Relationship Id="rId6" Type="http://schemas.openxmlformats.org/officeDocument/2006/relationships/image" Target="../media/image4.png"/><Relationship Id="rId7" Type="http://schemas.openxmlformats.org/officeDocument/2006/relationships/image" Target="../media/image7.jpg"/><Relationship Id="rId8"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20" Type="http://schemas.openxmlformats.org/officeDocument/2006/relationships/hyperlink" Target="https://fra.europa.eu/en/eu-charter" TargetMode="External"/><Relationship Id="rId11" Type="http://schemas.openxmlformats.org/officeDocument/2006/relationships/hyperlink" Target="https://employment-social-affairs.ec.europa.eu/policies-and-activities/rights-work/labour-law/working-conditions/working-time-directive_en" TargetMode="External"/><Relationship Id="rId22" Type="http://schemas.openxmlformats.org/officeDocument/2006/relationships/hyperlink" Target="https://fra.europa.eu/en/eu-charter" TargetMode="External"/><Relationship Id="rId10" Type="http://schemas.openxmlformats.org/officeDocument/2006/relationships/hyperlink" Target="https://osha.europa.eu/en/legislation/directives/council-directive-2006-54-ec" TargetMode="External"/><Relationship Id="rId21" Type="http://schemas.openxmlformats.org/officeDocument/2006/relationships/hyperlink" Target="https://fra.europa.eu/en/eu-charter" TargetMode="External"/><Relationship Id="rId13" Type="http://schemas.openxmlformats.org/officeDocument/2006/relationships/hyperlink" Target="https://employment-social-affairs.ec.europa.eu/policies-and-activities/rights-work/labour-law/working-conditions/working-time-directive_en" TargetMode="External"/><Relationship Id="rId12" Type="http://schemas.openxmlformats.org/officeDocument/2006/relationships/hyperlink" Target="https://employment-social-affairs.ec.europa.eu/policies-and-activities/rights-work/labour-law/working-conditions/working-time-directive_en" TargetMode="External"/><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hyperlink" Target="https://osha.europa.eu/en/legislation/directives/council-directive-2006-54-ec" TargetMode="External"/><Relationship Id="rId15" Type="http://schemas.openxmlformats.org/officeDocument/2006/relationships/hyperlink" Target="https://employment-social-affairs.ec.europa.eu/policies-and-activities/rights-work/labour-law/working-conditions/working-time-directive_en" TargetMode="External"/><Relationship Id="rId14" Type="http://schemas.openxmlformats.org/officeDocument/2006/relationships/hyperlink" Target="https://employment-social-affairs.ec.europa.eu/policies-and-activities/rights-work/labour-law/working-conditions/working-time-directive_en" TargetMode="External"/><Relationship Id="rId17" Type="http://schemas.openxmlformats.org/officeDocument/2006/relationships/hyperlink" Target="https://employment-social-affairs.ec.europa.eu/policies-and-activities/rights-work/labour-law/working-conditions/working-time-directive_en" TargetMode="External"/><Relationship Id="rId16" Type="http://schemas.openxmlformats.org/officeDocument/2006/relationships/hyperlink" Target="https://employment-social-affairs.ec.europa.eu/policies-and-activities/rights-work/labour-law/working-conditions/working-time-directive_en" TargetMode="External"/><Relationship Id="rId5" Type="http://schemas.openxmlformats.org/officeDocument/2006/relationships/image" Target="../media/image3.png"/><Relationship Id="rId19" Type="http://schemas.openxmlformats.org/officeDocument/2006/relationships/hyperlink" Target="https://fra.europa.eu/en/eu-charter" TargetMode="External"/><Relationship Id="rId6" Type="http://schemas.openxmlformats.org/officeDocument/2006/relationships/hyperlink" Target="https://osha.europa.eu/en/legislation/directives/council-directive-2006-54-ec" TargetMode="External"/><Relationship Id="rId18" Type="http://schemas.openxmlformats.org/officeDocument/2006/relationships/hyperlink" Target="https://employment-social-affairs.ec.europa.eu/policies-and-activities/rights-work/labour-law/working-conditions/working-time-directive_en" TargetMode="External"/><Relationship Id="rId7" Type="http://schemas.openxmlformats.org/officeDocument/2006/relationships/hyperlink" Target="https://osha.europa.eu/en/legislation/directives/council-directive-2006-54-ec" TargetMode="External"/><Relationship Id="rId8" Type="http://schemas.openxmlformats.org/officeDocument/2006/relationships/hyperlink" Target="https://osha.europa.eu/en/legislation/directives/council-directive-2006-54-ec"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13.jpg"/><Relationship Id="rId7" Type="http://schemas.openxmlformats.org/officeDocument/2006/relationships/image" Target="../media/image12.jpg"/></Relationships>
</file>

<file path=ppt/slides/_rels/slide9.xml.rels><?xml version="1.0" encoding="UTF-8" standalone="yes"?><Relationships xmlns="http://schemas.openxmlformats.org/package/2006/relationships"><Relationship Id="rId11" Type="http://schemas.openxmlformats.org/officeDocument/2006/relationships/hyperlink" Target="https://eur-lex.europa.eu/eli/dir/2006/54/2006-07-26" TargetMode="External"/><Relationship Id="rId10" Type="http://schemas.openxmlformats.org/officeDocument/2006/relationships/hyperlink" Target="https://eur-lex.europa.eu/eli/dir/2006/54/2006-07-26" TargetMode="External"/><Relationship Id="rId13" Type="http://schemas.openxmlformats.org/officeDocument/2006/relationships/hyperlink" Target="https://eur-lex.europa.eu/eli/dir/2006/54/2006-07-26" TargetMode="External"/><Relationship Id="rId12" Type="http://schemas.openxmlformats.org/officeDocument/2006/relationships/hyperlink" Target="https://eur-lex.europa.eu/eli/dir/2006/54/2006-07-26" TargetMode="External"/><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hyperlink" Target="https://eur-lex.europa.eu/eli/dir/2006/54/2006-07-26" TargetMode="External"/><Relationship Id="rId5" Type="http://schemas.openxmlformats.org/officeDocument/2006/relationships/image" Target="../media/image3.png"/><Relationship Id="rId6" Type="http://schemas.openxmlformats.org/officeDocument/2006/relationships/hyperlink" Target="https://eur-lex.europa.eu/eli/dir/2006/54/2006-07-26" TargetMode="External"/><Relationship Id="rId7" Type="http://schemas.openxmlformats.org/officeDocument/2006/relationships/hyperlink" Target="https://eur-lex.europa.eu/eli/dir/2006/54/2006-07-26" TargetMode="External"/><Relationship Id="rId8" Type="http://schemas.openxmlformats.org/officeDocument/2006/relationships/hyperlink" Target="https://eur-lex.europa.eu/eli/dir/2006/54/2006-07-26"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3.png"/></Relationships>
</file>

<file path=ppt/slides/_rels/slide11.xml.rels><?xml version="1.0" encoding="UTF-8" standalone="yes"?><Relationships xmlns="http://schemas.openxmlformats.org/package/2006/relationships"><Relationship Id="rId11" Type="http://schemas.openxmlformats.org/officeDocument/2006/relationships/hyperlink" Target="https://www.who.int/teams/social-determinants-of-health/demographic-change-and-healthy-ageing/combatting-ageism/global-report-on-ageism" TargetMode="External"/><Relationship Id="rId10" Type="http://schemas.openxmlformats.org/officeDocument/2006/relationships/hyperlink" Target="https://www.who.int/teams/social-determinants-of-health/demographic-change-and-healthy-ageing/combatting-ageism/global-report-on-ageism" TargetMode="External"/><Relationship Id="rId12" Type="http://schemas.openxmlformats.org/officeDocument/2006/relationships/hyperlink" Target="https://www.who.int/teams/social-determinants-of-health/demographic-change-and-healthy-ageing/combatting-ageism/global-report-on-ageism" TargetMode="External"/><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hyperlink" Target="https://www.who.int/teams/social-determinants-of-health/demographic-change-and-healthy-ageing/combatting-ageism/global-report-on-ageism" TargetMode="External"/><Relationship Id="rId5" Type="http://schemas.openxmlformats.org/officeDocument/2006/relationships/image" Target="../media/image3.png"/><Relationship Id="rId6" Type="http://schemas.openxmlformats.org/officeDocument/2006/relationships/hyperlink" Target="https://www.who.int/teams/social-determinants-of-health/demographic-change-and-healthy-ageing/combatting-ageism/global-report-on-ageism" TargetMode="External"/><Relationship Id="rId7" Type="http://schemas.openxmlformats.org/officeDocument/2006/relationships/hyperlink" Target="https://www.who.int/teams/social-determinants-of-health/demographic-change-and-healthy-ageing/combatting-ageism/global-report-on-ageism" TargetMode="External"/><Relationship Id="rId8" Type="http://schemas.openxmlformats.org/officeDocument/2006/relationships/hyperlink" Target="https://www.who.int/teams/social-determinants-of-health/demographic-change-and-healthy-ageing/combatting-ageism/global-report-on-ageis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13.jpg"/><Relationship Id="rId7" Type="http://schemas.openxmlformats.org/officeDocument/2006/relationships/image" Target="../media/image12.jpg"/></Relationships>
</file>

<file path=ppt/slides/_rels/slide13.xml.rels><?xml version="1.0" encoding="UTF-8" standalone="yes"?><Relationships xmlns="http://schemas.openxmlformats.org/package/2006/relationships"><Relationship Id="rId11" Type="http://schemas.openxmlformats.org/officeDocument/2006/relationships/hyperlink" Target="https://ec.europa.eu/commission/presscorner/detail/en/ip_22_6895" TargetMode="External"/><Relationship Id="rId10" Type="http://schemas.openxmlformats.org/officeDocument/2006/relationships/hyperlink" Target="https://ec.europa.eu/commission/presscorner/detail/en/ip_22_6895" TargetMode="External"/><Relationship Id="rId13" Type="http://schemas.openxmlformats.org/officeDocument/2006/relationships/hyperlink" Target="https://ec.europa.eu/commission/presscorner/detail/en/ip_22_6895" TargetMode="External"/><Relationship Id="rId12" Type="http://schemas.openxmlformats.org/officeDocument/2006/relationships/hyperlink" Target="https://ec.europa.eu/commission/presscorner/detail/en/ip_22_6895" TargetMode="External"/><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hyperlink" Target="https://ec.europa.eu/commission/presscorner/detail/en/ip_22_6895" TargetMode="External"/><Relationship Id="rId15" Type="http://schemas.openxmlformats.org/officeDocument/2006/relationships/hyperlink" Target="https://ec.europa.eu/commission/presscorner/detail/en/ip_22_6895" TargetMode="External"/><Relationship Id="rId14" Type="http://schemas.openxmlformats.org/officeDocument/2006/relationships/hyperlink" Target="https://ec.europa.eu/commission/presscorner/detail/en/ip_22_6895" TargetMode="External"/><Relationship Id="rId17" Type="http://schemas.openxmlformats.org/officeDocument/2006/relationships/hyperlink" Target="https://ec.europa.eu/commission/presscorner/detail/en/ip_22_6895" TargetMode="External"/><Relationship Id="rId16" Type="http://schemas.openxmlformats.org/officeDocument/2006/relationships/hyperlink" Target="https://ec.europa.eu/commission/presscorner/detail/en/ip_22_6895" TargetMode="External"/><Relationship Id="rId5" Type="http://schemas.openxmlformats.org/officeDocument/2006/relationships/image" Target="../media/image3.png"/><Relationship Id="rId6" Type="http://schemas.openxmlformats.org/officeDocument/2006/relationships/hyperlink" Target="https://ec.europa.eu/commission/presscorner/detail/en/ip_22_6895" TargetMode="External"/><Relationship Id="rId7" Type="http://schemas.openxmlformats.org/officeDocument/2006/relationships/hyperlink" Target="https://ec.europa.eu/commission/presscorner/detail/en/ip_22_6895" TargetMode="External"/><Relationship Id="rId8" Type="http://schemas.openxmlformats.org/officeDocument/2006/relationships/hyperlink" Target="https://ec.europa.eu/commission/presscorner/detail/en/ip_22_6895"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hyperlink" Target="https://www.eiopa.europa.eu/impact-social-and-behavioural-aspects-gender-pension-gap-europe-2024-06-26_en" TargetMode="External"/></Relationships>
</file>

<file path=ppt/slides/_rels/slide17.xml.rels><?xml version="1.0" encoding="UTF-8" standalone="yes"?><Relationships xmlns="http://schemas.openxmlformats.org/package/2006/relationships"><Relationship Id="rId11" Type="http://schemas.openxmlformats.org/officeDocument/2006/relationships/hyperlink" Target="https://osha.europa.eu/en/about-eu-osha/national-focal-points/austria" TargetMode="External"/><Relationship Id="rId10" Type="http://schemas.openxmlformats.org/officeDocument/2006/relationships/hyperlink" Target="https://www.sozialministerium.gv.at/en/Topics/Labour/Labour-Law/Equal-Treatment.html" TargetMode="External"/><Relationship Id="rId12" Type="http://schemas.openxmlformats.org/officeDocument/2006/relationships/hyperlink" Target="https://osha.europa.eu/en/about-eu-osha/national-focal-points/austria" TargetMode="External"/><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hyperlink" Target="https://www.sozialministerium.gv.at/en/Topics/Labour/Labour-Law/Equal-Treatment.html" TargetMode="External"/><Relationship Id="rId5" Type="http://schemas.openxmlformats.org/officeDocument/2006/relationships/image" Target="../media/image3.png"/><Relationship Id="rId6" Type="http://schemas.openxmlformats.org/officeDocument/2006/relationships/image" Target="../media/image18.jpg"/><Relationship Id="rId7" Type="http://schemas.openxmlformats.org/officeDocument/2006/relationships/hyperlink" Target="https://www.ris.bka.gv.at/GeltendeFassung.wxe?Abfrage=Bundesnormen&amp;Gesetzesnummer=20003395" TargetMode="External"/><Relationship Id="rId8" Type="http://schemas.openxmlformats.org/officeDocument/2006/relationships/hyperlink" Target="https://www.ris.bka.gv.at/GeltendeFassung.wxe?Abfrage=Bundesnormen&amp;Gesetzesnummer=20003395" TargetMode="External"/></Relationships>
</file>

<file path=ppt/slides/_rels/slide18.xml.rels><?xml version="1.0" encoding="UTF-8" standalone="yes"?><Relationships xmlns="http://schemas.openxmlformats.org/package/2006/relationships"><Relationship Id="rId10" Type="http://schemas.openxmlformats.org/officeDocument/2006/relationships/hyperlink" Target="https://www.eu-gleichbehandlungsstelle.de/eugs-en/eu-citizens/information-center/pension" TargetMode="External"/><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hyperlink" Target="https://www.eu-gleichbehandlungsstelle.de/eugs-en/eu-citizens/information-center/pension" TargetMode="External"/><Relationship Id="rId5" Type="http://schemas.openxmlformats.org/officeDocument/2006/relationships/image" Target="../media/image3.png"/><Relationship Id="rId6" Type="http://schemas.openxmlformats.org/officeDocument/2006/relationships/image" Target="../media/image17.jpg"/><Relationship Id="rId7" Type="http://schemas.openxmlformats.org/officeDocument/2006/relationships/hyperlink" Target="https://www.antidiskriminierungsstelle.de/EN/about-discrimination/order-and-law/general-equal-treatment-act/general-equal-treatment-act-node.html" TargetMode="External"/><Relationship Id="rId8" Type="http://schemas.openxmlformats.org/officeDocument/2006/relationships/hyperlink" Target="https://www.antidiskriminierungsstelle.de/EN/about-discrimination/order-and-law/general-equal-treatment-act/general-equal-treatment-act-node.html" TargetMode="External"/></Relationships>
</file>

<file path=ppt/slides/_rels/slide19.xml.rels><?xml version="1.0" encoding="UTF-8" standalone="yes"?><Relationships xmlns="http://schemas.openxmlformats.org/package/2006/relationships"><Relationship Id="rId11" Type="http://schemas.openxmlformats.org/officeDocument/2006/relationships/hyperlink" Target="https://www.boe.es/buscar/act.php?id=BOE-A-2015-11430&amp;p=20230317&amp;tn=1#a34-" TargetMode="External"/><Relationship Id="rId10" Type="http://schemas.openxmlformats.org/officeDocument/2006/relationships/hyperlink" Target="https://www.boe.es/buscar/act.php?id=BOE-A-2015-11430" TargetMode="External"/><Relationship Id="rId12" Type="http://schemas.openxmlformats.org/officeDocument/2006/relationships/image" Target="../media/image14.jpg"/><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hyperlink" Target="https://www.boe.es/buscar/act.php?id=BOE-A-2015-11430" TargetMode="External"/><Relationship Id="rId5" Type="http://schemas.openxmlformats.org/officeDocument/2006/relationships/image" Target="../media/image3.png"/><Relationship Id="rId6" Type="http://schemas.openxmlformats.org/officeDocument/2006/relationships/image" Target="../media/image13.jpg"/><Relationship Id="rId7" Type="http://schemas.openxmlformats.org/officeDocument/2006/relationships/image" Target="../media/image12.jpg"/><Relationship Id="rId8" Type="http://schemas.openxmlformats.org/officeDocument/2006/relationships/hyperlink" Target="https://www.boe.es/buscar/act.php?id=BOE-A-2015-11430" TargetMode="External"/></Relationships>
</file>

<file path=ppt/slides/_rels/slide20.xml.rels><?xml version="1.0" encoding="UTF-8" standalone="yes"?><Relationships xmlns="http://schemas.openxmlformats.org/package/2006/relationships"><Relationship Id="rId11" Type="http://schemas.openxmlformats.org/officeDocument/2006/relationships/hyperlink" Target="https://www.unar.it/portale/web/unar-en/italian" TargetMode="External"/><Relationship Id="rId10" Type="http://schemas.openxmlformats.org/officeDocument/2006/relationships/hyperlink" Target="https://www.unar.it/portale/web/unar-en/italian" TargetMode="External"/><Relationship Id="rId12" Type="http://schemas.openxmlformats.org/officeDocument/2006/relationships/hyperlink" Target="https://distaccoue.lavoro.gov.it/en-gb/Thematic-Areas/Thematic-area-detail/id/3/National-Collective-agreements" TargetMode="External"/><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hyperlink" Target="https://www.unar.it/portale/web/unar-en/italian" TargetMode="External"/><Relationship Id="rId5" Type="http://schemas.openxmlformats.org/officeDocument/2006/relationships/image" Target="../media/image3.png"/><Relationship Id="rId6" Type="http://schemas.openxmlformats.org/officeDocument/2006/relationships/image" Target="../media/image15.jpg"/><Relationship Id="rId7" Type="http://schemas.openxmlformats.org/officeDocument/2006/relationships/hyperlink" Target="https://www.unar.it/portale/web/unar-en/italian" TargetMode="External"/><Relationship Id="rId8" Type="http://schemas.openxmlformats.org/officeDocument/2006/relationships/hyperlink" Target="https://www.unar.it/portale/web/unar-en/italian" TargetMode="External"/></Relationships>
</file>

<file path=ppt/slides/_rels/slide21.xml.rels><?xml version="1.0" encoding="UTF-8" standalone="yes"?><Relationships xmlns="http://schemas.openxmlformats.org/package/2006/relationships"><Relationship Id="rId11" Type="http://schemas.openxmlformats.org/officeDocument/2006/relationships/hyperlink" Target="https://www.irishstatutebook.ie/eli/2025/act/16/enacted/en/html" TargetMode="External"/><Relationship Id="rId10" Type="http://schemas.openxmlformats.org/officeDocument/2006/relationships/hyperlink" Target="https://www.irishstatutebook.ie/eli/2000/act/8/enacted/en/index.html" TargetMode="External"/><Relationship Id="rId13" Type="http://schemas.openxmlformats.org/officeDocument/2006/relationships/hyperlink" Target="https://www.gov.ie/en/department-of-social-protection/campaigns/auto-enrolment/?gad_source=1&amp;gad_campaignid=21868806366&amp;gbraid=0AAAAA-cIHC2_N7XLhDud34s38e1HTBWpM&amp;gclid=Cj0KCQiAnJHMBhDAARIsABr7b84aT3im4D037zbvGY19jve4ZFGo3U6hlGsDeMXfBbkzM__STVSlrsgaAse_EALw_wcB" TargetMode="External"/><Relationship Id="rId12" Type="http://schemas.openxmlformats.org/officeDocument/2006/relationships/hyperlink" Target="https://www.irishstatutebook.ie/eli/2025/act/16/enacted/en/html" TargetMode="External"/><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hyperlink" Target="https://www.irishstatutebook.ie/eli/2000/act/8/enacted/en/index.html" TargetMode="External"/><Relationship Id="rId5" Type="http://schemas.openxmlformats.org/officeDocument/2006/relationships/image" Target="../media/image3.png"/><Relationship Id="rId6" Type="http://schemas.openxmlformats.org/officeDocument/2006/relationships/image" Target="../media/image20.jpg"/><Relationship Id="rId7" Type="http://schemas.openxmlformats.org/officeDocument/2006/relationships/hyperlink" Target="https://www.irishstatutebook.ie/eli/1998/act/21/enacted/en/html" TargetMode="External"/><Relationship Id="rId8" Type="http://schemas.openxmlformats.org/officeDocument/2006/relationships/hyperlink" Target="https://www.irishstatutebook.ie/eli/1998/act/21/enacted/en/html" TargetMode="External"/></Relationships>
</file>

<file path=ppt/slides/_rels/slide22.xml.rels><?xml version="1.0" encoding="UTF-8" standalone="yes"?><Relationships xmlns="http://schemas.openxmlformats.org/package/2006/relationships"><Relationship Id="rId11" Type="http://schemas.openxmlformats.org/officeDocument/2006/relationships/hyperlink" Target="https://pisrs.si/pregledPredpisa?id=ZAKO5944" TargetMode="External"/><Relationship Id="rId10" Type="http://schemas.openxmlformats.org/officeDocument/2006/relationships/hyperlink" Target="https://pisrs.si/pregledPredpisa?id=ZAKO5944" TargetMode="External"/><Relationship Id="rId13" Type="http://schemas.openxmlformats.org/officeDocument/2006/relationships/hyperlink" Target="https://zakonodaja.com/zakon/zutd" TargetMode="External"/><Relationship Id="rId12" Type="http://schemas.openxmlformats.org/officeDocument/2006/relationships/hyperlink" Target="https://pisrs.si/pregledPredpisa?id=ZAKO5944" TargetMode="External"/><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hyperlink" Target="https://natlex.ilo.org/dyn/natlex2/r/natlex/fe/details?p3_isn=89470" TargetMode="External"/><Relationship Id="rId14" Type="http://schemas.openxmlformats.org/officeDocument/2006/relationships/hyperlink" Target="https://zakonodaja.com/zakon/zutd" TargetMode="External"/><Relationship Id="rId5" Type="http://schemas.openxmlformats.org/officeDocument/2006/relationships/image" Target="../media/image3.png"/><Relationship Id="rId6" Type="http://schemas.openxmlformats.org/officeDocument/2006/relationships/image" Target="../media/image19.jpg"/><Relationship Id="rId7" Type="http://schemas.openxmlformats.org/officeDocument/2006/relationships/hyperlink" Target="https://natlex.ilo.org/dyn/natlex2/r/natlex/fe/details?p3_isn=89470" TargetMode="External"/><Relationship Id="rId8" Type="http://schemas.openxmlformats.org/officeDocument/2006/relationships/hyperlink" Target="https://natlex.ilo.org/dyn/natlex2/r/natlex/fe/details?p3_isn=89470" TargetMode="External"/></Relationships>
</file>

<file path=ppt/slides/_rels/slide23.xml.rels><?xml version="1.0" encoding="UTF-8" standalone="yes"?><Relationships xmlns="http://schemas.openxmlformats.org/package/2006/relationships"><Relationship Id="rId11" Type="http://schemas.openxmlformats.org/officeDocument/2006/relationships/hyperlink" Target="https://www.oecd.org/en/publications/promoting-an-age-inclusive-workforce_59752153-en.html" TargetMode="External"/><Relationship Id="rId10" Type="http://schemas.openxmlformats.org/officeDocument/2006/relationships/hyperlink" Target="https://www.oecd.org/en/publications/promoting-an-age-inclusive-workforce_59752153-en.html" TargetMode="External"/><Relationship Id="rId13" Type="http://schemas.openxmlformats.org/officeDocument/2006/relationships/hyperlink" Target="https://www.age-platform.eu/barometer-2023/support-for-older-people-in-the-labour-market/" TargetMode="External"/><Relationship Id="rId12" Type="http://schemas.openxmlformats.org/officeDocument/2006/relationships/hyperlink" Target="https://op.europa.eu/webpub/empl/lmwd-annual-review-report-2024/chapter3/introduction.html" TargetMode="External"/><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6.png"/><Relationship Id="rId9" Type="http://schemas.openxmlformats.org/officeDocument/2006/relationships/hyperlink" Target="https://www.who.int/teams/social-determinants-of-health/demographic-change-and-healthy-ageing/combatting-ageism/global-report-on-ageism" TargetMode="External"/><Relationship Id="rId15" Type="http://schemas.openxmlformats.org/officeDocument/2006/relationships/hyperlink" Target="https://employment-social-affairs.ec.europa.eu/news/pension-adequacy-report-underlines-importance-resilient-european-pension-systems-face-global-2024-06-24_en" TargetMode="External"/><Relationship Id="rId14" Type="http://schemas.openxmlformats.org/officeDocument/2006/relationships/hyperlink" Target="https://www.age-platform.eu/barometer-2023/support-for-older-people-in-the-labour-market/" TargetMode="External"/><Relationship Id="rId5" Type="http://schemas.openxmlformats.org/officeDocument/2006/relationships/image" Target="../media/image3.png"/><Relationship Id="rId6" Type="http://schemas.openxmlformats.org/officeDocument/2006/relationships/hyperlink" Target="https://www.age-platform.eu/barometer-2023/workplaces-for-all-ages/" TargetMode="External"/><Relationship Id="rId7" Type="http://schemas.openxmlformats.org/officeDocument/2006/relationships/hyperlink" Target="https://www.age-platform.eu/barometer-2023/workplaces-for-all-ages/" TargetMode="External"/><Relationship Id="rId8" Type="http://schemas.openxmlformats.org/officeDocument/2006/relationships/hyperlink" Target="https://www.who.int/teams/social-determinants-of-health/demographic-change-and-healthy-ageing/combatting-ageism/global-report-on-ageism" TargetMode="External"/></Relationships>
</file>

<file path=ppt/slides/_rels/slide24.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2.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4.png"/><Relationship Id="rId8" Type="http://schemas.openxmlformats.org/officeDocument/2006/relationships/image" Target="../media/image7.jpg"/></Relationships>
</file>

<file path=ppt/slides/_rels/slide25.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image" Target="../media/image5.png"/><Relationship Id="rId12" Type="http://schemas.openxmlformats.org/officeDocument/2006/relationships/image" Target="../media/image11.jp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2.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4.png"/><Relationship Id="rId8"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2067" y="5784666"/>
            <a:ext cx="18288000" cy="4578953"/>
          </a:xfrm>
          <a:custGeom>
            <a:rect b="b" l="l" r="r" t="t"/>
            <a:pathLst>
              <a:path extrusionOk="0" h="6105271" w="24384000">
                <a:moveTo>
                  <a:pt x="0" y="0"/>
                </a:moveTo>
                <a:lnTo>
                  <a:pt x="24384000" y="0"/>
                </a:lnTo>
                <a:lnTo>
                  <a:pt x="24384000" y="6105271"/>
                </a:lnTo>
                <a:lnTo>
                  <a:pt x="0" y="6105271"/>
                </a:lnTo>
                <a:close/>
              </a:path>
            </a:pathLst>
          </a:custGeom>
          <a:solidFill>
            <a:srgbClr val="FF6D25"/>
          </a:solidFill>
          <a:ln>
            <a:noFill/>
          </a:ln>
        </p:spPr>
      </p:sp>
      <p:sp>
        <p:nvSpPr>
          <p:cNvPr id="85" name="Google Shape;85;p1"/>
          <p:cNvSpPr/>
          <p:nvPr/>
        </p:nvSpPr>
        <p:spPr>
          <a:xfrm>
            <a:off x="3841013" y="1085840"/>
            <a:ext cx="10605992" cy="4907280"/>
          </a:xfrm>
          <a:custGeom>
            <a:rect b="b" l="l" r="r" t="t"/>
            <a:pathLst>
              <a:path extrusionOk="0" h="6543040" w="14141323">
                <a:moveTo>
                  <a:pt x="0" y="0"/>
                </a:moveTo>
                <a:lnTo>
                  <a:pt x="14141323" y="0"/>
                </a:lnTo>
                <a:lnTo>
                  <a:pt x="14141323" y="6543040"/>
                </a:lnTo>
                <a:lnTo>
                  <a:pt x="0" y="6543040"/>
                </a:lnTo>
                <a:lnTo>
                  <a:pt x="0" y="0"/>
                </a:lnTo>
                <a:close/>
              </a:path>
            </a:pathLst>
          </a:custGeom>
          <a:blipFill rotWithShape="1">
            <a:blip r:embed="rId3">
              <a:alphaModFix/>
            </a:blip>
            <a:stretch>
              <a:fillRect b="-8698" l="0" r="0" t="-8699"/>
            </a:stretch>
          </a:blipFill>
          <a:ln>
            <a:noFill/>
          </a:ln>
        </p:spPr>
      </p:sp>
      <p:sp>
        <p:nvSpPr>
          <p:cNvPr descr="Imagen con una estrella. Tipo de fuente, gráficos y símbolo. Descripción generada automáticamente." id="86" name="Google Shape;86;p1"/>
          <p:cNvSpPr/>
          <p:nvPr/>
        </p:nvSpPr>
        <p:spPr>
          <a:xfrm>
            <a:off x="5014208" y="121558"/>
            <a:ext cx="673036" cy="484251"/>
          </a:xfrm>
          <a:custGeom>
            <a:rect b="b" l="l" r="r" t="t"/>
            <a:pathLst>
              <a:path extrusionOk="0" h="645668" w="897382">
                <a:moveTo>
                  <a:pt x="0" y="0"/>
                </a:moveTo>
                <a:lnTo>
                  <a:pt x="897382" y="0"/>
                </a:lnTo>
                <a:lnTo>
                  <a:pt x="897382" y="645668"/>
                </a:lnTo>
                <a:lnTo>
                  <a:pt x="0" y="645668"/>
                </a:lnTo>
                <a:lnTo>
                  <a:pt x="0" y="0"/>
                </a:lnTo>
                <a:close/>
              </a:path>
            </a:pathLst>
          </a:custGeom>
          <a:blipFill rotWithShape="1">
            <a:blip r:embed="rId4">
              <a:alphaModFix/>
            </a:blip>
            <a:stretch>
              <a:fillRect b="-39" l="0" r="-4" t="-33"/>
            </a:stretch>
          </a:blipFill>
          <a:ln>
            <a:noFill/>
          </a:ln>
        </p:spPr>
      </p:sp>
      <p:sp>
        <p:nvSpPr>
          <p:cNvPr descr="Una imagen con fuente, gráficos, texto y diseño gráfico. Descripción generada automáticamente." id="87" name="Google Shape;87;p1"/>
          <p:cNvSpPr/>
          <p:nvPr/>
        </p:nvSpPr>
        <p:spPr>
          <a:xfrm>
            <a:off x="7349261" y="169612"/>
            <a:ext cx="1110901" cy="388144"/>
          </a:xfrm>
          <a:custGeom>
            <a:rect b="b" l="l" r="r" t="t"/>
            <a:pathLst>
              <a:path extrusionOk="0" h="517525" w="1481201">
                <a:moveTo>
                  <a:pt x="0" y="0"/>
                </a:moveTo>
                <a:lnTo>
                  <a:pt x="1481201" y="0"/>
                </a:lnTo>
                <a:lnTo>
                  <a:pt x="1481201" y="517525"/>
                </a:lnTo>
                <a:lnTo>
                  <a:pt x="0" y="517525"/>
                </a:lnTo>
                <a:lnTo>
                  <a:pt x="0" y="0"/>
                </a:lnTo>
                <a:close/>
              </a:path>
            </a:pathLst>
          </a:custGeom>
          <a:blipFill rotWithShape="1">
            <a:blip r:embed="rId5">
              <a:alphaModFix/>
            </a:blip>
            <a:stretch>
              <a:fillRect b="-203" l="0" r="1" t="-196"/>
            </a:stretch>
          </a:blipFill>
          <a:ln>
            <a:noFill/>
          </a:ln>
        </p:spPr>
      </p:sp>
      <p:sp>
        <p:nvSpPr>
          <p:cNvPr descr="Una imagen con texto, tipo de fuente, símbolo y captura de pantalla. Descripción generada automáticamente." id="88" name="Google Shape;88;p1"/>
          <p:cNvSpPr/>
          <p:nvPr/>
        </p:nvSpPr>
        <p:spPr>
          <a:xfrm>
            <a:off x="12699197" y="151914"/>
            <a:ext cx="574548" cy="423576"/>
          </a:xfrm>
          <a:custGeom>
            <a:rect b="b" l="l" r="r" t="t"/>
            <a:pathLst>
              <a:path extrusionOk="0" h="564769" w="766064">
                <a:moveTo>
                  <a:pt x="0" y="0"/>
                </a:moveTo>
                <a:lnTo>
                  <a:pt x="766064" y="0"/>
                </a:lnTo>
                <a:lnTo>
                  <a:pt x="766064" y="564769"/>
                </a:lnTo>
                <a:lnTo>
                  <a:pt x="0" y="564769"/>
                </a:lnTo>
                <a:lnTo>
                  <a:pt x="0" y="0"/>
                </a:lnTo>
                <a:close/>
              </a:path>
            </a:pathLst>
          </a:custGeom>
          <a:blipFill rotWithShape="1">
            <a:blip r:embed="rId6">
              <a:alphaModFix/>
            </a:blip>
            <a:stretch>
              <a:fillRect b="-170" l="0" r="-8" t="-168"/>
            </a:stretch>
          </a:blipFill>
          <a:ln>
            <a:noFill/>
          </a:ln>
        </p:spPr>
      </p:sp>
      <p:sp>
        <p:nvSpPr>
          <p:cNvPr descr="Una imagen con texto, tipo de fuente, logotipo y gráficos. Descripción generada automáticamente." id="89" name="Google Shape;89;p1"/>
          <p:cNvSpPr/>
          <p:nvPr/>
        </p:nvSpPr>
        <p:spPr>
          <a:xfrm>
            <a:off x="8830808" y="226304"/>
            <a:ext cx="827151" cy="274796"/>
          </a:xfrm>
          <a:custGeom>
            <a:rect b="b" l="l" r="r" t="t"/>
            <a:pathLst>
              <a:path extrusionOk="0" h="366395" w="1102868">
                <a:moveTo>
                  <a:pt x="0" y="0"/>
                </a:moveTo>
                <a:lnTo>
                  <a:pt x="1102868" y="0"/>
                </a:lnTo>
                <a:lnTo>
                  <a:pt x="1102868" y="366395"/>
                </a:lnTo>
                <a:lnTo>
                  <a:pt x="0" y="366395"/>
                </a:lnTo>
                <a:lnTo>
                  <a:pt x="0" y="0"/>
                </a:lnTo>
                <a:close/>
              </a:path>
            </a:pathLst>
          </a:custGeom>
          <a:blipFill rotWithShape="1">
            <a:blip r:embed="rId7">
              <a:alphaModFix/>
            </a:blip>
            <a:stretch>
              <a:fillRect b="-166" l="0" r="-1" t="-169"/>
            </a:stretch>
          </a:blipFill>
          <a:ln>
            <a:noFill/>
          </a:ln>
        </p:spPr>
      </p:sp>
      <p:sp>
        <p:nvSpPr>
          <p:cNvPr descr="Una imagen con fuente, gráficos, captura de pantalla y texto. Descripción generada automáticamente." id="90" name="Google Shape;90;p1"/>
          <p:cNvSpPr/>
          <p:nvPr/>
        </p:nvSpPr>
        <p:spPr>
          <a:xfrm>
            <a:off x="11601126" y="0"/>
            <a:ext cx="727424" cy="727424"/>
          </a:xfrm>
          <a:custGeom>
            <a:rect b="b" l="l" r="r" t="t"/>
            <a:pathLst>
              <a:path extrusionOk="0" h="969899" w="969899">
                <a:moveTo>
                  <a:pt x="0" y="0"/>
                </a:moveTo>
                <a:lnTo>
                  <a:pt x="969899" y="0"/>
                </a:lnTo>
                <a:lnTo>
                  <a:pt x="969899" y="969899"/>
                </a:lnTo>
                <a:lnTo>
                  <a:pt x="0" y="969899"/>
                </a:lnTo>
                <a:lnTo>
                  <a:pt x="0" y="0"/>
                </a:lnTo>
                <a:close/>
              </a:path>
            </a:pathLst>
          </a:custGeom>
          <a:blipFill rotWithShape="1">
            <a:blip r:embed="rId8">
              <a:alphaModFix/>
            </a:blip>
            <a:stretch>
              <a:fillRect b="2" l="0" r="2" t="0"/>
            </a:stretch>
          </a:blipFill>
          <a:ln>
            <a:noFill/>
          </a:ln>
        </p:spPr>
      </p:sp>
      <p:sp>
        <p:nvSpPr>
          <p:cNvPr descr="Una imagen con texto, tipo de fuente, logotipo y gráficos. Descripción generada automáticamente." id="91" name="Google Shape;91;p1"/>
          <p:cNvSpPr/>
          <p:nvPr/>
        </p:nvSpPr>
        <p:spPr>
          <a:xfrm>
            <a:off x="6057948" y="182451"/>
            <a:ext cx="920686" cy="362521"/>
          </a:xfrm>
          <a:custGeom>
            <a:rect b="b" l="l" r="r" t="t"/>
            <a:pathLst>
              <a:path extrusionOk="0" h="483362" w="1227582">
                <a:moveTo>
                  <a:pt x="0" y="0"/>
                </a:moveTo>
                <a:lnTo>
                  <a:pt x="1227582" y="0"/>
                </a:lnTo>
                <a:lnTo>
                  <a:pt x="1227582" y="483362"/>
                </a:lnTo>
                <a:lnTo>
                  <a:pt x="0" y="483362"/>
                </a:lnTo>
                <a:lnTo>
                  <a:pt x="0" y="0"/>
                </a:lnTo>
                <a:close/>
              </a:path>
            </a:pathLst>
          </a:custGeom>
          <a:blipFill rotWithShape="1">
            <a:blip r:embed="rId9">
              <a:alphaModFix/>
            </a:blip>
            <a:stretch>
              <a:fillRect b="-260" l="0" r="4" t="-265"/>
            </a:stretch>
          </a:blipFill>
          <a:ln>
            <a:noFill/>
          </a:ln>
        </p:spPr>
      </p:sp>
      <p:sp>
        <p:nvSpPr>
          <p:cNvPr id="92" name="Google Shape;92;p1"/>
          <p:cNvSpPr/>
          <p:nvPr/>
        </p:nvSpPr>
        <p:spPr>
          <a:xfrm>
            <a:off x="10028634" y="184366"/>
            <a:ext cx="1201826" cy="358664"/>
          </a:xfrm>
          <a:custGeom>
            <a:rect b="b" l="l" r="r" t="t"/>
            <a:pathLst>
              <a:path extrusionOk="0" h="358664" w="1201826">
                <a:moveTo>
                  <a:pt x="0" y="0"/>
                </a:moveTo>
                <a:lnTo>
                  <a:pt x="1201827" y="0"/>
                </a:lnTo>
                <a:lnTo>
                  <a:pt x="1201827" y="358664"/>
                </a:lnTo>
                <a:lnTo>
                  <a:pt x="0" y="358664"/>
                </a:lnTo>
                <a:lnTo>
                  <a:pt x="0" y="0"/>
                </a:lnTo>
                <a:close/>
              </a:path>
            </a:pathLst>
          </a:custGeom>
          <a:blipFill rotWithShape="1">
            <a:blip r:embed="rId10">
              <a:alphaModFix/>
            </a:blip>
            <a:stretch>
              <a:fillRect b="-130" l="0" r="0" t="-130"/>
            </a:stretch>
          </a:blipFill>
          <a:ln>
            <a:noFill/>
          </a:ln>
        </p:spPr>
      </p:sp>
      <p:sp>
        <p:nvSpPr>
          <p:cNvPr id="93" name="Google Shape;93;p1"/>
          <p:cNvSpPr txBox="1"/>
          <p:nvPr/>
        </p:nvSpPr>
        <p:spPr>
          <a:xfrm>
            <a:off x="3501704" y="6014771"/>
            <a:ext cx="11280467" cy="2914650"/>
          </a:xfrm>
          <a:prstGeom prst="rect">
            <a:avLst/>
          </a:prstGeom>
          <a:noFill/>
          <a:ln>
            <a:noFill/>
          </a:ln>
        </p:spPr>
        <p:txBody>
          <a:bodyPr anchorCtr="0" anchor="t" bIns="0" lIns="0" spcFirstLastPara="1" rIns="0" wrap="square" tIns="0">
            <a:spAutoFit/>
          </a:bodyPr>
          <a:lstStyle/>
          <a:p>
            <a:pPr indent="0" lvl="0" marL="0" marR="0" rtl="0" algn="ctr">
              <a:lnSpc>
                <a:spcPct val="120003"/>
              </a:lnSpc>
              <a:spcBef>
                <a:spcPts val="0"/>
              </a:spcBef>
              <a:spcAft>
                <a:spcPts val="0"/>
              </a:spcAft>
              <a:buNone/>
            </a:pPr>
            <a:r>
              <a:rPr b="1" i="0" lang="en-US" sz="5149" u="none" cap="none" strike="noStrike">
                <a:solidFill>
                  <a:srgbClr val="FFFFFF"/>
                </a:solidFill>
                <a:latin typeface="Arial"/>
                <a:ea typeface="Arial"/>
                <a:cs typeface="Arial"/>
                <a:sym typeface="Arial"/>
              </a:rPr>
              <a:t>Legislación nacional y de la UE para trabajadores de edad avanzada</a:t>
            </a:r>
            <a:endParaRPr b="1" i="0" sz="5149" u="none" cap="none" strike="noStrike">
              <a:solidFill>
                <a:srgbClr val="FFFFFF"/>
              </a:solidFill>
              <a:latin typeface="Arial"/>
              <a:ea typeface="Arial"/>
              <a:cs typeface="Arial"/>
              <a:sym typeface="Arial"/>
            </a:endParaRPr>
          </a:p>
          <a:p>
            <a:pPr indent="0" lvl="0" marL="0" marR="0" rtl="0" algn="ctr">
              <a:lnSpc>
                <a:spcPct val="120003"/>
              </a:lnSpc>
              <a:spcBef>
                <a:spcPts val="0"/>
              </a:spcBef>
              <a:spcAft>
                <a:spcPts val="0"/>
              </a:spcAft>
              <a:buNone/>
            </a:pPr>
            <a:r>
              <a:t/>
            </a:r>
            <a:endParaRPr b="1" i="0" sz="5149" u="none" cap="none" strike="noStrike">
              <a:solidFill>
                <a:srgbClr val="FFFFFF"/>
              </a:solidFill>
              <a:latin typeface="Arial"/>
              <a:ea typeface="Arial"/>
              <a:cs typeface="Arial"/>
              <a:sym typeface="Arial"/>
            </a:endParaRPr>
          </a:p>
          <a:p>
            <a:pPr indent="0" lvl="0" marL="0" marR="0" rtl="0" algn="ctr">
              <a:lnSpc>
                <a:spcPct val="120005"/>
              </a:lnSpc>
              <a:spcBef>
                <a:spcPts val="0"/>
              </a:spcBef>
              <a:spcAft>
                <a:spcPts val="0"/>
              </a:spcAft>
              <a:buNone/>
            </a:pPr>
            <a:r>
              <a:rPr b="1" i="0" lang="en-US" sz="3604" u="none" cap="none" strike="noStrike">
                <a:solidFill>
                  <a:srgbClr val="FFFFFF"/>
                </a:solidFill>
                <a:latin typeface="Arial"/>
                <a:ea typeface="Arial"/>
                <a:cs typeface="Arial"/>
                <a:sym typeface="Arial"/>
              </a:rPr>
              <a:t>Diciembre de 2025/ Meath Partnership</a:t>
            </a:r>
            <a:endParaRPr/>
          </a:p>
        </p:txBody>
      </p:sp>
      <p:pic>
        <p:nvPicPr>
          <p:cNvPr id="94" name="Google Shape;94;p1"/>
          <p:cNvPicPr preferRelativeResize="0"/>
          <p:nvPr/>
        </p:nvPicPr>
        <p:blipFill>
          <a:blip r:embed="rId11">
            <a:alphaModFix/>
          </a:blip>
          <a:stretch>
            <a:fillRect/>
          </a:stretch>
        </p:blipFill>
        <p:spPr>
          <a:xfrm>
            <a:off x="-2075" y="9613528"/>
            <a:ext cx="18288000" cy="75009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descr="Una imagen con texto, tipo de fuente, captura de pantalla, gráficos, descripción generada automáticamente" id="99" name="Google Shape;99;p2"/>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100" name="Google Shape;100;p2"/>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101" name="Google Shape;101;p2"/>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102" name="Google Shape;102;p2"/>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03" name="Google Shape;103;p2"/>
          <p:cNvSpPr txBox="1"/>
          <p:nvPr/>
        </p:nvSpPr>
        <p:spPr>
          <a:xfrm>
            <a:off x="1116673" y="2994146"/>
            <a:ext cx="16054645" cy="6360716"/>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5625" u="none" cap="none" strike="noStrike">
                <a:solidFill>
                  <a:srgbClr val="DB7100"/>
                </a:solidFill>
                <a:latin typeface="Arial"/>
                <a:ea typeface="Arial"/>
                <a:cs typeface="Arial"/>
                <a:sym typeface="Arial"/>
              </a:rPr>
              <a:t>“La creación de fuerzas de trabajo multigeneracionales y ofrecer a los empleados de mayor edad mayores oportunidades de trabajo podría aumentar el PIB per cápita en un 19% durante las próximas tres décadas”. </a:t>
            </a:r>
            <a:endParaRPr/>
          </a:p>
          <a:p>
            <a:pPr indent="0" lvl="0" marL="0" marR="0" rtl="0" algn="l">
              <a:lnSpc>
                <a:spcPct val="120000"/>
              </a:lnSpc>
              <a:spcBef>
                <a:spcPts val="0"/>
              </a:spcBef>
              <a:spcAft>
                <a:spcPts val="0"/>
              </a:spcAft>
              <a:buNone/>
            </a:pPr>
            <a:r>
              <a:t/>
            </a:r>
            <a:endParaRPr b="0" i="0" sz="5625" u="none" cap="none" strike="noStrike">
              <a:solidFill>
                <a:srgbClr val="DB7100"/>
              </a:solidFill>
              <a:latin typeface="Arial"/>
              <a:ea typeface="Arial"/>
              <a:cs typeface="Arial"/>
              <a:sym typeface="Arial"/>
            </a:endParaRPr>
          </a:p>
          <a:p>
            <a:pPr indent="0" lvl="0" marL="0" marR="0" rtl="0" algn="l">
              <a:lnSpc>
                <a:spcPct val="120000"/>
              </a:lnSpc>
              <a:spcBef>
                <a:spcPts val="0"/>
              </a:spcBef>
              <a:spcAft>
                <a:spcPts val="0"/>
              </a:spcAft>
              <a:buNone/>
            </a:pPr>
            <a:r>
              <a:t/>
            </a:r>
            <a:endParaRPr b="0" i="0" sz="5625" u="none" cap="none" strike="noStrike">
              <a:solidFill>
                <a:srgbClr val="DB7100"/>
              </a:solidFill>
              <a:latin typeface="Arial"/>
              <a:ea typeface="Arial"/>
              <a:cs typeface="Arial"/>
              <a:sym typeface="Arial"/>
            </a:endParaRPr>
          </a:p>
          <a:p>
            <a:pPr indent="0" lvl="0" marL="0" marR="0" rtl="0" algn="l">
              <a:lnSpc>
                <a:spcPct val="120035"/>
              </a:lnSpc>
              <a:spcBef>
                <a:spcPts val="0"/>
              </a:spcBef>
              <a:spcAft>
                <a:spcPts val="0"/>
              </a:spcAft>
              <a:buNone/>
            </a:pPr>
            <a:r>
              <a:rPr b="1" i="0" lang="en-US" sz="1687" u="none" cap="none" strike="noStrike">
                <a:solidFill>
                  <a:srgbClr val="000000"/>
                </a:solidFill>
                <a:latin typeface="Arial"/>
                <a:ea typeface="Arial"/>
                <a:cs typeface="Arial"/>
                <a:sym typeface="Arial"/>
              </a:rPr>
              <a:t>OCDE: Promoción de una fuerza laboral inclusiva con la edad, 2020</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descr="Una imagen con texto, tipo de fuente, captura de pantalla, gráficos, descripción generada automáticamente" id="108" name="Google Shape;108;p3"/>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109" name="Google Shape;109;p3"/>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110" name="Google Shape;110;p3"/>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111" name="Google Shape;111;p3"/>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12" name="Google Shape;112;p3"/>
          <p:cNvSpPr txBox="1"/>
          <p:nvPr/>
        </p:nvSpPr>
        <p:spPr>
          <a:xfrm>
            <a:off x="1701565" y="1411557"/>
            <a:ext cx="14777837" cy="6018635"/>
          </a:xfrm>
          <a:prstGeom prst="rect">
            <a:avLst/>
          </a:prstGeom>
          <a:noFill/>
          <a:ln>
            <a:noFill/>
          </a:ln>
        </p:spPr>
        <p:txBody>
          <a:bodyPr anchorCtr="0" anchor="t" bIns="0" lIns="0" spcFirstLastPara="1" rIns="0" wrap="square" tIns="0">
            <a:spAutoFit/>
          </a:bodyPr>
          <a:lstStyle/>
          <a:p>
            <a:pPr indent="0" lvl="0" marL="0" marR="0" rtl="0" algn="l">
              <a:lnSpc>
                <a:spcPct val="180000"/>
              </a:lnSpc>
              <a:spcBef>
                <a:spcPts val="0"/>
              </a:spcBef>
              <a:spcAft>
                <a:spcPts val="0"/>
              </a:spcAft>
              <a:buNone/>
            </a:pPr>
            <a:r>
              <a:rPr b="1" i="0" lang="en-US" sz="4200" u="none" cap="none" strike="noStrike">
                <a:solidFill>
                  <a:srgbClr val="FF6D25"/>
                </a:solidFill>
                <a:latin typeface="Arial"/>
                <a:ea typeface="Arial"/>
                <a:cs typeface="Arial"/>
                <a:sym typeface="Arial"/>
              </a:rPr>
              <a:t>Legislación sobre el empleo de los trabajadores de mayor edad</a:t>
            </a:r>
            <a:endParaRPr b="1" i="0" sz="4200" u="none" cap="none" strike="noStrike">
              <a:solidFill>
                <a:srgbClr val="FF6D25"/>
              </a:solidFill>
              <a:latin typeface="Arial"/>
              <a:ea typeface="Arial"/>
              <a:cs typeface="Arial"/>
              <a:sym typeface="Arial"/>
            </a:endParaRPr>
          </a:p>
          <a:p>
            <a:pPr indent="0" lvl="0" marL="0" marR="0" rtl="0" algn="l">
              <a:lnSpc>
                <a:spcPct val="128571"/>
              </a:lnSpc>
              <a:spcBef>
                <a:spcPts val="0"/>
              </a:spcBef>
              <a:spcAft>
                <a:spcPts val="0"/>
              </a:spcAft>
              <a:buNone/>
            </a:pPr>
            <a:r>
              <a:t/>
            </a:r>
            <a:endParaRPr b="1" i="0" sz="4200" u="none" cap="none" strike="noStrike">
              <a:solidFill>
                <a:srgbClr val="FF6D25"/>
              </a:solidFill>
              <a:latin typeface="Arial"/>
              <a:ea typeface="Arial"/>
              <a:cs typeface="Arial"/>
              <a:sym typeface="Arial"/>
            </a:endParaRPr>
          </a:p>
          <a:p>
            <a:pPr indent="0" lvl="0" marL="0" marR="0" rtl="0" algn="l">
              <a:lnSpc>
                <a:spcPct val="180000"/>
              </a:lnSpc>
              <a:spcBef>
                <a:spcPts val="0"/>
              </a:spcBef>
              <a:spcAft>
                <a:spcPts val="0"/>
              </a:spcAft>
              <a:buNone/>
            </a:pPr>
            <a:r>
              <a:rPr b="0" i="0" lang="en-US" sz="3000" u="none" cap="none" strike="noStrike">
                <a:solidFill>
                  <a:srgbClr val="000000"/>
                </a:solidFill>
                <a:latin typeface="Arial"/>
                <a:ea typeface="Arial"/>
                <a:cs typeface="Arial"/>
                <a:sym typeface="Arial"/>
              </a:rPr>
              <a:t>Legislación clave de la UE </a:t>
            </a:r>
            <a:endParaRPr/>
          </a:p>
          <a:p>
            <a:pPr indent="0" lvl="0" marL="0" marR="0" rtl="0" algn="l">
              <a:lnSpc>
                <a:spcPct val="180000"/>
              </a:lnSpc>
              <a:spcBef>
                <a:spcPts val="0"/>
              </a:spcBef>
              <a:spcAft>
                <a:spcPts val="0"/>
              </a:spcAft>
              <a:buNone/>
            </a:pPr>
            <a:r>
              <a:rPr b="0" i="0" lang="en-US" sz="3000" u="none" cap="none" strike="noStrike">
                <a:solidFill>
                  <a:srgbClr val="000000"/>
                </a:solidFill>
                <a:latin typeface="Arial"/>
                <a:ea typeface="Arial"/>
                <a:cs typeface="Arial"/>
                <a:sym typeface="Arial"/>
              </a:rPr>
              <a:t>Antidiscriminación </a:t>
            </a:r>
            <a:endParaRPr/>
          </a:p>
          <a:p>
            <a:pPr indent="0" lvl="0" marL="0" marR="0" rtl="0" algn="l">
              <a:lnSpc>
                <a:spcPct val="180000"/>
              </a:lnSpc>
              <a:spcBef>
                <a:spcPts val="0"/>
              </a:spcBef>
              <a:spcAft>
                <a:spcPts val="0"/>
              </a:spcAft>
              <a:buNone/>
            </a:pPr>
            <a:r>
              <a:rPr b="0" i="0" lang="en-US" sz="3000" u="none" cap="none" strike="noStrike">
                <a:solidFill>
                  <a:srgbClr val="000000"/>
                </a:solidFill>
                <a:latin typeface="Arial"/>
                <a:ea typeface="Arial"/>
                <a:cs typeface="Arial"/>
                <a:sym typeface="Arial"/>
              </a:rPr>
              <a:t>Discriminación por edad </a:t>
            </a:r>
            <a:endParaRPr/>
          </a:p>
          <a:p>
            <a:pPr indent="0" lvl="0" marL="0" marR="0" rtl="0" algn="l">
              <a:lnSpc>
                <a:spcPct val="180000"/>
              </a:lnSpc>
              <a:spcBef>
                <a:spcPts val="0"/>
              </a:spcBef>
              <a:spcAft>
                <a:spcPts val="0"/>
              </a:spcAft>
              <a:buNone/>
            </a:pPr>
            <a:r>
              <a:rPr b="0" i="0" lang="en-US" sz="3000" u="none" cap="none" strike="noStrike">
                <a:solidFill>
                  <a:srgbClr val="000000"/>
                </a:solidFill>
                <a:latin typeface="Arial"/>
                <a:ea typeface="Arial"/>
                <a:cs typeface="Arial"/>
                <a:sym typeface="Arial"/>
              </a:rPr>
              <a:t>Derechos de pensión </a:t>
            </a:r>
            <a:endParaRPr/>
          </a:p>
          <a:p>
            <a:pPr indent="0" lvl="0" marL="0" marR="0" rtl="0" algn="l">
              <a:lnSpc>
                <a:spcPct val="180000"/>
              </a:lnSpc>
              <a:spcBef>
                <a:spcPts val="0"/>
              </a:spcBef>
              <a:spcAft>
                <a:spcPts val="0"/>
              </a:spcAft>
              <a:buNone/>
            </a:pPr>
            <a:r>
              <a:rPr b="0" i="0" lang="en-US" sz="3000" u="none" cap="none" strike="noStrike">
                <a:solidFill>
                  <a:srgbClr val="000000"/>
                </a:solidFill>
                <a:latin typeface="Arial"/>
                <a:ea typeface="Arial"/>
                <a:cs typeface="Arial"/>
                <a:sym typeface="Arial"/>
              </a:rPr>
              <a:t>Legislación nacional sobre empleo e igualdad</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descr="Una imagen con texto, tipo de fuente, captura de pantalla, gráficos, descripción generada automáticamente" id="117" name="Google Shape;117;p4"/>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118" name="Google Shape;118;p4"/>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119" name="Google Shape;119;p4"/>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120" name="Google Shape;120;p4"/>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21" name="Google Shape;121;p4"/>
          <p:cNvSpPr txBox="1"/>
          <p:nvPr/>
        </p:nvSpPr>
        <p:spPr>
          <a:xfrm>
            <a:off x="1348740" y="726757"/>
            <a:ext cx="15590520" cy="4558284"/>
          </a:xfrm>
          <a:prstGeom prst="rect">
            <a:avLst/>
          </a:prstGeom>
          <a:noFill/>
          <a:ln>
            <a:noFill/>
          </a:ln>
        </p:spPr>
        <p:txBody>
          <a:bodyPr anchorCtr="0" anchor="t" bIns="0" lIns="0" spcFirstLastPara="1" rIns="0" wrap="square" tIns="0">
            <a:spAutoFit/>
          </a:bodyPr>
          <a:lstStyle/>
          <a:p>
            <a:pPr indent="0" lvl="0" marL="0" marR="0" rtl="0" algn="just">
              <a:lnSpc>
                <a:spcPct val="396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0" lvl="0" marL="0" marR="0" rtl="0" algn="just">
              <a:lnSpc>
                <a:spcPct val="396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0" lvl="0" marL="0" marR="0" rtl="0" algn="just">
              <a:lnSpc>
                <a:spcPct val="396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0" lvl="0" marL="0" marR="0" rtl="0" algn="just">
              <a:lnSpc>
                <a:spcPct val="108000"/>
              </a:lnSpc>
              <a:spcBef>
                <a:spcPts val="0"/>
              </a:spcBef>
              <a:spcAft>
                <a:spcPts val="0"/>
              </a:spcAft>
              <a:buNone/>
            </a:pPr>
            <a:r>
              <a:rPr b="1" i="0" lang="en-US" sz="6600" u="none" cap="none" strike="noStrike">
                <a:solidFill>
                  <a:srgbClr val="FF6D25"/>
                </a:solidFill>
                <a:latin typeface="Arial"/>
                <a:ea typeface="Arial"/>
                <a:cs typeface="Arial"/>
                <a:sym typeface="Arial"/>
              </a:rPr>
              <a:t>Legislación de la UE para el empleo de personas mayores</a:t>
            </a:r>
            <a:endParaRPr b="1" i="0" sz="6600" u="none" cap="none" strike="noStrike">
              <a:solidFill>
                <a:srgbClr val="FF6D25"/>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descr="Una imagen con texto, tipo de fuente, captura de pantalla, gráficos, descripción generada automáticamente" id="126" name="Google Shape;126;p5"/>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127" name="Google Shape;127;p5"/>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128" name="Google Shape;128;p5"/>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129" name="Google Shape;129;p5"/>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30" name="Google Shape;130;p5"/>
          <p:cNvSpPr txBox="1"/>
          <p:nvPr/>
        </p:nvSpPr>
        <p:spPr>
          <a:xfrm>
            <a:off x="1168632" y="953614"/>
            <a:ext cx="15590520" cy="564257"/>
          </a:xfrm>
          <a:prstGeom prst="rect">
            <a:avLst/>
          </a:prstGeom>
          <a:noFill/>
          <a:ln>
            <a:noFill/>
          </a:ln>
        </p:spPr>
        <p:txBody>
          <a:bodyPr anchorCtr="0" anchor="t" bIns="0" lIns="0" spcFirstLastPara="1" rIns="0" wrap="square" tIns="0">
            <a:spAutoFit/>
          </a:bodyPr>
          <a:lstStyle/>
          <a:p>
            <a:pPr indent="0" lvl="0" marL="0" marR="0" rtl="0" algn="l">
              <a:lnSpc>
                <a:spcPct val="107982"/>
              </a:lnSpc>
              <a:spcBef>
                <a:spcPts val="0"/>
              </a:spcBef>
              <a:spcAft>
                <a:spcPts val="0"/>
              </a:spcAft>
              <a:buNone/>
            </a:pPr>
            <a:r>
              <a:rPr b="1" i="0" lang="en-US" sz="4084" u="none" cap="none" strike="noStrike">
                <a:solidFill>
                  <a:srgbClr val="FF6D25"/>
                </a:solidFill>
                <a:latin typeface="Arial"/>
                <a:ea typeface="Arial"/>
                <a:cs typeface="Arial"/>
                <a:sym typeface="Arial"/>
              </a:rPr>
              <a:t>Pilares legislativos clave de la UE</a:t>
            </a:r>
            <a:endParaRPr/>
          </a:p>
        </p:txBody>
      </p:sp>
      <p:sp>
        <p:nvSpPr>
          <p:cNvPr id="131" name="Google Shape;131;p5"/>
          <p:cNvSpPr txBox="1"/>
          <p:nvPr/>
        </p:nvSpPr>
        <p:spPr>
          <a:xfrm>
            <a:off x="677047" y="1672800"/>
            <a:ext cx="16082105" cy="8096447"/>
          </a:xfrm>
          <a:prstGeom prst="rect">
            <a:avLst/>
          </a:prstGeom>
          <a:noFill/>
          <a:ln>
            <a:noFill/>
          </a:ln>
        </p:spPr>
        <p:txBody>
          <a:bodyPr anchorCtr="0" anchor="t" bIns="0" lIns="0" spcFirstLastPara="1" rIns="0" wrap="square" tIns="0">
            <a:spAutoFit/>
          </a:bodyPr>
          <a:lstStyle/>
          <a:p>
            <a:pPr indent="-457200" lvl="2" marL="950612" marR="0" rtl="0" algn="l">
              <a:lnSpc>
                <a:spcPct val="120551"/>
              </a:lnSpc>
              <a:spcBef>
                <a:spcPts val="0"/>
              </a:spcBef>
              <a:spcAft>
                <a:spcPts val="0"/>
              </a:spcAft>
              <a:buClr>
                <a:srgbClr val="000000"/>
              </a:buClr>
              <a:buSzPts val="2900"/>
              <a:buFont typeface="Arial"/>
              <a:buChar char="•"/>
            </a:pPr>
            <a:r>
              <a:rPr b="0" i="0" lang="en-US" sz="2900" u="none" cap="none" strike="noStrike">
                <a:solidFill>
                  <a:srgbClr val="000000"/>
                </a:solidFill>
                <a:latin typeface="Arial"/>
                <a:ea typeface="Arial"/>
                <a:cs typeface="Arial"/>
                <a:sym typeface="Arial"/>
              </a:rPr>
              <a:t>La </a:t>
            </a:r>
            <a:r>
              <a:rPr b="1" i="0" lang="en-US" sz="2900" u="sng" cap="none" strike="noStrike">
                <a:solidFill>
                  <a:srgbClr val="0000FF"/>
                </a:solidFill>
                <a:latin typeface="Arial"/>
                <a:ea typeface="Arial"/>
                <a:cs typeface="Arial"/>
                <a:sym typeface="Arial"/>
              </a:rPr>
              <a:t>Directiva sobre igualdad </a:t>
            </a:r>
            <a:r>
              <a:rPr b="0" i="0" lang="en-US" sz="2900" u="none" cap="none" strike="noStrike">
                <a:solidFill>
                  <a:srgbClr val="000000"/>
                </a:solidFill>
                <a:latin typeface="Arial"/>
                <a:ea typeface="Arial"/>
                <a:cs typeface="Arial"/>
                <a:sym typeface="Arial"/>
              </a:rPr>
              <a:t>en el empleo ofrece protección contra la discriminación en el empleo por motivos, entre otros, de edad y discapacidad.</a:t>
            </a:r>
            <a:endParaRPr/>
          </a:p>
          <a:p>
            <a:pPr indent="-273050" lvl="0" marL="457200" marR="0" rtl="0" algn="l">
              <a:lnSpc>
                <a:spcPct val="120551"/>
              </a:lnSpc>
              <a:spcBef>
                <a:spcPts val="0"/>
              </a:spcBef>
              <a:spcAft>
                <a:spcPts val="0"/>
              </a:spcAft>
              <a:buClr>
                <a:schemeClr val="dk1"/>
              </a:buClr>
              <a:buSzPts val="2900"/>
              <a:buFont typeface="Arial"/>
              <a:buNone/>
            </a:pPr>
            <a:r>
              <a:t/>
            </a:r>
            <a:endParaRPr b="0" i="0" sz="2900" u="none" cap="none" strike="noStrike">
              <a:solidFill>
                <a:srgbClr val="000000"/>
              </a:solidFill>
              <a:latin typeface="Arial"/>
              <a:ea typeface="Arial"/>
              <a:cs typeface="Arial"/>
              <a:sym typeface="Arial"/>
            </a:endParaRPr>
          </a:p>
          <a:p>
            <a:pPr indent="-457200" lvl="2" marL="950612" marR="0" rtl="0" algn="l">
              <a:lnSpc>
                <a:spcPct val="120551"/>
              </a:lnSpc>
              <a:spcBef>
                <a:spcPts val="0"/>
              </a:spcBef>
              <a:spcAft>
                <a:spcPts val="0"/>
              </a:spcAft>
              <a:buClr>
                <a:srgbClr val="0000FF"/>
              </a:buClr>
              <a:buSzPts val="2900"/>
              <a:buFont typeface="Arial"/>
              <a:buChar char="•"/>
            </a:pPr>
            <a:r>
              <a:rPr b="1" i="0" lang="en-US" sz="2900" u="sng" cap="none" strike="noStrike">
                <a:solidFill>
                  <a:srgbClr val="0000FF"/>
                </a:solidFill>
                <a:latin typeface="Arial"/>
                <a:ea typeface="Arial"/>
                <a:cs typeface="Arial"/>
                <a:sym typeface="Arial"/>
                <a:hlinkClick r:id="rId6">
                  <a:extLst>
                    <a:ext uri="{A12FA001-AC4F-418D-AE19-62706E023703}">
                      <ahyp:hlinkClr val="tx"/>
                    </a:ext>
                  </a:extLst>
                </a:hlinkClick>
              </a:rPr>
              <a:t>Directiva sobre igualdad de oportunidades</a:t>
            </a:r>
            <a:r>
              <a:rPr b="0" i="0" lang="en-US" sz="2900" u="sng" cap="none" strike="noStrike">
                <a:solidFill>
                  <a:srgbClr val="0000FF"/>
                </a:solidFill>
                <a:latin typeface="Arial"/>
                <a:ea typeface="Arial"/>
                <a:cs typeface="Arial"/>
                <a:sym typeface="Arial"/>
                <a:hlinkClick r:id="rId7">
                  <a:extLst>
                    <a:ext uri="{A12FA001-AC4F-418D-AE19-62706E023703}">
                      <ahyp:hlinkClr val="tx"/>
                    </a:ext>
                  </a:extLst>
                </a:hlinkClick>
              </a:rPr>
              <a:t>: </a:t>
            </a:r>
            <a:r>
              <a:rPr b="0" i="0" lang="en-US" sz="2900" u="sng" cap="none" strike="noStrike">
                <a:solidFill>
                  <a:schemeClr val="dk1"/>
                </a:solidFill>
                <a:latin typeface="Arial"/>
                <a:ea typeface="Arial"/>
                <a:cs typeface="Arial"/>
                <a:sym typeface="Arial"/>
                <a:hlinkClick r:id="rId8">
                  <a:extLst>
                    <a:ext uri="{A12FA001-AC4F-418D-AE19-62706E023703}">
                      <ahyp:hlinkClr val="tx"/>
                    </a:ext>
                  </a:extLst>
                </a:hlinkClick>
              </a:rPr>
              <a:t>garantizar la aplicación del principio de igualdad de oportunidades e igualdad de trato entre hombres y mujeres en asuntos de empleo y ocupación</a:t>
            </a:r>
            <a:endParaRPr b="0" i="0" sz="2900" u="sng" cap="none" strike="noStrike">
              <a:solidFill>
                <a:schemeClr val="dk1"/>
              </a:solidFill>
              <a:latin typeface="Arial"/>
              <a:ea typeface="Arial"/>
              <a:cs typeface="Arial"/>
              <a:sym typeface="Arial"/>
              <a:hlinkClick r:id="rId9">
                <a:extLst>
                  <a:ext uri="{A12FA001-AC4F-418D-AE19-62706E023703}">
                    <ahyp:hlinkClr val="tx"/>
                  </a:ext>
                </a:extLst>
              </a:hlinkClick>
            </a:endParaRPr>
          </a:p>
          <a:p>
            <a:pPr indent="-273050" lvl="0" marL="457200" marR="0" rtl="0" algn="l">
              <a:lnSpc>
                <a:spcPct val="120551"/>
              </a:lnSpc>
              <a:spcBef>
                <a:spcPts val="0"/>
              </a:spcBef>
              <a:spcAft>
                <a:spcPts val="0"/>
              </a:spcAft>
              <a:buClr>
                <a:schemeClr val="dk1"/>
              </a:buClr>
              <a:buSzPts val="2900"/>
              <a:buFont typeface="Arial"/>
              <a:buNone/>
            </a:pPr>
            <a:r>
              <a:t/>
            </a:r>
            <a:endParaRPr b="0" i="0" sz="2900" u="sng" cap="none" strike="noStrike">
              <a:solidFill>
                <a:srgbClr val="0000FF"/>
              </a:solidFill>
              <a:latin typeface="Arial"/>
              <a:ea typeface="Arial"/>
              <a:cs typeface="Arial"/>
              <a:sym typeface="Arial"/>
              <a:hlinkClick r:id="rId10">
                <a:extLst>
                  <a:ext uri="{A12FA001-AC4F-418D-AE19-62706E023703}">
                    <ahyp:hlinkClr val="tx"/>
                  </a:ext>
                </a:extLst>
              </a:hlinkClick>
            </a:endParaRPr>
          </a:p>
          <a:p>
            <a:pPr indent="-457200" lvl="2" marL="950612" marR="0" rtl="0" algn="l">
              <a:lnSpc>
                <a:spcPct val="120551"/>
              </a:lnSpc>
              <a:spcBef>
                <a:spcPts val="0"/>
              </a:spcBef>
              <a:spcAft>
                <a:spcPts val="0"/>
              </a:spcAft>
              <a:buClr>
                <a:srgbClr val="0000FF"/>
              </a:buClr>
              <a:buSzPts val="2900"/>
              <a:buFont typeface="Arial"/>
              <a:buChar char="•"/>
            </a:pPr>
            <a:r>
              <a:rPr b="1" i="0" lang="en-US" sz="2900" u="sng" cap="none" strike="noStrike">
                <a:solidFill>
                  <a:srgbClr val="0000FF"/>
                </a:solidFill>
                <a:latin typeface="Arial"/>
                <a:ea typeface="Arial"/>
                <a:cs typeface="Arial"/>
                <a:sym typeface="Arial"/>
                <a:hlinkClick r:id="rId11">
                  <a:extLst>
                    <a:ext uri="{A12FA001-AC4F-418D-AE19-62706E023703}">
                      <ahyp:hlinkClr val="tx"/>
                    </a:ext>
                  </a:extLst>
                </a:hlinkClick>
              </a:rPr>
              <a:t>Directiva de la UE sobre el tiempo de trabajo</a:t>
            </a:r>
            <a:r>
              <a:rPr b="0" i="0" lang="en-US" sz="2900" u="sng" cap="none" strike="noStrike">
                <a:solidFill>
                  <a:srgbClr val="0000FF"/>
                </a:solidFill>
                <a:latin typeface="Arial"/>
                <a:ea typeface="Arial"/>
                <a:cs typeface="Arial"/>
                <a:sym typeface="Arial"/>
                <a:hlinkClick r:id="rId12">
                  <a:extLst>
                    <a:ext uri="{A12FA001-AC4F-418D-AE19-62706E023703}">
                      <ahyp:hlinkClr val="tx"/>
                    </a:ext>
                  </a:extLst>
                </a:hlinkClick>
              </a:rPr>
              <a:t>: </a:t>
            </a:r>
            <a:r>
              <a:rPr b="0" i="0" lang="en-US" sz="2900" u="sng" cap="none" strike="noStrike">
                <a:solidFill>
                  <a:schemeClr val="dk1"/>
                </a:solidFill>
                <a:latin typeface="Arial"/>
                <a:ea typeface="Arial"/>
                <a:cs typeface="Arial"/>
                <a:sym typeface="Arial"/>
                <a:hlinkClick r:id="rId13">
                  <a:extLst>
                    <a:ext uri="{A12FA001-AC4F-418D-AE19-62706E023703}">
                      <ahyp:hlinkClr val="tx"/>
                    </a:ext>
                  </a:extLst>
                </a:hlinkClick>
              </a:rPr>
              <a:t>garantiza que los empleados no superen una semana laboral media de 48 horas, incluidas las horas extraordinarias, durante un período de referencia de hasta cuatro meses. También garantiza periodos mínimos de descanso diario y semanal, así como vacaciones anuales retribuidas.</a:t>
            </a:r>
            <a:endParaRPr/>
          </a:p>
          <a:p>
            <a:pPr indent="-273050" lvl="0" marL="457200" marR="0" rtl="0" algn="l">
              <a:lnSpc>
                <a:spcPct val="120551"/>
              </a:lnSpc>
              <a:spcBef>
                <a:spcPts val="0"/>
              </a:spcBef>
              <a:spcAft>
                <a:spcPts val="0"/>
              </a:spcAft>
              <a:buClr>
                <a:schemeClr val="dk1"/>
              </a:buClr>
              <a:buSzPts val="2900"/>
              <a:buFont typeface="Arial"/>
              <a:buNone/>
            </a:pPr>
            <a:r>
              <a:t/>
            </a:r>
            <a:endParaRPr b="0" i="0" sz="2900" u="sng" cap="none" strike="noStrike">
              <a:solidFill>
                <a:srgbClr val="0000FF"/>
              </a:solidFill>
              <a:latin typeface="Arial"/>
              <a:ea typeface="Arial"/>
              <a:cs typeface="Arial"/>
              <a:sym typeface="Arial"/>
              <a:hlinkClick r:id="rId14">
                <a:extLst>
                  <a:ext uri="{A12FA001-AC4F-418D-AE19-62706E023703}">
                    <ahyp:hlinkClr val="tx"/>
                  </a:ext>
                </a:extLst>
              </a:hlinkClick>
            </a:endParaRPr>
          </a:p>
          <a:p>
            <a:pPr indent="-457200" lvl="2" marL="950612" marR="0" rtl="0" algn="l">
              <a:lnSpc>
                <a:spcPct val="120551"/>
              </a:lnSpc>
              <a:spcBef>
                <a:spcPts val="0"/>
              </a:spcBef>
              <a:spcAft>
                <a:spcPts val="0"/>
              </a:spcAft>
              <a:buClr>
                <a:srgbClr val="0000FF"/>
              </a:buClr>
              <a:buSzPts val="2900"/>
              <a:buFont typeface="Arial"/>
              <a:buChar char="•"/>
            </a:pPr>
            <a:r>
              <a:rPr b="1" i="0" lang="en-US" sz="2900" u="sng" cap="none" strike="noStrike">
                <a:solidFill>
                  <a:srgbClr val="0000FF"/>
                </a:solidFill>
                <a:latin typeface="Arial"/>
                <a:ea typeface="Arial"/>
                <a:cs typeface="Arial"/>
                <a:sym typeface="Arial"/>
                <a:hlinkClick r:id="rId15">
                  <a:extLst>
                    <a:ext uri="{A12FA001-AC4F-418D-AE19-62706E023703}">
                      <ahyp:hlinkClr val="tx"/>
                    </a:ext>
                  </a:extLst>
                </a:hlinkClick>
              </a:rPr>
              <a:t>Directiva 89/391 </a:t>
            </a:r>
            <a:r>
              <a:rPr b="0" i="0" lang="en-US" sz="2900" u="sng" cap="none" strike="noStrike">
                <a:solidFill>
                  <a:schemeClr val="dk1"/>
                </a:solidFill>
                <a:latin typeface="Arial"/>
                <a:ea typeface="Arial"/>
                <a:cs typeface="Arial"/>
                <a:sym typeface="Arial"/>
                <a:hlinkClick r:id="rId16">
                  <a:extLst>
                    <a:ext uri="{A12FA001-AC4F-418D-AE19-62706E023703}">
                      <ahyp:hlinkClr val="tx"/>
                    </a:ext>
                  </a:extLst>
                </a:hlinkClick>
              </a:rPr>
              <a:t>del Consejo de la UE sobre salud y seguridad en el trabajo, destinada a garantizar condiciones de trabajo adecuadas para las personas mayores en el lugar de trabajo</a:t>
            </a:r>
            <a:r>
              <a:rPr b="0" i="0" lang="en-US" sz="2900" u="sng" cap="none" strike="noStrike">
                <a:solidFill>
                  <a:srgbClr val="0000FF"/>
                </a:solidFill>
                <a:latin typeface="Arial"/>
                <a:ea typeface="Arial"/>
                <a:cs typeface="Arial"/>
                <a:sym typeface="Arial"/>
                <a:hlinkClick r:id="rId17">
                  <a:extLst>
                    <a:ext uri="{A12FA001-AC4F-418D-AE19-62706E023703}">
                      <ahyp:hlinkClr val="tx"/>
                    </a:ext>
                  </a:extLst>
                </a:hlinkClick>
              </a:rPr>
              <a:t>. </a:t>
            </a:r>
            <a:endParaRPr/>
          </a:p>
          <a:p>
            <a:pPr indent="-273050" lvl="0" marL="457200" marR="0" rtl="0" algn="l">
              <a:lnSpc>
                <a:spcPct val="120551"/>
              </a:lnSpc>
              <a:spcBef>
                <a:spcPts val="0"/>
              </a:spcBef>
              <a:spcAft>
                <a:spcPts val="0"/>
              </a:spcAft>
              <a:buClr>
                <a:schemeClr val="dk1"/>
              </a:buClr>
              <a:buSzPts val="2900"/>
              <a:buFont typeface="Arial"/>
              <a:buNone/>
            </a:pPr>
            <a:r>
              <a:t/>
            </a:r>
            <a:endParaRPr b="0" i="0" sz="2900" u="sng" cap="none" strike="noStrike">
              <a:solidFill>
                <a:srgbClr val="0000FF"/>
              </a:solidFill>
              <a:latin typeface="Arial"/>
              <a:ea typeface="Arial"/>
              <a:cs typeface="Arial"/>
              <a:sym typeface="Arial"/>
              <a:hlinkClick r:id="rId18">
                <a:extLst>
                  <a:ext uri="{A12FA001-AC4F-418D-AE19-62706E023703}">
                    <ahyp:hlinkClr val="tx"/>
                  </a:ext>
                </a:extLst>
              </a:hlinkClick>
            </a:endParaRPr>
          </a:p>
          <a:p>
            <a:pPr indent="-457200" lvl="2" marL="980519" marR="0" rtl="0" algn="l">
              <a:lnSpc>
                <a:spcPct val="127862"/>
              </a:lnSpc>
              <a:spcBef>
                <a:spcPts val="0"/>
              </a:spcBef>
              <a:spcAft>
                <a:spcPts val="0"/>
              </a:spcAft>
              <a:buClr>
                <a:srgbClr val="0000FF"/>
              </a:buClr>
              <a:buSzPts val="2900"/>
              <a:buFont typeface="Arial"/>
              <a:buChar char="•"/>
            </a:pPr>
            <a:r>
              <a:rPr b="1" i="0" lang="en-US" sz="2900" u="sng" cap="none" strike="noStrike">
                <a:solidFill>
                  <a:srgbClr val="0000FF"/>
                </a:solidFill>
                <a:latin typeface="Arial"/>
                <a:ea typeface="Arial"/>
                <a:cs typeface="Arial"/>
                <a:sym typeface="Arial"/>
                <a:hlinkClick r:id="rId19">
                  <a:extLst>
                    <a:ext uri="{A12FA001-AC4F-418D-AE19-62706E023703}">
                      <ahyp:hlinkClr val="tx"/>
                    </a:ext>
                  </a:extLst>
                </a:hlinkClick>
              </a:rPr>
              <a:t>La Carta de los Derechos Fundamentales de la UE</a:t>
            </a:r>
            <a:r>
              <a:rPr b="0" i="0" lang="en-US" sz="2900" u="sng" cap="none" strike="noStrike">
                <a:solidFill>
                  <a:srgbClr val="0000FF"/>
                </a:solidFill>
                <a:latin typeface="Arial"/>
                <a:ea typeface="Arial"/>
                <a:cs typeface="Arial"/>
                <a:sym typeface="Arial"/>
                <a:hlinkClick r:id="rId20">
                  <a:extLst>
                    <a:ext uri="{A12FA001-AC4F-418D-AE19-62706E023703}">
                      <ahyp:hlinkClr val="tx"/>
                    </a:ext>
                  </a:extLst>
                </a:hlinkClick>
              </a:rPr>
              <a:t>, </a:t>
            </a:r>
            <a:r>
              <a:rPr b="0" i="0" lang="en-US" sz="2900" u="sng" cap="none" strike="noStrike">
                <a:solidFill>
                  <a:schemeClr val="dk1"/>
                </a:solidFill>
                <a:latin typeface="Arial"/>
                <a:ea typeface="Arial"/>
                <a:cs typeface="Arial"/>
                <a:sym typeface="Arial"/>
                <a:hlinkClick r:id="rId21">
                  <a:extLst>
                    <a:ext uri="{A12FA001-AC4F-418D-AE19-62706E023703}">
                      <ahyp:hlinkClr val="tx"/>
                    </a:ext>
                  </a:extLst>
                </a:hlinkClick>
              </a:rPr>
              <a:t>en su artículo 21, prohíbe la discriminación basada en la edad</a:t>
            </a:r>
            <a:endParaRPr b="0" i="0" sz="2900" u="sng" cap="none" strike="noStrike">
              <a:solidFill>
                <a:schemeClr val="dk1"/>
              </a:solidFill>
              <a:latin typeface="Arial"/>
              <a:ea typeface="Arial"/>
              <a:cs typeface="Arial"/>
              <a:sym typeface="Arial"/>
              <a:hlinkClick r:id="rId22">
                <a:extLst>
                  <a:ext uri="{A12FA001-AC4F-418D-AE19-62706E023703}">
                    <ahyp:hlinkClr val="tx"/>
                  </a:ext>
                </a:extLst>
              </a:hlinkClick>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descr="Una imagen con texto, tipo de fuente, captura de pantalla, gráficos, descripción generada automáticamente" id="136" name="Google Shape;136;p6"/>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137" name="Google Shape;137;p6"/>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138" name="Google Shape;138;p6"/>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139" name="Google Shape;139;p6"/>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40" name="Google Shape;140;p6"/>
          <p:cNvSpPr txBox="1"/>
          <p:nvPr/>
        </p:nvSpPr>
        <p:spPr>
          <a:xfrm>
            <a:off x="1348740" y="1143476"/>
            <a:ext cx="15590520" cy="5974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200" u="none" cap="none" strike="noStrike">
                <a:solidFill>
                  <a:srgbClr val="E36C09"/>
                </a:solidFill>
                <a:latin typeface="Arial"/>
                <a:ea typeface="Arial"/>
                <a:cs typeface="Arial"/>
                <a:sym typeface="Arial"/>
              </a:rPr>
              <a:t>  </a:t>
            </a:r>
            <a:r>
              <a:rPr b="1" i="0" lang="en-US" sz="4200" u="none" cap="none" strike="noStrike">
                <a:solidFill>
                  <a:srgbClr val="FF6D25"/>
                </a:solidFill>
                <a:latin typeface="Arial"/>
                <a:ea typeface="Arial"/>
                <a:cs typeface="Arial"/>
                <a:sym typeface="Arial"/>
              </a:rPr>
              <a:t>Los derechos mínimos de los trabajadores de la UE cubren:</a:t>
            </a:r>
            <a:endParaRPr/>
          </a:p>
        </p:txBody>
      </p:sp>
      <p:sp>
        <p:nvSpPr>
          <p:cNvPr id="141" name="Google Shape;141;p6"/>
          <p:cNvSpPr txBox="1"/>
          <p:nvPr/>
        </p:nvSpPr>
        <p:spPr>
          <a:xfrm>
            <a:off x="1211404" y="2475033"/>
            <a:ext cx="15590520" cy="5360442"/>
          </a:xfrm>
          <a:prstGeom prst="rect">
            <a:avLst/>
          </a:prstGeom>
          <a:noFill/>
          <a:ln>
            <a:noFill/>
          </a:ln>
        </p:spPr>
        <p:txBody>
          <a:bodyPr anchorCtr="0" anchor="t" bIns="0" lIns="0" spcFirstLastPara="1" rIns="0" wrap="square" tIns="0">
            <a:spAutoFit/>
          </a:bodyPr>
          <a:lstStyle/>
          <a:p>
            <a:pPr indent="-457200" lvl="2" marL="958574" marR="0" rtl="0" algn="l">
              <a:lnSpc>
                <a:spcPct val="120187"/>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Salud y seguridad en el trabajo: derechos y obligaciones generales, lugares de trabajo, equipos de trabajo, riesgos específicos y trabajadores vulnerables</a:t>
            </a:r>
            <a:endParaRPr b="0" i="0" sz="3200" u="none" cap="none" strike="noStrike">
              <a:solidFill>
                <a:srgbClr val="000000"/>
              </a:solidFill>
              <a:latin typeface="Arial"/>
              <a:ea typeface="Arial"/>
              <a:cs typeface="Arial"/>
              <a:sym typeface="Arial"/>
            </a:endParaRPr>
          </a:p>
          <a:p>
            <a:pPr indent="-254000" lvl="0" marL="457200" marR="0" rtl="0" algn="l">
              <a:lnSpc>
                <a:spcPct val="120187"/>
              </a:lnSpc>
              <a:spcBef>
                <a:spcPts val="0"/>
              </a:spcBef>
              <a:spcAft>
                <a:spcPts val="0"/>
              </a:spcAft>
              <a:buClr>
                <a:schemeClr val="dk1"/>
              </a:buClr>
              <a:buSzPts val="3200"/>
              <a:buFont typeface="Arial"/>
              <a:buNone/>
            </a:pPr>
            <a:r>
              <a:t/>
            </a:r>
            <a:endParaRPr b="0" i="0" sz="3200" u="none" cap="none" strike="noStrike">
              <a:solidFill>
                <a:srgbClr val="000000"/>
              </a:solidFill>
              <a:latin typeface="Arial"/>
              <a:ea typeface="Arial"/>
              <a:cs typeface="Arial"/>
              <a:sym typeface="Arial"/>
            </a:endParaRPr>
          </a:p>
          <a:p>
            <a:pPr indent="-457200" lvl="2" marL="958574" marR="0" rtl="0" algn="l">
              <a:lnSpc>
                <a:spcPct val="120187"/>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Igualdad de oportunidades entre mujeres y hombres: igualdad de trato en el trabajo, embarazo, baja por maternidad, baja parental</a:t>
            </a:r>
            <a:endParaRPr/>
          </a:p>
          <a:p>
            <a:pPr indent="-254000" lvl="0" marL="457200" marR="0" rtl="0" algn="l">
              <a:lnSpc>
                <a:spcPct val="120187"/>
              </a:lnSpc>
              <a:spcBef>
                <a:spcPts val="0"/>
              </a:spcBef>
              <a:spcAft>
                <a:spcPts val="0"/>
              </a:spcAft>
              <a:buClr>
                <a:schemeClr val="dk1"/>
              </a:buClr>
              <a:buSzPts val="3200"/>
              <a:buFont typeface="Arial"/>
              <a:buNone/>
            </a:pPr>
            <a:r>
              <a:t/>
            </a:r>
            <a:endParaRPr b="0" i="0" sz="3200" u="none" cap="none" strike="noStrike">
              <a:solidFill>
                <a:srgbClr val="000000"/>
              </a:solidFill>
              <a:latin typeface="Arial"/>
              <a:ea typeface="Arial"/>
              <a:cs typeface="Arial"/>
              <a:sym typeface="Arial"/>
            </a:endParaRPr>
          </a:p>
          <a:p>
            <a:pPr indent="-457200" lvl="2" marL="958574" marR="0" rtl="0" algn="l">
              <a:lnSpc>
                <a:spcPct val="120187"/>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protección contra la discriminación basada en el sexo, la raza, la religión, la edad, la discapacidad y la orientación sexual</a:t>
            </a:r>
            <a:endParaRPr/>
          </a:p>
          <a:p>
            <a:pPr indent="-254000" lvl="0" marL="457200" marR="0" rtl="0" algn="l">
              <a:lnSpc>
                <a:spcPct val="120187"/>
              </a:lnSpc>
              <a:spcBef>
                <a:spcPts val="0"/>
              </a:spcBef>
              <a:spcAft>
                <a:spcPts val="0"/>
              </a:spcAft>
              <a:buClr>
                <a:schemeClr val="dk1"/>
              </a:buClr>
              <a:buSzPts val="3200"/>
              <a:buFont typeface="Arial"/>
              <a:buNone/>
            </a:pPr>
            <a:r>
              <a:t/>
            </a:r>
            <a:endParaRPr b="0" i="0" sz="3200" u="none" cap="none" strike="noStrike">
              <a:solidFill>
                <a:srgbClr val="000000"/>
              </a:solidFill>
              <a:latin typeface="Arial"/>
              <a:ea typeface="Arial"/>
              <a:cs typeface="Arial"/>
              <a:sym typeface="Arial"/>
            </a:endParaRPr>
          </a:p>
          <a:p>
            <a:pPr indent="-457200" lvl="2" marL="958574" marR="0" rtl="0" algn="l">
              <a:lnSpc>
                <a:spcPct val="120187"/>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Derecho laboral: trabajo a tiempo parcial, contratos de duración determinada, jornada laboral, empleo de jóvenes, información y consulta a los trabajadores</a:t>
            </a:r>
            <a:endParaRPr b="0" i="0" sz="32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descr="Una imagen con texto, tipo de fuente, captura de pantalla, gráficos, descripción generada automáticamente" id="146" name="Google Shape;146;p7"/>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147" name="Google Shape;147;p7"/>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148" name="Google Shape;148;p7"/>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149" name="Google Shape;149;p7"/>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50" name="Google Shape;150;p7"/>
          <p:cNvSpPr txBox="1"/>
          <p:nvPr/>
        </p:nvSpPr>
        <p:spPr>
          <a:xfrm>
            <a:off x="1348740" y="1223791"/>
            <a:ext cx="15590520" cy="5974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200" u="none" cap="none" strike="noStrike">
                <a:solidFill>
                  <a:srgbClr val="FF6D25"/>
                </a:solidFill>
                <a:latin typeface="Arial"/>
                <a:ea typeface="Arial"/>
                <a:cs typeface="Arial"/>
                <a:sym typeface="Arial"/>
              </a:rPr>
              <a:t>Protecciones adicionales</a:t>
            </a:r>
            <a:endParaRPr b="1" i="0" sz="4200" u="none" cap="none" strike="noStrike">
              <a:solidFill>
                <a:srgbClr val="FF6D25"/>
              </a:solidFill>
              <a:latin typeface="Arial"/>
              <a:ea typeface="Arial"/>
              <a:cs typeface="Arial"/>
              <a:sym typeface="Arial"/>
            </a:endParaRPr>
          </a:p>
        </p:txBody>
      </p:sp>
      <p:sp>
        <p:nvSpPr>
          <p:cNvPr id="151" name="Google Shape;151;p7"/>
          <p:cNvSpPr txBox="1"/>
          <p:nvPr/>
        </p:nvSpPr>
        <p:spPr>
          <a:xfrm>
            <a:off x="762000" y="2781300"/>
            <a:ext cx="15590520" cy="5469895"/>
          </a:xfrm>
          <a:prstGeom prst="rect">
            <a:avLst/>
          </a:prstGeom>
          <a:noFill/>
          <a:ln>
            <a:noFill/>
          </a:ln>
        </p:spPr>
        <p:txBody>
          <a:bodyPr anchorCtr="0" anchor="t" bIns="0" lIns="0" spcFirstLastPara="1" rIns="0" wrap="square" tIns="0">
            <a:spAutoFit/>
          </a:bodyPr>
          <a:lstStyle/>
          <a:p>
            <a:pPr indent="-457200" lvl="2" marL="963930" marR="0" rtl="0" algn="l">
              <a:lnSpc>
                <a:spcPct val="121500"/>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Las personas mayores están protegidas de que se les niegue un trabajo o un ascenso debido a la edad.</a:t>
            </a:r>
            <a:endParaRPr/>
          </a:p>
          <a:p>
            <a:pPr indent="-254000" lvl="0" marL="457200" marR="0" rtl="0" algn="l">
              <a:lnSpc>
                <a:spcPct val="121500"/>
              </a:lnSpc>
              <a:spcBef>
                <a:spcPts val="0"/>
              </a:spcBef>
              <a:spcAft>
                <a:spcPts val="0"/>
              </a:spcAft>
              <a:buClr>
                <a:schemeClr val="dk1"/>
              </a:buClr>
              <a:buSzPts val="3200"/>
              <a:buFont typeface="Arial"/>
              <a:buNone/>
            </a:pPr>
            <a:r>
              <a:t/>
            </a:r>
            <a:endParaRPr b="0" i="0" sz="3200" u="none" cap="none" strike="noStrike">
              <a:solidFill>
                <a:srgbClr val="000000"/>
              </a:solidFill>
              <a:latin typeface="Arial"/>
              <a:ea typeface="Arial"/>
              <a:cs typeface="Arial"/>
              <a:sym typeface="Arial"/>
            </a:endParaRPr>
          </a:p>
          <a:p>
            <a:pPr indent="-457200" lvl="2" marL="963930" marR="0" rtl="0" algn="l">
              <a:lnSpc>
                <a:spcPct val="121500"/>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La negativa a recibir formación por razón de edad es ilegal</a:t>
            </a:r>
            <a:endParaRPr b="0" i="0" sz="3200" u="none" cap="none" strike="noStrike">
              <a:solidFill>
                <a:srgbClr val="000000"/>
              </a:solidFill>
              <a:latin typeface="Arial"/>
              <a:ea typeface="Arial"/>
              <a:cs typeface="Arial"/>
              <a:sym typeface="Arial"/>
            </a:endParaRPr>
          </a:p>
          <a:p>
            <a:pPr indent="-254000" lvl="0" marL="457200" marR="0" rtl="0" algn="l">
              <a:lnSpc>
                <a:spcPct val="121500"/>
              </a:lnSpc>
              <a:spcBef>
                <a:spcPts val="0"/>
              </a:spcBef>
              <a:spcAft>
                <a:spcPts val="0"/>
              </a:spcAft>
              <a:buClr>
                <a:schemeClr val="dk1"/>
              </a:buClr>
              <a:buSzPts val="3200"/>
              <a:buFont typeface="Arial"/>
              <a:buNone/>
            </a:pPr>
            <a:r>
              <a:t/>
            </a:r>
            <a:endParaRPr b="0" i="0" sz="3200" u="none" cap="none" strike="noStrike">
              <a:solidFill>
                <a:srgbClr val="000000"/>
              </a:solidFill>
              <a:latin typeface="Arial"/>
              <a:ea typeface="Arial"/>
              <a:cs typeface="Arial"/>
              <a:sym typeface="Arial"/>
            </a:endParaRPr>
          </a:p>
          <a:p>
            <a:pPr indent="-457200" lvl="2" marL="963930" marR="0" rtl="0" algn="l">
              <a:lnSpc>
                <a:spcPct val="121500"/>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Protección contra un entorno de trabajo hostil donde el acoso, las bromas o los insultos se dirigen a personas de edad avanzada.</a:t>
            </a:r>
            <a:endParaRPr/>
          </a:p>
          <a:p>
            <a:pPr indent="-254000" lvl="0" marL="457200" marR="0" rtl="0" algn="l">
              <a:lnSpc>
                <a:spcPct val="121500"/>
              </a:lnSpc>
              <a:spcBef>
                <a:spcPts val="0"/>
              </a:spcBef>
              <a:spcAft>
                <a:spcPts val="0"/>
              </a:spcAft>
              <a:buClr>
                <a:schemeClr val="dk1"/>
              </a:buClr>
              <a:buSzPts val="3200"/>
              <a:buFont typeface="Arial"/>
              <a:buNone/>
            </a:pPr>
            <a:r>
              <a:t/>
            </a:r>
            <a:endParaRPr b="0" i="0" sz="3200" u="none" cap="none" strike="noStrike">
              <a:solidFill>
                <a:srgbClr val="000000"/>
              </a:solidFill>
              <a:latin typeface="Arial"/>
              <a:ea typeface="Arial"/>
              <a:cs typeface="Arial"/>
              <a:sym typeface="Arial"/>
            </a:endParaRPr>
          </a:p>
          <a:p>
            <a:pPr indent="-457200" lvl="2" marL="963930" marR="0" rtl="0" algn="l">
              <a:lnSpc>
                <a:spcPct val="121500"/>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No se fomentan las edades de jubilación obligatorias generalizadas, a menos que estén objetivamente justificadas y claramente definidas, y varios países han aumentado la edad de jubilación.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descr="Una imagen con texto, tipo de fuente, captura de pantalla, gráficos, descripción generada automáticamente" id="156" name="Google Shape;156;p8"/>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157" name="Google Shape;157;p8"/>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158" name="Google Shape;158;p8"/>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159" name="Google Shape;159;p8"/>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60" name="Google Shape;160;p8"/>
          <p:cNvSpPr/>
          <p:nvPr/>
        </p:nvSpPr>
        <p:spPr>
          <a:xfrm>
            <a:off x="1386326" y="1717967"/>
            <a:ext cx="15773400" cy="1911477"/>
          </a:xfrm>
          <a:custGeom>
            <a:rect b="b" l="l" r="r" t="t"/>
            <a:pathLst>
              <a:path extrusionOk="0" h="2548636" w="21031200">
                <a:moveTo>
                  <a:pt x="0" y="0"/>
                </a:moveTo>
                <a:lnTo>
                  <a:pt x="21031200" y="0"/>
                </a:lnTo>
                <a:lnTo>
                  <a:pt x="21031200" y="2548636"/>
                </a:lnTo>
                <a:lnTo>
                  <a:pt x="0" y="2548636"/>
                </a:lnTo>
                <a:close/>
              </a:path>
            </a:pathLst>
          </a:custGeom>
          <a:blipFill rotWithShape="1">
            <a:blip r:embed="rId6">
              <a:alphaModFix amt="0"/>
            </a:blip>
            <a:stretch>
              <a:fillRect b="-110679" l="0" r="0" t="-110679"/>
            </a:stretch>
          </a:blipFill>
          <a:ln>
            <a:noFill/>
          </a:ln>
        </p:spPr>
      </p:sp>
      <p:grpSp>
        <p:nvGrpSpPr>
          <p:cNvPr id="161" name="Google Shape;161;p8"/>
          <p:cNvGrpSpPr/>
          <p:nvPr/>
        </p:nvGrpSpPr>
        <p:grpSpPr>
          <a:xfrm>
            <a:off x="1386326" y="1789405"/>
            <a:ext cx="15773400" cy="3046095"/>
            <a:chOff x="0" y="0"/>
            <a:chExt cx="21031200" cy="4061460"/>
          </a:xfrm>
        </p:grpSpPr>
        <p:sp>
          <p:nvSpPr>
            <p:cNvPr id="162" name="Google Shape;162;p8"/>
            <p:cNvSpPr/>
            <p:nvPr/>
          </p:nvSpPr>
          <p:spPr>
            <a:xfrm>
              <a:off x="0" y="0"/>
              <a:ext cx="21031200" cy="4061460"/>
            </a:xfrm>
            <a:custGeom>
              <a:rect b="b" l="l" r="r" t="t"/>
              <a:pathLst>
                <a:path extrusionOk="0" h="4061460" w="21031200">
                  <a:moveTo>
                    <a:pt x="0" y="0"/>
                  </a:moveTo>
                  <a:lnTo>
                    <a:pt x="21031200" y="0"/>
                  </a:lnTo>
                  <a:lnTo>
                    <a:pt x="21031200" y="4061460"/>
                  </a:lnTo>
                  <a:lnTo>
                    <a:pt x="0" y="4061460"/>
                  </a:lnTo>
                  <a:close/>
                </a:path>
              </a:pathLst>
            </a:custGeom>
            <a:blipFill rotWithShape="1">
              <a:blip r:embed="rId7">
                <a:alphaModFix amt="0"/>
              </a:blip>
              <a:stretch>
                <a:fillRect b="-31101" l="0" r="0" t="-70695"/>
              </a:stretch>
            </a:blipFill>
            <a:ln>
              <a:noFill/>
            </a:ln>
          </p:spPr>
        </p:sp>
        <p:sp>
          <p:nvSpPr>
            <p:cNvPr id="163" name="Google Shape;163;p8"/>
            <p:cNvSpPr txBox="1"/>
            <p:nvPr/>
          </p:nvSpPr>
          <p:spPr>
            <a:xfrm>
              <a:off x="0" y="95250"/>
              <a:ext cx="21031200" cy="3966210"/>
            </a:xfrm>
            <a:prstGeom prst="rect">
              <a:avLst/>
            </a:prstGeom>
            <a:noFill/>
            <a:ln>
              <a:noFill/>
            </a:ln>
          </p:spPr>
          <p:txBody>
            <a:bodyPr anchorCtr="0" anchor="b" bIns="0" lIns="0" spcFirstLastPara="1" rIns="0" wrap="square" tIns="0">
              <a:noAutofit/>
            </a:bodyPr>
            <a:lstStyle/>
            <a:p>
              <a:pPr indent="0" lvl="0" marL="0" marR="0" rtl="0" algn="l">
                <a:lnSpc>
                  <a:spcPct val="108000"/>
                </a:lnSpc>
                <a:spcBef>
                  <a:spcPts val="0"/>
                </a:spcBef>
                <a:spcAft>
                  <a:spcPts val="0"/>
                </a:spcAft>
                <a:buNone/>
              </a:pPr>
              <a:r>
                <a:rPr b="0" i="0" lang="en-US" sz="9000" u="none" cap="none" strike="noStrike">
                  <a:solidFill>
                    <a:srgbClr val="000000"/>
                  </a:solidFill>
                  <a:latin typeface="Arial"/>
                  <a:ea typeface="Arial"/>
                  <a:cs typeface="Arial"/>
                  <a:sym typeface="Arial"/>
                </a:rPr>
                <a:t>Directiva sobre igualdad en el empleo</a:t>
              </a:r>
              <a:endParaRPr b="0" i="0" sz="9000" u="none" cap="none" strike="noStrike">
                <a:solidFill>
                  <a:srgbClr val="000000"/>
                </a:solidFill>
                <a:latin typeface="Arial"/>
                <a:ea typeface="Arial"/>
                <a:cs typeface="Arial"/>
                <a:sym typeface="Arial"/>
              </a:endParaRPr>
            </a:p>
          </p:txBody>
        </p:sp>
      </p:grpSp>
      <p:sp>
        <p:nvSpPr>
          <p:cNvPr id="164" name="Google Shape;164;p8"/>
          <p:cNvSpPr txBox="1"/>
          <p:nvPr/>
        </p:nvSpPr>
        <p:spPr>
          <a:xfrm>
            <a:off x="1339215" y="6891814"/>
            <a:ext cx="15590520" cy="2017014"/>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b="0" i="0" lang="en-US" sz="3600" u="none" cap="none" strike="noStrike">
                <a:solidFill>
                  <a:srgbClr val="DB7100"/>
                </a:solidFill>
                <a:latin typeface="Arial"/>
                <a:ea typeface="Arial"/>
                <a:cs typeface="Arial"/>
                <a:sym typeface="Arial"/>
              </a:rPr>
              <a:t>Todos los Estados miembros cuentan con legislación que implementa la no discriminación por edad en el empleo. La mayoría de estas leyes transponen la Directiva de la UE por la que se establece </a:t>
            </a:r>
            <a:r>
              <a:rPr b="0" i="0" lang="en-US" sz="3600" u="sng" cap="none" strike="noStrike">
                <a:solidFill>
                  <a:srgbClr val="0000FF"/>
                </a:solidFill>
                <a:latin typeface="Arial"/>
                <a:ea typeface="Arial"/>
                <a:cs typeface="Arial"/>
                <a:sym typeface="Arial"/>
              </a:rPr>
              <a:t>la Directiva sobre igualdad en el empleo </a:t>
            </a:r>
            <a:r>
              <a:rPr b="0" i="0" lang="en-US" sz="3600" u="none" cap="none" strike="noStrike">
                <a:solidFill>
                  <a:srgbClr val="DB7100"/>
                </a:solidFill>
                <a:latin typeface="Arial"/>
                <a:ea typeface="Arial"/>
                <a:cs typeface="Arial"/>
                <a:sym typeface="Arial"/>
              </a:rPr>
              <a:t>(2000/78/CE).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descr="Una imagen con texto, tipo de fuente, captura de pantalla, gráficos, descripción generada automáticamente" id="169" name="Google Shape;169;p9"/>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170" name="Google Shape;170;p9"/>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171" name="Google Shape;171;p9"/>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172" name="Google Shape;172;p9"/>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73" name="Google Shape;173;p9"/>
          <p:cNvSpPr txBox="1"/>
          <p:nvPr/>
        </p:nvSpPr>
        <p:spPr>
          <a:xfrm>
            <a:off x="1348740" y="1143476"/>
            <a:ext cx="15590520" cy="5974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200" u="none" cap="none" strike="noStrike">
                <a:solidFill>
                  <a:srgbClr val="FF6D25"/>
                </a:solidFill>
                <a:latin typeface="Arial"/>
                <a:ea typeface="Arial"/>
                <a:cs typeface="Arial"/>
                <a:sym typeface="Arial"/>
              </a:rPr>
              <a:t>Antidiscriminación</a:t>
            </a:r>
            <a:endParaRPr b="1" i="0" sz="4200" u="none" cap="none" strike="noStrike">
              <a:solidFill>
                <a:srgbClr val="FF6D25"/>
              </a:solidFill>
              <a:latin typeface="Arial"/>
              <a:ea typeface="Arial"/>
              <a:cs typeface="Arial"/>
              <a:sym typeface="Arial"/>
            </a:endParaRPr>
          </a:p>
        </p:txBody>
      </p:sp>
      <p:sp>
        <p:nvSpPr>
          <p:cNvPr id="174" name="Google Shape;174;p9"/>
          <p:cNvSpPr txBox="1"/>
          <p:nvPr/>
        </p:nvSpPr>
        <p:spPr>
          <a:xfrm>
            <a:off x="1464497" y="2781300"/>
            <a:ext cx="15590520" cy="5351145"/>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3000" u="none" cap="none" strike="noStrike">
                <a:solidFill>
                  <a:srgbClr val="000000"/>
                </a:solidFill>
                <a:latin typeface="Arial"/>
                <a:ea typeface="Arial"/>
                <a:cs typeface="Arial"/>
                <a:sym typeface="Arial"/>
              </a:rPr>
              <a:t>CADA empleado está protegido por las leyes laborales de la UE y la legislación nacional.</a:t>
            </a:r>
            <a:endParaRPr/>
          </a:p>
          <a:p>
            <a:pPr indent="0" lvl="0" marL="0" marR="0" rtl="0" algn="l">
              <a:lnSpc>
                <a:spcPct val="108000"/>
              </a:lnSpc>
              <a:spcBef>
                <a:spcPts val="0"/>
              </a:spcBef>
              <a:spcAft>
                <a:spcPts val="0"/>
              </a:spcAft>
              <a:buNone/>
            </a:pPr>
            <a:r>
              <a:t/>
            </a:r>
            <a:endParaRPr b="0" i="0" sz="30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None/>
            </a:pPr>
            <a:r>
              <a:rPr b="0" i="0" lang="en-US" sz="3000" u="sng" cap="none" strike="noStrike">
                <a:solidFill>
                  <a:srgbClr val="0000FF"/>
                </a:solidFill>
                <a:latin typeface="Arial"/>
                <a:ea typeface="Arial"/>
                <a:cs typeface="Arial"/>
                <a:sym typeface="Arial"/>
                <a:hlinkClick r:id="rId6">
                  <a:extLst>
                    <a:ext uri="{A12FA001-AC4F-418D-AE19-62706E023703}">
                      <ahyp:hlinkClr val="tx"/>
                    </a:ext>
                  </a:extLst>
                </a:hlinkClick>
              </a:rPr>
              <a:t>La Directiva 2006/54/CE, relativa a la igualdad de oportunidades, </a:t>
            </a:r>
            <a:r>
              <a:rPr b="0" i="0" lang="en-US" sz="3000" u="sng" cap="none" strike="noStrike">
                <a:solidFill>
                  <a:schemeClr val="dk1"/>
                </a:solidFill>
                <a:latin typeface="Arial"/>
                <a:ea typeface="Arial"/>
                <a:cs typeface="Arial"/>
                <a:sym typeface="Arial"/>
                <a:hlinkClick r:id="rId7">
                  <a:extLst>
                    <a:ext uri="{A12FA001-AC4F-418D-AE19-62706E023703}">
                      <ahyp:hlinkClr val="tx"/>
                    </a:ext>
                  </a:extLst>
                </a:hlinkClick>
              </a:rPr>
              <a:t>establece las definiciones legales de los términos «discriminación directa», «discriminación indirecta», «acoso», «acoso sexual», «salario» y «regímenes profesionales de seguridad social».</a:t>
            </a:r>
            <a:endParaRPr/>
          </a:p>
          <a:p>
            <a:pPr indent="0" lvl="0" marL="0" marR="0" rtl="0" algn="l">
              <a:lnSpc>
                <a:spcPct val="108000"/>
              </a:lnSpc>
              <a:spcBef>
                <a:spcPts val="0"/>
              </a:spcBef>
              <a:spcAft>
                <a:spcPts val="0"/>
              </a:spcAft>
              <a:buNone/>
            </a:pPr>
            <a:r>
              <a:t/>
            </a:r>
            <a:endParaRPr b="0" i="0" sz="3000" u="sng" cap="none" strike="noStrike">
              <a:solidFill>
                <a:schemeClr val="dk1"/>
              </a:solidFill>
              <a:latin typeface="Arial"/>
              <a:ea typeface="Arial"/>
              <a:cs typeface="Arial"/>
              <a:sym typeface="Arial"/>
              <a:hlinkClick r:id="rId8">
                <a:extLst>
                  <a:ext uri="{A12FA001-AC4F-418D-AE19-62706E023703}">
                    <ahyp:hlinkClr val="tx"/>
                  </a:ext>
                </a:extLst>
              </a:hlinkClick>
            </a:endParaRPr>
          </a:p>
          <a:p>
            <a:pPr indent="0" lvl="0" marL="0" marR="0" rtl="0" algn="l">
              <a:lnSpc>
                <a:spcPct val="108000"/>
              </a:lnSpc>
              <a:spcBef>
                <a:spcPts val="0"/>
              </a:spcBef>
              <a:spcAft>
                <a:spcPts val="0"/>
              </a:spcAft>
              <a:buNone/>
            </a:pPr>
            <a:r>
              <a:rPr b="0" i="0" lang="en-US" sz="3000" u="sng" cap="none" strike="noStrike">
                <a:solidFill>
                  <a:schemeClr val="dk1"/>
                </a:solidFill>
                <a:latin typeface="Arial"/>
                <a:ea typeface="Arial"/>
                <a:cs typeface="Arial"/>
                <a:sym typeface="Arial"/>
                <a:hlinkClick r:id="rId9">
                  <a:extLst>
                    <a:ext uri="{A12FA001-AC4F-418D-AE19-62706E023703}">
                      <ahyp:hlinkClr val="tx"/>
                    </a:ext>
                  </a:extLst>
                </a:hlinkClick>
              </a:rPr>
              <a:t>La discriminación en el empleo por cualquiera de los siguientes motivos es ilegal:</a:t>
            </a:r>
            <a:endParaRPr/>
          </a:p>
          <a:p>
            <a:pPr indent="0" lvl="0" marL="0" marR="0" rtl="0" algn="l">
              <a:lnSpc>
                <a:spcPct val="108000"/>
              </a:lnSpc>
              <a:spcBef>
                <a:spcPts val="0"/>
              </a:spcBef>
              <a:spcAft>
                <a:spcPts val="0"/>
              </a:spcAft>
              <a:buNone/>
            </a:pPr>
            <a:r>
              <a:t/>
            </a:r>
            <a:endParaRPr b="0" i="0" sz="3000" u="sng" cap="none" strike="noStrike">
              <a:solidFill>
                <a:schemeClr val="dk1"/>
              </a:solidFill>
              <a:latin typeface="Arial"/>
              <a:ea typeface="Arial"/>
              <a:cs typeface="Arial"/>
              <a:sym typeface="Arial"/>
              <a:hlinkClick r:id="rId10">
                <a:extLst>
                  <a:ext uri="{A12FA001-AC4F-418D-AE19-62706E023703}">
                    <ahyp:hlinkClr val="tx"/>
                  </a:ext>
                </a:extLst>
              </a:hlinkClick>
            </a:endParaRPr>
          </a:p>
          <a:p>
            <a:pPr indent="-295275" lvl="3" marL="1181100" marR="0" rtl="0" algn="l">
              <a:lnSpc>
                <a:spcPct val="108000"/>
              </a:lnSpc>
              <a:spcBef>
                <a:spcPts val="0"/>
              </a:spcBef>
              <a:spcAft>
                <a:spcPts val="0"/>
              </a:spcAft>
              <a:buClr>
                <a:schemeClr val="dk1"/>
              </a:buClr>
              <a:buSzPts val="3000"/>
              <a:buFont typeface="Arial"/>
              <a:buChar char="￭"/>
            </a:pPr>
            <a:r>
              <a:rPr b="0" i="0" lang="en-US" sz="3000" u="sng" cap="none" strike="noStrike">
                <a:solidFill>
                  <a:schemeClr val="dk1"/>
                </a:solidFill>
                <a:latin typeface="Arial"/>
                <a:ea typeface="Arial"/>
                <a:cs typeface="Arial"/>
                <a:sym typeface="Arial"/>
                <a:hlinkClick r:id="rId11">
                  <a:extLst>
                    <a:ext uri="{A12FA001-AC4F-418D-AE19-62706E023703}">
                      <ahyp:hlinkClr val="tx"/>
                    </a:ext>
                  </a:extLst>
                </a:hlinkClick>
              </a:rPr>
              <a:t>Edad; Género; Estado civil; Estado familiar; Discapacidad; Raza; Orientación sexual; Creencias religiosas; o una combinación de cualquiera de los datos declarados.  </a:t>
            </a:r>
            <a:endParaRPr/>
          </a:p>
          <a:p>
            <a:pPr indent="0" lvl="0" marL="0" marR="0" rtl="0" algn="l">
              <a:lnSpc>
                <a:spcPct val="108000"/>
              </a:lnSpc>
              <a:spcBef>
                <a:spcPts val="0"/>
              </a:spcBef>
              <a:spcAft>
                <a:spcPts val="0"/>
              </a:spcAft>
              <a:buNone/>
            </a:pPr>
            <a:r>
              <a:t/>
            </a:r>
            <a:endParaRPr b="0" i="0" sz="3000" u="sng" cap="none" strike="noStrike">
              <a:solidFill>
                <a:schemeClr val="dk1"/>
              </a:solidFill>
              <a:latin typeface="Arial"/>
              <a:ea typeface="Arial"/>
              <a:cs typeface="Arial"/>
              <a:sym typeface="Arial"/>
              <a:hlinkClick r:id="rId12">
                <a:extLst>
                  <a:ext uri="{A12FA001-AC4F-418D-AE19-62706E023703}">
                    <ahyp:hlinkClr val="tx"/>
                  </a:ext>
                </a:extLst>
              </a:hlinkClick>
            </a:endParaRPr>
          </a:p>
          <a:p>
            <a:pPr indent="-295275" lvl="3" marL="1181100" marR="0" rtl="0" algn="l">
              <a:lnSpc>
                <a:spcPct val="108000"/>
              </a:lnSpc>
              <a:spcBef>
                <a:spcPts val="0"/>
              </a:spcBef>
              <a:spcAft>
                <a:spcPts val="0"/>
              </a:spcAft>
              <a:buClr>
                <a:schemeClr val="dk1"/>
              </a:buClr>
              <a:buSzPts val="3000"/>
              <a:buFont typeface="Arial"/>
              <a:buChar char="￭"/>
            </a:pPr>
            <a:r>
              <a:rPr b="0" i="0" lang="en-US" sz="3000" u="sng" cap="none" strike="noStrike">
                <a:solidFill>
                  <a:schemeClr val="dk1"/>
                </a:solidFill>
                <a:latin typeface="Arial"/>
                <a:ea typeface="Arial"/>
                <a:cs typeface="Arial"/>
                <a:sym typeface="Arial"/>
                <a:hlinkClick r:id="rId13">
                  <a:extLst>
                    <a:ext uri="{A12FA001-AC4F-418D-AE19-62706E023703}">
                      <ahyp:hlinkClr val="tx"/>
                    </a:ext>
                  </a:extLst>
                </a:hlinkClick>
              </a:rPr>
              <a:t>Los anuncios de empleo no deben ser discriminatorios, ya sea de forma explícita o implícita, o dar la impresión de discriminación.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descr="Una imagen con texto, tipo de fuente, captura de pantalla, gráficos, descripción generada automáticamente" id="179" name="Google Shape;179;p10"/>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180" name="Google Shape;180;p10"/>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181" name="Google Shape;181;p10"/>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182" name="Google Shape;182;p10"/>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83" name="Google Shape;183;p10"/>
          <p:cNvSpPr txBox="1"/>
          <p:nvPr/>
        </p:nvSpPr>
        <p:spPr>
          <a:xfrm>
            <a:off x="1239478" y="1104900"/>
            <a:ext cx="15773400" cy="8271495"/>
          </a:xfrm>
          <a:prstGeom prst="rect">
            <a:avLst/>
          </a:prstGeom>
          <a:noFill/>
          <a:ln>
            <a:noFill/>
          </a:ln>
        </p:spPr>
        <p:txBody>
          <a:bodyPr anchorCtr="0" anchor="t" bIns="0" lIns="0" spcFirstLastPara="1" rIns="0" wrap="square" tIns="0">
            <a:spAutoFit/>
          </a:bodyPr>
          <a:lstStyle/>
          <a:p>
            <a:pPr indent="0" lvl="0" marL="0" marR="0" rtl="0" algn="ctr">
              <a:lnSpc>
                <a:spcPct val="239388"/>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0" lvl="0" marL="0" marR="0" rtl="0" algn="ctr">
              <a:lnSpc>
                <a:spcPct val="239388"/>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0" lvl="0" marL="0" marR="0" rtl="0" algn="ctr">
              <a:lnSpc>
                <a:spcPct val="239388"/>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0" lvl="0" marL="0" marR="0" rtl="0" algn="ctr">
              <a:lnSpc>
                <a:spcPct val="239388"/>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0" lvl="0" marL="0" marR="0" rtl="0" algn="ctr">
              <a:lnSpc>
                <a:spcPct val="107994"/>
              </a:lnSpc>
              <a:spcBef>
                <a:spcPts val="0"/>
              </a:spcBef>
              <a:spcAft>
                <a:spcPts val="0"/>
              </a:spcAft>
              <a:buNone/>
            </a:pPr>
            <a:r>
              <a:rPr b="1" i="0" lang="en-US" sz="3990" u="none" cap="none" strike="noStrike">
                <a:solidFill>
                  <a:srgbClr val="FF9525"/>
                </a:solidFill>
                <a:latin typeface="Arial"/>
                <a:ea typeface="Arial"/>
                <a:cs typeface="Arial"/>
                <a:sym typeface="Arial"/>
              </a:rPr>
              <a:t>La prohibición de la discriminación por edad es una parte esencial para alcanzar los objetivos establecidos en las Directrices de empleo y fomentar la diversidad en la fuerza laboral.</a:t>
            </a:r>
            <a:endParaRPr/>
          </a:p>
          <a:p>
            <a:pPr indent="0" lvl="0" marL="0" marR="0" rtl="0" algn="ctr">
              <a:lnSpc>
                <a:spcPct val="107994"/>
              </a:lnSpc>
              <a:spcBef>
                <a:spcPts val="0"/>
              </a:spcBef>
              <a:spcAft>
                <a:spcPts val="0"/>
              </a:spcAft>
              <a:buNone/>
            </a:pPr>
            <a:r>
              <a:t/>
            </a:r>
            <a:endParaRPr b="1" i="0" sz="3990" u="none" cap="none" strike="noStrike">
              <a:solidFill>
                <a:srgbClr val="FF9525"/>
              </a:solidFill>
              <a:latin typeface="Arial"/>
              <a:ea typeface="Arial"/>
              <a:cs typeface="Arial"/>
              <a:sym typeface="Arial"/>
            </a:endParaRPr>
          </a:p>
          <a:p>
            <a:pPr indent="0" lvl="0" marL="0" marR="0" rtl="0" algn="ctr">
              <a:lnSpc>
                <a:spcPct val="107994"/>
              </a:lnSpc>
              <a:spcBef>
                <a:spcPts val="0"/>
              </a:spcBef>
              <a:spcAft>
                <a:spcPts val="0"/>
              </a:spcAft>
              <a:buNone/>
            </a:pPr>
            <a:r>
              <a:t/>
            </a:r>
            <a:endParaRPr b="1" i="0" sz="3990" u="none" cap="none" strike="noStrike">
              <a:solidFill>
                <a:srgbClr val="FF9525"/>
              </a:solidFill>
              <a:latin typeface="Arial"/>
              <a:ea typeface="Arial"/>
              <a:cs typeface="Arial"/>
              <a:sym typeface="Arial"/>
            </a:endParaRPr>
          </a:p>
          <a:p>
            <a:pPr indent="0" lvl="0" marL="0" marR="0" rtl="0" algn="ctr">
              <a:lnSpc>
                <a:spcPct val="107994"/>
              </a:lnSpc>
              <a:spcBef>
                <a:spcPts val="0"/>
              </a:spcBef>
              <a:spcAft>
                <a:spcPts val="0"/>
              </a:spcAft>
              <a:buNone/>
            </a:pPr>
            <a:r>
              <a:t/>
            </a:r>
            <a:endParaRPr b="1" i="0" sz="3990" u="none" cap="none" strike="noStrike">
              <a:solidFill>
                <a:srgbClr val="FF9525"/>
              </a:solidFill>
              <a:latin typeface="Arial"/>
              <a:ea typeface="Arial"/>
              <a:cs typeface="Arial"/>
              <a:sym typeface="Arial"/>
            </a:endParaRPr>
          </a:p>
          <a:p>
            <a:pPr indent="0" lvl="0" marL="0" marR="0" rtl="0" algn="ctr">
              <a:lnSpc>
                <a:spcPct val="107994"/>
              </a:lnSpc>
              <a:spcBef>
                <a:spcPts val="0"/>
              </a:spcBef>
              <a:spcAft>
                <a:spcPts val="0"/>
              </a:spcAft>
              <a:buNone/>
            </a:pPr>
            <a:r>
              <a:t/>
            </a:r>
            <a:endParaRPr b="1" i="0" sz="3990" u="none" cap="none" strike="noStrike">
              <a:solidFill>
                <a:srgbClr val="FF9525"/>
              </a:solidFill>
              <a:latin typeface="Arial"/>
              <a:ea typeface="Arial"/>
              <a:cs typeface="Arial"/>
              <a:sym typeface="Arial"/>
            </a:endParaRPr>
          </a:p>
          <a:p>
            <a:pPr indent="0" lvl="0" marL="0" marR="0" rtl="0" algn="ctr">
              <a:lnSpc>
                <a:spcPct val="107994"/>
              </a:lnSpc>
              <a:spcBef>
                <a:spcPts val="0"/>
              </a:spcBef>
              <a:spcAft>
                <a:spcPts val="0"/>
              </a:spcAft>
              <a:buNone/>
            </a:pPr>
            <a:r>
              <a:rPr b="1" i="0" lang="en-US" sz="3990" u="none" cap="none" strike="noStrike">
                <a:solidFill>
                  <a:srgbClr val="FF9525"/>
                </a:solidFill>
                <a:latin typeface="Arial"/>
                <a:ea typeface="Arial"/>
                <a:cs typeface="Arial"/>
                <a:sym typeface="Arial"/>
              </a:rPr>
              <a:t>Directiva 2000/78/CE del Consejo, (25) de 27 de noviembre de 2000, relativa al establecimiento de un marco general para la igualdad de trato en el empleo y la ocupación</a:t>
            </a:r>
            <a:endParaRPr b="1" i="0" sz="3990" u="none" cap="none" strike="noStrike">
              <a:solidFill>
                <a:srgbClr val="FF9525"/>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descr="Una imagen con texto, tipo de fuente, captura de pantalla, gráficos, descripción generada automáticamente" id="188" name="Google Shape;188;p11"/>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189" name="Google Shape;189;p11"/>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190" name="Google Shape;190;p11"/>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191" name="Google Shape;191;p11"/>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92" name="Google Shape;192;p11"/>
          <p:cNvSpPr txBox="1"/>
          <p:nvPr/>
        </p:nvSpPr>
        <p:spPr>
          <a:xfrm>
            <a:off x="1348740" y="1048436"/>
            <a:ext cx="15590520" cy="5974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200" u="none" cap="none" strike="noStrike">
                <a:solidFill>
                  <a:srgbClr val="FF6D25"/>
                </a:solidFill>
                <a:latin typeface="Arial"/>
                <a:ea typeface="Arial"/>
                <a:cs typeface="Arial"/>
                <a:sym typeface="Arial"/>
              </a:rPr>
              <a:t>Discriminación por edad</a:t>
            </a:r>
            <a:endParaRPr b="1" i="0" sz="4200" u="none" cap="none" strike="noStrike">
              <a:solidFill>
                <a:srgbClr val="FF6D25"/>
              </a:solidFill>
              <a:latin typeface="Arial"/>
              <a:ea typeface="Arial"/>
              <a:cs typeface="Arial"/>
              <a:sym typeface="Arial"/>
            </a:endParaRPr>
          </a:p>
        </p:txBody>
      </p:sp>
      <p:sp>
        <p:nvSpPr>
          <p:cNvPr id="193" name="Google Shape;193;p11"/>
          <p:cNvSpPr txBox="1"/>
          <p:nvPr/>
        </p:nvSpPr>
        <p:spPr>
          <a:xfrm>
            <a:off x="1348740" y="2391435"/>
            <a:ext cx="15590520" cy="6758260"/>
          </a:xfrm>
          <a:prstGeom prst="rect">
            <a:avLst/>
          </a:prstGeom>
          <a:noFill/>
          <a:ln>
            <a:noFill/>
          </a:ln>
        </p:spPr>
        <p:txBody>
          <a:bodyPr anchorCtr="0" anchor="t" bIns="0" lIns="0" spcFirstLastPara="1" rIns="0" wrap="square" tIns="0">
            <a:spAutoFit/>
          </a:bodyPr>
          <a:lstStyle/>
          <a:p>
            <a:pPr indent="-457200" lvl="2" marL="863640" marR="0" rtl="0" algn="l">
              <a:lnSpc>
                <a:spcPct val="103933"/>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El edadismo se refiere a los estereotipos (cómo pensamos), los prejuicios (cómo nos sentimos) y la discriminación (cómo actuamos) dirigidos contra las personas en función de su edad. </a:t>
            </a:r>
            <a:r>
              <a:rPr b="0" i="0" lang="en-US" sz="3000" u="none" cap="none" strike="noStrike">
                <a:solidFill>
                  <a:srgbClr val="0000FF"/>
                </a:solidFill>
                <a:latin typeface="Arial"/>
                <a:ea typeface="Arial"/>
                <a:cs typeface="Arial"/>
                <a:sym typeface="Arial"/>
              </a:rPr>
              <a:t>OMS, informe mundial sobre edadismo.</a:t>
            </a:r>
            <a:endParaRPr/>
          </a:p>
          <a:p>
            <a:pPr indent="-266700" lvl="0" marL="457200" marR="0" rtl="0" algn="l">
              <a:lnSpc>
                <a:spcPct val="103933"/>
              </a:lnSpc>
              <a:spcBef>
                <a:spcPts val="0"/>
              </a:spcBef>
              <a:spcAft>
                <a:spcPts val="0"/>
              </a:spcAft>
              <a:buClr>
                <a:schemeClr val="dk1"/>
              </a:buClr>
              <a:buSzPts val="3000"/>
              <a:buFont typeface="Arial"/>
              <a:buNone/>
            </a:pPr>
            <a:r>
              <a:t/>
            </a:r>
            <a:endParaRPr b="0" i="0" sz="3000" u="none" cap="none" strike="noStrike">
              <a:solidFill>
                <a:srgbClr val="000000"/>
              </a:solidFill>
              <a:latin typeface="Arial"/>
              <a:ea typeface="Arial"/>
              <a:cs typeface="Arial"/>
              <a:sym typeface="Arial"/>
            </a:endParaRPr>
          </a:p>
          <a:p>
            <a:pPr indent="-457200" lvl="2" marL="863640" marR="0" rtl="0" algn="l">
              <a:lnSpc>
                <a:spcPct val="103933"/>
              </a:lnSpc>
              <a:spcBef>
                <a:spcPts val="0"/>
              </a:spcBef>
              <a:spcAft>
                <a:spcPts val="0"/>
              </a:spcAft>
              <a:buClr>
                <a:schemeClr val="dk1"/>
              </a:buClr>
              <a:buSzPts val="3000"/>
              <a:buFont typeface="Arial"/>
              <a:buChar char="•"/>
            </a:pPr>
            <a:r>
              <a:rPr b="0" i="0" lang="en-US" sz="3000" u="sng" cap="none" strike="noStrike">
                <a:solidFill>
                  <a:schemeClr val="dk1"/>
                </a:solidFill>
                <a:latin typeface="Arial"/>
                <a:ea typeface="Arial"/>
                <a:cs typeface="Arial"/>
                <a:sym typeface="Arial"/>
                <a:hlinkClick r:id="rId6">
                  <a:extLst>
                    <a:ext uri="{A12FA001-AC4F-418D-AE19-62706E023703}">
                      <ahyp:hlinkClr val="tx"/>
                    </a:ext>
                  </a:extLst>
                </a:hlinkClick>
              </a:rPr>
              <a:t>La discriminación directa ocurre cuando una persona está sujeta a un trato menos favorable que otras en función de una característica particular, como su edad avanzada, por ejemplo la edad de jubilación obligatoria o los límites de edad en los procesos de reclutamiento. </a:t>
            </a:r>
            <a:endParaRPr/>
          </a:p>
          <a:p>
            <a:pPr indent="-266700" lvl="0" marL="457200" marR="0" rtl="0" algn="l">
              <a:lnSpc>
                <a:spcPct val="103933"/>
              </a:lnSpc>
              <a:spcBef>
                <a:spcPts val="0"/>
              </a:spcBef>
              <a:spcAft>
                <a:spcPts val="0"/>
              </a:spcAft>
              <a:buClr>
                <a:schemeClr val="dk1"/>
              </a:buClr>
              <a:buSzPts val="3000"/>
              <a:buFont typeface="Arial"/>
              <a:buNone/>
            </a:pPr>
            <a:r>
              <a:t/>
            </a:r>
            <a:endParaRPr b="0" i="0" sz="3000" u="sng" cap="none" strike="noStrike">
              <a:solidFill>
                <a:schemeClr val="dk1"/>
              </a:solidFill>
              <a:latin typeface="Arial"/>
              <a:ea typeface="Arial"/>
              <a:cs typeface="Arial"/>
              <a:sym typeface="Arial"/>
              <a:hlinkClick r:id="rId7">
                <a:extLst>
                  <a:ext uri="{A12FA001-AC4F-418D-AE19-62706E023703}">
                    <ahyp:hlinkClr val="tx"/>
                  </a:ext>
                </a:extLst>
              </a:hlinkClick>
            </a:endParaRPr>
          </a:p>
          <a:p>
            <a:pPr indent="-457200" lvl="2" marL="863640" marR="0" rtl="0" algn="l">
              <a:lnSpc>
                <a:spcPct val="103933"/>
              </a:lnSpc>
              <a:spcBef>
                <a:spcPts val="0"/>
              </a:spcBef>
              <a:spcAft>
                <a:spcPts val="0"/>
              </a:spcAft>
              <a:buClr>
                <a:schemeClr val="dk1"/>
              </a:buClr>
              <a:buSzPts val="3000"/>
              <a:buFont typeface="Arial"/>
              <a:buChar char="•"/>
            </a:pPr>
            <a:r>
              <a:rPr b="0" i="0" lang="en-US" sz="3000" u="sng" cap="none" strike="noStrike">
                <a:solidFill>
                  <a:schemeClr val="dk1"/>
                </a:solidFill>
                <a:latin typeface="Arial"/>
                <a:ea typeface="Arial"/>
                <a:cs typeface="Arial"/>
                <a:sym typeface="Arial"/>
                <a:hlinkClick r:id="rId8">
                  <a:extLst>
                    <a:ext uri="{A12FA001-AC4F-418D-AE19-62706E023703}">
                      <ahyp:hlinkClr val="tx"/>
                    </a:ext>
                  </a:extLst>
                </a:hlinkClick>
              </a:rPr>
              <a:t>La discriminación indirecta ocurre cuando un criterio tiene un impacto desproporcionado en un grupo de individuos, por ejemplo, las políticas de despido colectivo que afectan a los trabajadores de mayor edad o que no les proporcionan capacitación adecuada.</a:t>
            </a:r>
            <a:endParaRPr/>
          </a:p>
          <a:p>
            <a:pPr indent="-266700" lvl="0" marL="457200" marR="0" rtl="0" algn="l">
              <a:lnSpc>
                <a:spcPct val="103933"/>
              </a:lnSpc>
              <a:spcBef>
                <a:spcPts val="0"/>
              </a:spcBef>
              <a:spcAft>
                <a:spcPts val="0"/>
              </a:spcAft>
              <a:buClr>
                <a:schemeClr val="dk1"/>
              </a:buClr>
              <a:buSzPts val="3000"/>
              <a:buFont typeface="Arial"/>
              <a:buNone/>
            </a:pPr>
            <a:r>
              <a:t/>
            </a:r>
            <a:endParaRPr b="0" i="0" sz="3000" u="sng" cap="none" strike="noStrike">
              <a:solidFill>
                <a:schemeClr val="dk1"/>
              </a:solidFill>
              <a:latin typeface="Arial"/>
              <a:ea typeface="Arial"/>
              <a:cs typeface="Arial"/>
              <a:sym typeface="Arial"/>
              <a:hlinkClick r:id="rId9">
                <a:extLst>
                  <a:ext uri="{A12FA001-AC4F-418D-AE19-62706E023703}">
                    <ahyp:hlinkClr val="tx"/>
                  </a:ext>
                </a:extLst>
              </a:hlinkClick>
            </a:endParaRPr>
          </a:p>
          <a:p>
            <a:pPr indent="-457200" lvl="2" marL="863640" marR="0" rtl="0" algn="l">
              <a:lnSpc>
                <a:spcPct val="103933"/>
              </a:lnSpc>
              <a:spcBef>
                <a:spcPts val="0"/>
              </a:spcBef>
              <a:spcAft>
                <a:spcPts val="0"/>
              </a:spcAft>
              <a:buClr>
                <a:schemeClr val="dk1"/>
              </a:buClr>
              <a:buSzPts val="3000"/>
              <a:buFont typeface="Arial"/>
              <a:buChar char="•"/>
            </a:pPr>
            <a:r>
              <a:rPr b="0" i="0" lang="en-US" sz="3000" u="sng" cap="none" strike="noStrike">
                <a:solidFill>
                  <a:schemeClr val="dk1"/>
                </a:solidFill>
                <a:latin typeface="Arial"/>
                <a:ea typeface="Arial"/>
                <a:cs typeface="Arial"/>
                <a:sym typeface="Arial"/>
                <a:hlinkClick r:id="rId10">
                  <a:extLst>
                    <a:ext uri="{A12FA001-AC4F-418D-AE19-62706E023703}">
                      <ahyp:hlinkClr val="tx"/>
                    </a:ext>
                  </a:extLst>
                </a:hlinkClick>
              </a:rPr>
              <a:t>Las mujeres mayores se ven especialmente afectadas por la discriminación interseccional en el mercado laboral. La brecha de género entre las personas de 55 y 64 años es la más alta de todos los grupos de edad (</a:t>
            </a:r>
            <a:r>
              <a:rPr b="0" i="0" lang="en-US" sz="3000" u="sng" cap="none" strike="noStrike">
                <a:solidFill>
                  <a:srgbClr val="0000FF"/>
                </a:solidFill>
                <a:latin typeface="Arial"/>
                <a:ea typeface="Arial"/>
                <a:cs typeface="Arial"/>
                <a:sym typeface="Arial"/>
                <a:hlinkClick r:id="rId11">
                  <a:extLst>
                    <a:ext uri="{A12FA001-AC4F-418D-AE19-62706E023703}">
                      <ahyp:hlinkClr val="tx"/>
                    </a:ext>
                  </a:extLst>
                </a:hlinkClick>
              </a:rPr>
              <a:t>12,5%</a:t>
            </a:r>
            <a:r>
              <a:rPr b="0" i="0" lang="en-US" sz="3000" u="sng" cap="none" strike="noStrike">
                <a:solidFill>
                  <a:schemeClr val="dk1"/>
                </a:solidFill>
                <a:latin typeface="Arial"/>
                <a:ea typeface="Arial"/>
                <a:cs typeface="Arial"/>
                <a:sym typeface="Arial"/>
                <a:hlinkClick r:id="rId12">
                  <a:extLst>
                    <a:ext uri="{A12FA001-AC4F-418D-AE19-62706E023703}">
                      <ahyp:hlinkClr val="tx"/>
                    </a:ext>
                  </a:extLst>
                </a:hlinkClick>
              </a:rPr>
              <a: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descr="Una imagen con texto, tipo de fuente, captura de pantalla, gráficos, descripción generada automáticamente" id="198" name="Google Shape;198;p12"/>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199" name="Google Shape;199;p12"/>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200" name="Google Shape;200;p12"/>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201" name="Google Shape;201;p12"/>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02" name="Google Shape;202;p12"/>
          <p:cNvSpPr/>
          <p:nvPr/>
        </p:nvSpPr>
        <p:spPr>
          <a:xfrm>
            <a:off x="1247775" y="2564606"/>
            <a:ext cx="15773400" cy="4279106"/>
          </a:xfrm>
          <a:custGeom>
            <a:rect b="b" l="l" r="r" t="t"/>
            <a:pathLst>
              <a:path extrusionOk="0" h="5705475" w="21031200">
                <a:moveTo>
                  <a:pt x="0" y="0"/>
                </a:moveTo>
                <a:lnTo>
                  <a:pt x="21031200" y="0"/>
                </a:lnTo>
                <a:lnTo>
                  <a:pt x="21031200" y="5705475"/>
                </a:lnTo>
                <a:lnTo>
                  <a:pt x="0" y="5705475"/>
                </a:lnTo>
                <a:close/>
              </a:path>
            </a:pathLst>
          </a:custGeom>
          <a:blipFill rotWithShape="1">
            <a:blip r:embed="rId6">
              <a:alphaModFix amt="0"/>
            </a:blip>
            <a:stretch>
              <a:fillRect b="-21773" l="0" r="0" t="-21773"/>
            </a:stretch>
          </a:blipFill>
          <a:ln>
            <a:noFill/>
          </a:ln>
        </p:spPr>
      </p:sp>
      <p:grpSp>
        <p:nvGrpSpPr>
          <p:cNvPr id="203" name="Google Shape;203;p12"/>
          <p:cNvGrpSpPr/>
          <p:nvPr/>
        </p:nvGrpSpPr>
        <p:grpSpPr>
          <a:xfrm>
            <a:off x="1247775" y="2607469"/>
            <a:ext cx="15773400" cy="5307330"/>
            <a:chOff x="0" y="0"/>
            <a:chExt cx="21031200" cy="7076440"/>
          </a:xfrm>
        </p:grpSpPr>
        <p:sp>
          <p:nvSpPr>
            <p:cNvPr id="204" name="Google Shape;204;p12"/>
            <p:cNvSpPr/>
            <p:nvPr/>
          </p:nvSpPr>
          <p:spPr>
            <a:xfrm>
              <a:off x="0" y="0"/>
              <a:ext cx="21031200" cy="7076439"/>
            </a:xfrm>
            <a:custGeom>
              <a:rect b="b" l="l" r="r" t="t"/>
              <a:pathLst>
                <a:path extrusionOk="0" h="7076439" w="21031200">
                  <a:moveTo>
                    <a:pt x="0" y="0"/>
                  </a:moveTo>
                  <a:lnTo>
                    <a:pt x="21031200" y="0"/>
                  </a:lnTo>
                  <a:lnTo>
                    <a:pt x="21031200" y="7076439"/>
                  </a:lnTo>
                  <a:lnTo>
                    <a:pt x="0" y="7076439"/>
                  </a:lnTo>
                  <a:close/>
                </a:path>
              </a:pathLst>
            </a:custGeom>
            <a:blipFill rotWithShape="1">
              <a:blip r:embed="rId7">
                <a:alphaModFix amt="0"/>
              </a:blip>
              <a:stretch>
                <a:fillRect b="2181" l="0" r="0" t="-17999"/>
              </a:stretch>
            </a:blipFill>
            <a:ln>
              <a:noFill/>
            </a:ln>
          </p:spPr>
        </p:sp>
        <p:sp>
          <p:nvSpPr>
            <p:cNvPr id="205" name="Google Shape;205;p12"/>
            <p:cNvSpPr txBox="1"/>
            <p:nvPr/>
          </p:nvSpPr>
          <p:spPr>
            <a:xfrm>
              <a:off x="0" y="57150"/>
              <a:ext cx="21031200" cy="7019290"/>
            </a:xfrm>
            <a:prstGeom prst="rect">
              <a:avLst/>
            </a:prstGeom>
            <a:noFill/>
            <a:ln>
              <a:noFill/>
            </a:ln>
          </p:spPr>
          <p:txBody>
            <a:bodyPr anchorCtr="0" anchor="b" bIns="0" lIns="0" spcFirstLastPara="1" rIns="0" wrap="square" tIns="0">
              <a:noAutofit/>
            </a:bodyPr>
            <a:lstStyle/>
            <a:p>
              <a:pPr indent="0" lvl="0" marL="0" marR="0" rtl="0" algn="l">
                <a:lnSpc>
                  <a:spcPct val="108000"/>
                </a:lnSpc>
                <a:spcBef>
                  <a:spcPts val="0"/>
                </a:spcBef>
                <a:spcAft>
                  <a:spcPts val="0"/>
                </a:spcAft>
                <a:buNone/>
              </a:pPr>
              <a:r>
                <a:rPr b="1" i="0" lang="en-US" sz="6000" u="none" cap="none" strike="noStrike">
                  <a:solidFill>
                    <a:srgbClr val="DB7100"/>
                  </a:solidFill>
                  <a:latin typeface="Arial"/>
                  <a:ea typeface="Arial"/>
                  <a:cs typeface="Arial"/>
                  <a:sym typeface="Arial"/>
                </a:rPr>
                <a:t>“El aumento de la participación en la fuerza laboral y el empleo de personas mayores pueden mitigar el impacto del cambio demográfico en la oferta laboral y contribuir a abordar la escasez históricamente alta de mano de obra y de habilidades en toda la UE”</a:t>
              </a:r>
              <a:endParaRPr/>
            </a:p>
          </p:txBody>
        </p:sp>
      </p:grpSp>
      <p:sp>
        <p:nvSpPr>
          <p:cNvPr id="206" name="Google Shape;206;p12"/>
          <p:cNvSpPr txBox="1"/>
          <p:nvPr/>
        </p:nvSpPr>
        <p:spPr>
          <a:xfrm>
            <a:off x="1228382" y="8928430"/>
            <a:ext cx="15590520" cy="24365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800" u="none" cap="none" strike="noStrike">
                <a:solidFill>
                  <a:srgbClr val="898989"/>
                </a:solidFill>
                <a:latin typeface="Arial"/>
                <a:ea typeface="Arial"/>
                <a:cs typeface="Arial"/>
                <a:sym typeface="Arial"/>
              </a:rPr>
              <a:t>Comisión Europea: Dirección General de Asuntos Económicos y Financieros (2024).</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descr="Una imagen con texto, tipo de fuente, captura de pantalla, gráficos, descripción generada automáticamente" id="211" name="Google Shape;211;p13"/>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212" name="Google Shape;212;p13"/>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213" name="Google Shape;213;p13"/>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214" name="Google Shape;214;p13"/>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15" name="Google Shape;215;p13"/>
          <p:cNvSpPr txBox="1"/>
          <p:nvPr/>
        </p:nvSpPr>
        <p:spPr>
          <a:xfrm>
            <a:off x="1348740" y="885114"/>
            <a:ext cx="15590520" cy="5974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200" u="none" cap="none" strike="noStrike">
                <a:solidFill>
                  <a:srgbClr val="FF6D25"/>
                </a:solidFill>
                <a:latin typeface="Arial"/>
                <a:ea typeface="Arial"/>
                <a:cs typeface="Arial"/>
                <a:sym typeface="Arial"/>
              </a:rPr>
              <a:t>Pensiones</a:t>
            </a:r>
            <a:endParaRPr b="1" i="0" sz="4200" u="none" cap="none" strike="noStrike">
              <a:solidFill>
                <a:srgbClr val="FF6D25"/>
              </a:solidFill>
              <a:latin typeface="Arial"/>
              <a:ea typeface="Arial"/>
              <a:cs typeface="Arial"/>
              <a:sym typeface="Arial"/>
            </a:endParaRPr>
          </a:p>
        </p:txBody>
      </p:sp>
      <p:sp>
        <p:nvSpPr>
          <p:cNvPr id="216" name="Google Shape;216;p13"/>
          <p:cNvSpPr txBox="1"/>
          <p:nvPr/>
        </p:nvSpPr>
        <p:spPr>
          <a:xfrm>
            <a:off x="838200" y="1521463"/>
            <a:ext cx="15590520" cy="8412559"/>
          </a:xfrm>
          <a:prstGeom prst="rect">
            <a:avLst/>
          </a:prstGeom>
          <a:noFill/>
          <a:ln>
            <a:noFill/>
          </a:ln>
        </p:spPr>
        <p:txBody>
          <a:bodyPr anchorCtr="0" anchor="t" bIns="0" lIns="0" spcFirstLastPara="1" rIns="0" wrap="square" tIns="0">
            <a:spAutoFit/>
          </a:bodyPr>
          <a:lstStyle/>
          <a:p>
            <a:pPr indent="-571500" lvl="2" marL="1147572" marR="0" rtl="0" algn="l">
              <a:lnSpc>
                <a:spcPct val="108017"/>
              </a:lnSpc>
              <a:spcBef>
                <a:spcPts val="0"/>
              </a:spcBef>
              <a:spcAft>
                <a:spcPts val="0"/>
              </a:spcAft>
              <a:buClr>
                <a:srgbClr val="000000"/>
              </a:buClr>
              <a:buSzPts val="3779"/>
              <a:buFont typeface="Arial"/>
              <a:buChar char="•"/>
            </a:pPr>
            <a:r>
              <a:rPr b="0" i="0" lang="en-US" sz="3779" u="none" cap="none" strike="noStrike">
                <a:solidFill>
                  <a:srgbClr val="000000"/>
                </a:solidFill>
                <a:latin typeface="Arial"/>
                <a:ea typeface="Arial"/>
                <a:cs typeface="Arial"/>
                <a:sym typeface="Arial"/>
              </a:rPr>
              <a:t>Garantizar pensiones adecuadas para mantener y sacar a las personas de la pobreza es un objetivo clave del </a:t>
            </a:r>
            <a:r>
              <a:rPr b="0" i="0" lang="en-US" sz="3779" u="sng" cap="none" strike="noStrike">
                <a:solidFill>
                  <a:srgbClr val="0000FF"/>
                </a:solidFill>
                <a:latin typeface="Arial"/>
                <a:ea typeface="Arial"/>
                <a:cs typeface="Arial"/>
                <a:sym typeface="Arial"/>
              </a:rPr>
              <a:t>Pilar Europeo de Derechos Sociales 2030</a:t>
            </a:r>
            <a:r>
              <a:rPr b="0" i="0" lang="en-US" sz="3779" u="none" cap="none" strike="noStrike">
                <a:solidFill>
                  <a:srgbClr val="000000"/>
                </a:solidFill>
                <a:latin typeface="Arial"/>
                <a:ea typeface="Arial"/>
                <a:cs typeface="Arial"/>
                <a:sym typeface="Arial"/>
              </a:rPr>
              <a:t>.</a:t>
            </a:r>
            <a:endParaRPr/>
          </a:p>
          <a:p>
            <a:pPr indent="-331534" lvl="0" marL="571500" marR="0" rtl="0" algn="l">
              <a:lnSpc>
                <a:spcPct val="108017"/>
              </a:lnSpc>
              <a:spcBef>
                <a:spcPts val="0"/>
              </a:spcBef>
              <a:spcAft>
                <a:spcPts val="0"/>
              </a:spcAft>
              <a:buClr>
                <a:schemeClr val="dk1"/>
              </a:buClr>
              <a:buSzPts val="3779"/>
              <a:buFont typeface="Arial"/>
              <a:buNone/>
            </a:pPr>
            <a:r>
              <a:t/>
            </a:r>
            <a:endParaRPr b="0" i="0" sz="3779" u="none" cap="none" strike="noStrike">
              <a:solidFill>
                <a:srgbClr val="000000"/>
              </a:solidFill>
              <a:latin typeface="Arial"/>
              <a:ea typeface="Arial"/>
              <a:cs typeface="Arial"/>
              <a:sym typeface="Arial"/>
            </a:endParaRPr>
          </a:p>
          <a:p>
            <a:pPr indent="-571500" lvl="2" marL="1147572" marR="0" rtl="0" algn="l">
              <a:lnSpc>
                <a:spcPct val="108017"/>
              </a:lnSpc>
              <a:spcBef>
                <a:spcPts val="0"/>
              </a:spcBef>
              <a:spcAft>
                <a:spcPts val="0"/>
              </a:spcAft>
              <a:buClr>
                <a:schemeClr val="dk1"/>
              </a:buClr>
              <a:buSzPts val="3779"/>
              <a:buFont typeface="Arial"/>
              <a:buChar char="•"/>
            </a:pPr>
            <a:r>
              <a:rPr b="0" i="0" lang="en-US" sz="3779" u="sng" cap="none" strike="noStrike">
                <a:solidFill>
                  <a:schemeClr val="dk1"/>
                </a:solidFill>
                <a:latin typeface="Arial"/>
                <a:ea typeface="Arial"/>
                <a:cs typeface="Arial"/>
                <a:sym typeface="Arial"/>
                <a:hlinkClick r:id="rId6">
                  <a:extLst>
                    <a:ext uri="{A12FA001-AC4F-418D-AE19-62706E023703}">
                      <ahyp:hlinkClr val="tx"/>
                    </a:ext>
                  </a:extLst>
                </a:hlinkClick>
              </a:rPr>
              <a:t>Las edades de jubilación obligatoria están determinadas en las leyes nacionales</a:t>
            </a:r>
            <a:endParaRPr b="0" i="0" sz="3779" u="sng" cap="none" strike="noStrike">
              <a:solidFill>
                <a:schemeClr val="dk1"/>
              </a:solidFill>
              <a:latin typeface="Arial"/>
              <a:ea typeface="Arial"/>
              <a:cs typeface="Arial"/>
              <a:sym typeface="Arial"/>
              <a:hlinkClick r:id="rId7">
                <a:extLst>
                  <a:ext uri="{A12FA001-AC4F-418D-AE19-62706E023703}">
                    <ahyp:hlinkClr val="tx"/>
                  </a:ext>
                </a:extLst>
              </a:hlinkClick>
            </a:endParaRPr>
          </a:p>
          <a:p>
            <a:pPr indent="-331534" lvl="0" marL="571500" marR="0" rtl="0" algn="l">
              <a:lnSpc>
                <a:spcPct val="108017"/>
              </a:lnSpc>
              <a:spcBef>
                <a:spcPts val="0"/>
              </a:spcBef>
              <a:spcAft>
                <a:spcPts val="0"/>
              </a:spcAft>
              <a:buClr>
                <a:schemeClr val="dk1"/>
              </a:buClr>
              <a:buSzPts val="3779"/>
              <a:buFont typeface="Arial"/>
              <a:buNone/>
            </a:pPr>
            <a:r>
              <a:t/>
            </a:r>
            <a:endParaRPr b="0" i="0" sz="3779" u="sng" cap="none" strike="noStrike">
              <a:solidFill>
                <a:schemeClr val="dk1"/>
              </a:solidFill>
              <a:latin typeface="Arial"/>
              <a:ea typeface="Arial"/>
              <a:cs typeface="Arial"/>
              <a:sym typeface="Arial"/>
              <a:hlinkClick r:id="rId8">
                <a:extLst>
                  <a:ext uri="{A12FA001-AC4F-418D-AE19-62706E023703}">
                    <ahyp:hlinkClr val="tx"/>
                  </a:ext>
                </a:extLst>
              </a:hlinkClick>
            </a:endParaRPr>
          </a:p>
          <a:p>
            <a:pPr indent="-571500" lvl="2" marL="1147572" marR="0" rtl="0" algn="l">
              <a:lnSpc>
                <a:spcPct val="108017"/>
              </a:lnSpc>
              <a:spcBef>
                <a:spcPts val="0"/>
              </a:spcBef>
              <a:spcAft>
                <a:spcPts val="0"/>
              </a:spcAft>
              <a:buClr>
                <a:schemeClr val="dk1"/>
              </a:buClr>
              <a:buSzPts val="3779"/>
              <a:buFont typeface="Arial"/>
              <a:buChar char="•"/>
            </a:pPr>
            <a:r>
              <a:rPr b="0" i="0" lang="en-US" sz="3779" u="sng" cap="none" strike="noStrike">
                <a:solidFill>
                  <a:schemeClr val="dk1"/>
                </a:solidFill>
                <a:latin typeface="Arial"/>
                <a:ea typeface="Arial"/>
                <a:cs typeface="Arial"/>
                <a:sym typeface="Arial"/>
                <a:hlinkClick r:id="rId9">
                  <a:extLst>
                    <a:ext uri="{A12FA001-AC4F-418D-AE19-62706E023703}">
                      <ahyp:hlinkClr val="tx"/>
                    </a:ext>
                  </a:extLst>
                </a:hlinkClick>
              </a:rPr>
              <a:t>Puede ser diferente según el sector público o privado.</a:t>
            </a:r>
            <a:endParaRPr/>
          </a:p>
          <a:p>
            <a:pPr indent="-331534" lvl="0" marL="571500" marR="0" rtl="0" algn="l">
              <a:lnSpc>
                <a:spcPct val="108017"/>
              </a:lnSpc>
              <a:spcBef>
                <a:spcPts val="0"/>
              </a:spcBef>
              <a:spcAft>
                <a:spcPts val="0"/>
              </a:spcAft>
              <a:buClr>
                <a:schemeClr val="dk1"/>
              </a:buClr>
              <a:buSzPts val="3779"/>
              <a:buFont typeface="Arial"/>
              <a:buNone/>
            </a:pPr>
            <a:r>
              <a:t/>
            </a:r>
            <a:endParaRPr b="0" i="0" sz="3779" u="sng" cap="none" strike="noStrike">
              <a:solidFill>
                <a:schemeClr val="dk1"/>
              </a:solidFill>
              <a:latin typeface="Arial"/>
              <a:ea typeface="Arial"/>
              <a:cs typeface="Arial"/>
              <a:sym typeface="Arial"/>
              <a:hlinkClick r:id="rId10">
                <a:extLst>
                  <a:ext uri="{A12FA001-AC4F-418D-AE19-62706E023703}">
                    <ahyp:hlinkClr val="tx"/>
                  </a:ext>
                </a:extLst>
              </a:hlinkClick>
            </a:endParaRPr>
          </a:p>
          <a:p>
            <a:pPr indent="-571500" lvl="2" marL="1147572" marR="0" rtl="0" algn="l">
              <a:lnSpc>
                <a:spcPct val="108017"/>
              </a:lnSpc>
              <a:spcBef>
                <a:spcPts val="0"/>
              </a:spcBef>
              <a:spcAft>
                <a:spcPts val="0"/>
              </a:spcAft>
              <a:buClr>
                <a:schemeClr val="dk1"/>
              </a:buClr>
              <a:buSzPts val="3779"/>
              <a:buFont typeface="Arial"/>
              <a:buChar char="•"/>
            </a:pPr>
            <a:r>
              <a:rPr b="0" i="0" lang="en-US" sz="3779" u="sng" cap="none" strike="noStrike">
                <a:solidFill>
                  <a:schemeClr val="dk1"/>
                </a:solidFill>
                <a:latin typeface="Arial"/>
                <a:ea typeface="Arial"/>
                <a:cs typeface="Arial"/>
                <a:sym typeface="Arial"/>
                <a:hlinkClick r:id="rId11">
                  <a:extLst>
                    <a:ext uri="{A12FA001-AC4F-418D-AE19-62706E023703}">
                      <ahyp:hlinkClr val="tx"/>
                    </a:ext>
                  </a:extLst>
                </a:hlinkClick>
              </a:rPr>
              <a:t>La edad de jubilación puede ser diferente dependiendo de la naturaleza del puesto, por ejemplo, salud y seguridad en la policía o en los bomberos.</a:t>
            </a:r>
            <a:endParaRPr/>
          </a:p>
          <a:p>
            <a:pPr indent="-331534" lvl="0" marL="571500" marR="0" rtl="0" algn="l">
              <a:lnSpc>
                <a:spcPct val="108017"/>
              </a:lnSpc>
              <a:spcBef>
                <a:spcPts val="0"/>
              </a:spcBef>
              <a:spcAft>
                <a:spcPts val="0"/>
              </a:spcAft>
              <a:buClr>
                <a:schemeClr val="dk1"/>
              </a:buClr>
              <a:buSzPts val="3779"/>
              <a:buFont typeface="Arial"/>
              <a:buNone/>
            </a:pPr>
            <a:r>
              <a:t/>
            </a:r>
            <a:endParaRPr b="0" i="0" sz="3779" u="sng" cap="none" strike="noStrike">
              <a:solidFill>
                <a:schemeClr val="dk1"/>
              </a:solidFill>
              <a:latin typeface="Arial"/>
              <a:ea typeface="Arial"/>
              <a:cs typeface="Arial"/>
              <a:sym typeface="Arial"/>
              <a:hlinkClick r:id="rId12">
                <a:extLst>
                  <a:ext uri="{A12FA001-AC4F-418D-AE19-62706E023703}">
                    <ahyp:hlinkClr val="tx"/>
                  </a:ext>
                </a:extLst>
              </a:hlinkClick>
            </a:endParaRPr>
          </a:p>
          <a:p>
            <a:pPr indent="-571500" lvl="2" marL="1147572" marR="0" rtl="0" algn="l">
              <a:lnSpc>
                <a:spcPct val="108017"/>
              </a:lnSpc>
              <a:spcBef>
                <a:spcPts val="0"/>
              </a:spcBef>
              <a:spcAft>
                <a:spcPts val="0"/>
              </a:spcAft>
              <a:buClr>
                <a:schemeClr val="dk1"/>
              </a:buClr>
              <a:buSzPts val="3779"/>
              <a:buFont typeface="Arial"/>
              <a:buChar char="•"/>
            </a:pPr>
            <a:r>
              <a:rPr b="0" i="0" lang="en-US" sz="3779" u="sng" cap="none" strike="noStrike">
                <a:solidFill>
                  <a:schemeClr val="dk1"/>
                </a:solidFill>
                <a:latin typeface="Arial"/>
                <a:ea typeface="Arial"/>
                <a:cs typeface="Arial"/>
                <a:sym typeface="Arial"/>
                <a:hlinkClick r:id="rId13">
                  <a:extLst>
                    <a:ext uri="{A12FA001-AC4F-418D-AE19-62706E023703}">
                      <ahyp:hlinkClr val="tx"/>
                    </a:ext>
                  </a:extLst>
                </a:hlinkClick>
              </a:rPr>
              <a:t>La edad de jubilación debe ser justificable</a:t>
            </a:r>
            <a:endParaRPr b="0" i="0" sz="3779" u="sng" cap="none" strike="noStrike">
              <a:solidFill>
                <a:schemeClr val="dk1"/>
              </a:solidFill>
              <a:latin typeface="Arial"/>
              <a:ea typeface="Arial"/>
              <a:cs typeface="Arial"/>
              <a:sym typeface="Arial"/>
              <a:hlinkClick r:id="rId14">
                <a:extLst>
                  <a:ext uri="{A12FA001-AC4F-418D-AE19-62706E023703}">
                    <ahyp:hlinkClr val="tx"/>
                  </a:ext>
                </a:extLst>
              </a:hlinkClick>
            </a:endParaRPr>
          </a:p>
          <a:p>
            <a:pPr indent="-331534" lvl="0" marL="571500" marR="0" rtl="0" algn="l">
              <a:lnSpc>
                <a:spcPct val="108017"/>
              </a:lnSpc>
              <a:spcBef>
                <a:spcPts val="0"/>
              </a:spcBef>
              <a:spcAft>
                <a:spcPts val="0"/>
              </a:spcAft>
              <a:buClr>
                <a:schemeClr val="dk1"/>
              </a:buClr>
              <a:buSzPts val="3779"/>
              <a:buFont typeface="Arial"/>
              <a:buNone/>
            </a:pPr>
            <a:r>
              <a:t/>
            </a:r>
            <a:endParaRPr b="0" i="0" sz="3779" u="sng" cap="none" strike="noStrike">
              <a:solidFill>
                <a:schemeClr val="dk1"/>
              </a:solidFill>
              <a:latin typeface="Arial"/>
              <a:ea typeface="Arial"/>
              <a:cs typeface="Arial"/>
              <a:sym typeface="Arial"/>
              <a:hlinkClick r:id="rId15">
                <a:extLst>
                  <a:ext uri="{A12FA001-AC4F-418D-AE19-62706E023703}">
                    <ahyp:hlinkClr val="tx"/>
                  </a:ext>
                </a:extLst>
              </a:hlinkClick>
            </a:endParaRPr>
          </a:p>
          <a:p>
            <a:pPr indent="-571500" lvl="2" marL="1147572" marR="0" rtl="0" algn="l">
              <a:lnSpc>
                <a:spcPct val="108017"/>
              </a:lnSpc>
              <a:spcBef>
                <a:spcPts val="0"/>
              </a:spcBef>
              <a:spcAft>
                <a:spcPts val="0"/>
              </a:spcAft>
              <a:buClr>
                <a:schemeClr val="dk1"/>
              </a:buClr>
              <a:buSzPts val="3779"/>
              <a:buFont typeface="Arial"/>
              <a:buChar char="•"/>
            </a:pPr>
            <a:r>
              <a:rPr b="0" i="0" lang="en-US" sz="3779" u="sng" cap="none" strike="noStrike">
                <a:solidFill>
                  <a:schemeClr val="dk1"/>
                </a:solidFill>
                <a:latin typeface="Arial"/>
                <a:ea typeface="Arial"/>
                <a:cs typeface="Arial"/>
                <a:sym typeface="Arial"/>
                <a:hlinkClick r:id="rId16">
                  <a:extLst>
                    <a:ext uri="{A12FA001-AC4F-418D-AE19-62706E023703}">
                      <ahyp:hlinkClr val="tx"/>
                    </a:ext>
                  </a:extLst>
                </a:hlinkClick>
              </a:rPr>
              <a:t>El empleo puede continuar más allá de la edad de jubilación</a:t>
            </a:r>
            <a:endParaRPr b="0" i="0" sz="3779" u="sng" cap="none" strike="noStrike">
              <a:solidFill>
                <a:schemeClr val="dk1"/>
              </a:solidFill>
              <a:latin typeface="Arial"/>
              <a:ea typeface="Arial"/>
              <a:cs typeface="Arial"/>
              <a:sym typeface="Arial"/>
              <a:hlinkClick r:id="rId17">
                <a:extLst>
                  <a:ext uri="{A12FA001-AC4F-418D-AE19-62706E023703}">
                    <ahyp:hlinkClr val="tx"/>
                  </a:ext>
                </a:extLst>
              </a:hlinkClick>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descr="Una imagen con texto, tipo de fuente, captura de pantalla, gráficos, descripción generada automáticamente" id="221" name="Google Shape;221;p14"/>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222" name="Google Shape;222;p14"/>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223" name="Google Shape;223;p14"/>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224" name="Google Shape;224;p14"/>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25" name="Google Shape;225;p14"/>
          <p:cNvSpPr txBox="1"/>
          <p:nvPr/>
        </p:nvSpPr>
        <p:spPr>
          <a:xfrm>
            <a:off x="1348740" y="2993708"/>
            <a:ext cx="15590520" cy="5245026"/>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b="0" i="0" lang="en-US" sz="6000" u="none" cap="none" strike="noStrike">
                <a:solidFill>
                  <a:srgbClr val="FF6D25"/>
                </a:solidFill>
                <a:latin typeface="Arial"/>
                <a:ea typeface="Arial"/>
                <a:cs typeface="Arial"/>
                <a:sym typeface="Arial"/>
              </a:rPr>
              <a:t>Las políticas que mejoran las condiciones del mercado laboral para las personas mayores pueden ayudar a prevenir su futura inactividad. </a:t>
            </a:r>
            <a:endParaRPr/>
          </a:p>
          <a:p>
            <a:pPr indent="0" lvl="0" marL="0" marR="0" rtl="0" algn="l">
              <a:lnSpc>
                <a:spcPct val="108000"/>
              </a:lnSpc>
              <a:spcBef>
                <a:spcPts val="0"/>
              </a:spcBef>
              <a:spcAft>
                <a:spcPts val="0"/>
              </a:spcAft>
              <a:buNone/>
            </a:pPr>
            <a:r>
              <a:t/>
            </a:r>
            <a:endParaRPr b="0" i="0" sz="6000" u="none" cap="none" strike="noStrike">
              <a:solidFill>
                <a:srgbClr val="FF6D25"/>
              </a:solidFill>
              <a:latin typeface="Arial"/>
              <a:ea typeface="Arial"/>
              <a:cs typeface="Arial"/>
              <a:sym typeface="Arial"/>
            </a:endParaRPr>
          </a:p>
          <a:p>
            <a:pPr indent="0" lvl="0" marL="0" marR="0" rtl="0" algn="l">
              <a:lnSpc>
                <a:spcPct val="108000"/>
              </a:lnSpc>
              <a:spcBef>
                <a:spcPts val="0"/>
              </a:spcBef>
              <a:spcAft>
                <a:spcPts val="0"/>
              </a:spcAft>
              <a:buNone/>
            </a:pPr>
            <a:r>
              <a:t/>
            </a:r>
            <a:endParaRPr b="0" i="0" sz="6000" u="none" cap="none" strike="noStrike">
              <a:solidFill>
                <a:srgbClr val="FF6D25"/>
              </a:solidFill>
              <a:latin typeface="Arial"/>
              <a:ea typeface="Arial"/>
              <a:cs typeface="Arial"/>
              <a:sym typeface="Arial"/>
            </a:endParaRPr>
          </a:p>
          <a:p>
            <a:pPr indent="0" lvl="0" marL="0" marR="0" rtl="0" algn="l">
              <a:lnSpc>
                <a:spcPct val="108000"/>
              </a:lnSpc>
              <a:spcBef>
                <a:spcPts val="0"/>
              </a:spcBef>
              <a:spcAft>
                <a:spcPts val="0"/>
              </a:spcAft>
              <a:buNone/>
            </a:pPr>
            <a:r>
              <a:rPr b="0" i="0" lang="en-US" sz="1800" u="none" cap="none" strike="noStrike">
                <a:solidFill>
                  <a:srgbClr val="000000"/>
                </a:solidFill>
                <a:latin typeface="Arial"/>
                <a:ea typeface="Arial"/>
                <a:cs typeface="Arial"/>
                <a:sym typeface="Arial"/>
              </a:rPr>
              <a:t>Evolución del mercado laboral y de los salarios, Comisión Europea, 2024</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descr="Una imagen con texto, tipo de fuente, captura de pantalla, gráficos, descripción generada automáticamente" id="230" name="Google Shape;230;p15"/>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231" name="Google Shape;231;p15"/>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232" name="Google Shape;232;p15"/>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233" name="Google Shape;233;p15"/>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34" name="Google Shape;234;p15"/>
          <p:cNvSpPr txBox="1"/>
          <p:nvPr/>
        </p:nvSpPr>
        <p:spPr>
          <a:xfrm>
            <a:off x="1348740" y="1143476"/>
            <a:ext cx="15590520" cy="5974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200" u="none" cap="none" strike="noStrike">
                <a:solidFill>
                  <a:srgbClr val="FF6D25"/>
                </a:solidFill>
                <a:latin typeface="Arial"/>
                <a:ea typeface="Arial"/>
                <a:cs typeface="Arial"/>
                <a:sym typeface="Arial"/>
              </a:rPr>
              <a:t>Derechos de pensión de la UE</a:t>
            </a:r>
            <a:endParaRPr/>
          </a:p>
        </p:txBody>
      </p:sp>
      <p:sp>
        <p:nvSpPr>
          <p:cNvPr id="235" name="Google Shape;235;p15"/>
          <p:cNvSpPr txBox="1"/>
          <p:nvPr/>
        </p:nvSpPr>
        <p:spPr>
          <a:xfrm>
            <a:off x="1348740" y="2188614"/>
            <a:ext cx="15590520" cy="7502054"/>
          </a:xfrm>
          <a:prstGeom prst="rect">
            <a:avLst/>
          </a:prstGeom>
          <a:noFill/>
          <a:ln>
            <a:noFill/>
          </a:ln>
        </p:spPr>
        <p:txBody>
          <a:bodyPr anchorCtr="0" anchor="t" bIns="0" lIns="0" spcFirstLastPara="1" rIns="0" wrap="square" tIns="0">
            <a:spAutoFit/>
          </a:bodyPr>
          <a:lstStyle/>
          <a:p>
            <a:pPr indent="0" lvl="2" marL="591186" marR="0" rtl="0" algn="l">
              <a:lnSpc>
                <a:spcPct val="108000"/>
              </a:lnSpc>
              <a:spcBef>
                <a:spcPts val="0"/>
              </a:spcBef>
              <a:spcAft>
                <a:spcPts val="0"/>
              </a:spcAft>
              <a:buNone/>
            </a:pPr>
            <a:r>
              <a:rPr b="0" i="0" lang="en-US" sz="4200" u="none" cap="none" strike="noStrike">
                <a:solidFill>
                  <a:srgbClr val="000000"/>
                </a:solidFill>
                <a:latin typeface="Arial"/>
                <a:ea typeface="Arial"/>
                <a:cs typeface="Arial"/>
                <a:sym typeface="Arial"/>
              </a:rPr>
              <a:t>El Principio 15 del </a:t>
            </a:r>
            <a:r>
              <a:rPr b="0" i="0" lang="en-US" sz="4200" u="sng" cap="none" strike="noStrike">
                <a:solidFill>
                  <a:srgbClr val="0000FF"/>
                </a:solidFill>
                <a:latin typeface="Arial"/>
                <a:ea typeface="Arial"/>
                <a:cs typeface="Arial"/>
                <a:sym typeface="Arial"/>
              </a:rPr>
              <a:t>Pilar Europeo de Derechos Sociales </a:t>
            </a:r>
            <a:r>
              <a:rPr b="0" i="0" lang="en-US" sz="4200" u="none" cap="none" strike="noStrike">
                <a:solidFill>
                  <a:srgbClr val="000000"/>
                </a:solidFill>
                <a:latin typeface="Arial"/>
                <a:ea typeface="Arial"/>
                <a:cs typeface="Arial"/>
                <a:sym typeface="Arial"/>
              </a:rPr>
              <a:t>legisla para:</a:t>
            </a:r>
            <a:endParaRPr/>
          </a:p>
          <a:p>
            <a:pPr indent="-304800" lvl="0" marL="571500" marR="0" rtl="0" algn="l">
              <a:lnSpc>
                <a:spcPct val="108000"/>
              </a:lnSpc>
              <a:spcBef>
                <a:spcPts val="0"/>
              </a:spcBef>
              <a:spcAft>
                <a:spcPts val="0"/>
              </a:spcAft>
              <a:buClr>
                <a:schemeClr val="dk1"/>
              </a:buClr>
              <a:buSzPts val="4200"/>
              <a:buFont typeface="Arial"/>
              <a:buNone/>
            </a:pPr>
            <a:r>
              <a:t/>
            </a:r>
            <a:endParaRPr b="0" i="0" sz="4200" u="none" cap="none" strike="noStrike">
              <a:solidFill>
                <a:srgbClr val="000000"/>
              </a:solidFill>
              <a:latin typeface="Arial"/>
              <a:ea typeface="Arial"/>
              <a:cs typeface="Arial"/>
              <a:sym typeface="Arial"/>
            </a:endParaRPr>
          </a:p>
          <a:p>
            <a:pPr indent="-571500" lvl="2" marL="1162686" marR="0" rtl="0" algn="l">
              <a:lnSpc>
                <a:spcPct val="108000"/>
              </a:lnSpc>
              <a:spcBef>
                <a:spcPts val="0"/>
              </a:spcBef>
              <a:spcAft>
                <a:spcPts val="0"/>
              </a:spcAft>
              <a:buClr>
                <a:srgbClr val="000000"/>
              </a:buClr>
              <a:buSzPts val="4200"/>
              <a:buFont typeface="Arial"/>
              <a:buChar char="•"/>
            </a:pPr>
            <a:r>
              <a:rPr b="0" i="0" lang="en-US" sz="4200" u="none" cap="none" strike="noStrike">
                <a:solidFill>
                  <a:srgbClr val="000000"/>
                </a:solidFill>
                <a:latin typeface="Arial"/>
                <a:ea typeface="Arial"/>
                <a:cs typeface="Arial"/>
                <a:sym typeface="Arial"/>
              </a:rPr>
              <a:t>el derecho de los trabajadores por cuenta ajena y de los trabajadores autónomos a una pensión proporcional a las cotizaciones y que garantice unos ingresos adecuados</a:t>
            </a:r>
            <a:endParaRPr b="0" i="0" sz="4200" u="none" cap="none" strike="noStrike">
              <a:solidFill>
                <a:srgbClr val="000000"/>
              </a:solidFill>
              <a:latin typeface="Arial"/>
              <a:ea typeface="Arial"/>
              <a:cs typeface="Arial"/>
              <a:sym typeface="Arial"/>
            </a:endParaRPr>
          </a:p>
          <a:p>
            <a:pPr indent="-304800" lvl="0" marL="571500" marR="0" rtl="0" algn="l">
              <a:lnSpc>
                <a:spcPct val="108000"/>
              </a:lnSpc>
              <a:spcBef>
                <a:spcPts val="0"/>
              </a:spcBef>
              <a:spcAft>
                <a:spcPts val="0"/>
              </a:spcAft>
              <a:buClr>
                <a:schemeClr val="dk1"/>
              </a:buClr>
              <a:buSzPts val="4200"/>
              <a:buFont typeface="Arial"/>
              <a:buNone/>
            </a:pPr>
            <a:r>
              <a:t/>
            </a:r>
            <a:endParaRPr b="0" i="0" sz="4200" u="none" cap="none" strike="noStrike">
              <a:solidFill>
                <a:srgbClr val="000000"/>
              </a:solidFill>
              <a:latin typeface="Arial"/>
              <a:ea typeface="Arial"/>
              <a:cs typeface="Arial"/>
              <a:sym typeface="Arial"/>
            </a:endParaRPr>
          </a:p>
          <a:p>
            <a:pPr indent="-571500" lvl="2" marL="1162686" marR="0" rtl="0" algn="l">
              <a:lnSpc>
                <a:spcPct val="108000"/>
              </a:lnSpc>
              <a:spcBef>
                <a:spcPts val="0"/>
              </a:spcBef>
              <a:spcAft>
                <a:spcPts val="0"/>
              </a:spcAft>
              <a:buClr>
                <a:srgbClr val="000000"/>
              </a:buClr>
              <a:buSzPts val="4200"/>
              <a:buFont typeface="Arial"/>
              <a:buChar char="•"/>
            </a:pPr>
            <a:r>
              <a:rPr b="0" i="0" lang="en-US" sz="4200" u="none" cap="none" strike="noStrike">
                <a:solidFill>
                  <a:srgbClr val="000000"/>
                </a:solidFill>
                <a:latin typeface="Arial"/>
                <a:ea typeface="Arial"/>
                <a:cs typeface="Arial"/>
                <a:sym typeface="Arial"/>
              </a:rPr>
              <a:t>el derecho a la igualdad de oportunidades para adquirir derechos de pensión tanto para mujeres como para hombres</a:t>
            </a:r>
            <a:endParaRPr/>
          </a:p>
          <a:p>
            <a:pPr indent="-304800" lvl="0" marL="571500" marR="0" rtl="0" algn="l">
              <a:lnSpc>
                <a:spcPct val="108000"/>
              </a:lnSpc>
              <a:spcBef>
                <a:spcPts val="0"/>
              </a:spcBef>
              <a:spcAft>
                <a:spcPts val="0"/>
              </a:spcAft>
              <a:buClr>
                <a:schemeClr val="dk1"/>
              </a:buClr>
              <a:buSzPts val="4200"/>
              <a:buFont typeface="Arial"/>
              <a:buNone/>
            </a:pPr>
            <a:r>
              <a:t/>
            </a:r>
            <a:endParaRPr b="0" i="0" sz="4200" u="none" cap="none" strike="noStrike">
              <a:solidFill>
                <a:srgbClr val="000000"/>
              </a:solidFill>
              <a:latin typeface="Arial"/>
              <a:ea typeface="Arial"/>
              <a:cs typeface="Arial"/>
              <a:sym typeface="Arial"/>
            </a:endParaRPr>
          </a:p>
          <a:p>
            <a:pPr indent="-571500" lvl="2" marL="1162686" marR="0" rtl="0" algn="l">
              <a:lnSpc>
                <a:spcPct val="108000"/>
              </a:lnSpc>
              <a:spcBef>
                <a:spcPts val="0"/>
              </a:spcBef>
              <a:spcAft>
                <a:spcPts val="0"/>
              </a:spcAft>
              <a:buClr>
                <a:srgbClr val="000000"/>
              </a:buClr>
              <a:buSzPts val="4200"/>
              <a:buFont typeface="Arial"/>
              <a:buChar char="•"/>
            </a:pPr>
            <a:r>
              <a:rPr b="0" i="0" lang="en-US" sz="4200" u="none" cap="none" strike="noStrike">
                <a:solidFill>
                  <a:srgbClr val="000000"/>
                </a:solidFill>
                <a:latin typeface="Arial"/>
                <a:ea typeface="Arial"/>
                <a:cs typeface="Arial"/>
                <a:sym typeface="Arial"/>
              </a:rPr>
              <a:t>el derecho a recursos que aseguren una vida digna en la vejez.</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descr="Una imagen con texto, tipo de fuente, captura de pantalla, gráficos, descripción generada automáticamente" id="240" name="Google Shape;240;p16"/>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241" name="Google Shape;241;p16"/>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242" name="Google Shape;242;p16"/>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243" name="Google Shape;243;p16"/>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44" name="Google Shape;244;p16"/>
          <p:cNvSpPr txBox="1"/>
          <p:nvPr/>
        </p:nvSpPr>
        <p:spPr>
          <a:xfrm>
            <a:off x="1339215" y="6891814"/>
            <a:ext cx="15590520" cy="487313"/>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None/>
            </a:pPr>
            <a:r>
              <a:rPr b="0" i="0" lang="en-US" sz="1800" u="sng" cap="none" strike="noStrike">
                <a:solidFill>
                  <a:srgbClr val="0000FF"/>
                </a:solidFill>
                <a:latin typeface="Arial"/>
                <a:ea typeface="Arial"/>
                <a:cs typeface="Arial"/>
                <a:sym typeface="Arial"/>
                <a:hlinkClick r:id="rId6">
                  <a:extLst>
                    <a:ext uri="{A12FA001-AC4F-418D-AE19-62706E023703}">
                      <ahyp:hlinkClr val="tx"/>
                    </a:ext>
                  </a:extLst>
                </a:hlinkClick>
              </a:rPr>
              <a:t>El impacto de los aspectos sociales y conductuales en la brecha de género en las pensiones en Europa, EIOPA 2024 </a:t>
            </a:r>
            <a:endParaRPr/>
          </a:p>
        </p:txBody>
      </p:sp>
      <p:sp>
        <p:nvSpPr>
          <p:cNvPr id="245" name="Google Shape;245;p16"/>
          <p:cNvSpPr txBox="1"/>
          <p:nvPr/>
        </p:nvSpPr>
        <p:spPr>
          <a:xfrm>
            <a:off x="1587732" y="2420274"/>
            <a:ext cx="14295120" cy="4616648"/>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6000" u="none" cap="none" strike="noStrike">
                <a:solidFill>
                  <a:srgbClr val="FF6D25"/>
                </a:solidFill>
                <a:latin typeface="Arial"/>
                <a:ea typeface="Arial"/>
                <a:cs typeface="Arial"/>
                <a:sym typeface="Arial"/>
              </a:rPr>
              <a:t>“La brecha de género en las pensiones en la UE es sustancialmente mayor, un 29% en promedio, en comparación con la brecha salarial de género, un 13% en promedio”.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descr="Una imagen con texto, tipo de fuente, captura de pantalla, gráficos, descripción generada automáticamente" id="250" name="Google Shape;250;p17"/>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251" name="Google Shape;251;p17"/>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252" name="Google Shape;252;p17"/>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253" name="Google Shape;253;p17"/>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54" name="Google Shape;254;p17"/>
          <p:cNvSpPr txBox="1"/>
          <p:nvPr/>
        </p:nvSpPr>
        <p:spPr>
          <a:xfrm>
            <a:off x="1348740" y="1292362"/>
            <a:ext cx="15590520" cy="1221488"/>
          </a:xfrm>
          <a:prstGeom prst="rect">
            <a:avLst/>
          </a:prstGeom>
          <a:noFill/>
          <a:ln>
            <a:noFill/>
          </a:ln>
        </p:spPr>
        <p:txBody>
          <a:bodyPr anchorCtr="0" anchor="t" bIns="0" lIns="0" spcFirstLastPara="1" rIns="0" wrap="square" tIns="0">
            <a:spAutoFit/>
          </a:bodyPr>
          <a:lstStyle/>
          <a:p>
            <a:pPr indent="0" lvl="0" marL="0" marR="0" rtl="0" algn="l">
              <a:lnSpc>
                <a:spcPct val="68727"/>
              </a:lnSpc>
              <a:spcBef>
                <a:spcPts val="0"/>
              </a:spcBef>
              <a:spcAft>
                <a:spcPts val="0"/>
              </a:spcAft>
              <a:buNone/>
            </a:pPr>
            <a:r>
              <a:rPr b="1" i="0" lang="en-US" sz="6600" u="none" cap="none" strike="noStrike">
                <a:solidFill>
                  <a:srgbClr val="FF6D25"/>
                </a:solidFill>
                <a:latin typeface="Arial"/>
                <a:ea typeface="Arial"/>
                <a:cs typeface="Arial"/>
                <a:sym typeface="Arial"/>
              </a:rPr>
              <a:t>Legislación nacional sobre empleo: Austria</a:t>
            </a:r>
            <a:endParaRPr/>
          </a:p>
        </p:txBody>
      </p:sp>
      <p:sp>
        <p:nvSpPr>
          <p:cNvPr id="255" name="Google Shape;255;p17"/>
          <p:cNvSpPr/>
          <p:nvPr/>
        </p:nvSpPr>
        <p:spPr>
          <a:xfrm>
            <a:off x="10591800" y="2474805"/>
            <a:ext cx="6939629" cy="4627817"/>
          </a:xfrm>
          <a:custGeom>
            <a:rect b="b" l="l" r="r" t="t"/>
            <a:pathLst>
              <a:path extrusionOk="0" h="6170422" w="9252839">
                <a:moveTo>
                  <a:pt x="0" y="0"/>
                </a:moveTo>
                <a:lnTo>
                  <a:pt x="9252839" y="0"/>
                </a:lnTo>
                <a:lnTo>
                  <a:pt x="9252839" y="6170422"/>
                </a:lnTo>
                <a:lnTo>
                  <a:pt x="0" y="6170422"/>
                </a:lnTo>
                <a:lnTo>
                  <a:pt x="0" y="0"/>
                </a:lnTo>
                <a:close/>
              </a:path>
            </a:pathLst>
          </a:custGeom>
          <a:blipFill rotWithShape="1">
            <a:blip r:embed="rId6">
              <a:alphaModFix/>
            </a:blip>
            <a:stretch>
              <a:fillRect b="0" l="-15" r="-15" t="0"/>
            </a:stretch>
          </a:blipFill>
          <a:ln>
            <a:noFill/>
          </a:ln>
        </p:spPr>
      </p:sp>
      <p:sp>
        <p:nvSpPr>
          <p:cNvPr id="256" name="Google Shape;256;p17"/>
          <p:cNvSpPr txBox="1"/>
          <p:nvPr/>
        </p:nvSpPr>
        <p:spPr>
          <a:xfrm>
            <a:off x="1464478" y="3132772"/>
            <a:ext cx="8340223" cy="46741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4200" u="sng" cap="none" strike="noStrike">
                <a:solidFill>
                  <a:srgbClr val="0000FF"/>
                </a:solidFill>
                <a:latin typeface="Arial"/>
                <a:ea typeface="Arial"/>
                <a:cs typeface="Arial"/>
                <a:sym typeface="Arial"/>
                <a:hlinkClick r:id="rId7">
                  <a:extLst>
                    <a:ext uri="{A12FA001-AC4F-418D-AE19-62706E023703}">
                      <ahyp:hlinkClr val="tx"/>
                    </a:ext>
                  </a:extLst>
                </a:hlinkClick>
              </a:rPr>
              <a:t>Ley de igualdad de trato de Austria (2026)</a:t>
            </a:r>
            <a:endParaRPr/>
          </a:p>
          <a:p>
            <a:pPr indent="0" lvl="0" marL="0" marR="0" rtl="0" algn="l">
              <a:lnSpc>
                <a:spcPct val="108000"/>
              </a:lnSpc>
              <a:spcBef>
                <a:spcPts val="0"/>
              </a:spcBef>
              <a:spcAft>
                <a:spcPts val="0"/>
              </a:spcAft>
              <a:buNone/>
            </a:pPr>
            <a:r>
              <a:t/>
            </a:r>
            <a:endParaRPr b="0" i="0" sz="4200" u="sng" cap="none" strike="noStrike">
              <a:solidFill>
                <a:srgbClr val="0000FF"/>
              </a:solidFill>
              <a:latin typeface="Arial"/>
              <a:ea typeface="Arial"/>
              <a:cs typeface="Arial"/>
              <a:sym typeface="Arial"/>
              <a:hlinkClick r:id="rId8">
                <a:extLst>
                  <a:ext uri="{A12FA001-AC4F-418D-AE19-62706E023703}">
                    <ahyp:hlinkClr val="tx"/>
                  </a:ext>
                </a:extLst>
              </a:hlinkClick>
            </a:endParaRPr>
          </a:p>
          <a:p>
            <a:pPr indent="0" lvl="0" marL="0" marR="0" rtl="0" algn="l">
              <a:lnSpc>
                <a:spcPct val="108000"/>
              </a:lnSpc>
              <a:spcBef>
                <a:spcPts val="0"/>
              </a:spcBef>
              <a:spcAft>
                <a:spcPts val="0"/>
              </a:spcAft>
              <a:buNone/>
            </a:pPr>
            <a:r>
              <a:rPr b="0" i="0" lang="en-US" sz="4200" u="sng" cap="none" strike="noStrike">
                <a:solidFill>
                  <a:srgbClr val="0000FF"/>
                </a:solidFill>
                <a:latin typeface="Arial"/>
                <a:ea typeface="Arial"/>
                <a:cs typeface="Arial"/>
                <a:sym typeface="Arial"/>
                <a:hlinkClick r:id="rId9">
                  <a:extLst>
                    <a:ext uri="{A12FA001-AC4F-418D-AE19-62706E023703}">
                      <ahyp:hlinkClr val="tx"/>
                    </a:ext>
                  </a:extLst>
                </a:hlinkClick>
              </a:rPr>
              <a:t>Ley Federal de Igualdad de Trato de 2026</a:t>
            </a:r>
            <a:endParaRPr/>
          </a:p>
          <a:p>
            <a:pPr indent="0" lvl="0" marL="0" marR="0" rtl="0" algn="l">
              <a:lnSpc>
                <a:spcPct val="108000"/>
              </a:lnSpc>
              <a:spcBef>
                <a:spcPts val="0"/>
              </a:spcBef>
              <a:spcAft>
                <a:spcPts val="0"/>
              </a:spcAft>
              <a:buNone/>
            </a:pPr>
            <a:r>
              <a:t/>
            </a:r>
            <a:endParaRPr b="0" i="0" sz="4200" u="sng" cap="none" strike="noStrike">
              <a:solidFill>
                <a:srgbClr val="0000FF"/>
              </a:solidFill>
              <a:latin typeface="Arial"/>
              <a:ea typeface="Arial"/>
              <a:cs typeface="Arial"/>
              <a:sym typeface="Arial"/>
              <a:hlinkClick r:id="rId10">
                <a:extLst>
                  <a:ext uri="{A12FA001-AC4F-418D-AE19-62706E023703}">
                    <ahyp:hlinkClr val="tx"/>
                  </a:ext>
                </a:extLst>
              </a:hlinkClick>
            </a:endParaRPr>
          </a:p>
          <a:p>
            <a:pPr indent="0" lvl="0" marL="0" marR="0" rtl="0" algn="l">
              <a:lnSpc>
                <a:spcPct val="108000"/>
              </a:lnSpc>
              <a:spcBef>
                <a:spcPts val="0"/>
              </a:spcBef>
              <a:spcAft>
                <a:spcPts val="0"/>
              </a:spcAft>
              <a:buNone/>
            </a:pPr>
            <a:r>
              <a:rPr b="0" i="0" lang="en-US" sz="4200" u="sng" cap="none" strike="noStrike">
                <a:solidFill>
                  <a:srgbClr val="0000FF"/>
                </a:solidFill>
                <a:latin typeface="Arial"/>
                <a:ea typeface="Arial"/>
                <a:cs typeface="Arial"/>
                <a:sym typeface="Arial"/>
                <a:hlinkClick r:id="rId11">
                  <a:extLst>
                    <a:ext uri="{A12FA001-AC4F-418D-AE19-62706E023703}">
                      <ahyp:hlinkClr val="tx"/>
                    </a:ext>
                  </a:extLst>
                </a:hlinkClick>
              </a:rPr>
              <a:t>Ley austriaca de seguridad y salud en el trabajo</a:t>
            </a:r>
            <a:endParaRPr b="0" i="0" sz="4200" u="sng" cap="none" strike="noStrike">
              <a:solidFill>
                <a:srgbClr val="0000FF"/>
              </a:solidFill>
              <a:latin typeface="Arial"/>
              <a:ea typeface="Arial"/>
              <a:cs typeface="Arial"/>
              <a:sym typeface="Arial"/>
              <a:hlinkClick r:id="rId12">
                <a:extLst>
                  <a:ext uri="{A12FA001-AC4F-418D-AE19-62706E023703}">
                    <ahyp:hlinkClr val="tx"/>
                  </a:ext>
                </a:extLst>
              </a:hlinkClick>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descr="Una imagen con texto, tipo de fuente, captura de pantalla, gráficos, descripción generada automáticamente" id="261" name="Google Shape;261;p18"/>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262" name="Google Shape;262;p18"/>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263" name="Google Shape;263;p18"/>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264" name="Google Shape;264;p18"/>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65" name="Google Shape;265;p18"/>
          <p:cNvSpPr txBox="1"/>
          <p:nvPr/>
        </p:nvSpPr>
        <p:spPr>
          <a:xfrm>
            <a:off x="1348740" y="1168908"/>
            <a:ext cx="15590520" cy="1821011"/>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6600" u="none" cap="none" strike="noStrike">
                <a:solidFill>
                  <a:srgbClr val="FF6D25"/>
                </a:solidFill>
                <a:latin typeface="Arial"/>
                <a:ea typeface="Arial"/>
                <a:cs typeface="Arial"/>
                <a:sym typeface="Arial"/>
              </a:rPr>
              <a:t>Legislación nacional sobre empleo: Alemania</a:t>
            </a:r>
            <a:endParaRPr/>
          </a:p>
        </p:txBody>
      </p:sp>
      <p:sp>
        <p:nvSpPr>
          <p:cNvPr id="266" name="Google Shape;266;p18"/>
          <p:cNvSpPr/>
          <p:nvPr/>
        </p:nvSpPr>
        <p:spPr>
          <a:xfrm>
            <a:off x="10212285" y="2799121"/>
            <a:ext cx="7222617" cy="4333589"/>
          </a:xfrm>
          <a:custGeom>
            <a:rect b="b" l="l" r="r" t="t"/>
            <a:pathLst>
              <a:path extrusionOk="0" h="5778119" w="9630156">
                <a:moveTo>
                  <a:pt x="0" y="0"/>
                </a:moveTo>
                <a:lnTo>
                  <a:pt x="9630156" y="0"/>
                </a:lnTo>
                <a:lnTo>
                  <a:pt x="9630156" y="5778119"/>
                </a:lnTo>
                <a:lnTo>
                  <a:pt x="0" y="5778119"/>
                </a:lnTo>
                <a:lnTo>
                  <a:pt x="0" y="0"/>
                </a:lnTo>
                <a:close/>
              </a:path>
            </a:pathLst>
          </a:custGeom>
          <a:blipFill rotWithShape="1">
            <a:blip r:embed="rId6">
              <a:alphaModFix/>
            </a:blip>
            <a:stretch>
              <a:fillRect b="-21" l="0" r="0" t="-21"/>
            </a:stretch>
          </a:blipFill>
          <a:ln>
            <a:noFill/>
          </a:ln>
        </p:spPr>
      </p:sp>
      <p:sp>
        <p:nvSpPr>
          <p:cNvPr id="267" name="Google Shape;267;p18"/>
          <p:cNvSpPr txBox="1"/>
          <p:nvPr/>
        </p:nvSpPr>
        <p:spPr>
          <a:xfrm>
            <a:off x="1366218" y="2799121"/>
            <a:ext cx="7553801" cy="2885405"/>
          </a:xfrm>
          <a:prstGeom prst="rect">
            <a:avLst/>
          </a:prstGeom>
          <a:noFill/>
          <a:ln>
            <a:noFill/>
          </a:ln>
        </p:spPr>
        <p:txBody>
          <a:bodyPr anchorCtr="0" anchor="t" bIns="0" lIns="0" spcFirstLastPara="1" rIns="0" wrap="square" tIns="0">
            <a:spAutoFit/>
          </a:bodyPr>
          <a:lstStyle/>
          <a:p>
            <a:pPr indent="0" lvl="0" marL="0" marR="0" rtl="0" algn="l">
              <a:lnSpc>
                <a:spcPct val="252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None/>
            </a:pPr>
            <a:r>
              <a:rPr b="0" i="0" lang="en-US" sz="4200" u="sng" cap="none" strike="noStrike">
                <a:solidFill>
                  <a:srgbClr val="0000FF"/>
                </a:solidFill>
                <a:latin typeface="Arial"/>
                <a:ea typeface="Arial"/>
                <a:cs typeface="Arial"/>
                <a:sym typeface="Arial"/>
                <a:hlinkClick r:id="rId7">
                  <a:extLst>
                    <a:ext uri="{A12FA001-AC4F-418D-AE19-62706E023703}">
                      <ahyp:hlinkClr val="tx"/>
                    </a:ext>
                  </a:extLst>
                </a:hlinkClick>
              </a:rPr>
              <a:t>Ley General de Igualdad de Trato </a:t>
            </a:r>
            <a:endParaRPr/>
          </a:p>
          <a:p>
            <a:pPr indent="0" lvl="0" marL="0" marR="0" rtl="0" algn="l">
              <a:lnSpc>
                <a:spcPct val="108000"/>
              </a:lnSpc>
              <a:spcBef>
                <a:spcPts val="0"/>
              </a:spcBef>
              <a:spcAft>
                <a:spcPts val="0"/>
              </a:spcAft>
              <a:buNone/>
            </a:pPr>
            <a:r>
              <a:t/>
            </a:r>
            <a:endParaRPr b="0" i="0" sz="4200" u="sng" cap="none" strike="noStrike">
              <a:solidFill>
                <a:srgbClr val="0000FF"/>
              </a:solidFill>
              <a:latin typeface="Arial"/>
              <a:ea typeface="Arial"/>
              <a:cs typeface="Arial"/>
              <a:sym typeface="Arial"/>
              <a:hlinkClick r:id="rId8">
                <a:extLst>
                  <a:ext uri="{A12FA001-AC4F-418D-AE19-62706E023703}">
                    <ahyp:hlinkClr val="tx"/>
                  </a:ext>
                </a:extLst>
              </a:hlinkClick>
            </a:endParaRPr>
          </a:p>
          <a:p>
            <a:pPr indent="0" lvl="0" marL="0" marR="0" rtl="0" algn="l">
              <a:lnSpc>
                <a:spcPct val="108000"/>
              </a:lnSpc>
              <a:spcBef>
                <a:spcPts val="0"/>
              </a:spcBef>
              <a:spcAft>
                <a:spcPts val="0"/>
              </a:spcAft>
              <a:buNone/>
            </a:pPr>
            <a:r>
              <a:rPr b="0" i="0" lang="en-US" sz="4200" u="sng" cap="none" strike="noStrike">
                <a:solidFill>
                  <a:srgbClr val="0000FF"/>
                </a:solidFill>
                <a:latin typeface="Arial"/>
                <a:ea typeface="Arial"/>
                <a:cs typeface="Arial"/>
                <a:sym typeface="Arial"/>
                <a:hlinkClick r:id="rId9">
                  <a:extLst>
                    <a:ext uri="{A12FA001-AC4F-418D-AE19-62706E023703}">
                      <ahyp:hlinkClr val="tx"/>
                    </a:ext>
                  </a:extLst>
                </a:hlinkClick>
              </a:rPr>
              <a:t>Derechos de pensión</a:t>
            </a:r>
            <a:endParaRPr b="0" i="0" sz="4200" u="sng" cap="none" strike="noStrike">
              <a:solidFill>
                <a:srgbClr val="0000FF"/>
              </a:solidFill>
              <a:latin typeface="Arial"/>
              <a:ea typeface="Arial"/>
              <a:cs typeface="Arial"/>
              <a:sym typeface="Arial"/>
              <a:hlinkClick r:id="rId10">
                <a:extLst>
                  <a:ext uri="{A12FA001-AC4F-418D-AE19-62706E023703}">
                    <ahyp:hlinkClr val="tx"/>
                  </a:ext>
                </a:extLst>
              </a:hlinkClick>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descr="Una imagen con texto, tipo de fuente, captura de pantalla, gráficos, descripción generada automáticamente" id="272" name="Google Shape;272;p19"/>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273" name="Google Shape;273;p19"/>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274" name="Google Shape;274;p19"/>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275" name="Google Shape;275;p19"/>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76" name="Google Shape;276;p19"/>
          <p:cNvSpPr txBox="1"/>
          <p:nvPr/>
        </p:nvSpPr>
        <p:spPr>
          <a:xfrm>
            <a:off x="1348740" y="1168908"/>
            <a:ext cx="15590520" cy="1821011"/>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6600" u="none" cap="none" strike="noStrike">
                <a:solidFill>
                  <a:srgbClr val="FF6D25"/>
                </a:solidFill>
                <a:latin typeface="Arial"/>
                <a:ea typeface="Arial"/>
                <a:cs typeface="Arial"/>
                <a:sym typeface="Arial"/>
              </a:rPr>
              <a:t>Legislación nacional de Empleo: España</a:t>
            </a:r>
            <a:endParaRPr/>
          </a:p>
        </p:txBody>
      </p:sp>
      <p:sp>
        <p:nvSpPr>
          <p:cNvPr id="277" name="Google Shape;277;p19"/>
          <p:cNvSpPr/>
          <p:nvPr/>
        </p:nvSpPr>
        <p:spPr>
          <a:xfrm>
            <a:off x="1752600" y="2782052"/>
            <a:ext cx="7829074" cy="3146965"/>
          </a:xfrm>
          <a:custGeom>
            <a:rect b="b" l="l" r="r" t="t"/>
            <a:pathLst>
              <a:path extrusionOk="0" h="4195953" w="10438765">
                <a:moveTo>
                  <a:pt x="0" y="0"/>
                </a:moveTo>
                <a:lnTo>
                  <a:pt x="10438765" y="0"/>
                </a:lnTo>
                <a:lnTo>
                  <a:pt x="10438765" y="4195953"/>
                </a:lnTo>
                <a:lnTo>
                  <a:pt x="0" y="4195953"/>
                </a:lnTo>
                <a:close/>
              </a:path>
            </a:pathLst>
          </a:custGeom>
          <a:blipFill rotWithShape="1">
            <a:blip r:embed="rId6">
              <a:alphaModFix amt="0"/>
            </a:blip>
            <a:stretch>
              <a:fillRect b="0" l="-1608" r="-1609" t="0"/>
            </a:stretch>
          </a:blipFill>
          <a:ln>
            <a:noFill/>
          </a:ln>
        </p:spPr>
      </p:sp>
      <p:grpSp>
        <p:nvGrpSpPr>
          <p:cNvPr id="278" name="Google Shape;278;p19"/>
          <p:cNvGrpSpPr/>
          <p:nvPr/>
        </p:nvGrpSpPr>
        <p:grpSpPr>
          <a:xfrm>
            <a:off x="1752600" y="2753477"/>
            <a:ext cx="7829121" cy="3175568"/>
            <a:chOff x="0" y="-19050"/>
            <a:chExt cx="10438828" cy="4234089"/>
          </a:xfrm>
        </p:grpSpPr>
        <p:sp>
          <p:nvSpPr>
            <p:cNvPr id="279" name="Google Shape;279;p19"/>
            <p:cNvSpPr/>
            <p:nvPr/>
          </p:nvSpPr>
          <p:spPr>
            <a:xfrm>
              <a:off x="0" y="0"/>
              <a:ext cx="10438828" cy="4215037"/>
            </a:xfrm>
            <a:custGeom>
              <a:rect b="b" l="l" r="r" t="t"/>
              <a:pathLst>
                <a:path extrusionOk="0" h="4215037" w="10438828">
                  <a:moveTo>
                    <a:pt x="0" y="0"/>
                  </a:moveTo>
                  <a:lnTo>
                    <a:pt x="10438828" y="0"/>
                  </a:lnTo>
                  <a:lnTo>
                    <a:pt x="10438828" y="4215037"/>
                  </a:lnTo>
                  <a:lnTo>
                    <a:pt x="0" y="4215037"/>
                  </a:lnTo>
                  <a:close/>
                </a:path>
              </a:pathLst>
            </a:custGeom>
            <a:blipFill rotWithShape="1">
              <a:blip r:embed="rId7">
                <a:alphaModFix amt="0"/>
              </a:blip>
              <a:stretch>
                <a:fillRect b="0" l="-1807" r="-1807" t="0"/>
              </a:stretch>
            </a:blipFill>
            <a:ln>
              <a:noFill/>
            </a:ln>
          </p:spPr>
        </p:sp>
        <p:sp>
          <p:nvSpPr>
            <p:cNvPr id="280" name="Google Shape;280;p19"/>
            <p:cNvSpPr txBox="1"/>
            <p:nvPr/>
          </p:nvSpPr>
          <p:spPr>
            <a:xfrm>
              <a:off x="0" y="-19050"/>
              <a:ext cx="10438828" cy="4234089"/>
            </a:xfrm>
            <a:prstGeom prst="rect">
              <a:avLst/>
            </a:prstGeom>
            <a:noFill/>
            <a:ln>
              <a:noFill/>
            </a:ln>
          </p:spPr>
          <p:txBody>
            <a:bodyPr anchorCtr="0" anchor="b" bIns="0" lIns="0" spcFirstLastPara="1" rIns="0" wrap="square" tIns="0">
              <a:noAutofit/>
            </a:bodyPr>
            <a:lstStyle/>
            <a:p>
              <a:pPr indent="0" lvl="0" marL="0" marR="0" rtl="0" algn="l">
                <a:lnSpc>
                  <a:spcPct val="92571"/>
                </a:lnSpc>
                <a:spcBef>
                  <a:spcPts val="0"/>
                </a:spcBef>
                <a:spcAft>
                  <a:spcPts val="0"/>
                </a:spcAft>
                <a:buNone/>
              </a:pPr>
              <a:r>
                <a:t/>
              </a:r>
              <a:endParaRPr b="0" i="0" sz="4200" u="none" cap="none" strike="noStrike">
                <a:solidFill>
                  <a:schemeClr val="dk1"/>
                </a:solidFill>
                <a:latin typeface="Arial"/>
                <a:ea typeface="Arial"/>
                <a:cs typeface="Arial"/>
                <a:sym typeface="Arial"/>
              </a:endParaRPr>
            </a:p>
            <a:p>
              <a:pPr indent="0" lvl="0" marL="0" marR="0" rtl="0" algn="l">
                <a:lnSpc>
                  <a:spcPct val="92571"/>
                </a:lnSpc>
                <a:spcBef>
                  <a:spcPts val="0"/>
                </a:spcBef>
                <a:spcAft>
                  <a:spcPts val="0"/>
                </a:spcAft>
                <a:buNone/>
              </a:pPr>
              <a:r>
                <a:t/>
              </a:r>
              <a:endParaRPr b="0" i="0" sz="4200" u="none" cap="none" strike="noStrike">
                <a:solidFill>
                  <a:schemeClr val="dk1"/>
                </a:solidFill>
                <a:latin typeface="Arial"/>
                <a:ea typeface="Arial"/>
                <a:cs typeface="Arial"/>
                <a:sym typeface="Arial"/>
              </a:endParaRPr>
            </a:p>
            <a:p>
              <a:pPr indent="0" lvl="0" marL="0" marR="0" rtl="0" algn="l">
                <a:lnSpc>
                  <a:spcPct val="92571"/>
                </a:lnSpc>
                <a:spcBef>
                  <a:spcPts val="0"/>
                </a:spcBef>
                <a:spcAft>
                  <a:spcPts val="0"/>
                </a:spcAft>
                <a:buNone/>
              </a:pPr>
              <a:r>
                <a:rPr b="0" i="0" lang="en-US" sz="4200" u="sng" cap="none" strike="noStrike">
                  <a:solidFill>
                    <a:srgbClr val="0000FF"/>
                  </a:solidFill>
                  <a:latin typeface="Arial"/>
                  <a:ea typeface="Arial"/>
                  <a:cs typeface="Arial"/>
                  <a:sym typeface="Arial"/>
                  <a:hlinkClick r:id="rId8">
                    <a:extLst>
                      <a:ext uri="{A12FA001-AC4F-418D-AE19-62706E023703}">
                        <ahyp:hlinkClr val="tx"/>
                      </a:ext>
                    </a:extLst>
                  </a:hlinkClick>
                </a:rPr>
                <a:t>Ley del Estatuto de los Trabajadores</a:t>
              </a:r>
              <a:endParaRPr b="0" i="0" sz="4200" u="sng" cap="none" strike="noStrike">
                <a:solidFill>
                  <a:srgbClr val="0000FF"/>
                </a:solidFill>
                <a:latin typeface="Arial"/>
                <a:ea typeface="Arial"/>
                <a:cs typeface="Arial"/>
                <a:sym typeface="Arial"/>
                <a:hlinkClick r:id="rId9">
                  <a:extLst>
                    <a:ext uri="{A12FA001-AC4F-418D-AE19-62706E023703}">
                      <ahyp:hlinkClr val="tx"/>
                    </a:ext>
                  </a:extLst>
                </a:hlinkClick>
              </a:endParaRPr>
            </a:p>
            <a:p>
              <a:pPr indent="0" lvl="0" marL="0" marR="0" rtl="0" algn="l">
                <a:lnSpc>
                  <a:spcPct val="92571"/>
                </a:lnSpc>
                <a:spcBef>
                  <a:spcPts val="0"/>
                </a:spcBef>
                <a:spcAft>
                  <a:spcPts val="0"/>
                </a:spcAft>
                <a:buNone/>
              </a:pPr>
              <a:r>
                <a:t/>
              </a:r>
              <a:endParaRPr b="0" i="0" sz="4200" u="sng" cap="none" strike="noStrike">
                <a:solidFill>
                  <a:srgbClr val="0000FF"/>
                </a:solidFill>
                <a:latin typeface="Arial"/>
                <a:ea typeface="Arial"/>
                <a:cs typeface="Arial"/>
                <a:sym typeface="Arial"/>
                <a:hlinkClick r:id="rId10">
                  <a:extLst>
                    <a:ext uri="{A12FA001-AC4F-418D-AE19-62706E023703}">
                      <ahyp:hlinkClr val="tx"/>
                    </a:ext>
                  </a:extLst>
                </a:hlinkClick>
              </a:endParaRPr>
            </a:p>
            <a:p>
              <a:pPr indent="0" lvl="0" marL="0" marR="0" rtl="0" algn="l">
                <a:lnSpc>
                  <a:spcPct val="92571"/>
                </a:lnSpc>
                <a:spcBef>
                  <a:spcPts val="0"/>
                </a:spcBef>
                <a:spcAft>
                  <a:spcPts val="0"/>
                </a:spcAft>
                <a:buNone/>
              </a:pPr>
              <a:r>
                <a:rPr b="0" i="0" lang="en-US" sz="4200" u="sng" cap="none" strike="noStrike">
                  <a:solidFill>
                    <a:srgbClr val="0000FF"/>
                  </a:solidFill>
                  <a:latin typeface="Arial"/>
                  <a:ea typeface="Arial"/>
                  <a:cs typeface="Arial"/>
                  <a:sym typeface="Arial"/>
                  <a:hlinkClick r:id="rId11">
                    <a:extLst>
                      <a:ext uri="{A12FA001-AC4F-418D-AE19-62706E023703}">
                        <ahyp:hlinkClr val="tx"/>
                      </a:ext>
                    </a:extLst>
                  </a:hlinkClick>
                </a:rPr>
                <a:t>Real Decreto Legislativo 2/2015 </a:t>
              </a:r>
              <a:endParaRPr/>
            </a:p>
          </p:txBody>
        </p:sp>
      </p:grpSp>
      <p:sp>
        <p:nvSpPr>
          <p:cNvPr id="281" name="Google Shape;281;p19"/>
          <p:cNvSpPr/>
          <p:nvPr/>
        </p:nvSpPr>
        <p:spPr>
          <a:xfrm>
            <a:off x="9891012" y="2782052"/>
            <a:ext cx="7084314" cy="4722876"/>
          </a:xfrm>
          <a:custGeom>
            <a:rect b="b" l="l" r="r" t="t"/>
            <a:pathLst>
              <a:path extrusionOk="0" h="6297168" w="9445752">
                <a:moveTo>
                  <a:pt x="0" y="0"/>
                </a:moveTo>
                <a:lnTo>
                  <a:pt x="9445752" y="0"/>
                </a:lnTo>
                <a:lnTo>
                  <a:pt x="9445752" y="6297168"/>
                </a:lnTo>
                <a:lnTo>
                  <a:pt x="0" y="6297168"/>
                </a:lnTo>
                <a:lnTo>
                  <a:pt x="0" y="0"/>
                </a:lnTo>
                <a:close/>
              </a:path>
            </a:pathLst>
          </a:custGeom>
          <a:blipFill rotWithShape="1">
            <a:blip r:embed="rId12">
              <a:alphaModFix/>
            </a:blip>
            <a:stretch>
              <a:fillRect b="-49" l="0" r="0" t="-48"/>
            </a:stretch>
          </a:blipFill>
          <a:ln>
            <a:noFill/>
          </a:ln>
        </p:spPr>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descr="Una imagen con texto, tipo de fuente, captura de pantalla, gráficos, descripción generada automáticamente" id="286" name="Google Shape;286;p20"/>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287" name="Google Shape;287;p20"/>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288" name="Google Shape;288;p20"/>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289" name="Google Shape;289;p20"/>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90" name="Google Shape;290;p20"/>
          <p:cNvSpPr/>
          <p:nvPr/>
        </p:nvSpPr>
        <p:spPr>
          <a:xfrm>
            <a:off x="10228327" y="2535214"/>
            <a:ext cx="7601045" cy="5087969"/>
          </a:xfrm>
          <a:custGeom>
            <a:rect b="b" l="l" r="r" t="t"/>
            <a:pathLst>
              <a:path extrusionOk="0" h="6783959" w="10134727">
                <a:moveTo>
                  <a:pt x="0" y="0"/>
                </a:moveTo>
                <a:lnTo>
                  <a:pt x="10134727" y="0"/>
                </a:lnTo>
                <a:lnTo>
                  <a:pt x="10134727" y="6783959"/>
                </a:lnTo>
                <a:lnTo>
                  <a:pt x="0" y="6783959"/>
                </a:lnTo>
                <a:lnTo>
                  <a:pt x="0" y="0"/>
                </a:lnTo>
                <a:close/>
              </a:path>
            </a:pathLst>
          </a:custGeom>
          <a:blipFill rotWithShape="1">
            <a:blip r:embed="rId6">
              <a:alphaModFix/>
            </a:blip>
            <a:stretch>
              <a:fillRect b="0" l="-34" r="-34" t="0"/>
            </a:stretch>
          </a:blipFill>
          <a:ln>
            <a:noFill/>
          </a:ln>
        </p:spPr>
      </p:sp>
      <p:sp>
        <p:nvSpPr>
          <p:cNvPr id="291" name="Google Shape;291;p20"/>
          <p:cNvSpPr txBox="1"/>
          <p:nvPr/>
        </p:nvSpPr>
        <p:spPr>
          <a:xfrm>
            <a:off x="1348740" y="1168908"/>
            <a:ext cx="15590520" cy="1821011"/>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6600" u="none" cap="none" strike="noStrike">
                <a:solidFill>
                  <a:srgbClr val="FF6D25"/>
                </a:solidFill>
                <a:latin typeface="Arial"/>
                <a:ea typeface="Arial"/>
                <a:cs typeface="Arial"/>
                <a:sym typeface="Arial"/>
              </a:rPr>
              <a:t>Legislación nacional sobre empleo: Italia</a:t>
            </a:r>
            <a:endParaRPr/>
          </a:p>
        </p:txBody>
      </p:sp>
      <p:sp>
        <p:nvSpPr>
          <p:cNvPr id="292" name="Google Shape;292;p20"/>
          <p:cNvSpPr txBox="1"/>
          <p:nvPr/>
        </p:nvSpPr>
        <p:spPr>
          <a:xfrm>
            <a:off x="1203383" y="3096916"/>
            <a:ext cx="9113758" cy="346248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4200" u="sng" cap="none" strike="noStrike">
                <a:solidFill>
                  <a:srgbClr val="0000FF"/>
                </a:solidFill>
                <a:latin typeface="Arial"/>
                <a:ea typeface="Arial"/>
                <a:cs typeface="Arial"/>
                <a:sym typeface="Arial"/>
                <a:hlinkClick r:id="rId7">
                  <a:extLst>
                    <a:ext uri="{A12FA001-AC4F-418D-AE19-62706E023703}">
                      <ahyp:hlinkClr val="tx"/>
                    </a:ext>
                  </a:extLst>
                </a:hlinkClick>
              </a:rPr>
              <a:t>Estatuto de los Trabajadores</a:t>
            </a:r>
            <a:endParaRPr b="0" i="0" sz="4200" u="sng" cap="none" strike="noStrike">
              <a:solidFill>
                <a:srgbClr val="0000FF"/>
              </a:solidFill>
              <a:latin typeface="Arial"/>
              <a:ea typeface="Arial"/>
              <a:cs typeface="Arial"/>
              <a:sym typeface="Arial"/>
              <a:hlinkClick r:id="rId8">
                <a:extLst>
                  <a:ext uri="{A12FA001-AC4F-418D-AE19-62706E023703}">
                    <ahyp:hlinkClr val="tx"/>
                  </a:ext>
                </a:extLst>
              </a:hlinkClick>
            </a:endParaRPr>
          </a:p>
          <a:p>
            <a:pPr indent="0" lvl="0" marL="0" marR="0" rtl="0" algn="l">
              <a:lnSpc>
                <a:spcPct val="108000"/>
              </a:lnSpc>
              <a:spcBef>
                <a:spcPts val="0"/>
              </a:spcBef>
              <a:spcAft>
                <a:spcPts val="0"/>
              </a:spcAft>
              <a:buNone/>
            </a:pPr>
            <a:r>
              <a:t/>
            </a:r>
            <a:endParaRPr b="0" i="0" sz="4200" u="sng" cap="none" strike="noStrike">
              <a:solidFill>
                <a:srgbClr val="0000FF"/>
              </a:solidFill>
              <a:latin typeface="Arial"/>
              <a:ea typeface="Arial"/>
              <a:cs typeface="Arial"/>
              <a:sym typeface="Arial"/>
              <a:hlinkClick r:id="rId9">
                <a:extLst>
                  <a:ext uri="{A12FA001-AC4F-418D-AE19-62706E023703}">
                    <ahyp:hlinkClr val="tx"/>
                  </a:ext>
                </a:extLst>
              </a:hlinkClick>
            </a:endParaRPr>
          </a:p>
          <a:p>
            <a:pPr indent="0" lvl="0" marL="0" marR="0" rtl="0" algn="l">
              <a:lnSpc>
                <a:spcPct val="108000"/>
              </a:lnSpc>
              <a:spcBef>
                <a:spcPts val="0"/>
              </a:spcBef>
              <a:spcAft>
                <a:spcPts val="0"/>
              </a:spcAft>
              <a:buNone/>
            </a:pPr>
            <a:r>
              <a:rPr b="0" i="0" lang="en-US" sz="4200" u="sng" cap="none" strike="noStrike">
                <a:solidFill>
                  <a:srgbClr val="000000"/>
                </a:solidFill>
                <a:latin typeface="Arial"/>
                <a:ea typeface="Arial"/>
                <a:cs typeface="Arial"/>
                <a:sym typeface="Arial"/>
                <a:hlinkClick r:id="rId10">
                  <a:extLst>
                    <a:ext uri="{A12FA001-AC4F-418D-AE19-62706E023703}">
                      <ahyp:hlinkClr val="tx"/>
                    </a:ext>
                  </a:extLst>
                </a:hlinkClick>
              </a:rPr>
              <a:t>Ley de Empleo de 2015</a:t>
            </a:r>
            <a:endParaRPr/>
          </a:p>
          <a:p>
            <a:pPr indent="0" lvl="0" marL="0" marR="0" rtl="0" algn="l">
              <a:lnSpc>
                <a:spcPct val="108000"/>
              </a:lnSpc>
              <a:spcBef>
                <a:spcPts val="0"/>
              </a:spcBef>
              <a:spcAft>
                <a:spcPts val="0"/>
              </a:spcAft>
              <a:buNone/>
            </a:pPr>
            <a:r>
              <a:t/>
            </a:r>
            <a:endParaRPr b="0" i="0" sz="4200" u="sng" cap="none" strike="noStrike">
              <a:solidFill>
                <a:srgbClr val="000000"/>
              </a:solidFill>
              <a:latin typeface="Arial"/>
              <a:ea typeface="Arial"/>
              <a:cs typeface="Arial"/>
              <a:sym typeface="Arial"/>
              <a:hlinkClick r:id="rId11">
                <a:extLst>
                  <a:ext uri="{A12FA001-AC4F-418D-AE19-62706E023703}">
                    <ahyp:hlinkClr val="tx"/>
                  </a:ext>
                </a:extLst>
              </a:hlinkClick>
            </a:endParaRPr>
          </a:p>
          <a:p>
            <a:pPr indent="0" lvl="0" marL="0" marR="0" rtl="0" algn="l">
              <a:lnSpc>
                <a:spcPct val="108000"/>
              </a:lnSpc>
              <a:spcBef>
                <a:spcPts val="0"/>
              </a:spcBef>
              <a:spcAft>
                <a:spcPts val="0"/>
              </a:spcAft>
              <a:buNone/>
            </a:pPr>
            <a:r>
              <a:rPr b="0" i="0" lang="en-US" sz="4200" u="sng" cap="none" strike="noStrike">
                <a:solidFill>
                  <a:srgbClr val="0000FF"/>
                </a:solidFill>
                <a:latin typeface="Arial"/>
                <a:ea typeface="Arial"/>
                <a:cs typeface="Arial"/>
                <a:sym typeface="Arial"/>
                <a:hlinkClick r:id="rId12">
                  <a:extLst>
                    <a:ext uri="{A12FA001-AC4F-418D-AE19-62706E023703}">
                      <ahyp:hlinkClr val="tx"/>
                    </a:ext>
                  </a:extLst>
                </a:hlinkClick>
              </a:rPr>
              <a:t>Convenio Colectivo Nacional de Trabajo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descr="Una imagen con texto, tipo de fuente, captura de pantalla, gráficos, descripción generada automáticamente" id="297" name="Google Shape;297;p21"/>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298" name="Google Shape;298;p21"/>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299" name="Google Shape;299;p21"/>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300" name="Google Shape;300;p21"/>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301" name="Google Shape;301;p21"/>
          <p:cNvSpPr/>
          <p:nvPr/>
        </p:nvSpPr>
        <p:spPr>
          <a:xfrm>
            <a:off x="10851890" y="2131644"/>
            <a:ext cx="7028974" cy="5271707"/>
          </a:xfrm>
          <a:custGeom>
            <a:rect b="b" l="l" r="r" t="t"/>
            <a:pathLst>
              <a:path extrusionOk="0" h="7028942" w="9371965">
                <a:moveTo>
                  <a:pt x="0" y="0"/>
                </a:moveTo>
                <a:lnTo>
                  <a:pt x="9371965" y="0"/>
                </a:lnTo>
                <a:lnTo>
                  <a:pt x="9371965" y="7028942"/>
                </a:lnTo>
                <a:lnTo>
                  <a:pt x="0" y="7028942"/>
                </a:lnTo>
                <a:lnTo>
                  <a:pt x="0" y="0"/>
                </a:lnTo>
                <a:close/>
              </a:path>
            </a:pathLst>
          </a:custGeom>
          <a:blipFill rotWithShape="1">
            <a:blip r:embed="rId6">
              <a:alphaModFix/>
            </a:blip>
            <a:stretch>
              <a:fillRect b="0" l="0" r="0" t="0"/>
            </a:stretch>
          </a:blipFill>
          <a:ln>
            <a:noFill/>
          </a:ln>
        </p:spPr>
      </p:sp>
      <p:sp>
        <p:nvSpPr>
          <p:cNvPr id="302" name="Google Shape;302;p21"/>
          <p:cNvSpPr txBox="1"/>
          <p:nvPr/>
        </p:nvSpPr>
        <p:spPr>
          <a:xfrm>
            <a:off x="1348740" y="1111758"/>
            <a:ext cx="15590520" cy="1221488"/>
          </a:xfrm>
          <a:prstGeom prst="rect">
            <a:avLst/>
          </a:prstGeom>
          <a:noFill/>
          <a:ln>
            <a:noFill/>
          </a:ln>
        </p:spPr>
        <p:txBody>
          <a:bodyPr anchorCtr="0" anchor="t" bIns="0" lIns="0" spcFirstLastPara="1" rIns="0" wrap="square" tIns="0">
            <a:spAutoFit/>
          </a:bodyPr>
          <a:lstStyle/>
          <a:p>
            <a:pPr indent="0" lvl="0" marL="0" marR="0" rtl="0" algn="l">
              <a:lnSpc>
                <a:spcPct val="68727"/>
              </a:lnSpc>
              <a:spcBef>
                <a:spcPts val="0"/>
              </a:spcBef>
              <a:spcAft>
                <a:spcPts val="0"/>
              </a:spcAft>
              <a:buNone/>
            </a:pPr>
            <a:r>
              <a:rPr b="1" i="0" lang="en-US" sz="6600" u="none" cap="none" strike="noStrike">
                <a:solidFill>
                  <a:srgbClr val="FF6D25"/>
                </a:solidFill>
                <a:latin typeface="Arial"/>
                <a:ea typeface="Arial"/>
                <a:cs typeface="Arial"/>
                <a:sym typeface="Arial"/>
              </a:rPr>
              <a:t>Legislación nacional sobre empleo: Irlanda</a:t>
            </a:r>
            <a:endParaRPr/>
          </a:p>
        </p:txBody>
      </p:sp>
      <p:sp>
        <p:nvSpPr>
          <p:cNvPr id="303" name="Google Shape;303;p21"/>
          <p:cNvSpPr txBox="1"/>
          <p:nvPr/>
        </p:nvSpPr>
        <p:spPr>
          <a:xfrm>
            <a:off x="1371276" y="2809875"/>
            <a:ext cx="9480614" cy="4918685"/>
          </a:xfrm>
          <a:prstGeom prst="rect">
            <a:avLst/>
          </a:prstGeom>
          <a:noFill/>
          <a:ln>
            <a:noFill/>
          </a:ln>
        </p:spPr>
        <p:txBody>
          <a:bodyPr anchorCtr="0" anchor="t" bIns="0" lIns="0" spcFirstLastPara="1" rIns="0" wrap="square" tIns="0">
            <a:spAutoFit/>
          </a:bodyPr>
          <a:lstStyle/>
          <a:p>
            <a:pPr indent="0" lvl="0" marL="0" marR="0" rtl="0" algn="l">
              <a:lnSpc>
                <a:spcPct val="107977"/>
              </a:lnSpc>
              <a:spcBef>
                <a:spcPts val="0"/>
              </a:spcBef>
              <a:spcAft>
                <a:spcPts val="0"/>
              </a:spcAft>
              <a:buNone/>
            </a:pPr>
            <a:r>
              <a:rPr b="0" i="0" lang="en-US" sz="3999" u="sng" cap="none" strike="noStrike">
                <a:solidFill>
                  <a:srgbClr val="0000FF"/>
                </a:solidFill>
                <a:latin typeface="Arial"/>
                <a:ea typeface="Arial"/>
                <a:cs typeface="Arial"/>
                <a:sym typeface="Arial"/>
                <a:hlinkClick r:id="rId7">
                  <a:extLst>
                    <a:ext uri="{A12FA001-AC4F-418D-AE19-62706E023703}">
                      <ahyp:hlinkClr val="tx"/>
                    </a:ext>
                  </a:extLst>
                </a:hlinkClick>
              </a:rPr>
              <a:t>Ley de Igualdad en el Empleo</a:t>
            </a:r>
            <a:endParaRPr/>
          </a:p>
          <a:p>
            <a:pPr indent="0" lvl="0" marL="0" marR="0" rtl="0" algn="l">
              <a:lnSpc>
                <a:spcPct val="107977"/>
              </a:lnSpc>
              <a:spcBef>
                <a:spcPts val="0"/>
              </a:spcBef>
              <a:spcAft>
                <a:spcPts val="0"/>
              </a:spcAft>
              <a:buNone/>
            </a:pPr>
            <a:r>
              <a:t/>
            </a:r>
            <a:endParaRPr b="0" i="0" sz="3999" u="sng" cap="none" strike="noStrike">
              <a:solidFill>
                <a:srgbClr val="0000FF"/>
              </a:solidFill>
              <a:latin typeface="Arial"/>
              <a:ea typeface="Arial"/>
              <a:cs typeface="Arial"/>
              <a:sym typeface="Arial"/>
              <a:hlinkClick r:id="rId8">
                <a:extLst>
                  <a:ext uri="{A12FA001-AC4F-418D-AE19-62706E023703}">
                    <ahyp:hlinkClr val="tx"/>
                  </a:ext>
                </a:extLst>
              </a:hlinkClick>
            </a:endParaRPr>
          </a:p>
          <a:p>
            <a:pPr indent="0" lvl="0" marL="0" marR="0" rtl="0" algn="l">
              <a:lnSpc>
                <a:spcPct val="107977"/>
              </a:lnSpc>
              <a:spcBef>
                <a:spcPts val="0"/>
              </a:spcBef>
              <a:spcAft>
                <a:spcPts val="0"/>
              </a:spcAft>
              <a:buNone/>
            </a:pPr>
            <a:r>
              <a:rPr b="0" i="0" lang="en-US" sz="3999" u="sng" cap="none" strike="noStrike">
                <a:solidFill>
                  <a:srgbClr val="0000FF"/>
                </a:solidFill>
                <a:latin typeface="Arial"/>
                <a:ea typeface="Arial"/>
                <a:cs typeface="Arial"/>
                <a:sym typeface="Arial"/>
                <a:hlinkClick r:id="rId9">
                  <a:extLst>
                    <a:ext uri="{A12FA001-AC4F-418D-AE19-62706E023703}">
                      <ahyp:hlinkClr val="tx"/>
                    </a:ext>
                  </a:extLst>
                </a:hlinkClick>
              </a:rPr>
              <a:t>Ley de igualdad de estatus de 2000</a:t>
            </a:r>
            <a:endParaRPr/>
          </a:p>
          <a:p>
            <a:pPr indent="0" lvl="0" marL="0" marR="0" rtl="0" algn="l">
              <a:lnSpc>
                <a:spcPct val="107977"/>
              </a:lnSpc>
              <a:spcBef>
                <a:spcPts val="0"/>
              </a:spcBef>
              <a:spcAft>
                <a:spcPts val="0"/>
              </a:spcAft>
              <a:buNone/>
            </a:pPr>
            <a:r>
              <a:t/>
            </a:r>
            <a:endParaRPr b="0" i="0" sz="3999" u="sng" cap="none" strike="noStrike">
              <a:solidFill>
                <a:srgbClr val="0000FF"/>
              </a:solidFill>
              <a:latin typeface="Arial"/>
              <a:ea typeface="Arial"/>
              <a:cs typeface="Arial"/>
              <a:sym typeface="Arial"/>
              <a:hlinkClick r:id="rId10">
                <a:extLst>
                  <a:ext uri="{A12FA001-AC4F-418D-AE19-62706E023703}">
                    <ahyp:hlinkClr val="tx"/>
                  </a:ext>
                </a:extLst>
              </a:hlinkClick>
            </a:endParaRPr>
          </a:p>
          <a:p>
            <a:pPr indent="0" lvl="0" marL="0" marR="0" rtl="0" algn="l">
              <a:lnSpc>
                <a:spcPct val="107977"/>
              </a:lnSpc>
              <a:spcBef>
                <a:spcPts val="0"/>
              </a:spcBef>
              <a:spcAft>
                <a:spcPts val="0"/>
              </a:spcAft>
              <a:buNone/>
            </a:pPr>
            <a:r>
              <a:rPr b="0" i="0" lang="en-US" sz="3999" u="sng" cap="none" strike="noStrike">
                <a:solidFill>
                  <a:srgbClr val="0000FF"/>
                </a:solidFill>
                <a:latin typeface="Arial"/>
                <a:ea typeface="Arial"/>
                <a:cs typeface="Arial"/>
                <a:sym typeface="Arial"/>
                <a:hlinkClick r:id="rId11">
                  <a:extLst>
                    <a:ext uri="{A12FA001-AC4F-418D-AE19-62706E023703}">
                      <ahyp:hlinkClr val="tx"/>
                    </a:ext>
                  </a:extLst>
                </a:hlinkClick>
              </a:rPr>
              <a:t>Ley de Edades de Jubilación Contractual de Empleo de 2025</a:t>
            </a:r>
            <a:endParaRPr/>
          </a:p>
          <a:p>
            <a:pPr indent="0" lvl="0" marL="0" marR="0" rtl="0" algn="l">
              <a:lnSpc>
                <a:spcPct val="107977"/>
              </a:lnSpc>
              <a:spcBef>
                <a:spcPts val="0"/>
              </a:spcBef>
              <a:spcAft>
                <a:spcPts val="0"/>
              </a:spcAft>
              <a:buNone/>
            </a:pPr>
            <a:r>
              <a:t/>
            </a:r>
            <a:endParaRPr b="0" i="0" sz="3999" u="sng" cap="none" strike="noStrike">
              <a:solidFill>
                <a:srgbClr val="0000FF"/>
              </a:solidFill>
              <a:latin typeface="Arial"/>
              <a:ea typeface="Arial"/>
              <a:cs typeface="Arial"/>
              <a:sym typeface="Arial"/>
              <a:hlinkClick r:id="rId12">
                <a:extLst>
                  <a:ext uri="{A12FA001-AC4F-418D-AE19-62706E023703}">
                    <ahyp:hlinkClr val="tx"/>
                  </a:ext>
                </a:extLst>
              </a:hlinkClick>
            </a:endParaRPr>
          </a:p>
          <a:p>
            <a:pPr indent="0" lvl="0" marL="0" marR="0" rtl="0" algn="l">
              <a:lnSpc>
                <a:spcPct val="107977"/>
              </a:lnSpc>
              <a:spcBef>
                <a:spcPts val="0"/>
              </a:spcBef>
              <a:spcAft>
                <a:spcPts val="0"/>
              </a:spcAft>
              <a:buNone/>
            </a:pPr>
            <a:r>
              <a:rPr b="0" i="0" lang="en-US" sz="3999" u="sng" cap="none" strike="noStrike">
                <a:solidFill>
                  <a:srgbClr val="0000FF"/>
                </a:solidFill>
                <a:latin typeface="Arial"/>
                <a:ea typeface="Arial"/>
                <a:cs typeface="Arial"/>
                <a:sym typeface="Arial"/>
                <a:hlinkClick r:id="rId13">
                  <a:extLst>
                    <a:ext uri="{A12FA001-AC4F-418D-AE19-62706E023703}">
                      <ahyp:hlinkClr val="tx"/>
                    </a:ext>
                  </a:extLst>
                </a:hlinkClick>
              </a:rPr>
              <a:t>Ley de Inscripción Automática en Pensiones de 2025</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descr="Una imagen con texto, tipo de fuente, captura de pantalla, gráficos, descripción generada automáticamente" id="308" name="Google Shape;308;p22"/>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309" name="Google Shape;309;p22"/>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310" name="Google Shape;310;p22"/>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311" name="Google Shape;311;p22"/>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312" name="Google Shape;312;p22"/>
          <p:cNvSpPr/>
          <p:nvPr/>
        </p:nvSpPr>
        <p:spPr>
          <a:xfrm>
            <a:off x="11353800" y="2268541"/>
            <a:ext cx="6666452" cy="4999863"/>
          </a:xfrm>
          <a:custGeom>
            <a:rect b="b" l="l" r="r" t="t"/>
            <a:pathLst>
              <a:path extrusionOk="0" h="6666484" w="8888603">
                <a:moveTo>
                  <a:pt x="0" y="0"/>
                </a:moveTo>
                <a:lnTo>
                  <a:pt x="8888603" y="0"/>
                </a:lnTo>
                <a:lnTo>
                  <a:pt x="8888603" y="6666484"/>
                </a:lnTo>
                <a:lnTo>
                  <a:pt x="0" y="6666484"/>
                </a:lnTo>
                <a:lnTo>
                  <a:pt x="0" y="0"/>
                </a:lnTo>
                <a:close/>
              </a:path>
            </a:pathLst>
          </a:custGeom>
          <a:blipFill rotWithShape="1">
            <a:blip r:embed="rId6">
              <a:alphaModFix/>
            </a:blip>
            <a:stretch>
              <a:fillRect b="0" l="0" r="0" t="0"/>
            </a:stretch>
          </a:blipFill>
          <a:ln>
            <a:noFill/>
          </a:ln>
        </p:spPr>
      </p:sp>
      <p:sp>
        <p:nvSpPr>
          <p:cNvPr id="313" name="Google Shape;313;p22"/>
          <p:cNvSpPr txBox="1"/>
          <p:nvPr/>
        </p:nvSpPr>
        <p:spPr>
          <a:xfrm>
            <a:off x="1348740" y="1130808"/>
            <a:ext cx="15590520" cy="1086836"/>
          </a:xfrm>
          <a:prstGeom prst="rect">
            <a:avLst/>
          </a:prstGeom>
          <a:noFill/>
          <a:ln>
            <a:noFill/>
          </a:ln>
        </p:spPr>
        <p:txBody>
          <a:bodyPr anchorCtr="0" anchor="t" bIns="0" lIns="0" spcFirstLastPara="1" rIns="0" wrap="square" tIns="0">
            <a:spAutoFit/>
          </a:bodyPr>
          <a:lstStyle/>
          <a:p>
            <a:pPr indent="0" lvl="0" marL="0" marR="0" rtl="0" algn="l">
              <a:lnSpc>
                <a:spcPct val="58909"/>
              </a:lnSpc>
              <a:spcBef>
                <a:spcPts val="0"/>
              </a:spcBef>
              <a:spcAft>
                <a:spcPts val="0"/>
              </a:spcAft>
              <a:buNone/>
            </a:pPr>
            <a:r>
              <a:rPr b="1" i="0" lang="en-US" sz="6600" u="none" cap="none" strike="noStrike">
                <a:solidFill>
                  <a:srgbClr val="FF6D25"/>
                </a:solidFill>
                <a:latin typeface="Arial"/>
                <a:ea typeface="Arial"/>
                <a:cs typeface="Arial"/>
                <a:sym typeface="Arial"/>
              </a:rPr>
              <a:t>Legislación nacional sobre empleo: Eslovenia</a:t>
            </a:r>
            <a:endParaRPr b="1" i="0" sz="6600" u="none" cap="none" strike="noStrike">
              <a:solidFill>
                <a:srgbClr val="FF6D25"/>
              </a:solidFill>
              <a:latin typeface="Arial"/>
              <a:ea typeface="Arial"/>
              <a:cs typeface="Arial"/>
              <a:sym typeface="Arial"/>
            </a:endParaRPr>
          </a:p>
        </p:txBody>
      </p:sp>
      <p:sp>
        <p:nvSpPr>
          <p:cNvPr id="314" name="Google Shape;314;p22"/>
          <p:cNvSpPr txBox="1"/>
          <p:nvPr/>
        </p:nvSpPr>
        <p:spPr>
          <a:xfrm>
            <a:off x="1062370" y="2561843"/>
            <a:ext cx="10125885" cy="5374420"/>
          </a:xfrm>
          <a:prstGeom prst="rect">
            <a:avLst/>
          </a:prstGeom>
          <a:noFill/>
          <a:ln>
            <a:noFill/>
          </a:ln>
        </p:spPr>
        <p:txBody>
          <a:bodyPr anchorCtr="0" anchor="t" bIns="0" lIns="0" spcFirstLastPara="1" rIns="0" wrap="square" tIns="0">
            <a:spAutoFit/>
          </a:bodyPr>
          <a:lstStyle/>
          <a:p>
            <a:pPr indent="0" lvl="0" marL="0" marR="0" rtl="0" algn="l">
              <a:lnSpc>
                <a:spcPct val="77119"/>
              </a:lnSpc>
              <a:spcBef>
                <a:spcPts val="0"/>
              </a:spcBef>
              <a:spcAft>
                <a:spcPts val="0"/>
              </a:spcAft>
              <a:buNone/>
            </a:pPr>
            <a:r>
              <a:rPr b="0" i="0" lang="en-US" sz="4200" u="none" cap="none" strike="noStrike">
                <a:solidFill>
                  <a:srgbClr val="000000"/>
                </a:solidFill>
                <a:latin typeface="Arial"/>
                <a:ea typeface="Arial"/>
                <a:cs typeface="Arial"/>
                <a:sym typeface="Arial"/>
              </a:rPr>
              <a:t>Ley de 2025 por la que se modifica y complementa la Ley de Regulación del Mercado Laboral (ZUTD-I):</a:t>
            </a:r>
            <a:endParaRPr/>
          </a:p>
          <a:p>
            <a:pPr indent="0" lvl="0" marL="0" marR="0" rtl="0" algn="l">
              <a:lnSpc>
                <a:spcPct val="77119"/>
              </a:lnSpc>
              <a:spcBef>
                <a:spcPts val="0"/>
              </a:spcBef>
              <a:spcAft>
                <a:spcPts val="0"/>
              </a:spcAft>
              <a:buNone/>
            </a:pPr>
            <a:r>
              <a:t/>
            </a:r>
            <a:endParaRPr b="0" i="0" sz="4200" u="none" cap="none" strike="noStrike">
              <a:solidFill>
                <a:srgbClr val="000000"/>
              </a:solidFill>
              <a:latin typeface="Arial"/>
              <a:ea typeface="Arial"/>
              <a:cs typeface="Arial"/>
              <a:sym typeface="Arial"/>
            </a:endParaRPr>
          </a:p>
          <a:p>
            <a:pPr indent="0" lvl="0" marL="0" marR="0" rtl="0" algn="l">
              <a:lnSpc>
                <a:spcPct val="77119"/>
              </a:lnSpc>
              <a:spcBef>
                <a:spcPts val="0"/>
              </a:spcBef>
              <a:spcAft>
                <a:spcPts val="0"/>
              </a:spcAft>
              <a:buNone/>
            </a:pPr>
            <a:r>
              <a:rPr b="0" i="0" lang="en-US" sz="4200" u="none" cap="none" strike="noStrike">
                <a:solidFill>
                  <a:srgbClr val="000000"/>
                </a:solidFill>
                <a:latin typeface="Arial"/>
                <a:ea typeface="Arial"/>
                <a:cs typeface="Arial"/>
                <a:sym typeface="Arial"/>
              </a:rPr>
              <a:t>Reducción de jornada antes de la jubilación: modelo 80/90/100 (implementado el 01/01/2026) </a:t>
            </a:r>
            <a:endParaRPr/>
          </a:p>
          <a:p>
            <a:pPr indent="0" lvl="0" marL="0" marR="0" rtl="0" algn="l">
              <a:lnSpc>
                <a:spcPct val="77119"/>
              </a:lnSpc>
              <a:spcBef>
                <a:spcPts val="0"/>
              </a:spcBef>
              <a:spcAft>
                <a:spcPts val="0"/>
              </a:spcAft>
              <a:buNone/>
            </a:pPr>
            <a:r>
              <a:t/>
            </a:r>
            <a:endParaRPr b="0" i="0" sz="4200" u="none" cap="none" strike="noStrike">
              <a:solidFill>
                <a:srgbClr val="000000"/>
              </a:solidFill>
              <a:latin typeface="Arial"/>
              <a:ea typeface="Arial"/>
              <a:cs typeface="Arial"/>
              <a:sym typeface="Arial"/>
            </a:endParaRPr>
          </a:p>
          <a:p>
            <a:pPr indent="0" lvl="0" marL="0" marR="0" rtl="0" algn="l">
              <a:lnSpc>
                <a:spcPct val="77119"/>
              </a:lnSpc>
              <a:spcBef>
                <a:spcPts val="0"/>
              </a:spcBef>
              <a:spcAft>
                <a:spcPts val="0"/>
              </a:spcAft>
              <a:buNone/>
            </a:pPr>
            <a:r>
              <a:rPr b="0" i="0" lang="en-US" sz="4200" u="sng" cap="none" strike="noStrike">
                <a:solidFill>
                  <a:srgbClr val="0000FF"/>
                </a:solidFill>
                <a:latin typeface="Arial"/>
                <a:ea typeface="Arial"/>
                <a:cs typeface="Arial"/>
                <a:sym typeface="Arial"/>
                <a:hlinkClick r:id="rId7">
                  <a:extLst>
                    <a:ext uri="{A12FA001-AC4F-418D-AE19-62706E023703}">
                      <ahyp:hlinkClr val="tx"/>
                    </a:ext>
                  </a:extLst>
                </a:hlinkClick>
              </a:rPr>
              <a:t>Ley de salud y seguridad en el trabajo</a:t>
            </a:r>
            <a:endParaRPr b="0" i="0" sz="4200" u="sng" cap="none" strike="noStrike">
              <a:solidFill>
                <a:srgbClr val="0000FF"/>
              </a:solidFill>
              <a:latin typeface="Arial"/>
              <a:ea typeface="Arial"/>
              <a:cs typeface="Arial"/>
              <a:sym typeface="Arial"/>
              <a:hlinkClick r:id="rId8">
                <a:extLst>
                  <a:ext uri="{A12FA001-AC4F-418D-AE19-62706E023703}">
                    <ahyp:hlinkClr val="tx"/>
                  </a:ext>
                </a:extLst>
              </a:hlinkClick>
            </a:endParaRPr>
          </a:p>
          <a:p>
            <a:pPr indent="0" lvl="0" marL="0" marR="0" rtl="0" algn="l">
              <a:lnSpc>
                <a:spcPct val="77119"/>
              </a:lnSpc>
              <a:spcBef>
                <a:spcPts val="0"/>
              </a:spcBef>
              <a:spcAft>
                <a:spcPts val="0"/>
              </a:spcAft>
              <a:buNone/>
            </a:pPr>
            <a:r>
              <a:t/>
            </a:r>
            <a:endParaRPr b="0" i="0" sz="4200" u="sng" cap="none" strike="noStrike">
              <a:solidFill>
                <a:srgbClr val="0000FF"/>
              </a:solidFill>
              <a:latin typeface="Arial"/>
              <a:ea typeface="Arial"/>
              <a:cs typeface="Arial"/>
              <a:sym typeface="Arial"/>
              <a:hlinkClick r:id="rId9">
                <a:extLst>
                  <a:ext uri="{A12FA001-AC4F-418D-AE19-62706E023703}">
                    <ahyp:hlinkClr val="tx"/>
                  </a:ext>
                </a:extLst>
              </a:hlinkClick>
            </a:endParaRPr>
          </a:p>
          <a:p>
            <a:pPr indent="0" lvl="0" marL="0" marR="0" rtl="0" algn="l">
              <a:lnSpc>
                <a:spcPct val="77119"/>
              </a:lnSpc>
              <a:spcBef>
                <a:spcPts val="0"/>
              </a:spcBef>
              <a:spcAft>
                <a:spcPts val="0"/>
              </a:spcAft>
              <a:buNone/>
            </a:pPr>
            <a:r>
              <a:rPr b="0" i="0" lang="en-US" sz="4200" u="sng" cap="none" strike="noStrike">
                <a:solidFill>
                  <a:srgbClr val="0000FF"/>
                </a:solidFill>
                <a:latin typeface="Arial"/>
                <a:ea typeface="Arial"/>
                <a:cs typeface="Arial"/>
                <a:sym typeface="Arial"/>
                <a:hlinkClick r:id="rId10">
                  <a:extLst>
                    <a:ext uri="{A12FA001-AC4F-418D-AE19-62706E023703}">
                      <ahyp:hlinkClr val="tx"/>
                    </a:ext>
                  </a:extLst>
                </a:hlinkClick>
              </a:rPr>
              <a:t>Ley de Relaciones Laborales</a:t>
            </a:r>
            <a:endParaRPr b="0" i="0" sz="4200" u="sng" cap="none" strike="noStrike">
              <a:solidFill>
                <a:srgbClr val="0000FF"/>
              </a:solidFill>
              <a:latin typeface="Arial"/>
              <a:ea typeface="Arial"/>
              <a:cs typeface="Arial"/>
              <a:sym typeface="Arial"/>
              <a:hlinkClick r:id="rId11">
                <a:extLst>
                  <a:ext uri="{A12FA001-AC4F-418D-AE19-62706E023703}">
                    <ahyp:hlinkClr val="tx"/>
                  </a:ext>
                </a:extLst>
              </a:hlinkClick>
            </a:endParaRPr>
          </a:p>
          <a:p>
            <a:pPr indent="0" lvl="0" marL="0" marR="0" rtl="0" algn="l">
              <a:lnSpc>
                <a:spcPct val="77119"/>
              </a:lnSpc>
              <a:spcBef>
                <a:spcPts val="0"/>
              </a:spcBef>
              <a:spcAft>
                <a:spcPts val="0"/>
              </a:spcAft>
              <a:buNone/>
            </a:pPr>
            <a:r>
              <a:t/>
            </a:r>
            <a:endParaRPr b="0" i="0" sz="4200" u="sng" cap="none" strike="noStrike">
              <a:solidFill>
                <a:srgbClr val="0000FF"/>
              </a:solidFill>
              <a:latin typeface="Arial"/>
              <a:ea typeface="Arial"/>
              <a:cs typeface="Arial"/>
              <a:sym typeface="Arial"/>
              <a:hlinkClick r:id="rId12">
                <a:extLst>
                  <a:ext uri="{A12FA001-AC4F-418D-AE19-62706E023703}">
                    <ahyp:hlinkClr val="tx"/>
                  </a:ext>
                </a:extLst>
              </a:hlinkClick>
            </a:endParaRPr>
          </a:p>
          <a:p>
            <a:pPr indent="0" lvl="0" marL="0" marR="0" rtl="0" algn="l">
              <a:lnSpc>
                <a:spcPct val="77119"/>
              </a:lnSpc>
              <a:spcBef>
                <a:spcPts val="0"/>
              </a:spcBef>
              <a:spcAft>
                <a:spcPts val="0"/>
              </a:spcAft>
              <a:buNone/>
            </a:pPr>
            <a:r>
              <a:rPr b="0" i="0" lang="en-US" sz="4200" u="sng" cap="none" strike="noStrike">
                <a:solidFill>
                  <a:srgbClr val="0000FF"/>
                </a:solidFill>
                <a:latin typeface="Arial"/>
                <a:ea typeface="Arial"/>
                <a:cs typeface="Arial"/>
                <a:sym typeface="Arial"/>
                <a:hlinkClick r:id="rId13">
                  <a:extLst>
                    <a:ext uri="{A12FA001-AC4F-418D-AE19-62706E023703}">
                      <ahyp:hlinkClr val="tx"/>
                    </a:ext>
                  </a:extLst>
                </a:hlinkClick>
              </a:rPr>
              <a:t>Ley de Relaciones Laborales</a:t>
            </a:r>
            <a:endParaRPr b="0" i="0" sz="4200" u="sng" cap="none" strike="noStrike">
              <a:solidFill>
                <a:srgbClr val="0000FF"/>
              </a:solidFill>
              <a:latin typeface="Arial"/>
              <a:ea typeface="Arial"/>
              <a:cs typeface="Arial"/>
              <a:sym typeface="Arial"/>
              <a:hlinkClick r:id="rId14">
                <a:extLst>
                  <a:ext uri="{A12FA001-AC4F-418D-AE19-62706E023703}">
                    <ahyp:hlinkClr val="tx"/>
                  </a:ext>
                </a:extLst>
              </a:hlinkClick>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descr="Una imagen con texto, tipo de fuente, captura de pantalla, gráficos, descripción generada automáticamente" id="319" name="Google Shape;319;p23"/>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320" name="Google Shape;320;p23"/>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sp>
      <p:sp>
        <p:nvSpPr>
          <p:cNvPr descr="Una imagen con fuente, gráficos, logotipo y captura de pantalla. Descripción generada automáticamente." id="321" name="Google Shape;321;p23"/>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sp>
      <p:sp>
        <p:nvSpPr>
          <p:cNvPr id="322" name="Google Shape;322;p23"/>
          <p:cNvSpPr/>
          <p:nvPr/>
        </p:nvSpPr>
        <p:spPr>
          <a:xfrm>
            <a:off x="2136562" y="0"/>
            <a:ext cx="16151446" cy="707327"/>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323" name="Google Shape;323;p23"/>
          <p:cNvSpPr txBox="1"/>
          <p:nvPr/>
        </p:nvSpPr>
        <p:spPr>
          <a:xfrm>
            <a:off x="1348740" y="1143476"/>
            <a:ext cx="15590520" cy="5974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200" u="none" cap="none" strike="noStrike">
                <a:solidFill>
                  <a:srgbClr val="FF6D25"/>
                </a:solidFill>
                <a:latin typeface="Arial"/>
                <a:ea typeface="Arial"/>
                <a:cs typeface="Arial"/>
                <a:sym typeface="Arial"/>
              </a:rPr>
              <a:t>Lectura adicional:</a:t>
            </a:r>
            <a:endParaRPr/>
          </a:p>
        </p:txBody>
      </p:sp>
      <p:sp>
        <p:nvSpPr>
          <p:cNvPr id="324" name="Google Shape;324;p23"/>
          <p:cNvSpPr txBox="1"/>
          <p:nvPr/>
        </p:nvSpPr>
        <p:spPr>
          <a:xfrm>
            <a:off x="1239460" y="2167690"/>
            <a:ext cx="15590520" cy="4616648"/>
          </a:xfrm>
          <a:prstGeom prst="rect">
            <a:avLst/>
          </a:prstGeom>
          <a:noFill/>
          <a:ln>
            <a:noFill/>
          </a:ln>
        </p:spPr>
        <p:txBody>
          <a:bodyPr anchorCtr="0" anchor="t" bIns="0" lIns="0" spcFirstLastPara="1" rIns="0" wrap="square" tIns="0">
            <a:spAutoFit/>
          </a:bodyPr>
          <a:lstStyle/>
          <a:p>
            <a:pPr indent="0" lvl="0" marL="0" marR="0" rtl="0" algn="l">
              <a:lnSpc>
                <a:spcPct val="252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295592" lvl="2" marL="886778" marR="0" rtl="0" algn="l">
              <a:lnSpc>
                <a:spcPct val="108000"/>
              </a:lnSpc>
              <a:spcBef>
                <a:spcPts val="0"/>
              </a:spcBef>
              <a:spcAft>
                <a:spcPts val="0"/>
              </a:spcAft>
              <a:buClr>
                <a:srgbClr val="0000FF"/>
              </a:buClr>
              <a:buSzPts val="4200"/>
              <a:buFont typeface="Arial"/>
              <a:buChar char="⚬"/>
            </a:pPr>
            <a:r>
              <a:rPr b="0" i="0" lang="en-US" sz="4200" u="sng" cap="none" strike="noStrike">
                <a:solidFill>
                  <a:srgbClr val="0000FF"/>
                </a:solidFill>
                <a:latin typeface="Arial"/>
                <a:ea typeface="Arial"/>
                <a:cs typeface="Arial"/>
                <a:sym typeface="Arial"/>
                <a:hlinkClick r:id="rId6">
                  <a:extLst>
                    <a:ext uri="{A12FA001-AC4F-418D-AE19-62706E023703}">
                      <ahyp:hlinkClr val="tx"/>
                    </a:ext>
                  </a:extLst>
                </a:hlinkClick>
              </a:rPr>
              <a:t>Lugares de trabajo para todas las edades</a:t>
            </a:r>
            <a:endParaRPr b="0" i="0" sz="4200" u="sng" cap="none" strike="noStrike">
              <a:solidFill>
                <a:srgbClr val="0000FF"/>
              </a:solidFill>
              <a:latin typeface="Arial"/>
              <a:ea typeface="Arial"/>
              <a:cs typeface="Arial"/>
              <a:sym typeface="Arial"/>
              <a:hlinkClick r:id="rId7">
                <a:extLst>
                  <a:ext uri="{A12FA001-AC4F-418D-AE19-62706E023703}">
                    <ahyp:hlinkClr val="tx"/>
                  </a:ext>
                </a:extLst>
              </a:hlinkClick>
            </a:endParaRPr>
          </a:p>
          <a:p>
            <a:pPr indent="-295592" lvl="2" marL="886778" marR="0" rtl="0" algn="l">
              <a:lnSpc>
                <a:spcPct val="108000"/>
              </a:lnSpc>
              <a:spcBef>
                <a:spcPts val="0"/>
              </a:spcBef>
              <a:spcAft>
                <a:spcPts val="0"/>
              </a:spcAft>
              <a:buClr>
                <a:srgbClr val="0000FF"/>
              </a:buClr>
              <a:buSzPts val="4200"/>
              <a:buFont typeface="Arial"/>
              <a:buChar char="⚬"/>
            </a:pPr>
            <a:r>
              <a:rPr b="0" i="0" lang="en-US" sz="4200" u="sng" cap="none" strike="noStrike">
                <a:solidFill>
                  <a:srgbClr val="0000FF"/>
                </a:solidFill>
                <a:latin typeface="Arial"/>
                <a:ea typeface="Arial"/>
                <a:cs typeface="Arial"/>
                <a:sym typeface="Arial"/>
                <a:hlinkClick r:id="rId8">
                  <a:extLst>
                    <a:ext uri="{A12FA001-AC4F-418D-AE19-62706E023703}">
                      <ahyp:hlinkClr val="tx"/>
                    </a:ext>
                  </a:extLst>
                </a:hlinkClick>
              </a:rPr>
              <a:t>Informe mundial de la OMS sobre el edadismo</a:t>
            </a:r>
            <a:endParaRPr b="0" i="0" sz="4200" u="sng" cap="none" strike="noStrike">
              <a:solidFill>
                <a:srgbClr val="0000FF"/>
              </a:solidFill>
              <a:latin typeface="Arial"/>
              <a:ea typeface="Arial"/>
              <a:cs typeface="Arial"/>
              <a:sym typeface="Arial"/>
              <a:hlinkClick r:id="rId9">
                <a:extLst>
                  <a:ext uri="{A12FA001-AC4F-418D-AE19-62706E023703}">
                    <ahyp:hlinkClr val="tx"/>
                  </a:ext>
                </a:extLst>
              </a:hlinkClick>
            </a:endParaRPr>
          </a:p>
          <a:p>
            <a:pPr indent="-295592" lvl="2" marL="886778" marR="0" rtl="0" algn="l">
              <a:lnSpc>
                <a:spcPct val="108000"/>
              </a:lnSpc>
              <a:spcBef>
                <a:spcPts val="0"/>
              </a:spcBef>
              <a:spcAft>
                <a:spcPts val="0"/>
              </a:spcAft>
              <a:buClr>
                <a:srgbClr val="0000FF"/>
              </a:buClr>
              <a:buSzPts val="4200"/>
              <a:buFont typeface="Arial"/>
              <a:buChar char="⚬"/>
            </a:pPr>
            <a:r>
              <a:rPr b="0" i="0" lang="en-US" sz="4200" u="sng" cap="none" strike="noStrike">
                <a:solidFill>
                  <a:srgbClr val="0000FF"/>
                </a:solidFill>
                <a:latin typeface="Arial"/>
                <a:ea typeface="Arial"/>
                <a:cs typeface="Arial"/>
                <a:sym typeface="Arial"/>
                <a:hlinkClick r:id="rId10">
                  <a:extLst>
                    <a:ext uri="{A12FA001-AC4F-418D-AE19-62706E023703}">
                      <ahyp:hlinkClr val="tx"/>
                    </a:ext>
                  </a:extLst>
                </a:hlinkClick>
              </a:rPr>
              <a:t>Promoción de una fuerza laboral inclusiva con la edad</a:t>
            </a:r>
            <a:endParaRPr b="0" i="0" sz="4200" u="sng" cap="none" strike="noStrike">
              <a:solidFill>
                <a:srgbClr val="0000FF"/>
              </a:solidFill>
              <a:latin typeface="Arial"/>
              <a:ea typeface="Arial"/>
              <a:cs typeface="Arial"/>
              <a:sym typeface="Arial"/>
              <a:hlinkClick r:id="rId11">
                <a:extLst>
                  <a:ext uri="{A12FA001-AC4F-418D-AE19-62706E023703}">
                    <ahyp:hlinkClr val="tx"/>
                  </a:ext>
                </a:extLst>
              </a:hlinkClick>
            </a:endParaRPr>
          </a:p>
          <a:p>
            <a:pPr indent="-295592" lvl="2" marL="886778" marR="0" rtl="0" algn="l">
              <a:lnSpc>
                <a:spcPct val="108000"/>
              </a:lnSpc>
              <a:spcBef>
                <a:spcPts val="0"/>
              </a:spcBef>
              <a:spcAft>
                <a:spcPts val="0"/>
              </a:spcAft>
              <a:buClr>
                <a:srgbClr val="0000FF"/>
              </a:buClr>
              <a:buSzPts val="4200"/>
              <a:buFont typeface="Arial"/>
              <a:buChar char="⚬"/>
            </a:pPr>
            <a:r>
              <a:rPr b="0" i="0" lang="en-US" sz="4200" u="sng" cap="none" strike="noStrike">
                <a:solidFill>
                  <a:srgbClr val="0000FF"/>
                </a:solidFill>
                <a:latin typeface="Arial"/>
                <a:ea typeface="Arial"/>
                <a:cs typeface="Arial"/>
                <a:sym typeface="Arial"/>
                <a:hlinkClick r:id="rId12">
                  <a:extLst>
                    <a:ext uri="{A12FA001-AC4F-418D-AE19-62706E023703}">
                      <ahyp:hlinkClr val="tx"/>
                    </a:ext>
                  </a:extLst>
                </a:hlinkClick>
              </a:rPr>
              <a:t>Evolución del mercado laboral y de los salarios en Europa en 2024</a:t>
            </a:r>
            <a:endParaRPr/>
          </a:p>
          <a:p>
            <a:pPr indent="-295592" lvl="2" marL="886778" marR="0" rtl="0" algn="l">
              <a:lnSpc>
                <a:spcPct val="108000"/>
              </a:lnSpc>
              <a:spcBef>
                <a:spcPts val="0"/>
              </a:spcBef>
              <a:spcAft>
                <a:spcPts val="0"/>
              </a:spcAft>
              <a:buClr>
                <a:srgbClr val="0000FF"/>
              </a:buClr>
              <a:buSzPts val="4200"/>
              <a:buFont typeface="Arial"/>
              <a:buChar char="⚬"/>
            </a:pPr>
            <a:r>
              <a:rPr b="0" i="0" lang="en-US" sz="4200" u="sng" cap="none" strike="noStrike">
                <a:solidFill>
                  <a:srgbClr val="0000FF"/>
                </a:solidFill>
                <a:latin typeface="Arial"/>
                <a:ea typeface="Arial"/>
                <a:cs typeface="Arial"/>
                <a:sym typeface="Arial"/>
                <a:hlinkClick r:id="rId13">
                  <a:extLst>
                    <a:ext uri="{A12FA001-AC4F-418D-AE19-62706E023703}">
                      <ahyp:hlinkClr val="tx"/>
                    </a:ext>
                  </a:extLst>
                </a:hlinkClick>
              </a:rPr>
              <a:t>Apoyo a las personas mayores en el mercado laboral</a:t>
            </a:r>
            <a:endParaRPr b="0" i="0" sz="4200" u="sng" cap="none" strike="noStrike">
              <a:solidFill>
                <a:srgbClr val="0000FF"/>
              </a:solidFill>
              <a:latin typeface="Arial"/>
              <a:ea typeface="Arial"/>
              <a:cs typeface="Arial"/>
              <a:sym typeface="Arial"/>
              <a:hlinkClick r:id="rId14">
                <a:extLst>
                  <a:ext uri="{A12FA001-AC4F-418D-AE19-62706E023703}">
                    <ahyp:hlinkClr val="tx"/>
                  </a:ext>
                </a:extLst>
              </a:hlinkClick>
            </a:endParaRPr>
          </a:p>
          <a:p>
            <a:pPr indent="-295592" lvl="2" marL="886778" marR="0" rtl="0" algn="l">
              <a:lnSpc>
                <a:spcPct val="108000"/>
              </a:lnSpc>
              <a:spcBef>
                <a:spcPts val="0"/>
              </a:spcBef>
              <a:spcAft>
                <a:spcPts val="0"/>
              </a:spcAft>
              <a:buClr>
                <a:srgbClr val="0000FF"/>
              </a:buClr>
              <a:buSzPts val="4200"/>
              <a:buFont typeface="Arial"/>
              <a:buChar char="⚬"/>
            </a:pPr>
            <a:r>
              <a:rPr b="0" i="0" lang="en-US" sz="4200" u="sng" cap="none" strike="noStrike">
                <a:solidFill>
                  <a:srgbClr val="0000FF"/>
                </a:solidFill>
                <a:latin typeface="Arial"/>
                <a:ea typeface="Arial"/>
                <a:cs typeface="Arial"/>
                <a:sym typeface="Arial"/>
                <a:hlinkClick r:id="rId15">
                  <a:extLst>
                    <a:ext uri="{A12FA001-AC4F-418D-AE19-62706E023703}">
                      <ahyp:hlinkClr val="tx"/>
                    </a:ext>
                  </a:extLst>
                </a:hlinkClick>
              </a:rPr>
              <a:t>Informe de Adecuación de Pensiones 2024</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descr="Uma imagem com texto, Tipo de letra, captura de ecrã, Gráficos  Descrição gerada automaticamente" id="329" name="Google Shape;329;p24"/>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330" name="Google Shape;330;p24"/>
          <p:cNvSpPr/>
          <p:nvPr/>
        </p:nvSpPr>
        <p:spPr>
          <a:xfrm>
            <a:off x="0" y="9297914"/>
            <a:ext cx="18288000" cy="989076"/>
          </a:xfrm>
          <a:custGeom>
            <a:rect b="b" l="l" r="r" t="t"/>
            <a:pathLst>
              <a:path extrusionOk="0" h="1318768" w="24384000">
                <a:moveTo>
                  <a:pt x="0" y="0"/>
                </a:moveTo>
                <a:lnTo>
                  <a:pt x="24384000" y="0"/>
                </a:lnTo>
                <a:lnTo>
                  <a:pt x="24384000" y="1318768"/>
                </a:lnTo>
                <a:lnTo>
                  <a:pt x="0" y="1318768"/>
                </a:lnTo>
                <a:close/>
              </a:path>
            </a:pathLst>
          </a:custGeom>
          <a:solidFill>
            <a:srgbClr val="FF6D25"/>
          </a:solidFill>
          <a:ln>
            <a:noFill/>
          </a:ln>
        </p:spPr>
      </p:sp>
      <p:sp>
        <p:nvSpPr>
          <p:cNvPr id="331" name="Google Shape;331;p24"/>
          <p:cNvSpPr/>
          <p:nvPr/>
        </p:nvSpPr>
        <p:spPr>
          <a:xfrm>
            <a:off x="5626741" y="5844569"/>
            <a:ext cx="6614351" cy="3060382"/>
          </a:xfrm>
          <a:custGeom>
            <a:rect b="b" l="l" r="r" t="t"/>
            <a:pathLst>
              <a:path extrusionOk="0" h="4080510" w="8819134">
                <a:moveTo>
                  <a:pt x="0" y="0"/>
                </a:moveTo>
                <a:lnTo>
                  <a:pt x="8819134" y="0"/>
                </a:lnTo>
                <a:lnTo>
                  <a:pt x="8819134" y="4080510"/>
                </a:lnTo>
                <a:lnTo>
                  <a:pt x="0" y="4080510"/>
                </a:lnTo>
                <a:lnTo>
                  <a:pt x="0" y="0"/>
                </a:lnTo>
                <a:close/>
              </a:path>
            </a:pathLst>
          </a:custGeom>
          <a:blipFill rotWithShape="1">
            <a:blip r:embed="rId4">
              <a:alphaModFix/>
            </a:blip>
            <a:stretch>
              <a:fillRect b="-8698" l="0" r="0" t="-8699"/>
            </a:stretch>
          </a:blipFill>
          <a:ln>
            <a:noFill/>
          </a:ln>
        </p:spPr>
      </p:sp>
      <p:sp>
        <p:nvSpPr>
          <p:cNvPr descr="Uma imagem com estrela, Tipo de letra, Gráficos, símbolo  Descrição gerada automaticamente" id="332" name="Google Shape;332;p24"/>
          <p:cNvSpPr/>
          <p:nvPr/>
        </p:nvSpPr>
        <p:spPr>
          <a:xfrm>
            <a:off x="6199937" y="4004777"/>
            <a:ext cx="860679" cy="619316"/>
          </a:xfrm>
          <a:custGeom>
            <a:rect b="b" l="l" r="r" t="t"/>
            <a:pathLst>
              <a:path extrusionOk="0" h="825754" w="1147572">
                <a:moveTo>
                  <a:pt x="0" y="0"/>
                </a:moveTo>
                <a:lnTo>
                  <a:pt x="1147572" y="0"/>
                </a:lnTo>
                <a:lnTo>
                  <a:pt x="1147572" y="825754"/>
                </a:lnTo>
                <a:lnTo>
                  <a:pt x="0" y="825754"/>
                </a:lnTo>
                <a:lnTo>
                  <a:pt x="0" y="0"/>
                </a:lnTo>
                <a:close/>
              </a:path>
            </a:pathLst>
          </a:custGeom>
          <a:blipFill rotWithShape="1">
            <a:blip r:embed="rId5">
              <a:alphaModFix/>
            </a:blip>
            <a:stretch>
              <a:fillRect b="-32" l="0" r="-5" t="-33"/>
            </a:stretch>
          </a:blipFill>
          <a:ln>
            <a:noFill/>
          </a:ln>
        </p:spPr>
      </p:sp>
      <p:sp>
        <p:nvSpPr>
          <p:cNvPr descr="Uma imagem com Tipo de letra, Gráficos, texto, design gráfico  Descrição gerada automaticamente" id="333" name="Google Shape;333;p24"/>
          <p:cNvSpPr/>
          <p:nvPr/>
        </p:nvSpPr>
        <p:spPr>
          <a:xfrm>
            <a:off x="9086240" y="4066232"/>
            <a:ext cx="1420654" cy="496443"/>
          </a:xfrm>
          <a:custGeom>
            <a:rect b="b" l="l" r="r" t="t"/>
            <a:pathLst>
              <a:path extrusionOk="0" h="661924" w="1894205">
                <a:moveTo>
                  <a:pt x="0" y="0"/>
                </a:moveTo>
                <a:lnTo>
                  <a:pt x="1894205" y="0"/>
                </a:lnTo>
                <a:lnTo>
                  <a:pt x="1894205" y="661924"/>
                </a:lnTo>
                <a:lnTo>
                  <a:pt x="0" y="661924"/>
                </a:lnTo>
                <a:lnTo>
                  <a:pt x="0" y="0"/>
                </a:lnTo>
                <a:close/>
              </a:path>
            </a:pathLst>
          </a:custGeom>
          <a:blipFill rotWithShape="1">
            <a:blip r:embed="rId6">
              <a:alphaModFix/>
            </a:blip>
            <a:stretch>
              <a:fillRect b="-188" l="0" r="2" t="-195"/>
            </a:stretch>
          </a:blipFill>
          <a:ln>
            <a:noFill/>
          </a:ln>
        </p:spPr>
      </p:sp>
      <p:sp>
        <p:nvSpPr>
          <p:cNvPr descr="Uma imagem com texto, Tipo de letra, símbolo, captura de ecrã  Descrição gerada automaticamente" id="334" name="Google Shape;334;p24"/>
          <p:cNvSpPr/>
          <p:nvPr/>
        </p:nvSpPr>
        <p:spPr>
          <a:xfrm>
            <a:off x="10285876" y="4942227"/>
            <a:ext cx="734759" cy="541687"/>
          </a:xfrm>
          <a:custGeom>
            <a:rect b="b" l="l" r="r" t="t"/>
            <a:pathLst>
              <a:path extrusionOk="0" h="722249" w="979678">
                <a:moveTo>
                  <a:pt x="0" y="0"/>
                </a:moveTo>
                <a:lnTo>
                  <a:pt x="979678" y="0"/>
                </a:lnTo>
                <a:lnTo>
                  <a:pt x="979678" y="722249"/>
                </a:lnTo>
                <a:lnTo>
                  <a:pt x="0" y="722249"/>
                </a:lnTo>
                <a:lnTo>
                  <a:pt x="0" y="0"/>
                </a:lnTo>
                <a:close/>
              </a:path>
            </a:pathLst>
          </a:custGeom>
          <a:blipFill rotWithShape="1">
            <a:blip r:embed="rId7">
              <a:alphaModFix/>
            </a:blip>
            <a:stretch>
              <a:fillRect b="-167" l="0" r="-5" t="-168"/>
            </a:stretch>
          </a:blipFill>
          <a:ln>
            <a:noFill/>
          </a:ln>
        </p:spPr>
      </p:sp>
      <p:sp>
        <p:nvSpPr>
          <p:cNvPr descr="Uma imagem com texto, Tipo de letra, logótipo, Gráficos  Descrição gerada automaticamente" id="335" name="Google Shape;335;p24"/>
          <p:cNvSpPr/>
          <p:nvPr/>
        </p:nvSpPr>
        <p:spPr>
          <a:xfrm>
            <a:off x="10930976" y="4138727"/>
            <a:ext cx="1057751" cy="351377"/>
          </a:xfrm>
          <a:custGeom>
            <a:rect b="b" l="l" r="r" t="t"/>
            <a:pathLst>
              <a:path extrusionOk="0" h="468503" w="1410335">
                <a:moveTo>
                  <a:pt x="0" y="0"/>
                </a:moveTo>
                <a:lnTo>
                  <a:pt x="1410335" y="0"/>
                </a:lnTo>
                <a:lnTo>
                  <a:pt x="1410335" y="468503"/>
                </a:lnTo>
                <a:lnTo>
                  <a:pt x="0" y="468503"/>
                </a:lnTo>
                <a:lnTo>
                  <a:pt x="0" y="0"/>
                </a:lnTo>
                <a:close/>
              </a:path>
            </a:pathLst>
          </a:custGeom>
          <a:blipFill rotWithShape="1">
            <a:blip r:embed="rId8">
              <a:alphaModFix/>
            </a:blip>
            <a:stretch>
              <a:fillRect b="-178" l="0" r="-2" t="-168"/>
            </a:stretch>
          </a:blipFill>
          <a:ln>
            <a:noFill/>
          </a:ln>
        </p:spPr>
      </p:sp>
      <p:sp>
        <p:nvSpPr>
          <p:cNvPr descr="Uma imagem com Tipo de letra, Gráficos, captura de ecrã, texto  Descrição gerada automaticamente" id="336" name="Google Shape;336;p24"/>
          <p:cNvSpPr/>
          <p:nvPr/>
        </p:nvSpPr>
        <p:spPr>
          <a:xfrm>
            <a:off x="8942013" y="4767024"/>
            <a:ext cx="930211" cy="930211"/>
          </a:xfrm>
          <a:custGeom>
            <a:rect b="b" l="l" r="r" t="t"/>
            <a:pathLst>
              <a:path extrusionOk="0" h="1240282" w="1240282">
                <a:moveTo>
                  <a:pt x="0" y="0"/>
                </a:moveTo>
                <a:lnTo>
                  <a:pt x="1240282" y="0"/>
                </a:lnTo>
                <a:lnTo>
                  <a:pt x="1240282" y="1240282"/>
                </a:lnTo>
                <a:lnTo>
                  <a:pt x="0" y="1240282"/>
                </a:lnTo>
                <a:lnTo>
                  <a:pt x="0" y="0"/>
                </a:lnTo>
                <a:close/>
              </a:path>
            </a:pathLst>
          </a:custGeom>
          <a:blipFill rotWithShape="1">
            <a:blip r:embed="rId9">
              <a:alphaModFix/>
            </a:blip>
            <a:stretch>
              <a:fillRect b="-1" l="0" r="-1" t="0"/>
            </a:stretch>
          </a:blipFill>
          <a:ln>
            <a:noFill/>
          </a:ln>
        </p:spPr>
      </p:sp>
      <p:sp>
        <p:nvSpPr>
          <p:cNvPr descr="Uma imagem com texto, Tipo de letra, logótipo, Gráficos  Descrição gerada automaticamente" id="337" name="Google Shape;337;p24"/>
          <p:cNvSpPr/>
          <p:nvPr/>
        </p:nvSpPr>
        <p:spPr>
          <a:xfrm>
            <a:off x="7484783" y="4082644"/>
            <a:ext cx="1177385" cy="463582"/>
          </a:xfrm>
          <a:custGeom>
            <a:rect b="b" l="l" r="r" t="t"/>
            <a:pathLst>
              <a:path extrusionOk="0" h="618109" w="1569847">
                <a:moveTo>
                  <a:pt x="0" y="0"/>
                </a:moveTo>
                <a:lnTo>
                  <a:pt x="1569847" y="0"/>
                </a:lnTo>
                <a:lnTo>
                  <a:pt x="1569847" y="618109"/>
                </a:lnTo>
                <a:lnTo>
                  <a:pt x="0" y="618109"/>
                </a:lnTo>
                <a:lnTo>
                  <a:pt x="0" y="0"/>
                </a:lnTo>
                <a:close/>
              </a:path>
            </a:pathLst>
          </a:custGeom>
          <a:blipFill rotWithShape="1">
            <a:blip r:embed="rId10">
              <a:alphaModFix/>
            </a:blip>
            <a:stretch>
              <a:fillRect b="-265" l="0" r="4" t="-262"/>
            </a:stretch>
          </a:blipFill>
          <a:ln>
            <a:noFill/>
          </a:ln>
        </p:spPr>
      </p:sp>
      <p:sp>
        <p:nvSpPr>
          <p:cNvPr id="338" name="Google Shape;338;p24"/>
          <p:cNvSpPr/>
          <p:nvPr/>
        </p:nvSpPr>
        <p:spPr>
          <a:xfrm>
            <a:off x="6991445" y="4992900"/>
            <a:ext cx="1536916" cy="458667"/>
          </a:xfrm>
          <a:custGeom>
            <a:rect b="b" l="l" r="r" t="t"/>
            <a:pathLst>
              <a:path extrusionOk="0" h="458667" w="1536916">
                <a:moveTo>
                  <a:pt x="0" y="0"/>
                </a:moveTo>
                <a:lnTo>
                  <a:pt x="1536916" y="0"/>
                </a:lnTo>
                <a:lnTo>
                  <a:pt x="1536916" y="458667"/>
                </a:lnTo>
                <a:lnTo>
                  <a:pt x="0" y="458667"/>
                </a:lnTo>
                <a:lnTo>
                  <a:pt x="0" y="0"/>
                </a:lnTo>
                <a:close/>
              </a:path>
            </a:pathLst>
          </a:custGeom>
          <a:blipFill rotWithShape="1">
            <a:blip r:embed="rId11">
              <a:alphaModFix/>
            </a:blip>
            <a:stretch>
              <a:fillRect b="-674" l="0" r="0" t="-676"/>
            </a:stretch>
          </a:blipFill>
          <a:ln>
            <a:noFill/>
          </a:ln>
        </p:spPr>
      </p:sp>
      <p:sp>
        <p:nvSpPr>
          <p:cNvPr id="339" name="Google Shape;339;p24"/>
          <p:cNvSpPr/>
          <p:nvPr/>
        </p:nvSpPr>
        <p:spPr>
          <a:xfrm>
            <a:off x="-21803" y="-35071"/>
            <a:ext cx="18296096" cy="2630710"/>
          </a:xfrm>
          <a:custGeom>
            <a:rect b="b" l="l" r="r" t="t"/>
            <a:pathLst>
              <a:path extrusionOk="0" h="3507613" w="24394795">
                <a:moveTo>
                  <a:pt x="0" y="0"/>
                </a:moveTo>
                <a:lnTo>
                  <a:pt x="24394795" y="0"/>
                </a:lnTo>
                <a:lnTo>
                  <a:pt x="24394795" y="3507613"/>
                </a:lnTo>
                <a:lnTo>
                  <a:pt x="0" y="3507613"/>
                </a:lnTo>
                <a:close/>
              </a:path>
            </a:pathLst>
          </a:custGeom>
          <a:solidFill>
            <a:srgbClr val="FF9525"/>
          </a:solidFill>
          <a:ln>
            <a:noFill/>
          </a:ln>
        </p:spPr>
      </p:sp>
      <p:sp>
        <p:nvSpPr>
          <p:cNvPr id="340" name="Google Shape;340;p24"/>
          <p:cNvSpPr txBox="1"/>
          <p:nvPr/>
        </p:nvSpPr>
        <p:spPr>
          <a:xfrm>
            <a:off x="6199450" y="515050"/>
            <a:ext cx="6514500" cy="1523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9900" u="none" cap="none" strike="noStrike">
                <a:solidFill>
                  <a:srgbClr val="FFFFFF"/>
                </a:solidFill>
                <a:latin typeface="Arial"/>
                <a:ea typeface="Arial"/>
                <a:cs typeface="Arial"/>
                <a:sym typeface="Arial"/>
              </a:rPr>
              <a:t>GRACIAS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descr="Uma imagem com texto, Tipo de letra, captura de ecrã, Gráficos  Descrição gerada automaticamente" id="345" name="Google Shape;345;p25"/>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sp>
      <p:sp>
        <p:nvSpPr>
          <p:cNvPr id="346" name="Google Shape;346;p25"/>
          <p:cNvSpPr/>
          <p:nvPr/>
        </p:nvSpPr>
        <p:spPr>
          <a:xfrm>
            <a:off x="0" y="9297914"/>
            <a:ext cx="18288000" cy="989076"/>
          </a:xfrm>
          <a:custGeom>
            <a:rect b="b" l="l" r="r" t="t"/>
            <a:pathLst>
              <a:path extrusionOk="0" h="1318768" w="24384000">
                <a:moveTo>
                  <a:pt x="0" y="0"/>
                </a:moveTo>
                <a:lnTo>
                  <a:pt x="24384000" y="0"/>
                </a:lnTo>
                <a:lnTo>
                  <a:pt x="24384000" y="1318768"/>
                </a:lnTo>
                <a:lnTo>
                  <a:pt x="0" y="1318768"/>
                </a:lnTo>
                <a:close/>
              </a:path>
            </a:pathLst>
          </a:custGeom>
          <a:solidFill>
            <a:srgbClr val="FF6D25"/>
          </a:solidFill>
          <a:ln>
            <a:noFill/>
          </a:ln>
        </p:spPr>
      </p:sp>
      <p:sp>
        <p:nvSpPr>
          <p:cNvPr id="347" name="Google Shape;347;p25"/>
          <p:cNvSpPr/>
          <p:nvPr/>
        </p:nvSpPr>
        <p:spPr>
          <a:xfrm>
            <a:off x="5626741" y="5844569"/>
            <a:ext cx="6614351" cy="3060382"/>
          </a:xfrm>
          <a:custGeom>
            <a:rect b="b" l="l" r="r" t="t"/>
            <a:pathLst>
              <a:path extrusionOk="0" h="4080510" w="8819134">
                <a:moveTo>
                  <a:pt x="0" y="0"/>
                </a:moveTo>
                <a:lnTo>
                  <a:pt x="8819134" y="0"/>
                </a:lnTo>
                <a:lnTo>
                  <a:pt x="8819134" y="4080510"/>
                </a:lnTo>
                <a:lnTo>
                  <a:pt x="0" y="4080510"/>
                </a:lnTo>
                <a:lnTo>
                  <a:pt x="0" y="0"/>
                </a:lnTo>
                <a:close/>
              </a:path>
            </a:pathLst>
          </a:custGeom>
          <a:blipFill rotWithShape="1">
            <a:blip r:embed="rId4">
              <a:alphaModFix/>
            </a:blip>
            <a:stretch>
              <a:fillRect b="-8698" l="0" r="0" t="-8699"/>
            </a:stretch>
          </a:blipFill>
          <a:ln>
            <a:noFill/>
          </a:ln>
        </p:spPr>
      </p:sp>
      <p:sp>
        <p:nvSpPr>
          <p:cNvPr descr="Uma imagem com estrela, Tipo de letra, Gráficos, símbolo  Descrição gerada automaticamente" id="348" name="Google Shape;348;p25"/>
          <p:cNvSpPr/>
          <p:nvPr/>
        </p:nvSpPr>
        <p:spPr>
          <a:xfrm>
            <a:off x="6199937" y="4004777"/>
            <a:ext cx="860679" cy="619316"/>
          </a:xfrm>
          <a:custGeom>
            <a:rect b="b" l="l" r="r" t="t"/>
            <a:pathLst>
              <a:path extrusionOk="0" h="825754" w="1147572">
                <a:moveTo>
                  <a:pt x="0" y="0"/>
                </a:moveTo>
                <a:lnTo>
                  <a:pt x="1147572" y="0"/>
                </a:lnTo>
                <a:lnTo>
                  <a:pt x="1147572" y="825754"/>
                </a:lnTo>
                <a:lnTo>
                  <a:pt x="0" y="825754"/>
                </a:lnTo>
                <a:lnTo>
                  <a:pt x="0" y="0"/>
                </a:lnTo>
                <a:close/>
              </a:path>
            </a:pathLst>
          </a:custGeom>
          <a:blipFill rotWithShape="1">
            <a:blip r:embed="rId5">
              <a:alphaModFix/>
            </a:blip>
            <a:stretch>
              <a:fillRect b="-32" l="0" r="-5" t="-33"/>
            </a:stretch>
          </a:blipFill>
          <a:ln>
            <a:noFill/>
          </a:ln>
        </p:spPr>
      </p:sp>
      <p:sp>
        <p:nvSpPr>
          <p:cNvPr descr="Uma imagem com Tipo de letra, Gráficos, texto, design gráfico  Descrição gerada automaticamente" id="349" name="Google Shape;349;p25"/>
          <p:cNvSpPr/>
          <p:nvPr/>
        </p:nvSpPr>
        <p:spPr>
          <a:xfrm>
            <a:off x="9086240" y="4066232"/>
            <a:ext cx="1420654" cy="496443"/>
          </a:xfrm>
          <a:custGeom>
            <a:rect b="b" l="l" r="r" t="t"/>
            <a:pathLst>
              <a:path extrusionOk="0" h="661924" w="1894205">
                <a:moveTo>
                  <a:pt x="0" y="0"/>
                </a:moveTo>
                <a:lnTo>
                  <a:pt x="1894205" y="0"/>
                </a:lnTo>
                <a:lnTo>
                  <a:pt x="1894205" y="661924"/>
                </a:lnTo>
                <a:lnTo>
                  <a:pt x="0" y="661924"/>
                </a:lnTo>
                <a:lnTo>
                  <a:pt x="0" y="0"/>
                </a:lnTo>
                <a:close/>
              </a:path>
            </a:pathLst>
          </a:custGeom>
          <a:blipFill rotWithShape="1">
            <a:blip r:embed="rId6">
              <a:alphaModFix/>
            </a:blip>
            <a:stretch>
              <a:fillRect b="-188" l="0" r="2" t="-195"/>
            </a:stretch>
          </a:blipFill>
          <a:ln>
            <a:noFill/>
          </a:ln>
        </p:spPr>
      </p:sp>
      <p:sp>
        <p:nvSpPr>
          <p:cNvPr descr="Uma imagem com texto, Tipo de letra, símbolo, captura de ecrã  Descrição gerada automaticamente" id="350" name="Google Shape;350;p25"/>
          <p:cNvSpPr/>
          <p:nvPr/>
        </p:nvSpPr>
        <p:spPr>
          <a:xfrm>
            <a:off x="10285876" y="4942227"/>
            <a:ext cx="734759" cy="541687"/>
          </a:xfrm>
          <a:custGeom>
            <a:rect b="b" l="l" r="r" t="t"/>
            <a:pathLst>
              <a:path extrusionOk="0" h="722249" w="979678">
                <a:moveTo>
                  <a:pt x="0" y="0"/>
                </a:moveTo>
                <a:lnTo>
                  <a:pt x="979678" y="0"/>
                </a:lnTo>
                <a:lnTo>
                  <a:pt x="979678" y="722249"/>
                </a:lnTo>
                <a:lnTo>
                  <a:pt x="0" y="722249"/>
                </a:lnTo>
                <a:lnTo>
                  <a:pt x="0" y="0"/>
                </a:lnTo>
                <a:close/>
              </a:path>
            </a:pathLst>
          </a:custGeom>
          <a:blipFill rotWithShape="1">
            <a:blip r:embed="rId7">
              <a:alphaModFix/>
            </a:blip>
            <a:stretch>
              <a:fillRect b="-167" l="0" r="-5" t="-168"/>
            </a:stretch>
          </a:blipFill>
          <a:ln>
            <a:noFill/>
          </a:ln>
        </p:spPr>
      </p:sp>
      <p:sp>
        <p:nvSpPr>
          <p:cNvPr descr="Uma imagem com texto, Tipo de letra, logótipo, Gráficos  Descrição gerada automaticamente" id="351" name="Google Shape;351;p25"/>
          <p:cNvSpPr/>
          <p:nvPr/>
        </p:nvSpPr>
        <p:spPr>
          <a:xfrm>
            <a:off x="10930976" y="4138727"/>
            <a:ext cx="1057751" cy="351377"/>
          </a:xfrm>
          <a:custGeom>
            <a:rect b="b" l="l" r="r" t="t"/>
            <a:pathLst>
              <a:path extrusionOk="0" h="468503" w="1410335">
                <a:moveTo>
                  <a:pt x="0" y="0"/>
                </a:moveTo>
                <a:lnTo>
                  <a:pt x="1410335" y="0"/>
                </a:lnTo>
                <a:lnTo>
                  <a:pt x="1410335" y="468503"/>
                </a:lnTo>
                <a:lnTo>
                  <a:pt x="0" y="468503"/>
                </a:lnTo>
                <a:lnTo>
                  <a:pt x="0" y="0"/>
                </a:lnTo>
                <a:close/>
              </a:path>
            </a:pathLst>
          </a:custGeom>
          <a:blipFill rotWithShape="1">
            <a:blip r:embed="rId8">
              <a:alphaModFix/>
            </a:blip>
            <a:stretch>
              <a:fillRect b="-178" l="0" r="-2" t="-168"/>
            </a:stretch>
          </a:blipFill>
          <a:ln>
            <a:noFill/>
          </a:ln>
        </p:spPr>
      </p:sp>
      <p:sp>
        <p:nvSpPr>
          <p:cNvPr descr="Uma imagem com Tipo de letra, Gráficos, captura de ecrã, texto  Descrição gerada automaticamente" id="352" name="Google Shape;352;p25"/>
          <p:cNvSpPr/>
          <p:nvPr/>
        </p:nvSpPr>
        <p:spPr>
          <a:xfrm>
            <a:off x="8942013" y="4767024"/>
            <a:ext cx="930211" cy="930211"/>
          </a:xfrm>
          <a:custGeom>
            <a:rect b="b" l="l" r="r" t="t"/>
            <a:pathLst>
              <a:path extrusionOk="0" h="1240282" w="1240282">
                <a:moveTo>
                  <a:pt x="0" y="0"/>
                </a:moveTo>
                <a:lnTo>
                  <a:pt x="1240282" y="0"/>
                </a:lnTo>
                <a:lnTo>
                  <a:pt x="1240282" y="1240282"/>
                </a:lnTo>
                <a:lnTo>
                  <a:pt x="0" y="1240282"/>
                </a:lnTo>
                <a:lnTo>
                  <a:pt x="0" y="0"/>
                </a:lnTo>
                <a:close/>
              </a:path>
            </a:pathLst>
          </a:custGeom>
          <a:blipFill rotWithShape="1">
            <a:blip r:embed="rId9">
              <a:alphaModFix/>
            </a:blip>
            <a:stretch>
              <a:fillRect b="-1" l="0" r="-1" t="0"/>
            </a:stretch>
          </a:blipFill>
          <a:ln>
            <a:noFill/>
          </a:ln>
        </p:spPr>
      </p:sp>
      <p:sp>
        <p:nvSpPr>
          <p:cNvPr descr="Uma imagem com texto, Tipo de letra, logótipo, Gráficos  Descrição gerada automaticamente" id="353" name="Google Shape;353;p25"/>
          <p:cNvSpPr/>
          <p:nvPr/>
        </p:nvSpPr>
        <p:spPr>
          <a:xfrm>
            <a:off x="7484783" y="4082644"/>
            <a:ext cx="1177385" cy="463582"/>
          </a:xfrm>
          <a:custGeom>
            <a:rect b="b" l="l" r="r" t="t"/>
            <a:pathLst>
              <a:path extrusionOk="0" h="618109" w="1569847">
                <a:moveTo>
                  <a:pt x="0" y="0"/>
                </a:moveTo>
                <a:lnTo>
                  <a:pt x="1569847" y="0"/>
                </a:lnTo>
                <a:lnTo>
                  <a:pt x="1569847" y="618109"/>
                </a:lnTo>
                <a:lnTo>
                  <a:pt x="0" y="618109"/>
                </a:lnTo>
                <a:lnTo>
                  <a:pt x="0" y="0"/>
                </a:lnTo>
                <a:close/>
              </a:path>
            </a:pathLst>
          </a:custGeom>
          <a:blipFill rotWithShape="1">
            <a:blip r:embed="rId10">
              <a:alphaModFix/>
            </a:blip>
            <a:stretch>
              <a:fillRect b="-265" l="0" r="4" t="-262"/>
            </a:stretch>
          </a:blipFill>
          <a:ln>
            <a:noFill/>
          </a:ln>
        </p:spPr>
      </p:sp>
      <p:sp>
        <p:nvSpPr>
          <p:cNvPr id="354" name="Google Shape;354;p25"/>
          <p:cNvSpPr/>
          <p:nvPr/>
        </p:nvSpPr>
        <p:spPr>
          <a:xfrm>
            <a:off x="6991445" y="4992900"/>
            <a:ext cx="1536916" cy="458667"/>
          </a:xfrm>
          <a:custGeom>
            <a:rect b="b" l="l" r="r" t="t"/>
            <a:pathLst>
              <a:path extrusionOk="0" h="458667" w="1536916">
                <a:moveTo>
                  <a:pt x="0" y="0"/>
                </a:moveTo>
                <a:lnTo>
                  <a:pt x="1536916" y="0"/>
                </a:lnTo>
                <a:lnTo>
                  <a:pt x="1536916" y="458667"/>
                </a:lnTo>
                <a:lnTo>
                  <a:pt x="0" y="458667"/>
                </a:lnTo>
                <a:lnTo>
                  <a:pt x="0" y="0"/>
                </a:lnTo>
                <a:close/>
              </a:path>
            </a:pathLst>
          </a:custGeom>
          <a:blipFill rotWithShape="1">
            <a:blip r:embed="rId11">
              <a:alphaModFix/>
            </a:blip>
            <a:stretch>
              <a:fillRect b="-674" l="0" r="0" t="-676"/>
            </a:stretch>
          </a:blipFill>
          <a:ln>
            <a:noFill/>
          </a:ln>
        </p:spPr>
      </p:sp>
      <p:sp>
        <p:nvSpPr>
          <p:cNvPr id="355" name="Google Shape;355;p25"/>
          <p:cNvSpPr/>
          <p:nvPr/>
        </p:nvSpPr>
        <p:spPr>
          <a:xfrm>
            <a:off x="-21803" y="-35071"/>
            <a:ext cx="18296096" cy="2630710"/>
          </a:xfrm>
          <a:custGeom>
            <a:rect b="b" l="l" r="r" t="t"/>
            <a:pathLst>
              <a:path extrusionOk="0" h="3507613" w="24394795">
                <a:moveTo>
                  <a:pt x="0" y="0"/>
                </a:moveTo>
                <a:lnTo>
                  <a:pt x="24394795" y="0"/>
                </a:lnTo>
                <a:lnTo>
                  <a:pt x="24394795" y="3507613"/>
                </a:lnTo>
                <a:lnTo>
                  <a:pt x="0" y="3507613"/>
                </a:lnTo>
                <a:close/>
              </a:path>
            </a:pathLst>
          </a:custGeom>
          <a:solidFill>
            <a:srgbClr val="FF9525"/>
          </a:solidFill>
          <a:ln>
            <a:noFill/>
          </a:ln>
        </p:spPr>
      </p:sp>
      <p:pic>
        <p:nvPicPr>
          <p:cNvPr id="356" name="Google Shape;356;p25"/>
          <p:cNvPicPr preferRelativeResize="0"/>
          <p:nvPr/>
        </p:nvPicPr>
        <p:blipFill>
          <a:blip r:embed="rId12">
            <a:alphaModFix/>
          </a:blip>
          <a:stretch>
            <a:fillRect/>
          </a:stretch>
        </p:blipFill>
        <p:spPr>
          <a:xfrm>
            <a:off x="152400" y="9488389"/>
            <a:ext cx="17983201" cy="73759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