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18288000" cy="10287000"/>
  <p:notesSz cx="6858000" cy="9144000"/>
  <p:embeddedFontLst>
    <p:embeddedFont>
      <p:font typeface="Arial" panose="020B0604020202020204" pitchFamily="34" charset="0"/>
      <p:regular r:id="rId27"/>
    </p:embeddedFont>
    <p:embeddedFont>
      <p:font typeface="Arial Bold" panose="020B0604020202020204" charset="0"/>
      <p:regular r:id="rId28"/>
      <p:bold r:id="rId29"/>
    </p:embeddedFont>
    <p:embeddedFont>
      <p:font typeface="Arimo Bold" panose="020B0604020202020204" charset="0"/>
      <p:regular r:id="rId30"/>
    </p:embeddedFont>
    <p:embeddedFont>
      <p:font typeface="Calibri" panose="020F0502020204030204" pitchFamily="34" charset="0"/>
      <p:regular r:id="rId31"/>
      <p:bold r:id="rId32"/>
      <p:italic r:id="rId33"/>
      <p:boldItalic r:id="rId34"/>
    </p:embeddedFont>
    <p:embeddedFont>
      <p:font typeface="Calibri (MS)" panose="020B0604020202020204" charset="0"/>
      <p:regular r:id="rId35"/>
    </p:embeddedFont>
    <p:embeddedFont>
      <p:font typeface="Calibri (MS) Bold" panose="020B0604020202020204" charset="0"/>
      <p:regular r:id="rId36"/>
    </p:embeddedFont>
    <p:embeddedFont>
      <p:font typeface="Calibri (MS) Italics" panose="020B0604020202020204" charset="0"/>
      <p:regular r:id="rId37"/>
    </p:embeddedFont>
    <p:embeddedFont>
      <p:font typeface="Cardo" panose="020B0604020202020204" charset="-79"/>
      <p:regular r:id="rId38"/>
    </p:embeddedFont>
    <p:embeddedFont>
      <p:font typeface="TT Rounds Condensed" panose="020B0604020202020204" charset="0"/>
      <p:regular r:id="rId39"/>
    </p:embeddedFont>
    <p:embeddedFont>
      <p:font typeface="TT Rounds Condensed Bold" panose="020B0604020202020204" charset="0"/>
      <p:regular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39" d="100"/>
          <a:sy n="39" d="100"/>
        </p:scale>
        <p:origin x="101" y="27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3.fntdata"/><Relationship Id="rId21" Type="http://schemas.openxmlformats.org/officeDocument/2006/relationships/slide" Target="slides/slide20.xml"/><Relationship Id="rId34" Type="http://schemas.openxmlformats.org/officeDocument/2006/relationships/font" Target="fonts/font8.fntdata"/><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6.fntdata"/><Relationship Id="rId37" Type="http://schemas.openxmlformats.org/officeDocument/2006/relationships/font" Target="fonts/font11.fntdata"/><Relationship Id="rId40" Type="http://schemas.openxmlformats.org/officeDocument/2006/relationships/font" Target="fonts/font1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36" Type="http://schemas.openxmlformats.org/officeDocument/2006/relationships/font" Target="fonts/font10.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5.fntdata"/><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7.fntdata"/><Relationship Id="rId38" Type="http://schemas.openxmlformats.org/officeDocument/2006/relationships/font" Target="fonts/font12.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3/18/2026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3/18/2026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3/18/2026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Zum Bearbeiten des Master-Titelstils hier klicken</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Klicken Sie hier, um die Master-Textstile zu bearbeiten</a:t>
            </a:r>
          </a:p>
          <a:p>
            <a:pPr lvl="1"/>
            <a:r>
              <a:rPr lang="en-US"/>
              <a:t>Zweite Ebene</a:t>
            </a:r>
          </a:p>
          <a:p>
            <a:pPr lvl="2"/>
            <a:r>
              <a:rPr lang="en-US"/>
              <a:t>Dritte Ebene</a:t>
            </a:r>
          </a:p>
          <a:p>
            <a:pPr lvl="3"/>
            <a:r>
              <a:rPr lang="en-US"/>
              <a:t>Vierte Ebene</a:t>
            </a:r>
          </a:p>
          <a:p>
            <a:pPr lvl="4"/>
            <a:r>
              <a:rPr lang="en-US"/>
              <a:t>Fünfte Ebene</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3/18/2026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‹Nr.›</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jpe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8" Type="http://schemas.openxmlformats.org/officeDocument/2006/relationships/hyperlink" Target="https://eur-lex.europa.eu/legal-content/EN/ALL/?uri=celex%3A31989L0391" TargetMode="External"/><Relationship Id="rId3" Type="http://schemas.openxmlformats.org/officeDocument/2006/relationships/image" Target="../media/image12.png"/><Relationship Id="rId7" Type="http://schemas.openxmlformats.org/officeDocument/2006/relationships/hyperlink" Target="https://employment-social-affairs.ec.europa.eu/policies-and-activities/rights-work/labour-law/working-conditions/working-time-directive_en" TargetMode="External"/><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hyperlink" Target="https://osha.europa.eu/en/legislation/directives/council-directive-2006-54-ec" TargetMode="External"/><Relationship Id="rId5" Type="http://schemas.openxmlformats.org/officeDocument/2006/relationships/hyperlink" Target="https://eur-lex.europa.eu/eli/dir/2000/78/oj/eng" TargetMode="External"/><Relationship Id="rId4" Type="http://schemas.openxmlformats.org/officeDocument/2006/relationships/image" Target="../media/image1.png"/><Relationship Id="rId9" Type="http://schemas.openxmlformats.org/officeDocument/2006/relationships/hyperlink" Target="https://fra.europa.eu/en/eu-charter"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hyperlink" Target="https://eur-lex.europa.eu/legal-content/EN/TXT/?uri=CELEX:32000L0078" TargetMode="External"/><Relationship Id="rId5" Type="http://schemas.openxmlformats.org/officeDocument/2006/relationships/image" Target="../media/image13.jpe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hyperlink" Target="https://eur-lex.europa.eu/eli/dir/2006/54/2006-07-26" TargetMode="External"/><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hyperlink" Target="https://ec.europa.eu/eurostat/databrowser/bookmark/daeb0f4e-5567-4e29-a0a4-cf9e68bd9fb2?lang=en" TargetMode="External"/><Relationship Id="rId5" Type="http://schemas.openxmlformats.org/officeDocument/2006/relationships/hyperlink" Target="https://www.who.int/teams/social-determinants-of-health/demographic-change-and-healthy-ageing/combatting-ageism/global-report-on-ageism" TargetMode="External"/><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image" Target="../media/image13.jpeg"/><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hyperlink" Target="https://ec.europa.eu/commission/presscorner/detail/en/ip_22_6895" TargetMode="External"/><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hyperlink" Target="https://employment-social-affairs.ec.europa.eu/policies-and-activities/european-pillar-social-rights-building-fairer-and-more-inclusive-european-union_en" TargetMode="External"/><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hyperlink" Target="https://www.eiopa.europa.eu/impact-social-and-behavioural-aspects-gender-pension-gap-europe-2024-06-26_en" TargetMode="External"/><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8" Type="http://schemas.openxmlformats.org/officeDocument/2006/relationships/hyperlink" Target="https://osha.europa.eu/en/about-eu-osha/national-focal-points/austria" TargetMode="External"/><Relationship Id="rId3" Type="http://schemas.openxmlformats.org/officeDocument/2006/relationships/image" Target="../media/image12.png"/><Relationship Id="rId7" Type="http://schemas.openxmlformats.org/officeDocument/2006/relationships/hyperlink" Target="https://www.sozialministerium.gv.at/en/Topics/Labour/Labour-Law/Equal-Treatment.html" TargetMode="External"/><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hyperlink" Target="https://www.ris.bka.gv.at/GeltendeFassung.wxe?Abfrage=Bundesnormen&amp;Gesetzesnummer=20003395" TargetMode="External"/><Relationship Id="rId5" Type="http://schemas.openxmlformats.org/officeDocument/2006/relationships/image" Target="../media/image14.jpeg"/><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hyperlink" Target="https://www.eu-gleichbehandlungsstelle.de/eugs-en/eu-citizens/information-center/pension" TargetMode="External"/><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hyperlink" Target="https://www.antidiskriminierungsstelle.de/EN/about-discrimination/order-and-law/general-equal-treatment-act/general-equal-treatment-act-node.html" TargetMode="External"/><Relationship Id="rId5" Type="http://schemas.openxmlformats.org/officeDocument/2006/relationships/image" Target="../media/image15.jpeg"/><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2.png"/><Relationship Id="rId7" Type="http://schemas.openxmlformats.org/officeDocument/2006/relationships/hyperlink" Target="https://www.boe.es/buscar/act.php?id=BOE-A-2015-11430&amp;p=20230317&amp;tn=1#a34-" TargetMode="External"/><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hyperlink" Target="https://www.boe.es/buscar/act.php?id=BOE-A-2015-11430" TargetMode="External"/><Relationship Id="rId5" Type="http://schemas.openxmlformats.org/officeDocument/2006/relationships/image" Target="../media/image13.jpeg"/><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hyperlink" Target="https://distaccoue.lavoro.gov.it/en-gb/Thematic-Areas/Thematic-area-detail/id/3/National-Collective-agreements" TargetMode="External"/><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hyperlink" Target="https://www.unar.it/portale/web/unar-en/italian" TargetMode="External"/><Relationship Id="rId5" Type="http://schemas.openxmlformats.org/officeDocument/2006/relationships/image" Target="../media/image17.jpeg"/><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8" Type="http://schemas.openxmlformats.org/officeDocument/2006/relationships/hyperlink" Target="https://www.irishstatutebook.ie/eli/2025/act/16/enacted/en/html" TargetMode="External"/><Relationship Id="rId3" Type="http://schemas.openxmlformats.org/officeDocument/2006/relationships/image" Target="../media/image12.png"/><Relationship Id="rId7" Type="http://schemas.openxmlformats.org/officeDocument/2006/relationships/hyperlink" Target="https://www.irishstatutebook.ie/eli/2000/act/8/enacted/en/index.html" TargetMode="External"/><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hyperlink" Target="https://www.irishstatutebook.ie/eli/1998/act/21/enacted/en/html" TargetMode="External"/><Relationship Id="rId5" Type="http://schemas.openxmlformats.org/officeDocument/2006/relationships/image" Target="../media/image18.jpeg"/><Relationship Id="rId4" Type="http://schemas.openxmlformats.org/officeDocument/2006/relationships/image" Target="../media/image1.png"/><Relationship Id="rId9" Type="http://schemas.openxmlformats.org/officeDocument/2006/relationships/hyperlink" Target="https://www.gov.ie/en/department-of-social-protection/campaigns/auto-enrolment/?gad_source=1&amp;gad_campaignid=21868806366&amp;gbraid=0AAAAA-cIHC2_N7XLhDud34s38e1HTBWpM&amp;gclid=Cj0KCQiAnJHMBhDAARIsABr7b84aT3im4D037zbvGY19jve4ZFGo3U6hlGsDeMXfBbkzM__STVSlrsgaAse_EALw_wcB" TargetMode="External"/></Relationships>
</file>

<file path=ppt/slides/_rels/slide22.xml.rels><?xml version="1.0" encoding="UTF-8" standalone="yes"?>
<Relationships xmlns="http://schemas.openxmlformats.org/package/2006/relationships"><Relationship Id="rId8" Type="http://schemas.openxmlformats.org/officeDocument/2006/relationships/hyperlink" Target="https://zakonodaja.com/zakon/zutd" TargetMode="External"/><Relationship Id="rId3" Type="http://schemas.openxmlformats.org/officeDocument/2006/relationships/image" Target="../media/image12.png"/><Relationship Id="rId7" Type="http://schemas.openxmlformats.org/officeDocument/2006/relationships/hyperlink" Target="https://pisrs.si/pregledPredpisa?id=ZAKO5944" TargetMode="External"/><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hyperlink" Target="https://natlex.ilo.org/dyn/natlex2/r/natlex/fe/details?p3_isn=89470" TargetMode="External"/><Relationship Id="rId5" Type="http://schemas.openxmlformats.org/officeDocument/2006/relationships/image" Target="../media/image19.jpeg"/><Relationship Id="rId4" Type="http://schemas.openxmlformats.org/officeDocument/2006/relationships/image" Target="../media/image1.png"/></Relationships>
</file>

<file path=ppt/slides/_rels/slide23.xml.rels><?xml version="1.0" encoding="UTF-8" standalone="yes"?>
<Relationships xmlns="http://schemas.openxmlformats.org/package/2006/relationships"><Relationship Id="rId8" Type="http://schemas.openxmlformats.org/officeDocument/2006/relationships/hyperlink" Target="https://op.europa.eu/webpub/empl/lmwd-annual-review-report-2024/chapter3/introduction.html" TargetMode="External"/><Relationship Id="rId3" Type="http://schemas.openxmlformats.org/officeDocument/2006/relationships/image" Target="../media/image12.png"/><Relationship Id="rId7" Type="http://schemas.openxmlformats.org/officeDocument/2006/relationships/hyperlink" Target="https://www.oecd.org/en/publications/promoting-an-age-inclusive-workforce_59752153-en.html" TargetMode="External"/><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hyperlink" Target="https://www.who.int/teams/social-determinants-of-health/demographic-change-and-healthy-ageing/combatting-ageism/global-report-on-ageism" TargetMode="External"/><Relationship Id="rId5" Type="http://schemas.openxmlformats.org/officeDocument/2006/relationships/hyperlink" Target="https://www.age-platform.eu/barometer-2023/workplaces-for-all-ages/" TargetMode="External"/><Relationship Id="rId10" Type="http://schemas.openxmlformats.org/officeDocument/2006/relationships/hyperlink" Target="https://employment-social-affairs.ec.europa.eu/news/pension-adequacy-report-underlines-importance-resilient-european-pension-systems-face-global-2024-06-24_en" TargetMode="External"/><Relationship Id="rId4" Type="http://schemas.openxmlformats.org/officeDocument/2006/relationships/image" Target="../media/image1.png"/><Relationship Id="rId9" Type="http://schemas.openxmlformats.org/officeDocument/2006/relationships/hyperlink" Target="https://www.age-platform.eu/barometer-2023/support-for-older-people-in-the-labour-market/" TargetMode="External"/></Relationships>
</file>

<file path=ppt/slides/_rels/slide2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jpeg"/><Relationship Id="rId12" Type="http://schemas.openxmlformats.org/officeDocument/2006/relationships/image" Target="../media/image10.pn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9.sv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2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jpeg"/><Relationship Id="rId12" Type="http://schemas.openxmlformats.org/officeDocument/2006/relationships/image" Target="../media/image10.pn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9.sv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067" y="5784666"/>
            <a:ext cx="18288000" cy="4578953"/>
            <a:chOff x="0" y="0"/>
            <a:chExt cx="24384000" cy="6105271"/>
          </a:xfrm>
        </p:grpSpPr>
        <p:sp>
          <p:nvSpPr>
            <p:cNvPr id="3" name="Freeform 3"/>
            <p:cNvSpPr/>
            <p:nvPr/>
          </p:nvSpPr>
          <p:spPr>
            <a:xfrm>
              <a:off x="0" y="0"/>
              <a:ext cx="24384000" cy="6105271"/>
            </a:xfrm>
            <a:custGeom>
              <a:avLst/>
              <a:gdLst/>
              <a:ahLst/>
              <a:cxnLst/>
              <a:rect l="l" t="t" r="r" b="b"/>
              <a:pathLst>
                <a:path w="24384000" h="6105271">
                  <a:moveTo>
                    <a:pt x="0" y="0"/>
                  </a:moveTo>
                  <a:lnTo>
                    <a:pt x="24384000" y="0"/>
                  </a:lnTo>
                  <a:lnTo>
                    <a:pt x="24384000" y="6105271"/>
                  </a:lnTo>
                  <a:lnTo>
                    <a:pt x="0" y="6105271"/>
                  </a:lnTo>
                  <a:close/>
                </a:path>
              </a:pathLst>
            </a:custGeom>
            <a:solidFill>
              <a:srgbClr val="FF6D25"/>
            </a:solidFill>
          </p:spPr>
        </p:sp>
      </p:grpSp>
      <p:sp>
        <p:nvSpPr>
          <p:cNvPr id="4" name="Freeform 4"/>
          <p:cNvSpPr/>
          <p:nvPr/>
        </p:nvSpPr>
        <p:spPr>
          <a:xfrm>
            <a:off x="3841013" y="1085840"/>
            <a:ext cx="10605973" cy="4907242"/>
          </a:xfrm>
          <a:custGeom>
            <a:avLst/>
            <a:gdLst/>
            <a:ahLst/>
            <a:cxnLst/>
            <a:rect l="l" t="t" r="r" b="b"/>
            <a:pathLst>
              <a:path w="10605973" h="4907242">
                <a:moveTo>
                  <a:pt x="0" y="0"/>
                </a:moveTo>
                <a:lnTo>
                  <a:pt x="10605974" y="0"/>
                </a:lnTo>
                <a:lnTo>
                  <a:pt x="10605974" y="4907242"/>
                </a:lnTo>
                <a:lnTo>
                  <a:pt x="0" y="4907242"/>
                </a:lnTo>
                <a:lnTo>
                  <a:pt x="0" y="0"/>
                </a:lnTo>
                <a:close/>
              </a:path>
            </a:pathLst>
          </a:custGeom>
          <a:blipFill>
            <a:blip r:embed="rId2"/>
            <a:stretch>
              <a:fillRect l="-16345" t="-39572" r="-16970" b="-16939"/>
            </a:stretch>
          </a:blipFill>
        </p:spPr>
      </p:sp>
      <p:sp>
        <p:nvSpPr>
          <p:cNvPr id="5" name="Freeform 5" descr="Uma imagem com estrela, Tipo de letra, Gráficos, símbolo  Descrição gerada automaticamente"/>
          <p:cNvSpPr/>
          <p:nvPr/>
        </p:nvSpPr>
        <p:spPr>
          <a:xfrm>
            <a:off x="5014208" y="121558"/>
            <a:ext cx="673065" cy="484280"/>
          </a:xfrm>
          <a:custGeom>
            <a:avLst/>
            <a:gdLst/>
            <a:ahLst/>
            <a:cxnLst/>
            <a:rect l="l" t="t" r="r" b="b"/>
            <a:pathLst>
              <a:path w="673065" h="484280">
                <a:moveTo>
                  <a:pt x="0" y="0"/>
                </a:moveTo>
                <a:lnTo>
                  <a:pt x="673065" y="0"/>
                </a:lnTo>
                <a:lnTo>
                  <a:pt x="673065" y="484280"/>
                </a:lnTo>
                <a:lnTo>
                  <a:pt x="0" y="484280"/>
                </a:lnTo>
                <a:lnTo>
                  <a:pt x="0" y="0"/>
                </a:lnTo>
                <a:close/>
              </a:path>
            </a:pathLst>
          </a:custGeom>
          <a:blipFill>
            <a:blip r:embed="rId3"/>
            <a:stretch>
              <a:fillRect/>
            </a:stretch>
          </a:blipFill>
        </p:spPr>
      </p:sp>
      <p:sp>
        <p:nvSpPr>
          <p:cNvPr id="6" name="Freeform 6" descr="Uma imagem com Tipo de letra, Gráficos, texto, design gráfico  Descrição gerada automaticamente"/>
          <p:cNvSpPr/>
          <p:nvPr/>
        </p:nvSpPr>
        <p:spPr>
          <a:xfrm>
            <a:off x="7349261" y="169612"/>
            <a:ext cx="1110882" cy="388172"/>
          </a:xfrm>
          <a:custGeom>
            <a:avLst/>
            <a:gdLst/>
            <a:ahLst/>
            <a:cxnLst/>
            <a:rect l="l" t="t" r="r" b="b"/>
            <a:pathLst>
              <a:path w="1110882" h="388172">
                <a:moveTo>
                  <a:pt x="0" y="0"/>
                </a:moveTo>
                <a:lnTo>
                  <a:pt x="1110882" y="0"/>
                </a:lnTo>
                <a:lnTo>
                  <a:pt x="1110882" y="388172"/>
                </a:lnTo>
                <a:lnTo>
                  <a:pt x="0" y="388172"/>
                </a:lnTo>
                <a:lnTo>
                  <a:pt x="0" y="0"/>
                </a:lnTo>
                <a:close/>
              </a:path>
            </a:pathLst>
          </a:custGeom>
          <a:blipFill>
            <a:blip r:embed="rId4"/>
            <a:stretch>
              <a:fillRect/>
            </a:stretch>
          </a:blipFill>
        </p:spPr>
      </p:sp>
      <p:sp>
        <p:nvSpPr>
          <p:cNvPr id="7" name="Freeform 7" descr="Uma imagem com texto, Tipo de letra, símbolo, captura de ecrã  Descrição gerada automaticamente"/>
          <p:cNvSpPr/>
          <p:nvPr/>
        </p:nvSpPr>
        <p:spPr>
          <a:xfrm>
            <a:off x="12699197" y="151914"/>
            <a:ext cx="574596" cy="423586"/>
          </a:xfrm>
          <a:custGeom>
            <a:avLst/>
            <a:gdLst/>
            <a:ahLst/>
            <a:cxnLst/>
            <a:rect l="l" t="t" r="r" b="b"/>
            <a:pathLst>
              <a:path w="574596" h="423586">
                <a:moveTo>
                  <a:pt x="0" y="0"/>
                </a:moveTo>
                <a:lnTo>
                  <a:pt x="574595" y="0"/>
                </a:lnTo>
                <a:lnTo>
                  <a:pt x="574595" y="423586"/>
                </a:lnTo>
                <a:lnTo>
                  <a:pt x="0" y="423586"/>
                </a:lnTo>
                <a:lnTo>
                  <a:pt x="0" y="0"/>
                </a:lnTo>
                <a:close/>
              </a:path>
            </a:pathLst>
          </a:custGeom>
          <a:blipFill>
            <a:blip r:embed="rId5"/>
            <a:stretch>
              <a:fillRect/>
            </a:stretch>
          </a:blipFill>
        </p:spPr>
      </p:sp>
      <p:sp>
        <p:nvSpPr>
          <p:cNvPr id="8" name="Freeform 8" descr="Uma imagem com texto, Tipo de letra, logótipo, Gráficos  Descrição gerada automaticamente"/>
          <p:cNvSpPr/>
          <p:nvPr/>
        </p:nvSpPr>
        <p:spPr>
          <a:xfrm>
            <a:off x="8830808" y="226304"/>
            <a:ext cx="827161" cy="274796"/>
          </a:xfrm>
          <a:custGeom>
            <a:avLst/>
            <a:gdLst/>
            <a:ahLst/>
            <a:cxnLst/>
            <a:rect l="l" t="t" r="r" b="b"/>
            <a:pathLst>
              <a:path w="827161" h="274796">
                <a:moveTo>
                  <a:pt x="0" y="0"/>
                </a:moveTo>
                <a:lnTo>
                  <a:pt x="827161" y="0"/>
                </a:lnTo>
                <a:lnTo>
                  <a:pt x="827161" y="274797"/>
                </a:lnTo>
                <a:lnTo>
                  <a:pt x="0" y="274797"/>
                </a:lnTo>
                <a:lnTo>
                  <a:pt x="0" y="0"/>
                </a:lnTo>
                <a:close/>
              </a:path>
            </a:pathLst>
          </a:custGeom>
          <a:blipFill>
            <a:blip r:embed="rId6"/>
            <a:stretch>
              <a:fillRect/>
            </a:stretch>
          </a:blipFill>
        </p:spPr>
      </p:sp>
      <p:sp>
        <p:nvSpPr>
          <p:cNvPr id="9" name="Freeform 9" descr="Uma imagem com Tipo de letra, Gráficos, captura de ecrã, texto  Descrição gerada automaticamente"/>
          <p:cNvSpPr/>
          <p:nvPr/>
        </p:nvSpPr>
        <p:spPr>
          <a:xfrm>
            <a:off x="11601126" y="0"/>
            <a:ext cx="727405" cy="727405"/>
          </a:xfrm>
          <a:custGeom>
            <a:avLst/>
            <a:gdLst/>
            <a:ahLst/>
            <a:cxnLst/>
            <a:rect l="l" t="t" r="r" b="b"/>
            <a:pathLst>
              <a:path w="727405" h="727405">
                <a:moveTo>
                  <a:pt x="0" y="0"/>
                </a:moveTo>
                <a:lnTo>
                  <a:pt x="727405" y="0"/>
                </a:lnTo>
                <a:lnTo>
                  <a:pt x="727405" y="727405"/>
                </a:lnTo>
                <a:lnTo>
                  <a:pt x="0" y="727405"/>
                </a:lnTo>
                <a:lnTo>
                  <a:pt x="0" y="0"/>
                </a:lnTo>
                <a:close/>
              </a:path>
            </a:pathLst>
          </a:custGeom>
          <a:blipFill>
            <a:blip r:embed="rId7"/>
            <a:stretch>
              <a:fillRect/>
            </a:stretch>
          </a:blipFill>
        </p:spPr>
      </p:sp>
      <p:sp>
        <p:nvSpPr>
          <p:cNvPr id="10" name="Freeform 10" descr="Uma imagem com texto, Tipo de letra, logótipo, Gráficos  Descrição gerada automaticamente"/>
          <p:cNvSpPr/>
          <p:nvPr/>
        </p:nvSpPr>
        <p:spPr>
          <a:xfrm>
            <a:off x="6057948" y="182451"/>
            <a:ext cx="920648" cy="362502"/>
          </a:xfrm>
          <a:custGeom>
            <a:avLst/>
            <a:gdLst/>
            <a:ahLst/>
            <a:cxnLst/>
            <a:rect l="l" t="t" r="r" b="b"/>
            <a:pathLst>
              <a:path w="920648" h="362502">
                <a:moveTo>
                  <a:pt x="0" y="0"/>
                </a:moveTo>
                <a:lnTo>
                  <a:pt x="920648" y="0"/>
                </a:lnTo>
                <a:lnTo>
                  <a:pt x="920648" y="362503"/>
                </a:lnTo>
                <a:lnTo>
                  <a:pt x="0" y="362503"/>
                </a:lnTo>
                <a:lnTo>
                  <a:pt x="0" y="0"/>
                </a:lnTo>
                <a:close/>
              </a:path>
            </a:pathLst>
          </a:custGeom>
          <a:blipFill>
            <a:blip r:embed="rId8"/>
            <a:stretch>
              <a:fillRect/>
            </a:stretch>
          </a:blipFill>
        </p:spPr>
      </p:sp>
      <p:sp>
        <p:nvSpPr>
          <p:cNvPr id="11" name="Freeform 11"/>
          <p:cNvSpPr/>
          <p:nvPr/>
        </p:nvSpPr>
        <p:spPr>
          <a:xfrm>
            <a:off x="10028634" y="184366"/>
            <a:ext cx="1201826" cy="358664"/>
          </a:xfrm>
          <a:custGeom>
            <a:avLst/>
            <a:gdLst/>
            <a:ahLst/>
            <a:cxnLst/>
            <a:rect l="l" t="t" r="r" b="b"/>
            <a:pathLst>
              <a:path w="1201826" h="358664">
                <a:moveTo>
                  <a:pt x="0" y="0"/>
                </a:moveTo>
                <a:lnTo>
                  <a:pt x="1201827" y="0"/>
                </a:lnTo>
                <a:lnTo>
                  <a:pt x="1201827" y="358664"/>
                </a:lnTo>
                <a:lnTo>
                  <a:pt x="0" y="358664"/>
                </a:lnTo>
                <a:lnTo>
                  <a:pt x="0" y="0"/>
                </a:lnTo>
                <a:close/>
              </a:path>
            </a:pathLst>
          </a:custGeom>
          <a:blipFill>
            <a:blip r:embed="rId9">
              <a:extLst>
                <a:ext uri="{96DAC541-7B7A-43D3-8B79-37D633B846F1}">
                  <asvg:svgBlip xmlns:asvg="http://schemas.microsoft.com/office/drawing/2016/SVG/main" r:embed="rId10"/>
                </a:ext>
              </a:extLst>
            </a:blip>
            <a:stretch>
              <a:fillRect t="-130" b="-130"/>
            </a:stretch>
          </a:blipFill>
        </p:spPr>
      </p:sp>
      <p:sp>
        <p:nvSpPr>
          <p:cNvPr id="12" name="TextBox 12"/>
          <p:cNvSpPr txBox="1"/>
          <p:nvPr/>
        </p:nvSpPr>
        <p:spPr>
          <a:xfrm>
            <a:off x="3501700" y="6043346"/>
            <a:ext cx="13414700" cy="3129062"/>
          </a:xfrm>
          <a:prstGeom prst="rect">
            <a:avLst/>
          </a:prstGeom>
        </p:spPr>
        <p:txBody>
          <a:bodyPr wrap="square" lIns="0" tIns="0" rIns="0" bIns="0" rtlCol="0" anchor="t">
            <a:spAutoFit/>
          </a:bodyPr>
          <a:lstStyle/>
          <a:p>
            <a:pPr algn="ctr">
              <a:lnSpc>
                <a:spcPts val="7200"/>
              </a:lnSpc>
            </a:pPr>
            <a:r>
              <a:rPr lang="en-US" sz="4400" b="1" dirty="0">
                <a:solidFill>
                  <a:srgbClr val="FFFFFF"/>
                </a:solidFill>
                <a:latin typeface="Arial Bold"/>
                <a:ea typeface="Arial Bold"/>
                <a:cs typeface="Arial Bold"/>
                <a:sym typeface="Arial Bold"/>
              </a:rPr>
              <a:t>EU-</a:t>
            </a:r>
            <a:r>
              <a:rPr lang="en-US" sz="4400" b="1" dirty="0" err="1">
                <a:solidFill>
                  <a:srgbClr val="FFFFFF"/>
                </a:solidFill>
                <a:latin typeface="Arial Bold"/>
                <a:ea typeface="Arial Bold"/>
                <a:cs typeface="Arial Bold"/>
                <a:sym typeface="Arial Bold"/>
              </a:rPr>
              <a:t>Recht</a:t>
            </a:r>
            <a:r>
              <a:rPr lang="en-US" sz="4400" b="1" dirty="0">
                <a:solidFill>
                  <a:srgbClr val="FFFFFF"/>
                </a:solidFill>
                <a:latin typeface="Arial Bold"/>
                <a:ea typeface="Arial Bold"/>
                <a:cs typeface="Arial Bold"/>
                <a:sym typeface="Arial Bold"/>
              </a:rPr>
              <a:t> und </a:t>
            </a:r>
            <a:r>
              <a:rPr lang="en-US" sz="4400" b="1" dirty="0" err="1">
                <a:solidFill>
                  <a:srgbClr val="FFFFFF"/>
                </a:solidFill>
                <a:latin typeface="Arial Bold"/>
                <a:ea typeface="Arial Bold"/>
                <a:cs typeface="Arial Bold"/>
                <a:sym typeface="Arial Bold"/>
              </a:rPr>
              <a:t>nationale</a:t>
            </a:r>
            <a:r>
              <a:rPr lang="en-US" sz="4400" b="1" dirty="0">
                <a:solidFill>
                  <a:srgbClr val="FFFFFF"/>
                </a:solidFill>
                <a:latin typeface="Arial Bold"/>
                <a:ea typeface="Arial Bold"/>
                <a:cs typeface="Arial Bold"/>
                <a:sym typeface="Arial Bold"/>
              </a:rPr>
              <a:t> </a:t>
            </a:r>
            <a:r>
              <a:rPr lang="en-US" sz="4400" b="1" dirty="0" err="1">
                <a:solidFill>
                  <a:srgbClr val="FFFFFF"/>
                </a:solidFill>
                <a:latin typeface="Arial Bold"/>
                <a:ea typeface="Arial Bold"/>
                <a:cs typeface="Arial Bold"/>
                <a:sym typeface="Arial Bold"/>
              </a:rPr>
              <a:t>Rechtsvorschriften</a:t>
            </a:r>
            <a:r>
              <a:rPr lang="en-US" sz="4400" b="1" dirty="0">
                <a:solidFill>
                  <a:srgbClr val="FFFFFF"/>
                </a:solidFill>
                <a:latin typeface="Arial Bold"/>
                <a:ea typeface="Arial Bold"/>
                <a:cs typeface="Arial Bold"/>
                <a:sym typeface="Arial Bold"/>
              </a:rPr>
              <a:t> </a:t>
            </a:r>
            <a:r>
              <a:rPr lang="en-US" sz="4400" b="1" dirty="0" err="1">
                <a:solidFill>
                  <a:srgbClr val="FFFFFF"/>
                </a:solidFill>
                <a:latin typeface="Arial Bold"/>
                <a:ea typeface="Arial Bold"/>
                <a:cs typeface="Arial Bold"/>
                <a:sym typeface="Arial Bold"/>
              </a:rPr>
              <a:t>für</a:t>
            </a:r>
            <a:r>
              <a:rPr lang="en-US" sz="4400" b="1" dirty="0">
                <a:solidFill>
                  <a:srgbClr val="FFFFFF"/>
                </a:solidFill>
                <a:latin typeface="Arial Bold"/>
                <a:ea typeface="Arial Bold"/>
                <a:cs typeface="Arial Bold"/>
                <a:sym typeface="Arial Bold"/>
              </a:rPr>
              <a:t> </a:t>
            </a:r>
            <a:r>
              <a:rPr lang="en-US" sz="4400" b="1" dirty="0" err="1">
                <a:solidFill>
                  <a:srgbClr val="FFFFFF"/>
                </a:solidFill>
                <a:latin typeface="Arial Bold"/>
                <a:ea typeface="Arial Bold"/>
                <a:cs typeface="Arial Bold"/>
                <a:sym typeface="Arial Bold"/>
              </a:rPr>
              <a:t>ältere</a:t>
            </a:r>
            <a:r>
              <a:rPr lang="en-US" sz="4400" b="1" dirty="0">
                <a:solidFill>
                  <a:srgbClr val="FFFFFF"/>
                </a:solidFill>
                <a:latin typeface="Arial Bold"/>
                <a:ea typeface="Arial Bold"/>
                <a:cs typeface="Arial Bold"/>
                <a:sym typeface="Arial Bold"/>
              </a:rPr>
              <a:t> </a:t>
            </a:r>
            <a:r>
              <a:rPr lang="en-US" sz="4400" b="1" dirty="0" err="1">
                <a:solidFill>
                  <a:srgbClr val="FFFFFF"/>
                </a:solidFill>
                <a:latin typeface="Arial Bold"/>
                <a:ea typeface="Arial Bold"/>
                <a:cs typeface="Arial Bold"/>
                <a:sym typeface="Arial Bold"/>
              </a:rPr>
              <a:t>Arbeitnehmer:innen</a:t>
            </a:r>
            <a:endParaRPr lang="en-US" sz="4400" b="1" dirty="0">
              <a:solidFill>
                <a:srgbClr val="FFFFFF"/>
              </a:solidFill>
              <a:latin typeface="Arial Bold"/>
              <a:ea typeface="Arial Bold"/>
              <a:cs typeface="Arial Bold"/>
              <a:sym typeface="Arial Bold"/>
            </a:endParaRPr>
          </a:p>
          <a:p>
            <a:pPr algn="ctr">
              <a:lnSpc>
                <a:spcPts val="5040"/>
              </a:lnSpc>
            </a:pPr>
            <a:br>
              <a:rPr lang="en-US" sz="4200" b="1" dirty="0">
                <a:solidFill>
                  <a:srgbClr val="FFFFFF"/>
                </a:solidFill>
                <a:latin typeface="Arial Bold"/>
                <a:ea typeface="Arial Bold"/>
                <a:cs typeface="Arial Bold"/>
                <a:sym typeface="Arial Bold"/>
              </a:rPr>
            </a:br>
            <a:r>
              <a:rPr lang="en-US" sz="4200" b="1" dirty="0" err="1">
                <a:solidFill>
                  <a:srgbClr val="FFFFFF"/>
                </a:solidFill>
                <a:latin typeface="Arial Bold"/>
                <a:ea typeface="Arial Bold"/>
                <a:cs typeface="Arial Bold"/>
                <a:sym typeface="Arial Bold"/>
              </a:rPr>
              <a:t>Dezember</a:t>
            </a:r>
            <a:r>
              <a:rPr lang="en-US" sz="4200" b="1" dirty="0">
                <a:solidFill>
                  <a:srgbClr val="FFFFFF"/>
                </a:solidFill>
                <a:latin typeface="Arial Bold"/>
                <a:ea typeface="Arial Bold"/>
                <a:cs typeface="Arial Bold"/>
                <a:sym typeface="Arial Bold"/>
              </a:rPr>
              <a:t> 2025 / </a:t>
            </a:r>
            <a:r>
              <a:rPr lang="en-US" sz="4200" b="1" dirty="0" err="1">
                <a:solidFill>
                  <a:srgbClr val="FFFFFF"/>
                </a:solidFill>
                <a:latin typeface="Arial Bold"/>
                <a:ea typeface="Arial Bold"/>
                <a:cs typeface="Arial Bold"/>
                <a:sym typeface="Arial Bold"/>
              </a:rPr>
              <a:t>Meath</a:t>
            </a:r>
            <a:r>
              <a:rPr lang="en-US" sz="4200" b="1" dirty="0">
                <a:solidFill>
                  <a:srgbClr val="FFFFFF"/>
                </a:solidFill>
                <a:latin typeface="Arial Bold"/>
                <a:ea typeface="Arial Bold"/>
                <a:cs typeface="Arial Bold"/>
                <a:sym typeface="Arial Bold"/>
              </a:rPr>
              <a:t> Partnership</a:t>
            </a:r>
          </a:p>
        </p:txBody>
      </p:sp>
      <p:sp>
        <p:nvSpPr>
          <p:cNvPr id="13" name="Freeform 13"/>
          <p:cNvSpPr/>
          <p:nvPr/>
        </p:nvSpPr>
        <p:spPr>
          <a:xfrm>
            <a:off x="195657" y="9318194"/>
            <a:ext cx="2646672" cy="740066"/>
          </a:xfrm>
          <a:custGeom>
            <a:avLst/>
            <a:gdLst/>
            <a:ahLst/>
            <a:cxnLst/>
            <a:rect l="l" t="t" r="r" b="b"/>
            <a:pathLst>
              <a:path w="2646672" h="740066">
                <a:moveTo>
                  <a:pt x="0" y="0"/>
                </a:moveTo>
                <a:lnTo>
                  <a:pt x="2646672" y="0"/>
                </a:lnTo>
                <a:lnTo>
                  <a:pt x="2646672" y="740066"/>
                </a:lnTo>
                <a:lnTo>
                  <a:pt x="0" y="740066"/>
                </a:lnTo>
                <a:lnTo>
                  <a:pt x="0" y="0"/>
                </a:lnTo>
                <a:close/>
              </a:path>
            </a:pathLst>
          </a:custGeom>
          <a:blipFill>
            <a:blip r:embed="rId11"/>
            <a:stretch>
              <a:fillRect r="-599053"/>
            </a:stretch>
          </a:blipFill>
        </p:spPr>
      </p:sp>
      <p:sp>
        <p:nvSpPr>
          <p:cNvPr id="14" name="TextBox 14"/>
          <p:cNvSpPr txBox="1"/>
          <p:nvPr/>
        </p:nvSpPr>
        <p:spPr>
          <a:xfrm>
            <a:off x="2696367" y="9565817"/>
            <a:ext cx="15395976" cy="492443"/>
          </a:xfrm>
          <a:prstGeom prst="rect">
            <a:avLst/>
          </a:prstGeom>
        </p:spPr>
        <p:txBody>
          <a:bodyPr lIns="0" tIns="0" rIns="0" bIns="0" rtlCol="0" anchor="t">
            <a:spAutoFit/>
          </a:bodyPr>
          <a:lstStyle/>
          <a:p>
            <a:r>
              <a:rPr lang="en-IE" sz="1600" dirty="0">
                <a:solidFill>
                  <a:schemeClr val="bg1"/>
                </a:solidFill>
              </a:rPr>
              <a:t>Funded by the European Union. However, the views and opinions expressed are solely those of the author(s) and do not necessarily reflect those of the European Union or </a:t>
            </a:r>
            <a:r>
              <a:rPr lang="en-IE" sz="1600" dirty="0" err="1">
                <a:solidFill>
                  <a:schemeClr val="bg1"/>
                </a:solidFill>
              </a:rPr>
              <a:t>OeAD</a:t>
            </a:r>
            <a:r>
              <a:rPr lang="en-IE" sz="1600" dirty="0">
                <a:solidFill>
                  <a:schemeClr val="bg1"/>
                </a:solidFill>
              </a:rPr>
              <a:t>-GmbH. Neither the European Union nor </a:t>
            </a:r>
            <a:r>
              <a:rPr lang="en-IE" sz="1600" dirty="0" err="1">
                <a:solidFill>
                  <a:schemeClr val="bg1"/>
                </a:solidFill>
              </a:rPr>
              <a:t>OeAD</a:t>
            </a:r>
            <a:r>
              <a:rPr lang="en-IE" sz="1600" dirty="0">
                <a:solidFill>
                  <a:schemeClr val="bg1"/>
                </a:solidFill>
              </a:rPr>
              <a:t>-GmbH can be held responsible for them. Project N° 2023-1-AT01-KA220-VET-000152934</a:t>
            </a:r>
            <a:endParaRPr lang="de-DE" sz="1600"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descr="Uma imagem com texto, Tipo de letra, captura de ecrã, Gráficos  Descrição gerada automaticamente"/>
          <p:cNvSpPr/>
          <p:nvPr/>
        </p:nvSpPr>
        <p:spPr>
          <a:xfrm>
            <a:off x="264824" y="9690668"/>
            <a:ext cx="2399309" cy="535315"/>
          </a:xfrm>
          <a:custGeom>
            <a:avLst/>
            <a:gdLst/>
            <a:ahLst/>
            <a:cxnLst/>
            <a:rect l="l" t="t" r="r" b="b"/>
            <a:pathLst>
              <a:path w="2399309" h="535315">
                <a:moveTo>
                  <a:pt x="0" y="0"/>
                </a:moveTo>
                <a:lnTo>
                  <a:pt x="2399309" y="0"/>
                </a:lnTo>
                <a:lnTo>
                  <a:pt x="2399309" y="535315"/>
                </a:lnTo>
                <a:lnTo>
                  <a:pt x="0" y="535315"/>
                </a:lnTo>
                <a:lnTo>
                  <a:pt x="0" y="0"/>
                </a:lnTo>
                <a:close/>
              </a:path>
            </a:pathLst>
          </a:custGeom>
          <a:blipFill>
            <a:blip r:embed="rId2"/>
            <a:stretch>
              <a:fillRect/>
            </a:stretch>
          </a:blipFill>
        </p:spPr>
      </p:sp>
      <p:sp>
        <p:nvSpPr>
          <p:cNvPr id="3" name="Freeform 3"/>
          <p:cNvSpPr/>
          <p:nvPr/>
        </p:nvSpPr>
        <p:spPr>
          <a:xfrm>
            <a:off x="42758" y="9682944"/>
            <a:ext cx="2393413" cy="502129"/>
          </a:xfrm>
          <a:custGeom>
            <a:avLst/>
            <a:gdLst/>
            <a:ahLst/>
            <a:cxnLst/>
            <a:rect l="l" t="t" r="r" b="b"/>
            <a:pathLst>
              <a:path w="2393413" h="502129">
                <a:moveTo>
                  <a:pt x="0" y="0"/>
                </a:moveTo>
                <a:lnTo>
                  <a:pt x="2393413" y="0"/>
                </a:lnTo>
                <a:lnTo>
                  <a:pt x="2393413" y="502129"/>
                </a:lnTo>
                <a:lnTo>
                  <a:pt x="0" y="502129"/>
                </a:lnTo>
                <a:lnTo>
                  <a:pt x="0" y="0"/>
                </a:lnTo>
                <a:close/>
              </a:path>
            </a:pathLst>
          </a:custGeom>
          <a:blipFill>
            <a:blip r:embed="rId3"/>
            <a:stretch>
              <a:fillRect/>
            </a:stretch>
          </a:blipFill>
        </p:spPr>
      </p:sp>
      <p:sp>
        <p:nvSpPr>
          <p:cNvPr id="4" name="Freeform 4" descr="Uma imagem com Tipo de letra, Gráficos, logótipo, captura de ecrã  Descrição gerada automaticamente"/>
          <p:cNvSpPr/>
          <p:nvPr/>
        </p:nvSpPr>
        <p:spPr>
          <a:xfrm>
            <a:off x="-134350" y="181680"/>
            <a:ext cx="2393413" cy="605409"/>
          </a:xfrm>
          <a:custGeom>
            <a:avLst/>
            <a:gdLst/>
            <a:ahLst/>
            <a:cxnLst/>
            <a:rect l="l" t="t" r="r" b="b"/>
            <a:pathLst>
              <a:path w="2393413" h="605409">
                <a:moveTo>
                  <a:pt x="0" y="0"/>
                </a:moveTo>
                <a:lnTo>
                  <a:pt x="2393413" y="0"/>
                </a:lnTo>
                <a:lnTo>
                  <a:pt x="2393413" y="605409"/>
                </a:lnTo>
                <a:lnTo>
                  <a:pt x="0" y="605409"/>
                </a:lnTo>
                <a:lnTo>
                  <a:pt x="0" y="0"/>
                </a:lnTo>
                <a:close/>
              </a:path>
            </a:pathLst>
          </a:custGeom>
          <a:blipFill>
            <a:blip r:embed="rId4"/>
            <a:stretch>
              <a:fillRect t="-49539" b="-65202"/>
            </a:stretch>
          </a:blipFill>
        </p:spPr>
      </p:sp>
      <p:grpSp>
        <p:nvGrpSpPr>
          <p:cNvPr id="5" name="Group 5"/>
          <p:cNvGrpSpPr/>
          <p:nvPr/>
        </p:nvGrpSpPr>
        <p:grpSpPr>
          <a:xfrm>
            <a:off x="2136562" y="0"/>
            <a:ext cx="16151438" cy="707336"/>
            <a:chOff x="0" y="0"/>
            <a:chExt cx="21535250" cy="943115"/>
          </a:xfrm>
        </p:grpSpPr>
        <p:sp>
          <p:nvSpPr>
            <p:cNvPr id="6" name="Freeform 6"/>
            <p:cNvSpPr/>
            <p:nvPr/>
          </p:nvSpPr>
          <p:spPr>
            <a:xfrm>
              <a:off x="0" y="0"/>
              <a:ext cx="21535262" cy="943102"/>
            </a:xfrm>
            <a:custGeom>
              <a:avLst/>
              <a:gdLst/>
              <a:ahLst/>
              <a:cxnLst/>
              <a:rect l="l" t="t" r="r" b="b"/>
              <a:pathLst>
                <a:path w="21535262" h="943102">
                  <a:moveTo>
                    <a:pt x="0" y="0"/>
                  </a:moveTo>
                  <a:lnTo>
                    <a:pt x="21535262" y="0"/>
                  </a:lnTo>
                  <a:lnTo>
                    <a:pt x="21535262" y="943102"/>
                  </a:lnTo>
                  <a:lnTo>
                    <a:pt x="0" y="943102"/>
                  </a:lnTo>
                  <a:close/>
                </a:path>
              </a:pathLst>
            </a:custGeom>
            <a:solidFill>
              <a:srgbClr val="FF9525"/>
            </a:solidFill>
          </p:spPr>
        </p:sp>
      </p:grpSp>
      <p:sp>
        <p:nvSpPr>
          <p:cNvPr id="7" name="TextBox 7"/>
          <p:cNvSpPr txBox="1"/>
          <p:nvPr/>
        </p:nvSpPr>
        <p:spPr>
          <a:xfrm>
            <a:off x="1116673" y="3108446"/>
            <a:ext cx="16054645" cy="6283771"/>
          </a:xfrm>
          <a:prstGeom prst="rect">
            <a:avLst/>
          </a:prstGeom>
        </p:spPr>
        <p:txBody>
          <a:bodyPr lIns="0" tIns="0" rIns="0" bIns="0" rtlCol="0" anchor="t">
            <a:spAutoFit/>
          </a:bodyPr>
          <a:lstStyle/>
          <a:p>
            <a:pPr algn="l">
              <a:lnSpc>
                <a:spcPts val="7200"/>
              </a:lnSpc>
            </a:pPr>
            <a:r>
              <a:rPr lang="en-US" sz="6000" dirty="0">
                <a:solidFill>
                  <a:srgbClr val="DB7100"/>
                </a:solidFill>
                <a:latin typeface="Calibri (MS)"/>
                <a:ea typeface="Calibri (MS)"/>
                <a:cs typeface="Calibri (MS)"/>
                <a:sym typeface="Calibri (MS)"/>
              </a:rPr>
              <a:t>„Der Aufbau </a:t>
            </a:r>
            <a:r>
              <a:rPr lang="en-US" sz="6000" dirty="0" err="1">
                <a:solidFill>
                  <a:srgbClr val="DB7100"/>
                </a:solidFill>
                <a:latin typeface="Calibri (MS)"/>
                <a:ea typeface="Calibri (MS)"/>
                <a:cs typeface="Calibri (MS)"/>
                <a:sym typeface="Calibri (MS)"/>
              </a:rPr>
              <a:t>einer</a:t>
            </a:r>
            <a:r>
              <a:rPr lang="en-US" sz="6000" dirty="0">
                <a:solidFill>
                  <a:srgbClr val="DB7100"/>
                </a:solidFill>
                <a:latin typeface="Calibri (MS)"/>
                <a:ea typeface="Calibri (MS)"/>
                <a:cs typeface="Calibri (MS)"/>
                <a:sym typeface="Calibri (MS)"/>
              </a:rPr>
              <a:t> </a:t>
            </a:r>
            <a:r>
              <a:rPr lang="en-US" sz="6000" dirty="0" err="1">
                <a:solidFill>
                  <a:srgbClr val="DB7100"/>
                </a:solidFill>
                <a:latin typeface="Calibri (MS)"/>
                <a:ea typeface="Calibri (MS)"/>
                <a:cs typeface="Calibri (MS)"/>
                <a:sym typeface="Calibri (MS)"/>
              </a:rPr>
              <a:t>generationenübergreifenden</a:t>
            </a:r>
            <a:r>
              <a:rPr lang="en-US" sz="6000" dirty="0">
                <a:solidFill>
                  <a:srgbClr val="DB7100"/>
                </a:solidFill>
                <a:latin typeface="Calibri (MS)"/>
                <a:ea typeface="Calibri (MS)"/>
                <a:cs typeface="Calibri (MS)"/>
                <a:sym typeface="Calibri (MS)"/>
              </a:rPr>
              <a:t> </a:t>
            </a:r>
            <a:r>
              <a:rPr lang="en-US" sz="6000" dirty="0" err="1">
                <a:solidFill>
                  <a:srgbClr val="DB7100"/>
                </a:solidFill>
                <a:latin typeface="Calibri (MS)"/>
                <a:ea typeface="Calibri (MS)"/>
                <a:cs typeface="Calibri (MS)"/>
                <a:sym typeface="Calibri (MS)"/>
              </a:rPr>
              <a:t>Belegschaft</a:t>
            </a:r>
            <a:r>
              <a:rPr lang="en-US" sz="6000" dirty="0">
                <a:solidFill>
                  <a:srgbClr val="DB7100"/>
                </a:solidFill>
                <a:latin typeface="Calibri (MS)"/>
                <a:ea typeface="Calibri (MS)"/>
                <a:cs typeface="Calibri (MS)"/>
                <a:sym typeface="Calibri (MS)"/>
              </a:rPr>
              <a:t> und die </a:t>
            </a:r>
            <a:r>
              <a:rPr lang="en-US" sz="6000" dirty="0" err="1">
                <a:solidFill>
                  <a:srgbClr val="DB7100"/>
                </a:solidFill>
                <a:latin typeface="Calibri (MS)"/>
                <a:ea typeface="Calibri (MS)"/>
                <a:cs typeface="Calibri (MS)"/>
                <a:sym typeface="Calibri (MS)"/>
              </a:rPr>
              <a:t>Schaffung</a:t>
            </a:r>
            <a:r>
              <a:rPr lang="en-US" sz="6000" dirty="0">
                <a:solidFill>
                  <a:srgbClr val="DB7100"/>
                </a:solidFill>
                <a:latin typeface="Calibri (MS)"/>
                <a:ea typeface="Calibri (MS)"/>
                <a:cs typeface="Calibri (MS)"/>
                <a:sym typeface="Calibri (MS)"/>
              </a:rPr>
              <a:t> </a:t>
            </a:r>
            <a:r>
              <a:rPr lang="en-US" sz="6000" i="1" dirty="0" err="1">
                <a:solidFill>
                  <a:srgbClr val="DB7100"/>
                </a:solidFill>
                <a:latin typeface="Calibri (MS) Italics"/>
                <a:ea typeface="Calibri (MS) Italics"/>
                <a:cs typeface="Calibri (MS) Italics"/>
                <a:sym typeface="Calibri (MS) Italics"/>
              </a:rPr>
              <a:t>besserer</a:t>
            </a:r>
            <a:r>
              <a:rPr lang="en-US" sz="6000" i="1" dirty="0">
                <a:solidFill>
                  <a:srgbClr val="DB7100"/>
                </a:solidFill>
                <a:latin typeface="Calibri (MS) Italics"/>
                <a:ea typeface="Calibri (MS) Italics"/>
                <a:cs typeface="Calibri (MS) Italics"/>
                <a:sym typeface="Calibri (MS) Italics"/>
              </a:rPr>
              <a:t> </a:t>
            </a:r>
            <a:r>
              <a:rPr lang="en-US" sz="6000" i="1" dirty="0" err="1">
                <a:solidFill>
                  <a:srgbClr val="DB7100"/>
                </a:solidFill>
                <a:latin typeface="Calibri (MS) Italics"/>
                <a:ea typeface="Calibri (MS) Italics"/>
                <a:cs typeface="Calibri (MS) Italics"/>
                <a:sym typeface="Calibri (MS) Italics"/>
              </a:rPr>
              <a:t>Beschäftigungsmöglichkeiten</a:t>
            </a:r>
            <a:r>
              <a:rPr lang="en-US" sz="6000" i="1" dirty="0">
                <a:solidFill>
                  <a:srgbClr val="DB7100"/>
                </a:solidFill>
                <a:latin typeface="Calibri (MS) Italics"/>
                <a:ea typeface="Calibri (MS) Italics"/>
                <a:cs typeface="Calibri (MS) Italics"/>
                <a:sym typeface="Calibri (MS) Italics"/>
              </a:rPr>
              <a:t> </a:t>
            </a:r>
            <a:r>
              <a:rPr lang="en-US" sz="6000" i="1" dirty="0" err="1">
                <a:solidFill>
                  <a:srgbClr val="DB7100"/>
                </a:solidFill>
                <a:latin typeface="Calibri (MS) Italics"/>
                <a:ea typeface="Calibri (MS) Italics"/>
                <a:cs typeface="Calibri (MS) Italics"/>
                <a:sym typeface="Calibri (MS) Italics"/>
              </a:rPr>
              <a:t>für</a:t>
            </a:r>
            <a:r>
              <a:rPr lang="en-US" sz="6000" i="1" dirty="0">
                <a:solidFill>
                  <a:srgbClr val="DB7100"/>
                </a:solidFill>
                <a:latin typeface="Calibri (MS) Italics"/>
                <a:ea typeface="Calibri (MS) Italics"/>
                <a:cs typeface="Calibri (MS) Italics"/>
                <a:sym typeface="Calibri (MS) Italics"/>
              </a:rPr>
              <a:t> </a:t>
            </a:r>
            <a:r>
              <a:rPr lang="en-US" sz="6000" dirty="0" err="1">
                <a:solidFill>
                  <a:srgbClr val="DB7100"/>
                </a:solidFill>
                <a:latin typeface="Calibri (MS)"/>
                <a:ea typeface="Calibri (MS)"/>
                <a:cs typeface="Calibri (MS)"/>
                <a:sym typeface="Calibri (MS)"/>
              </a:rPr>
              <a:t>ältere</a:t>
            </a:r>
            <a:r>
              <a:rPr lang="en-US" sz="6000" dirty="0">
                <a:solidFill>
                  <a:srgbClr val="DB7100"/>
                </a:solidFill>
                <a:latin typeface="Calibri (MS)"/>
                <a:ea typeface="Calibri (MS)"/>
                <a:cs typeface="Calibri (MS)"/>
                <a:sym typeface="Calibri (MS)"/>
              </a:rPr>
              <a:t> </a:t>
            </a:r>
            <a:r>
              <a:rPr lang="en-US" sz="6000" i="1" dirty="0" err="1">
                <a:solidFill>
                  <a:srgbClr val="DB7100"/>
                </a:solidFill>
                <a:latin typeface="Calibri (MS) Italics"/>
                <a:ea typeface="Calibri (MS) Italics"/>
                <a:cs typeface="Calibri (MS) Italics"/>
                <a:sym typeface="Calibri (MS) Italics"/>
              </a:rPr>
              <a:t>Arbeitnehmer</a:t>
            </a:r>
            <a:r>
              <a:rPr lang="en-US" sz="6000" i="1" dirty="0">
                <a:solidFill>
                  <a:srgbClr val="DB7100"/>
                </a:solidFill>
                <a:latin typeface="Calibri (MS) Italics"/>
                <a:ea typeface="Calibri (MS) Italics"/>
                <a:cs typeface="Calibri (MS) Italics"/>
                <a:sym typeface="Calibri (MS) Italics"/>
              </a:rPr>
              <a:t> </a:t>
            </a:r>
            <a:r>
              <a:rPr lang="en-US" sz="6000" i="1" dirty="0" err="1">
                <a:solidFill>
                  <a:srgbClr val="DB7100"/>
                </a:solidFill>
                <a:latin typeface="Calibri (MS) Italics"/>
                <a:ea typeface="Calibri (MS) Italics"/>
                <a:cs typeface="Calibri (MS) Italics"/>
                <a:sym typeface="Calibri (MS) Italics"/>
              </a:rPr>
              <a:t>könnten</a:t>
            </a:r>
            <a:r>
              <a:rPr lang="en-US" sz="6000" i="1" dirty="0">
                <a:solidFill>
                  <a:srgbClr val="DB7100"/>
                </a:solidFill>
                <a:latin typeface="Calibri (MS) Italics"/>
                <a:ea typeface="Calibri (MS) Italics"/>
                <a:cs typeface="Calibri (MS) Italics"/>
                <a:sym typeface="Calibri (MS) Italics"/>
              </a:rPr>
              <a:t> das Pro-Kopf-BIP in den </a:t>
            </a:r>
            <a:r>
              <a:rPr lang="en-US" sz="6000" i="1" dirty="0" err="1">
                <a:solidFill>
                  <a:srgbClr val="DB7100"/>
                </a:solidFill>
                <a:latin typeface="Calibri (MS) Italics"/>
                <a:ea typeface="Calibri (MS) Italics"/>
                <a:cs typeface="Calibri (MS) Italics"/>
                <a:sym typeface="Calibri (MS) Italics"/>
              </a:rPr>
              <a:t>nächsten</a:t>
            </a:r>
            <a:r>
              <a:rPr lang="en-US" sz="6000" i="1" dirty="0">
                <a:solidFill>
                  <a:srgbClr val="DB7100"/>
                </a:solidFill>
                <a:latin typeface="Calibri (MS) Italics"/>
                <a:ea typeface="Calibri (MS) Italics"/>
                <a:cs typeface="Calibri (MS) Italics"/>
                <a:sym typeface="Calibri (MS) Italics"/>
              </a:rPr>
              <a:t> </a:t>
            </a:r>
            <a:r>
              <a:rPr lang="en-US" sz="6000" i="1" dirty="0" err="1">
                <a:solidFill>
                  <a:srgbClr val="DB7100"/>
                </a:solidFill>
                <a:latin typeface="Calibri (MS) Italics"/>
                <a:ea typeface="Calibri (MS) Italics"/>
                <a:cs typeface="Calibri (MS) Italics"/>
                <a:sym typeface="Calibri (MS) Italics"/>
              </a:rPr>
              <a:t>drei</a:t>
            </a:r>
            <a:r>
              <a:rPr lang="en-US" sz="6000" i="1" dirty="0">
                <a:solidFill>
                  <a:srgbClr val="DB7100"/>
                </a:solidFill>
                <a:latin typeface="Calibri (MS) Italics"/>
                <a:ea typeface="Calibri (MS) Italics"/>
                <a:cs typeface="Calibri (MS) Italics"/>
                <a:sym typeface="Calibri (MS) Italics"/>
              </a:rPr>
              <a:t> </a:t>
            </a:r>
            <a:r>
              <a:rPr lang="en-US" sz="6000" i="1" dirty="0" err="1">
                <a:solidFill>
                  <a:srgbClr val="DB7100"/>
                </a:solidFill>
                <a:latin typeface="Calibri (MS) Italics"/>
                <a:ea typeface="Calibri (MS) Italics"/>
                <a:cs typeface="Calibri (MS) Italics"/>
                <a:sym typeface="Calibri (MS) Italics"/>
              </a:rPr>
              <a:t>Jahrzehnten</a:t>
            </a:r>
            <a:r>
              <a:rPr lang="en-US" sz="6000" i="1" dirty="0">
                <a:solidFill>
                  <a:srgbClr val="DB7100"/>
                </a:solidFill>
                <a:latin typeface="Calibri (MS) Italics"/>
                <a:ea typeface="Calibri (MS) Italics"/>
                <a:cs typeface="Calibri (MS) Italics"/>
                <a:sym typeface="Calibri (MS) Italics"/>
              </a:rPr>
              <a:t> um 19 % </a:t>
            </a:r>
            <a:r>
              <a:rPr lang="en-US" sz="6000" i="1" dirty="0" err="1">
                <a:solidFill>
                  <a:srgbClr val="DB7100"/>
                </a:solidFill>
                <a:latin typeface="Calibri (MS) Italics"/>
                <a:ea typeface="Calibri (MS) Italics"/>
                <a:cs typeface="Calibri (MS) Italics"/>
                <a:sym typeface="Calibri (MS) Italics"/>
              </a:rPr>
              <a:t>steigern</a:t>
            </a:r>
            <a:r>
              <a:rPr lang="en-US" sz="6000" dirty="0">
                <a:solidFill>
                  <a:srgbClr val="DB7100"/>
                </a:solidFill>
                <a:latin typeface="Calibri (MS)"/>
                <a:ea typeface="Calibri (MS)"/>
                <a:cs typeface="Calibri (MS)"/>
                <a:sym typeface="Calibri (MS)"/>
              </a:rPr>
              <a:t>.“ </a:t>
            </a:r>
          </a:p>
          <a:p>
            <a:pPr algn="l">
              <a:lnSpc>
                <a:spcPts val="7200"/>
              </a:lnSpc>
            </a:pPr>
            <a:endParaRPr lang="en-US" sz="6000" dirty="0">
              <a:solidFill>
                <a:srgbClr val="DB7100"/>
              </a:solidFill>
              <a:latin typeface="Calibri (MS)"/>
              <a:ea typeface="Calibri (MS)"/>
              <a:cs typeface="Calibri (MS)"/>
              <a:sym typeface="Calibri (MS)"/>
            </a:endParaRPr>
          </a:p>
          <a:p>
            <a:pPr algn="l">
              <a:lnSpc>
                <a:spcPts val="2160"/>
              </a:lnSpc>
            </a:pPr>
            <a:r>
              <a:rPr lang="en-US" sz="1800" b="1" dirty="0">
                <a:solidFill>
                  <a:srgbClr val="000000"/>
                </a:solidFill>
                <a:latin typeface="Calibri (MS) Bold"/>
                <a:ea typeface="Calibri (MS) Bold"/>
                <a:cs typeface="Calibri (MS) Bold"/>
                <a:sym typeface="Calibri (MS) Bold"/>
              </a:rPr>
              <a:t>OECD: </a:t>
            </a:r>
            <a:r>
              <a:rPr lang="en-US" sz="1800" b="1" dirty="0" err="1">
                <a:solidFill>
                  <a:srgbClr val="000000"/>
                </a:solidFill>
                <a:latin typeface="Calibri (MS) Bold"/>
                <a:ea typeface="Calibri (MS) Bold"/>
                <a:cs typeface="Calibri (MS) Bold"/>
                <a:sym typeface="Calibri (MS) Bold"/>
              </a:rPr>
              <a:t>Förderung</a:t>
            </a:r>
            <a:r>
              <a:rPr lang="en-US" sz="1800" b="1" dirty="0">
                <a:solidFill>
                  <a:srgbClr val="000000"/>
                </a:solidFill>
                <a:latin typeface="Calibri (MS) Bold"/>
                <a:ea typeface="Calibri (MS) Bold"/>
                <a:cs typeface="Calibri (MS) Bold"/>
                <a:sym typeface="Calibri (MS) Bold"/>
              </a:rPr>
              <a:t> </a:t>
            </a:r>
            <a:r>
              <a:rPr lang="en-US" sz="1800" b="1" dirty="0" err="1">
                <a:solidFill>
                  <a:srgbClr val="000000"/>
                </a:solidFill>
                <a:latin typeface="Calibri (MS) Bold"/>
                <a:ea typeface="Calibri (MS) Bold"/>
                <a:cs typeface="Calibri (MS) Bold"/>
                <a:sym typeface="Calibri (MS) Bold"/>
              </a:rPr>
              <a:t>einer</a:t>
            </a:r>
            <a:r>
              <a:rPr lang="en-US" sz="1800" b="1" dirty="0">
                <a:solidFill>
                  <a:srgbClr val="000000"/>
                </a:solidFill>
                <a:latin typeface="Calibri (MS) Bold"/>
                <a:ea typeface="Calibri (MS) Bold"/>
                <a:cs typeface="Calibri (MS) Bold"/>
                <a:sym typeface="Calibri (MS) Bold"/>
              </a:rPr>
              <a:t> </a:t>
            </a:r>
            <a:r>
              <a:rPr lang="en-US" sz="1800" b="1" dirty="0" err="1">
                <a:solidFill>
                  <a:srgbClr val="000000"/>
                </a:solidFill>
                <a:latin typeface="Calibri (MS) Bold"/>
                <a:ea typeface="Calibri (MS) Bold"/>
                <a:cs typeface="Calibri (MS) Bold"/>
                <a:sym typeface="Calibri (MS) Bold"/>
              </a:rPr>
              <a:t>altersintegrativen</a:t>
            </a:r>
            <a:r>
              <a:rPr lang="en-US" sz="1800" b="1" dirty="0">
                <a:solidFill>
                  <a:srgbClr val="000000"/>
                </a:solidFill>
                <a:latin typeface="Calibri (MS) Bold"/>
                <a:ea typeface="Calibri (MS) Bold"/>
                <a:cs typeface="Calibri (MS) Bold"/>
                <a:sym typeface="Calibri (MS) Bold"/>
              </a:rPr>
              <a:t> </a:t>
            </a:r>
            <a:r>
              <a:rPr lang="en-US" sz="1800" b="1" dirty="0" err="1">
                <a:solidFill>
                  <a:srgbClr val="000000"/>
                </a:solidFill>
                <a:latin typeface="Calibri (MS) Bold"/>
                <a:ea typeface="Calibri (MS) Bold"/>
                <a:cs typeface="Calibri (MS) Bold"/>
                <a:sym typeface="Calibri (MS) Bold"/>
              </a:rPr>
              <a:t>Belegschaft</a:t>
            </a:r>
            <a:r>
              <a:rPr lang="en-US" sz="1800" b="1" dirty="0">
                <a:solidFill>
                  <a:srgbClr val="000000"/>
                </a:solidFill>
                <a:latin typeface="Calibri (MS) Bold"/>
                <a:ea typeface="Calibri (MS) Bold"/>
                <a:cs typeface="Calibri (MS) Bold"/>
                <a:sym typeface="Calibri (MS) Bold"/>
              </a:rPr>
              <a:t>, 2020</a:t>
            </a:r>
          </a:p>
          <a:p>
            <a:pPr algn="l">
              <a:lnSpc>
                <a:spcPts val="3600"/>
              </a:lnSpc>
            </a:pPr>
            <a:r>
              <a:rPr lang="en-US" sz="3000" dirty="0">
                <a:solidFill>
                  <a:srgbClr val="313540"/>
                </a:solidFill>
                <a:latin typeface="Cardo"/>
                <a:ea typeface="Cardo"/>
                <a:cs typeface="Cardo"/>
                <a:sym typeface="Cardo"/>
              </a:rPr>
              <a: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descr="Uma imagem com texto, Tipo de letra, captura de ecrã, Gráficos  Descrição gerada automaticamente"/>
          <p:cNvSpPr/>
          <p:nvPr/>
        </p:nvSpPr>
        <p:spPr>
          <a:xfrm>
            <a:off x="264824" y="9690668"/>
            <a:ext cx="2399309" cy="535315"/>
          </a:xfrm>
          <a:custGeom>
            <a:avLst/>
            <a:gdLst/>
            <a:ahLst/>
            <a:cxnLst/>
            <a:rect l="l" t="t" r="r" b="b"/>
            <a:pathLst>
              <a:path w="2399309" h="535315">
                <a:moveTo>
                  <a:pt x="0" y="0"/>
                </a:moveTo>
                <a:lnTo>
                  <a:pt x="2399309" y="0"/>
                </a:lnTo>
                <a:lnTo>
                  <a:pt x="2399309" y="535315"/>
                </a:lnTo>
                <a:lnTo>
                  <a:pt x="0" y="535315"/>
                </a:lnTo>
                <a:lnTo>
                  <a:pt x="0" y="0"/>
                </a:lnTo>
                <a:close/>
              </a:path>
            </a:pathLst>
          </a:custGeom>
          <a:blipFill>
            <a:blip r:embed="rId2"/>
            <a:stretch>
              <a:fillRect/>
            </a:stretch>
          </a:blipFill>
        </p:spPr>
      </p:sp>
      <p:sp>
        <p:nvSpPr>
          <p:cNvPr id="3" name="Freeform 3"/>
          <p:cNvSpPr/>
          <p:nvPr/>
        </p:nvSpPr>
        <p:spPr>
          <a:xfrm>
            <a:off x="42758" y="9682944"/>
            <a:ext cx="2393413" cy="502129"/>
          </a:xfrm>
          <a:custGeom>
            <a:avLst/>
            <a:gdLst/>
            <a:ahLst/>
            <a:cxnLst/>
            <a:rect l="l" t="t" r="r" b="b"/>
            <a:pathLst>
              <a:path w="2393413" h="502129">
                <a:moveTo>
                  <a:pt x="0" y="0"/>
                </a:moveTo>
                <a:lnTo>
                  <a:pt x="2393413" y="0"/>
                </a:lnTo>
                <a:lnTo>
                  <a:pt x="2393413" y="502129"/>
                </a:lnTo>
                <a:lnTo>
                  <a:pt x="0" y="502129"/>
                </a:lnTo>
                <a:lnTo>
                  <a:pt x="0" y="0"/>
                </a:lnTo>
                <a:close/>
              </a:path>
            </a:pathLst>
          </a:custGeom>
          <a:blipFill>
            <a:blip r:embed="rId3"/>
            <a:stretch>
              <a:fillRect/>
            </a:stretch>
          </a:blipFill>
        </p:spPr>
      </p:sp>
      <p:sp>
        <p:nvSpPr>
          <p:cNvPr id="4" name="Freeform 4" descr="Uma imagem com Tipo de letra, Gráficos, logótipo, captura de ecrã  Descrição gerada automaticamente"/>
          <p:cNvSpPr/>
          <p:nvPr/>
        </p:nvSpPr>
        <p:spPr>
          <a:xfrm>
            <a:off x="-134350" y="181680"/>
            <a:ext cx="2393413" cy="605409"/>
          </a:xfrm>
          <a:custGeom>
            <a:avLst/>
            <a:gdLst/>
            <a:ahLst/>
            <a:cxnLst/>
            <a:rect l="l" t="t" r="r" b="b"/>
            <a:pathLst>
              <a:path w="2393413" h="605409">
                <a:moveTo>
                  <a:pt x="0" y="0"/>
                </a:moveTo>
                <a:lnTo>
                  <a:pt x="2393413" y="0"/>
                </a:lnTo>
                <a:lnTo>
                  <a:pt x="2393413" y="605409"/>
                </a:lnTo>
                <a:lnTo>
                  <a:pt x="0" y="605409"/>
                </a:lnTo>
                <a:lnTo>
                  <a:pt x="0" y="0"/>
                </a:lnTo>
                <a:close/>
              </a:path>
            </a:pathLst>
          </a:custGeom>
          <a:blipFill>
            <a:blip r:embed="rId4"/>
            <a:stretch>
              <a:fillRect t="-49539" b="-65202"/>
            </a:stretch>
          </a:blipFill>
        </p:spPr>
      </p:sp>
      <p:grpSp>
        <p:nvGrpSpPr>
          <p:cNvPr id="5" name="Group 5"/>
          <p:cNvGrpSpPr/>
          <p:nvPr/>
        </p:nvGrpSpPr>
        <p:grpSpPr>
          <a:xfrm>
            <a:off x="2136562" y="0"/>
            <a:ext cx="16151438" cy="707336"/>
            <a:chOff x="0" y="0"/>
            <a:chExt cx="21535250" cy="943115"/>
          </a:xfrm>
        </p:grpSpPr>
        <p:sp>
          <p:nvSpPr>
            <p:cNvPr id="6" name="Freeform 6"/>
            <p:cNvSpPr/>
            <p:nvPr/>
          </p:nvSpPr>
          <p:spPr>
            <a:xfrm>
              <a:off x="0" y="0"/>
              <a:ext cx="21535262" cy="943102"/>
            </a:xfrm>
            <a:custGeom>
              <a:avLst/>
              <a:gdLst/>
              <a:ahLst/>
              <a:cxnLst/>
              <a:rect l="l" t="t" r="r" b="b"/>
              <a:pathLst>
                <a:path w="21535262" h="943102">
                  <a:moveTo>
                    <a:pt x="0" y="0"/>
                  </a:moveTo>
                  <a:lnTo>
                    <a:pt x="21535262" y="0"/>
                  </a:lnTo>
                  <a:lnTo>
                    <a:pt x="21535262" y="943102"/>
                  </a:lnTo>
                  <a:lnTo>
                    <a:pt x="0" y="943102"/>
                  </a:lnTo>
                  <a:close/>
                </a:path>
              </a:pathLst>
            </a:custGeom>
            <a:solidFill>
              <a:srgbClr val="FF9525"/>
            </a:solidFill>
          </p:spPr>
        </p:sp>
      </p:grpSp>
      <p:sp>
        <p:nvSpPr>
          <p:cNvPr id="7" name="TextBox 7"/>
          <p:cNvSpPr txBox="1"/>
          <p:nvPr/>
        </p:nvSpPr>
        <p:spPr>
          <a:xfrm>
            <a:off x="1701565" y="1668732"/>
            <a:ext cx="15748235" cy="5044010"/>
          </a:xfrm>
          <a:prstGeom prst="rect">
            <a:avLst/>
          </a:prstGeom>
        </p:spPr>
        <p:txBody>
          <a:bodyPr wrap="square" lIns="0" tIns="0" rIns="0" bIns="0" rtlCol="0" anchor="t">
            <a:spAutoFit/>
          </a:bodyPr>
          <a:lstStyle/>
          <a:p>
            <a:pPr algn="l">
              <a:lnSpc>
                <a:spcPts val="7560"/>
              </a:lnSpc>
            </a:pPr>
            <a:r>
              <a:rPr lang="en-US" sz="4200" b="1" dirty="0" err="1">
                <a:solidFill>
                  <a:srgbClr val="FF6D25"/>
                </a:solidFill>
                <a:latin typeface="Arial Bold"/>
                <a:ea typeface="Arial Bold"/>
                <a:cs typeface="Arial Bold"/>
                <a:sym typeface="Arial Bold"/>
              </a:rPr>
              <a:t>Gesetzgebung</a:t>
            </a:r>
            <a:r>
              <a:rPr lang="en-US" sz="4200" b="1" dirty="0">
                <a:solidFill>
                  <a:srgbClr val="FF6D25"/>
                </a:solidFill>
                <a:latin typeface="Arial Bold"/>
                <a:ea typeface="Arial Bold"/>
                <a:cs typeface="Arial Bold"/>
                <a:sym typeface="Arial Bold"/>
              </a:rPr>
              <a:t> </a:t>
            </a:r>
            <a:r>
              <a:rPr lang="en-US" sz="4200" b="1" dirty="0" err="1">
                <a:solidFill>
                  <a:srgbClr val="FF6D25"/>
                </a:solidFill>
                <a:latin typeface="Arial Bold"/>
                <a:ea typeface="Arial Bold"/>
                <a:cs typeface="Arial Bold"/>
                <a:sym typeface="Arial Bold"/>
              </a:rPr>
              <a:t>zur</a:t>
            </a:r>
            <a:r>
              <a:rPr lang="en-US" sz="4200" b="1" dirty="0">
                <a:solidFill>
                  <a:srgbClr val="FF6D25"/>
                </a:solidFill>
                <a:latin typeface="Arial Bold"/>
                <a:ea typeface="Arial Bold"/>
                <a:cs typeface="Arial Bold"/>
                <a:sym typeface="Arial Bold"/>
              </a:rPr>
              <a:t> </a:t>
            </a:r>
            <a:r>
              <a:rPr lang="en-US" sz="4200" b="1" dirty="0" err="1">
                <a:solidFill>
                  <a:srgbClr val="FF6D25"/>
                </a:solidFill>
                <a:latin typeface="Arial Bold"/>
                <a:ea typeface="Arial Bold"/>
                <a:cs typeface="Arial Bold"/>
                <a:sym typeface="Arial Bold"/>
              </a:rPr>
              <a:t>Beschäftigung</a:t>
            </a:r>
            <a:r>
              <a:rPr lang="en-US" sz="4200" b="1" dirty="0">
                <a:solidFill>
                  <a:srgbClr val="FF6D25"/>
                </a:solidFill>
                <a:latin typeface="Arial Bold"/>
                <a:ea typeface="Arial Bold"/>
                <a:cs typeface="Arial Bold"/>
                <a:sym typeface="Arial Bold"/>
              </a:rPr>
              <a:t> </a:t>
            </a:r>
            <a:r>
              <a:rPr lang="en-US" sz="4200" b="1" dirty="0" err="1">
                <a:solidFill>
                  <a:srgbClr val="FF6D25"/>
                </a:solidFill>
                <a:latin typeface="Arial Bold"/>
                <a:ea typeface="Arial Bold"/>
                <a:cs typeface="Arial Bold"/>
                <a:sym typeface="Arial Bold"/>
              </a:rPr>
              <a:t>älterer</a:t>
            </a:r>
            <a:r>
              <a:rPr lang="en-US" sz="4200" b="1" dirty="0">
                <a:solidFill>
                  <a:srgbClr val="FF6D25"/>
                </a:solidFill>
                <a:latin typeface="Arial Bold"/>
                <a:ea typeface="Arial Bold"/>
                <a:cs typeface="Arial Bold"/>
                <a:sym typeface="Arial Bold"/>
              </a:rPr>
              <a:t> </a:t>
            </a:r>
            <a:r>
              <a:rPr lang="en-US" sz="4200" b="1" dirty="0" err="1">
                <a:solidFill>
                  <a:srgbClr val="FF6D25"/>
                </a:solidFill>
                <a:latin typeface="Arial Bold"/>
                <a:ea typeface="Arial Bold"/>
                <a:cs typeface="Arial Bold"/>
                <a:sym typeface="Arial Bold"/>
              </a:rPr>
              <a:t>Arbeitnehmer:innen</a:t>
            </a:r>
            <a:endParaRPr lang="en-US" sz="4200" b="1" dirty="0">
              <a:solidFill>
                <a:srgbClr val="FF6D25"/>
              </a:solidFill>
              <a:latin typeface="Arial Bold"/>
              <a:ea typeface="Arial Bold"/>
              <a:cs typeface="Arial Bold"/>
              <a:sym typeface="Arial Bold"/>
            </a:endParaRPr>
          </a:p>
          <a:p>
            <a:pPr algn="l">
              <a:lnSpc>
                <a:spcPts val="5400"/>
              </a:lnSpc>
            </a:pPr>
            <a:endParaRPr lang="en-US" sz="4200" b="1" dirty="0">
              <a:solidFill>
                <a:srgbClr val="FF6D25"/>
              </a:solidFill>
              <a:latin typeface="Arial Bold"/>
              <a:ea typeface="Arial Bold"/>
              <a:cs typeface="Arial Bold"/>
              <a:sym typeface="Arial Bold"/>
            </a:endParaRPr>
          </a:p>
          <a:p>
            <a:pPr algn="l">
              <a:lnSpc>
                <a:spcPts val="5400"/>
              </a:lnSpc>
            </a:pPr>
            <a:r>
              <a:rPr lang="en-US" sz="3000" dirty="0" err="1">
                <a:solidFill>
                  <a:srgbClr val="000000"/>
                </a:solidFill>
                <a:latin typeface="Arial"/>
                <a:ea typeface="Arial"/>
                <a:cs typeface="Arial"/>
                <a:sym typeface="Arial"/>
              </a:rPr>
              <a:t>Wichtige</a:t>
            </a:r>
            <a:r>
              <a:rPr lang="en-US" sz="3000" dirty="0">
                <a:solidFill>
                  <a:srgbClr val="000000"/>
                </a:solidFill>
                <a:latin typeface="Arial"/>
                <a:ea typeface="Arial"/>
                <a:cs typeface="Arial"/>
                <a:sym typeface="Arial"/>
              </a:rPr>
              <a:t> EU-</a:t>
            </a:r>
            <a:r>
              <a:rPr lang="en-US" sz="3000" dirty="0" err="1">
                <a:solidFill>
                  <a:srgbClr val="000000"/>
                </a:solidFill>
                <a:latin typeface="Arial"/>
                <a:ea typeface="Arial"/>
                <a:cs typeface="Arial"/>
                <a:sym typeface="Arial"/>
              </a:rPr>
              <a:t>Rechtsvorschriften</a:t>
            </a:r>
            <a:endParaRPr lang="en-US" sz="3000" dirty="0">
              <a:solidFill>
                <a:srgbClr val="000000"/>
              </a:solidFill>
              <a:latin typeface="Arial"/>
              <a:ea typeface="Arial"/>
              <a:cs typeface="Arial"/>
              <a:sym typeface="Arial"/>
            </a:endParaRPr>
          </a:p>
          <a:p>
            <a:pPr algn="l">
              <a:lnSpc>
                <a:spcPts val="5400"/>
              </a:lnSpc>
            </a:pPr>
            <a:r>
              <a:rPr lang="en-US" sz="3000" dirty="0" err="1">
                <a:solidFill>
                  <a:srgbClr val="000000"/>
                </a:solidFill>
                <a:latin typeface="Arial"/>
                <a:ea typeface="Arial"/>
                <a:cs typeface="Arial"/>
                <a:sym typeface="Arial"/>
              </a:rPr>
              <a:t>Antidiskriminierung</a:t>
            </a:r>
            <a:endParaRPr lang="en-US" sz="3000" dirty="0">
              <a:solidFill>
                <a:srgbClr val="000000"/>
              </a:solidFill>
              <a:latin typeface="Arial"/>
              <a:ea typeface="Arial"/>
              <a:cs typeface="Arial"/>
              <a:sym typeface="Arial"/>
            </a:endParaRPr>
          </a:p>
          <a:p>
            <a:pPr algn="l">
              <a:lnSpc>
                <a:spcPts val="5400"/>
              </a:lnSpc>
            </a:pPr>
            <a:r>
              <a:rPr lang="en-US" sz="3000" dirty="0" err="1">
                <a:solidFill>
                  <a:srgbClr val="000000"/>
                </a:solidFill>
                <a:latin typeface="Arial"/>
                <a:ea typeface="Arial"/>
                <a:cs typeface="Arial"/>
                <a:sym typeface="Arial"/>
              </a:rPr>
              <a:t>Altersdiskriminierung</a:t>
            </a:r>
            <a:endParaRPr lang="en-US" sz="3000" dirty="0">
              <a:solidFill>
                <a:srgbClr val="000000"/>
              </a:solidFill>
              <a:latin typeface="Arial"/>
              <a:ea typeface="Arial"/>
              <a:cs typeface="Arial"/>
              <a:sym typeface="Arial"/>
            </a:endParaRPr>
          </a:p>
          <a:p>
            <a:pPr algn="l">
              <a:lnSpc>
                <a:spcPts val="5400"/>
              </a:lnSpc>
            </a:pPr>
            <a:r>
              <a:rPr lang="en-US" sz="3000" dirty="0" err="1">
                <a:solidFill>
                  <a:srgbClr val="000000"/>
                </a:solidFill>
                <a:latin typeface="Arial"/>
                <a:ea typeface="Arial"/>
                <a:cs typeface="Arial"/>
                <a:sym typeface="Arial"/>
              </a:rPr>
              <a:t>Rentenansprüche</a:t>
            </a:r>
            <a:endParaRPr lang="en-US" sz="3000" dirty="0">
              <a:solidFill>
                <a:srgbClr val="000000"/>
              </a:solidFill>
              <a:latin typeface="Arial"/>
              <a:ea typeface="Arial"/>
              <a:cs typeface="Arial"/>
              <a:sym typeface="Arial"/>
            </a:endParaRPr>
          </a:p>
          <a:p>
            <a:pPr algn="l">
              <a:lnSpc>
                <a:spcPts val="5400"/>
              </a:lnSpc>
            </a:pPr>
            <a:r>
              <a:rPr lang="en-US" sz="3000" dirty="0" err="1">
                <a:solidFill>
                  <a:srgbClr val="000000"/>
                </a:solidFill>
                <a:latin typeface="Arial"/>
                <a:ea typeface="Arial"/>
                <a:cs typeface="Arial"/>
                <a:sym typeface="Arial"/>
              </a:rPr>
              <a:t>Nationale</a:t>
            </a:r>
            <a:r>
              <a:rPr lang="en-US" sz="3000" dirty="0">
                <a:solidFill>
                  <a:srgbClr val="000000"/>
                </a:solidFill>
                <a:latin typeface="Arial"/>
                <a:ea typeface="Arial"/>
                <a:cs typeface="Arial"/>
                <a:sym typeface="Arial"/>
              </a:rPr>
              <a:t> </a:t>
            </a:r>
            <a:r>
              <a:rPr lang="en-US" sz="3000" dirty="0" err="1">
                <a:solidFill>
                  <a:srgbClr val="000000"/>
                </a:solidFill>
                <a:latin typeface="Arial"/>
                <a:ea typeface="Arial"/>
                <a:cs typeface="Arial"/>
                <a:sym typeface="Arial"/>
              </a:rPr>
              <a:t>Arbeits</a:t>
            </a:r>
            <a:r>
              <a:rPr lang="en-US" sz="3000" dirty="0">
                <a:solidFill>
                  <a:srgbClr val="000000"/>
                </a:solidFill>
                <a:latin typeface="Arial"/>
                <a:ea typeface="Arial"/>
                <a:cs typeface="Arial"/>
                <a:sym typeface="Arial"/>
              </a:rPr>
              <a:t>- und </a:t>
            </a:r>
            <a:r>
              <a:rPr lang="en-US" sz="3000" dirty="0" err="1">
                <a:solidFill>
                  <a:srgbClr val="000000"/>
                </a:solidFill>
                <a:latin typeface="Arial"/>
                <a:ea typeface="Arial"/>
                <a:cs typeface="Arial"/>
                <a:sym typeface="Arial"/>
              </a:rPr>
              <a:t>Gleichstellungsgesetze</a:t>
            </a:r>
            <a:endParaRPr lang="en-US" sz="3000" dirty="0">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descr="Uma imagem com texto, Tipo de letra, captura de ecrã, Gráficos  Descrição gerada automaticamente"/>
          <p:cNvSpPr/>
          <p:nvPr/>
        </p:nvSpPr>
        <p:spPr>
          <a:xfrm>
            <a:off x="264824" y="9690668"/>
            <a:ext cx="2399309" cy="535315"/>
          </a:xfrm>
          <a:custGeom>
            <a:avLst/>
            <a:gdLst/>
            <a:ahLst/>
            <a:cxnLst/>
            <a:rect l="l" t="t" r="r" b="b"/>
            <a:pathLst>
              <a:path w="2399309" h="535315">
                <a:moveTo>
                  <a:pt x="0" y="0"/>
                </a:moveTo>
                <a:lnTo>
                  <a:pt x="2399309" y="0"/>
                </a:lnTo>
                <a:lnTo>
                  <a:pt x="2399309" y="535315"/>
                </a:lnTo>
                <a:lnTo>
                  <a:pt x="0" y="535315"/>
                </a:lnTo>
                <a:lnTo>
                  <a:pt x="0" y="0"/>
                </a:lnTo>
                <a:close/>
              </a:path>
            </a:pathLst>
          </a:custGeom>
          <a:blipFill>
            <a:blip r:embed="rId2"/>
            <a:stretch>
              <a:fillRect/>
            </a:stretch>
          </a:blipFill>
        </p:spPr>
      </p:sp>
      <p:sp>
        <p:nvSpPr>
          <p:cNvPr id="3" name="Freeform 3"/>
          <p:cNvSpPr/>
          <p:nvPr/>
        </p:nvSpPr>
        <p:spPr>
          <a:xfrm>
            <a:off x="42758" y="9682944"/>
            <a:ext cx="2393413" cy="502129"/>
          </a:xfrm>
          <a:custGeom>
            <a:avLst/>
            <a:gdLst/>
            <a:ahLst/>
            <a:cxnLst/>
            <a:rect l="l" t="t" r="r" b="b"/>
            <a:pathLst>
              <a:path w="2393413" h="502129">
                <a:moveTo>
                  <a:pt x="0" y="0"/>
                </a:moveTo>
                <a:lnTo>
                  <a:pt x="2393413" y="0"/>
                </a:lnTo>
                <a:lnTo>
                  <a:pt x="2393413" y="502129"/>
                </a:lnTo>
                <a:lnTo>
                  <a:pt x="0" y="502129"/>
                </a:lnTo>
                <a:lnTo>
                  <a:pt x="0" y="0"/>
                </a:lnTo>
                <a:close/>
              </a:path>
            </a:pathLst>
          </a:custGeom>
          <a:blipFill>
            <a:blip r:embed="rId3"/>
            <a:stretch>
              <a:fillRect/>
            </a:stretch>
          </a:blipFill>
        </p:spPr>
      </p:sp>
      <p:sp>
        <p:nvSpPr>
          <p:cNvPr id="4" name="Freeform 4" descr="Uma imagem com Tipo de letra, Gráficos, logótipo, captura de ecrã  Descrição gerada automaticamente"/>
          <p:cNvSpPr/>
          <p:nvPr/>
        </p:nvSpPr>
        <p:spPr>
          <a:xfrm>
            <a:off x="-134350" y="181680"/>
            <a:ext cx="2393413" cy="605409"/>
          </a:xfrm>
          <a:custGeom>
            <a:avLst/>
            <a:gdLst/>
            <a:ahLst/>
            <a:cxnLst/>
            <a:rect l="l" t="t" r="r" b="b"/>
            <a:pathLst>
              <a:path w="2393413" h="605409">
                <a:moveTo>
                  <a:pt x="0" y="0"/>
                </a:moveTo>
                <a:lnTo>
                  <a:pt x="2393413" y="0"/>
                </a:lnTo>
                <a:lnTo>
                  <a:pt x="2393413" y="605409"/>
                </a:lnTo>
                <a:lnTo>
                  <a:pt x="0" y="605409"/>
                </a:lnTo>
                <a:lnTo>
                  <a:pt x="0" y="0"/>
                </a:lnTo>
                <a:close/>
              </a:path>
            </a:pathLst>
          </a:custGeom>
          <a:blipFill>
            <a:blip r:embed="rId4"/>
            <a:stretch>
              <a:fillRect t="-49539" b="-65202"/>
            </a:stretch>
          </a:blipFill>
        </p:spPr>
      </p:sp>
      <p:grpSp>
        <p:nvGrpSpPr>
          <p:cNvPr id="5" name="Group 5"/>
          <p:cNvGrpSpPr/>
          <p:nvPr/>
        </p:nvGrpSpPr>
        <p:grpSpPr>
          <a:xfrm>
            <a:off x="2136562" y="0"/>
            <a:ext cx="16151438" cy="707336"/>
            <a:chOff x="0" y="0"/>
            <a:chExt cx="21535250" cy="943115"/>
          </a:xfrm>
        </p:grpSpPr>
        <p:sp>
          <p:nvSpPr>
            <p:cNvPr id="6" name="Freeform 6"/>
            <p:cNvSpPr/>
            <p:nvPr/>
          </p:nvSpPr>
          <p:spPr>
            <a:xfrm>
              <a:off x="0" y="0"/>
              <a:ext cx="21535262" cy="943102"/>
            </a:xfrm>
            <a:custGeom>
              <a:avLst/>
              <a:gdLst/>
              <a:ahLst/>
              <a:cxnLst/>
              <a:rect l="l" t="t" r="r" b="b"/>
              <a:pathLst>
                <a:path w="21535262" h="943102">
                  <a:moveTo>
                    <a:pt x="0" y="0"/>
                  </a:moveTo>
                  <a:lnTo>
                    <a:pt x="21535262" y="0"/>
                  </a:lnTo>
                  <a:lnTo>
                    <a:pt x="21535262" y="943102"/>
                  </a:lnTo>
                  <a:lnTo>
                    <a:pt x="0" y="943102"/>
                  </a:lnTo>
                  <a:close/>
                </a:path>
              </a:pathLst>
            </a:custGeom>
            <a:solidFill>
              <a:srgbClr val="FF9525"/>
            </a:solidFill>
          </p:spPr>
        </p:sp>
      </p:grpSp>
      <p:sp>
        <p:nvSpPr>
          <p:cNvPr id="7" name="TextBox 7"/>
          <p:cNvSpPr txBox="1"/>
          <p:nvPr/>
        </p:nvSpPr>
        <p:spPr>
          <a:xfrm>
            <a:off x="1348740" y="660082"/>
            <a:ext cx="15590520" cy="5404047"/>
          </a:xfrm>
          <a:prstGeom prst="rect">
            <a:avLst/>
          </a:prstGeom>
        </p:spPr>
        <p:txBody>
          <a:bodyPr lIns="0" tIns="0" rIns="0" bIns="0" rtlCol="0" anchor="t">
            <a:spAutoFit/>
          </a:bodyPr>
          <a:lstStyle/>
          <a:p>
            <a:pPr algn="just">
              <a:lnSpc>
                <a:spcPts val="7128"/>
              </a:lnSpc>
            </a:pPr>
            <a:endParaRPr/>
          </a:p>
          <a:p>
            <a:pPr algn="just">
              <a:lnSpc>
                <a:spcPts val="7128"/>
              </a:lnSpc>
            </a:pPr>
            <a:endParaRPr/>
          </a:p>
          <a:p>
            <a:pPr algn="just">
              <a:lnSpc>
                <a:spcPts val="7128"/>
              </a:lnSpc>
            </a:pPr>
            <a:endParaRPr/>
          </a:p>
          <a:p>
            <a:pPr algn="just">
              <a:lnSpc>
                <a:spcPts val="7128"/>
              </a:lnSpc>
            </a:pPr>
            <a:r>
              <a:rPr lang="en-US" sz="6600" b="1" spc="-40">
                <a:solidFill>
                  <a:srgbClr val="FF6D25"/>
                </a:solidFill>
                <a:latin typeface="TT Rounds Condensed Bold"/>
                <a:ea typeface="TT Rounds Condensed Bold"/>
                <a:cs typeface="TT Rounds Condensed Bold"/>
                <a:sym typeface="TT Rounds Condensed Bold"/>
              </a:rPr>
              <a:t>EU-Rechtsvorschriften zur Beschäftigung älterer Menschen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descr="Uma imagem com texto, Tipo de letra, captura de ecrã, Gráficos  Descrição gerada automaticamente"/>
          <p:cNvSpPr/>
          <p:nvPr/>
        </p:nvSpPr>
        <p:spPr>
          <a:xfrm>
            <a:off x="264824" y="9690668"/>
            <a:ext cx="2399309" cy="535315"/>
          </a:xfrm>
          <a:custGeom>
            <a:avLst/>
            <a:gdLst/>
            <a:ahLst/>
            <a:cxnLst/>
            <a:rect l="l" t="t" r="r" b="b"/>
            <a:pathLst>
              <a:path w="2399309" h="535315">
                <a:moveTo>
                  <a:pt x="0" y="0"/>
                </a:moveTo>
                <a:lnTo>
                  <a:pt x="2399309" y="0"/>
                </a:lnTo>
                <a:lnTo>
                  <a:pt x="2399309" y="535315"/>
                </a:lnTo>
                <a:lnTo>
                  <a:pt x="0" y="535315"/>
                </a:lnTo>
                <a:lnTo>
                  <a:pt x="0" y="0"/>
                </a:lnTo>
                <a:close/>
              </a:path>
            </a:pathLst>
          </a:custGeom>
          <a:blipFill>
            <a:blip r:embed="rId2"/>
            <a:stretch>
              <a:fillRect/>
            </a:stretch>
          </a:blipFill>
        </p:spPr>
      </p:sp>
      <p:sp>
        <p:nvSpPr>
          <p:cNvPr id="3" name="Freeform 3"/>
          <p:cNvSpPr/>
          <p:nvPr/>
        </p:nvSpPr>
        <p:spPr>
          <a:xfrm>
            <a:off x="42758" y="9682944"/>
            <a:ext cx="2393413" cy="502129"/>
          </a:xfrm>
          <a:custGeom>
            <a:avLst/>
            <a:gdLst/>
            <a:ahLst/>
            <a:cxnLst/>
            <a:rect l="l" t="t" r="r" b="b"/>
            <a:pathLst>
              <a:path w="2393413" h="502129">
                <a:moveTo>
                  <a:pt x="0" y="0"/>
                </a:moveTo>
                <a:lnTo>
                  <a:pt x="2393413" y="0"/>
                </a:lnTo>
                <a:lnTo>
                  <a:pt x="2393413" y="502129"/>
                </a:lnTo>
                <a:lnTo>
                  <a:pt x="0" y="502129"/>
                </a:lnTo>
                <a:lnTo>
                  <a:pt x="0" y="0"/>
                </a:lnTo>
                <a:close/>
              </a:path>
            </a:pathLst>
          </a:custGeom>
          <a:blipFill>
            <a:blip r:embed="rId3"/>
            <a:stretch>
              <a:fillRect/>
            </a:stretch>
          </a:blipFill>
        </p:spPr>
      </p:sp>
      <p:sp>
        <p:nvSpPr>
          <p:cNvPr id="4" name="Freeform 4" descr="Uma imagem com Tipo de letra, Gráficos, logótipo, captura de ecrã  Descrição gerada automaticamente"/>
          <p:cNvSpPr/>
          <p:nvPr/>
        </p:nvSpPr>
        <p:spPr>
          <a:xfrm>
            <a:off x="-134350" y="181680"/>
            <a:ext cx="2393413" cy="605409"/>
          </a:xfrm>
          <a:custGeom>
            <a:avLst/>
            <a:gdLst/>
            <a:ahLst/>
            <a:cxnLst/>
            <a:rect l="l" t="t" r="r" b="b"/>
            <a:pathLst>
              <a:path w="2393413" h="605409">
                <a:moveTo>
                  <a:pt x="0" y="0"/>
                </a:moveTo>
                <a:lnTo>
                  <a:pt x="2393413" y="0"/>
                </a:lnTo>
                <a:lnTo>
                  <a:pt x="2393413" y="605409"/>
                </a:lnTo>
                <a:lnTo>
                  <a:pt x="0" y="605409"/>
                </a:lnTo>
                <a:lnTo>
                  <a:pt x="0" y="0"/>
                </a:lnTo>
                <a:close/>
              </a:path>
            </a:pathLst>
          </a:custGeom>
          <a:blipFill>
            <a:blip r:embed="rId4"/>
            <a:stretch>
              <a:fillRect t="-49539" b="-65202"/>
            </a:stretch>
          </a:blipFill>
        </p:spPr>
      </p:sp>
      <p:grpSp>
        <p:nvGrpSpPr>
          <p:cNvPr id="5" name="Group 5"/>
          <p:cNvGrpSpPr/>
          <p:nvPr/>
        </p:nvGrpSpPr>
        <p:grpSpPr>
          <a:xfrm>
            <a:off x="2136562" y="0"/>
            <a:ext cx="16151438" cy="707336"/>
            <a:chOff x="0" y="0"/>
            <a:chExt cx="21535250" cy="943115"/>
          </a:xfrm>
        </p:grpSpPr>
        <p:sp>
          <p:nvSpPr>
            <p:cNvPr id="6" name="Freeform 6"/>
            <p:cNvSpPr/>
            <p:nvPr/>
          </p:nvSpPr>
          <p:spPr>
            <a:xfrm>
              <a:off x="0" y="0"/>
              <a:ext cx="21535262" cy="943102"/>
            </a:xfrm>
            <a:custGeom>
              <a:avLst/>
              <a:gdLst/>
              <a:ahLst/>
              <a:cxnLst/>
              <a:rect l="l" t="t" r="r" b="b"/>
              <a:pathLst>
                <a:path w="21535262" h="943102">
                  <a:moveTo>
                    <a:pt x="0" y="0"/>
                  </a:moveTo>
                  <a:lnTo>
                    <a:pt x="21535262" y="0"/>
                  </a:lnTo>
                  <a:lnTo>
                    <a:pt x="21535262" y="943102"/>
                  </a:lnTo>
                  <a:lnTo>
                    <a:pt x="0" y="943102"/>
                  </a:lnTo>
                  <a:close/>
                </a:path>
              </a:pathLst>
            </a:custGeom>
            <a:solidFill>
              <a:srgbClr val="FF9525"/>
            </a:solidFill>
          </p:spPr>
        </p:sp>
      </p:grpSp>
      <p:sp>
        <p:nvSpPr>
          <p:cNvPr id="7" name="TextBox 7"/>
          <p:cNvSpPr txBox="1"/>
          <p:nvPr/>
        </p:nvSpPr>
        <p:spPr>
          <a:xfrm>
            <a:off x="1168632" y="934564"/>
            <a:ext cx="15590520" cy="617982"/>
          </a:xfrm>
          <a:prstGeom prst="rect">
            <a:avLst/>
          </a:prstGeom>
        </p:spPr>
        <p:txBody>
          <a:bodyPr lIns="0" tIns="0" rIns="0" bIns="0" rtlCol="0" anchor="t">
            <a:spAutoFit/>
          </a:bodyPr>
          <a:lstStyle/>
          <a:p>
            <a:pPr algn="l">
              <a:lnSpc>
                <a:spcPts val="4643"/>
              </a:lnSpc>
            </a:pPr>
            <a:r>
              <a:rPr lang="en-US" sz="4299" b="1">
                <a:solidFill>
                  <a:srgbClr val="FF6D25"/>
                </a:solidFill>
                <a:latin typeface="Arimo Bold"/>
                <a:ea typeface="Arimo Bold"/>
                <a:cs typeface="Arimo Bold"/>
                <a:sym typeface="Arimo Bold"/>
              </a:rPr>
              <a:t>Wichtige Rechtsgrundlagen der EU</a:t>
            </a:r>
          </a:p>
        </p:txBody>
      </p:sp>
      <p:sp>
        <p:nvSpPr>
          <p:cNvPr id="8" name="TextBox 8"/>
          <p:cNvSpPr txBox="1"/>
          <p:nvPr/>
        </p:nvSpPr>
        <p:spPr>
          <a:xfrm>
            <a:off x="1028700" y="1856572"/>
            <a:ext cx="16082103" cy="8156067"/>
          </a:xfrm>
          <a:prstGeom prst="rect">
            <a:avLst/>
          </a:prstGeom>
        </p:spPr>
        <p:txBody>
          <a:bodyPr lIns="0" tIns="0" rIns="0" bIns="0" rtlCol="0" anchor="t">
            <a:spAutoFit/>
          </a:bodyPr>
          <a:lstStyle/>
          <a:p>
            <a:pPr marL="712467" lvl="1" indent="-356233" algn="l">
              <a:lnSpc>
                <a:spcPts val="3563"/>
              </a:lnSpc>
              <a:buFont typeface="Arial"/>
              <a:buChar char="•"/>
            </a:pPr>
            <a:r>
              <a:rPr lang="de-AT" sz="2800" u="sng" spc="-19">
                <a:solidFill>
                  <a:srgbClr val="000000"/>
                </a:solidFill>
                <a:latin typeface="Arial"/>
                <a:ea typeface="Arial"/>
                <a:cs typeface="Arial"/>
                <a:sym typeface="Arial"/>
                <a:hlinkClick r:id="rId5" tooltip="https://eur-lex.europa.eu/eli/dir/2000/78/oj/eng"/>
              </a:rPr>
              <a:t>Die Richtlinie zur Gleichbehandlung in Beschäftigung und Beruf </a:t>
            </a:r>
            <a:r>
              <a:rPr lang="de-AT" sz="2800" spc="-19">
                <a:solidFill>
                  <a:srgbClr val="000000"/>
                </a:solidFill>
                <a:latin typeface="Arial"/>
                <a:ea typeface="Arial"/>
                <a:cs typeface="Arial"/>
                <a:sym typeface="Arial"/>
              </a:rPr>
              <a:t>bietet Schutz vor Diskriminierung am Arbeitsplatz, unter anderem aufgrund des Alters und einer Behinderung</a:t>
            </a:r>
          </a:p>
          <a:p>
            <a:pPr algn="l">
              <a:lnSpc>
                <a:spcPts val="3563"/>
              </a:lnSpc>
            </a:pPr>
            <a:endParaRPr lang="de-AT" sz="2800" spc="-19">
              <a:solidFill>
                <a:srgbClr val="000000"/>
              </a:solidFill>
              <a:latin typeface="Arial"/>
              <a:ea typeface="Arial"/>
              <a:cs typeface="Arial"/>
              <a:sym typeface="Arial"/>
            </a:endParaRPr>
          </a:p>
          <a:p>
            <a:pPr marL="712467" lvl="1" indent="-356233" algn="l">
              <a:lnSpc>
                <a:spcPts val="3563"/>
              </a:lnSpc>
              <a:buFont typeface="Arial"/>
              <a:buChar char="•"/>
            </a:pPr>
            <a:r>
              <a:rPr lang="de-AT" sz="2800" u="sng" spc="-19">
                <a:solidFill>
                  <a:srgbClr val="000000"/>
                </a:solidFill>
                <a:latin typeface="Arial"/>
                <a:ea typeface="Arial"/>
                <a:cs typeface="Arial"/>
                <a:sym typeface="Arial"/>
                <a:hlinkClick r:id="rId6" tooltip="https://osha.europa.eu/en/legislation/directives/council-directive-2006-54-ec"/>
              </a:rPr>
              <a:t>Richtlinie zur Chancengleichheit</a:t>
            </a:r>
            <a:r>
              <a:rPr lang="de-AT" sz="2800" spc="-19">
                <a:solidFill>
                  <a:srgbClr val="000000"/>
                </a:solidFill>
                <a:latin typeface="Arial"/>
                <a:ea typeface="Arial"/>
                <a:cs typeface="Arial"/>
                <a:sym typeface="Arial"/>
              </a:rPr>
              <a:t>: gewährleistet die Umsetzung des Grundsatzes der Chancengleichheit und der Gleichbehandlung von Männern und Frauen in Beschäftigung und Beruf</a:t>
            </a:r>
          </a:p>
          <a:p>
            <a:pPr algn="l">
              <a:lnSpc>
                <a:spcPts val="3563"/>
              </a:lnSpc>
            </a:pPr>
            <a:endParaRPr lang="de-AT" sz="2800" spc="-19">
              <a:solidFill>
                <a:srgbClr val="000000"/>
              </a:solidFill>
              <a:latin typeface="Arial"/>
              <a:ea typeface="Arial"/>
              <a:cs typeface="Arial"/>
              <a:sym typeface="Arial"/>
            </a:endParaRPr>
          </a:p>
          <a:p>
            <a:pPr marL="712467" lvl="1" indent="-356233" algn="l">
              <a:lnSpc>
                <a:spcPts val="3563"/>
              </a:lnSpc>
              <a:buFont typeface="Arial"/>
              <a:buChar char="•"/>
            </a:pPr>
            <a:r>
              <a:rPr lang="de-AT" sz="2800" u="sng" spc="-19">
                <a:solidFill>
                  <a:srgbClr val="000000"/>
                </a:solidFill>
                <a:latin typeface="Arial"/>
                <a:ea typeface="Arial"/>
                <a:cs typeface="Arial"/>
                <a:sym typeface="Arial"/>
                <a:hlinkClick r:id="rId7" tooltip="https://employment-social-affairs.ec.europa.eu/policies-and-activities/rights-work/labour-law/working-conditions/working-time-directive_en"/>
              </a:rPr>
              <a:t>EU-Arbeitszeitrichtlinie: </a:t>
            </a:r>
            <a:r>
              <a:rPr lang="de-AT" sz="2800" spc="-19">
                <a:solidFill>
                  <a:srgbClr val="000000"/>
                </a:solidFill>
                <a:latin typeface="Arial"/>
                <a:ea typeface="Arial"/>
                <a:cs typeface="Arial"/>
                <a:sym typeface="Arial"/>
              </a:rPr>
              <a:t>stellt sicher, dass Arbeitnehmer:innen über einen Bezugszeitraum von bis zu vier Monaten eine durchschnittliche Wochenarbeitszeit von 48 Stunden, einschließlich Überstunden, nicht überschreiten. Sie garantiert zudem tägliche und wöchentliche Mindestruhezeiten sowie bezahlten Jahresurlaub</a:t>
            </a:r>
          </a:p>
          <a:p>
            <a:pPr algn="l">
              <a:lnSpc>
                <a:spcPts val="3563"/>
              </a:lnSpc>
            </a:pPr>
            <a:endParaRPr lang="de-AT" sz="2800" spc="-19">
              <a:solidFill>
                <a:srgbClr val="000000"/>
              </a:solidFill>
              <a:latin typeface="Arial"/>
              <a:ea typeface="Arial"/>
              <a:cs typeface="Arial"/>
              <a:sym typeface="Arial"/>
            </a:endParaRPr>
          </a:p>
          <a:p>
            <a:pPr marL="712467" lvl="1" indent="-356233" algn="l">
              <a:lnSpc>
                <a:spcPts val="3563"/>
              </a:lnSpc>
              <a:buFont typeface="Arial"/>
              <a:buChar char="•"/>
            </a:pPr>
            <a:r>
              <a:rPr lang="de-AT" sz="2800" spc="-19">
                <a:solidFill>
                  <a:srgbClr val="000000"/>
                </a:solidFill>
                <a:latin typeface="Arial"/>
                <a:ea typeface="Arial"/>
                <a:cs typeface="Arial"/>
                <a:sym typeface="Arial"/>
              </a:rPr>
              <a:t>Die </a:t>
            </a:r>
            <a:r>
              <a:rPr lang="de-AT" sz="2800" u="sng" spc="-19">
                <a:solidFill>
                  <a:srgbClr val="000000"/>
                </a:solidFill>
                <a:latin typeface="Arial"/>
                <a:ea typeface="Arial"/>
                <a:cs typeface="Arial"/>
                <a:sym typeface="Arial"/>
                <a:hlinkClick r:id="rId8" tooltip="https://eur-lex.europa.eu/legal-content/EN/ALL/?uri=celex%3A31989L0391"/>
              </a:rPr>
              <a:t>EU-Richtlinie 89/391 des Rates </a:t>
            </a:r>
            <a:r>
              <a:rPr lang="de-AT" sz="2800" spc="-19">
                <a:solidFill>
                  <a:srgbClr val="000000"/>
                </a:solidFill>
                <a:latin typeface="Arial"/>
                <a:ea typeface="Arial"/>
                <a:cs typeface="Arial"/>
                <a:sym typeface="Arial"/>
              </a:rPr>
              <a:t>über Sicherheit und Gesundheitsschutz am Arbeitsplatz, um angemessene Arbeitsbedingungen für ältere Menschen am Arbeitsplatz zu gewährleisten </a:t>
            </a:r>
          </a:p>
          <a:p>
            <a:pPr algn="l">
              <a:lnSpc>
                <a:spcPts val="3563"/>
              </a:lnSpc>
            </a:pPr>
            <a:endParaRPr lang="de-AT" sz="2800" spc="-19">
              <a:solidFill>
                <a:srgbClr val="000000"/>
              </a:solidFill>
              <a:latin typeface="Arial"/>
              <a:ea typeface="Arial"/>
              <a:cs typeface="Arial"/>
              <a:sym typeface="Arial"/>
            </a:endParaRPr>
          </a:p>
          <a:p>
            <a:pPr marL="755646" lvl="1" indent="-377823" algn="l">
              <a:lnSpc>
                <a:spcPts val="3779"/>
              </a:lnSpc>
              <a:buFont typeface="Arial"/>
              <a:buChar char="•"/>
            </a:pPr>
            <a:r>
              <a:rPr lang="de-AT" sz="2800" u="sng" spc="-20">
                <a:solidFill>
                  <a:srgbClr val="000000"/>
                </a:solidFill>
                <a:latin typeface="Arial"/>
                <a:ea typeface="Arial"/>
                <a:cs typeface="Arial"/>
                <a:sym typeface="Arial"/>
                <a:hlinkClick r:id="rId9" tooltip="https://fra.europa.eu/en/eu-charter"/>
              </a:rPr>
              <a:t>Die EU-Charta der Grundrechte</a:t>
            </a:r>
            <a:r>
              <a:rPr lang="de-AT" sz="2800" spc="-20">
                <a:solidFill>
                  <a:srgbClr val="000000"/>
                </a:solidFill>
                <a:latin typeface="Arial"/>
                <a:ea typeface="Arial"/>
                <a:cs typeface="Arial"/>
                <a:sym typeface="Arial"/>
              </a:rPr>
              <a:t>, Artikel 21, verbietet Diskriminierung aufgrund des Alters</a:t>
            </a:r>
          </a:p>
          <a:p>
            <a:pPr algn="ctr">
              <a:lnSpc>
                <a:spcPts val="3563"/>
              </a:lnSpc>
            </a:pPr>
            <a:endParaRPr lang="de-AT" sz="3499" spc="-20">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descr="Uma imagem com texto, Tipo de letra, captura de ecrã, Gráficos  Descrição gerada automaticamente"/>
          <p:cNvSpPr/>
          <p:nvPr/>
        </p:nvSpPr>
        <p:spPr>
          <a:xfrm>
            <a:off x="264824" y="9690668"/>
            <a:ext cx="2399309" cy="535315"/>
          </a:xfrm>
          <a:custGeom>
            <a:avLst/>
            <a:gdLst/>
            <a:ahLst/>
            <a:cxnLst/>
            <a:rect l="l" t="t" r="r" b="b"/>
            <a:pathLst>
              <a:path w="2399309" h="535315">
                <a:moveTo>
                  <a:pt x="0" y="0"/>
                </a:moveTo>
                <a:lnTo>
                  <a:pt x="2399309" y="0"/>
                </a:lnTo>
                <a:lnTo>
                  <a:pt x="2399309" y="535315"/>
                </a:lnTo>
                <a:lnTo>
                  <a:pt x="0" y="535315"/>
                </a:lnTo>
                <a:lnTo>
                  <a:pt x="0" y="0"/>
                </a:lnTo>
                <a:close/>
              </a:path>
            </a:pathLst>
          </a:custGeom>
          <a:blipFill>
            <a:blip r:embed="rId2"/>
            <a:stretch>
              <a:fillRect/>
            </a:stretch>
          </a:blipFill>
        </p:spPr>
      </p:sp>
      <p:sp>
        <p:nvSpPr>
          <p:cNvPr id="3" name="Freeform 3"/>
          <p:cNvSpPr/>
          <p:nvPr/>
        </p:nvSpPr>
        <p:spPr>
          <a:xfrm>
            <a:off x="42758" y="9682944"/>
            <a:ext cx="2393413" cy="502129"/>
          </a:xfrm>
          <a:custGeom>
            <a:avLst/>
            <a:gdLst/>
            <a:ahLst/>
            <a:cxnLst/>
            <a:rect l="l" t="t" r="r" b="b"/>
            <a:pathLst>
              <a:path w="2393413" h="502129">
                <a:moveTo>
                  <a:pt x="0" y="0"/>
                </a:moveTo>
                <a:lnTo>
                  <a:pt x="2393413" y="0"/>
                </a:lnTo>
                <a:lnTo>
                  <a:pt x="2393413" y="502129"/>
                </a:lnTo>
                <a:lnTo>
                  <a:pt x="0" y="502129"/>
                </a:lnTo>
                <a:lnTo>
                  <a:pt x="0" y="0"/>
                </a:lnTo>
                <a:close/>
              </a:path>
            </a:pathLst>
          </a:custGeom>
          <a:blipFill>
            <a:blip r:embed="rId3"/>
            <a:stretch>
              <a:fillRect/>
            </a:stretch>
          </a:blipFill>
        </p:spPr>
      </p:sp>
      <p:sp>
        <p:nvSpPr>
          <p:cNvPr id="4" name="Freeform 4" descr="Uma imagem com Tipo de letra, Gráficos, logótipo, captura de ecrã  Descrição gerada automaticamente"/>
          <p:cNvSpPr/>
          <p:nvPr/>
        </p:nvSpPr>
        <p:spPr>
          <a:xfrm>
            <a:off x="-134350" y="181680"/>
            <a:ext cx="2393413" cy="605409"/>
          </a:xfrm>
          <a:custGeom>
            <a:avLst/>
            <a:gdLst/>
            <a:ahLst/>
            <a:cxnLst/>
            <a:rect l="l" t="t" r="r" b="b"/>
            <a:pathLst>
              <a:path w="2393413" h="605409">
                <a:moveTo>
                  <a:pt x="0" y="0"/>
                </a:moveTo>
                <a:lnTo>
                  <a:pt x="2393413" y="0"/>
                </a:lnTo>
                <a:lnTo>
                  <a:pt x="2393413" y="605409"/>
                </a:lnTo>
                <a:lnTo>
                  <a:pt x="0" y="605409"/>
                </a:lnTo>
                <a:lnTo>
                  <a:pt x="0" y="0"/>
                </a:lnTo>
                <a:close/>
              </a:path>
            </a:pathLst>
          </a:custGeom>
          <a:blipFill>
            <a:blip r:embed="rId4"/>
            <a:stretch>
              <a:fillRect t="-49539" b="-65202"/>
            </a:stretch>
          </a:blipFill>
        </p:spPr>
      </p:sp>
      <p:grpSp>
        <p:nvGrpSpPr>
          <p:cNvPr id="5" name="Group 5"/>
          <p:cNvGrpSpPr/>
          <p:nvPr/>
        </p:nvGrpSpPr>
        <p:grpSpPr>
          <a:xfrm>
            <a:off x="2136562" y="0"/>
            <a:ext cx="16151438" cy="707336"/>
            <a:chOff x="0" y="0"/>
            <a:chExt cx="21535250" cy="943115"/>
          </a:xfrm>
        </p:grpSpPr>
        <p:sp>
          <p:nvSpPr>
            <p:cNvPr id="6" name="Freeform 6"/>
            <p:cNvSpPr/>
            <p:nvPr/>
          </p:nvSpPr>
          <p:spPr>
            <a:xfrm>
              <a:off x="0" y="0"/>
              <a:ext cx="21535262" cy="943102"/>
            </a:xfrm>
            <a:custGeom>
              <a:avLst/>
              <a:gdLst/>
              <a:ahLst/>
              <a:cxnLst/>
              <a:rect l="l" t="t" r="r" b="b"/>
              <a:pathLst>
                <a:path w="21535262" h="943102">
                  <a:moveTo>
                    <a:pt x="0" y="0"/>
                  </a:moveTo>
                  <a:lnTo>
                    <a:pt x="21535262" y="0"/>
                  </a:lnTo>
                  <a:lnTo>
                    <a:pt x="21535262" y="943102"/>
                  </a:lnTo>
                  <a:lnTo>
                    <a:pt x="0" y="943102"/>
                  </a:lnTo>
                  <a:close/>
                </a:path>
              </a:pathLst>
            </a:custGeom>
            <a:solidFill>
              <a:srgbClr val="FF9525"/>
            </a:solidFill>
          </p:spPr>
        </p:sp>
      </p:grpSp>
      <p:sp>
        <p:nvSpPr>
          <p:cNvPr id="7" name="TextBox 7"/>
          <p:cNvSpPr txBox="1"/>
          <p:nvPr/>
        </p:nvSpPr>
        <p:spPr>
          <a:xfrm>
            <a:off x="1348740" y="1105376"/>
            <a:ext cx="15590520" cy="577081"/>
          </a:xfrm>
          <a:prstGeom prst="rect">
            <a:avLst/>
          </a:prstGeom>
        </p:spPr>
        <p:txBody>
          <a:bodyPr lIns="0" tIns="0" rIns="0" bIns="0" rtlCol="0" anchor="t">
            <a:spAutoFit/>
          </a:bodyPr>
          <a:lstStyle/>
          <a:p>
            <a:pPr algn="l">
              <a:lnSpc>
                <a:spcPts val="4536"/>
              </a:lnSpc>
            </a:pPr>
            <a:r>
              <a:rPr lang="en-US" sz="4200" b="1" spc="-25" dirty="0">
                <a:solidFill>
                  <a:srgbClr val="FF6D25"/>
                </a:solidFill>
                <a:latin typeface="TT Rounds Condensed Bold"/>
                <a:ea typeface="TT Rounds Condensed Bold"/>
                <a:cs typeface="TT Rounds Condensed Bold"/>
                <a:sym typeface="TT Rounds Condensed Bold"/>
              </a:rPr>
              <a:t>  </a:t>
            </a:r>
            <a:r>
              <a:rPr lang="en-US" sz="4200" b="1" spc="-25" dirty="0" err="1">
                <a:solidFill>
                  <a:srgbClr val="FF6D25"/>
                </a:solidFill>
                <a:latin typeface="TT Rounds Condensed Bold"/>
                <a:ea typeface="TT Rounds Condensed Bold"/>
                <a:cs typeface="TT Rounds Condensed Bold"/>
                <a:sym typeface="TT Rounds Condensed Bold"/>
              </a:rPr>
              <a:t>Mindestrechte</a:t>
            </a:r>
            <a:r>
              <a:rPr lang="en-US" sz="4200" b="1" spc="-25" dirty="0">
                <a:solidFill>
                  <a:srgbClr val="FF6D25"/>
                </a:solidFill>
                <a:latin typeface="TT Rounds Condensed Bold"/>
                <a:ea typeface="TT Rounds Condensed Bold"/>
                <a:cs typeface="TT Rounds Condensed Bold"/>
                <a:sym typeface="TT Rounds Condensed Bold"/>
              </a:rPr>
              <a:t> </a:t>
            </a:r>
            <a:r>
              <a:rPr lang="en-US" sz="4200" b="1" spc="-25" dirty="0" err="1">
                <a:solidFill>
                  <a:srgbClr val="FF6D25"/>
                </a:solidFill>
                <a:latin typeface="TT Rounds Condensed Bold"/>
                <a:ea typeface="TT Rounds Condensed Bold"/>
                <a:cs typeface="TT Rounds Condensed Bold"/>
                <a:sym typeface="TT Rounds Condensed Bold"/>
              </a:rPr>
              <a:t>für</a:t>
            </a:r>
            <a:r>
              <a:rPr lang="en-US" sz="4200" b="1" spc="-25" dirty="0">
                <a:solidFill>
                  <a:srgbClr val="FF6D25"/>
                </a:solidFill>
                <a:latin typeface="TT Rounds Condensed Bold"/>
                <a:ea typeface="TT Rounds Condensed Bold"/>
                <a:cs typeface="TT Rounds Condensed Bold"/>
                <a:sym typeface="TT Rounds Condensed Bold"/>
              </a:rPr>
              <a:t> </a:t>
            </a:r>
            <a:r>
              <a:rPr lang="en-US" sz="4200" b="1" spc="-25" dirty="0" err="1">
                <a:solidFill>
                  <a:srgbClr val="FF6D25"/>
                </a:solidFill>
                <a:latin typeface="TT Rounds Condensed Bold"/>
                <a:ea typeface="TT Rounds Condensed Bold"/>
                <a:cs typeface="TT Rounds Condensed Bold"/>
                <a:sym typeface="TT Rounds Condensed Bold"/>
              </a:rPr>
              <a:t>Arbeitnehmer:innen</a:t>
            </a:r>
            <a:r>
              <a:rPr lang="en-US" sz="4200" b="1" spc="-25" dirty="0">
                <a:solidFill>
                  <a:srgbClr val="FF6D25"/>
                </a:solidFill>
                <a:latin typeface="TT Rounds Condensed Bold"/>
                <a:ea typeface="TT Rounds Condensed Bold"/>
                <a:cs typeface="TT Rounds Condensed Bold"/>
                <a:sym typeface="TT Rounds Condensed Bold"/>
              </a:rPr>
              <a:t> in der EU </a:t>
            </a:r>
            <a:r>
              <a:rPr lang="en-US" sz="4200" b="1" spc="-25" dirty="0" err="1">
                <a:solidFill>
                  <a:srgbClr val="FF6D25"/>
                </a:solidFill>
                <a:latin typeface="TT Rounds Condensed Bold"/>
                <a:ea typeface="TT Rounds Condensed Bold"/>
                <a:cs typeface="TT Rounds Condensed Bold"/>
                <a:sym typeface="TT Rounds Condensed Bold"/>
              </a:rPr>
              <a:t>umfassen</a:t>
            </a:r>
            <a:r>
              <a:rPr lang="en-US" sz="4200" spc="-25" dirty="0">
                <a:solidFill>
                  <a:srgbClr val="000000"/>
                </a:solidFill>
                <a:latin typeface="TT Rounds Condensed"/>
                <a:ea typeface="TT Rounds Condensed"/>
                <a:cs typeface="TT Rounds Condensed"/>
                <a:sym typeface="TT Rounds Condensed"/>
              </a:rPr>
              <a:t>:</a:t>
            </a:r>
          </a:p>
        </p:txBody>
      </p:sp>
      <p:sp>
        <p:nvSpPr>
          <p:cNvPr id="8" name="TextBox 8"/>
          <p:cNvSpPr txBox="1"/>
          <p:nvPr/>
        </p:nvSpPr>
        <p:spPr>
          <a:xfrm>
            <a:off x="1348740" y="2306897"/>
            <a:ext cx="15590520" cy="7360989"/>
          </a:xfrm>
          <a:prstGeom prst="rect">
            <a:avLst/>
          </a:prstGeom>
        </p:spPr>
        <p:txBody>
          <a:bodyPr lIns="0" tIns="0" rIns="0" bIns="0" rtlCol="0" anchor="t">
            <a:spAutoFit/>
          </a:bodyPr>
          <a:lstStyle/>
          <a:p>
            <a:pPr marL="687701" lvl="1" indent="-343851" algn="l">
              <a:lnSpc>
                <a:spcPts val="4103"/>
              </a:lnSpc>
              <a:buFont typeface="Arial"/>
              <a:buChar char="•"/>
            </a:pPr>
            <a:r>
              <a:rPr lang="de-AT" sz="3799" dirty="0">
                <a:solidFill>
                  <a:srgbClr val="000000"/>
                </a:solidFill>
                <a:latin typeface="Arial"/>
                <a:ea typeface="Arial"/>
                <a:cs typeface="Arial"/>
                <a:sym typeface="Arial"/>
              </a:rPr>
              <a:t>Gesundheit und Sicherheit am Arbeitsplatz: allgemeine Rechte und Pflichten, Arbeitsstätten, Arbeitsmittel, spezifische Risiken und schutzbedürftige </a:t>
            </a:r>
            <a:r>
              <a:rPr lang="de-AT" sz="3799" dirty="0" err="1">
                <a:solidFill>
                  <a:srgbClr val="000000"/>
                </a:solidFill>
                <a:latin typeface="Arial"/>
                <a:ea typeface="Arial"/>
                <a:cs typeface="Arial"/>
                <a:sym typeface="Arial"/>
              </a:rPr>
              <a:t>Arbeitnehmer:innen</a:t>
            </a:r>
            <a:endParaRPr lang="de-AT" sz="3799" dirty="0">
              <a:solidFill>
                <a:srgbClr val="000000"/>
              </a:solidFill>
              <a:latin typeface="Arial"/>
              <a:ea typeface="Arial"/>
              <a:cs typeface="Arial"/>
              <a:sym typeface="Arial"/>
            </a:endParaRPr>
          </a:p>
          <a:p>
            <a:pPr marL="687701" lvl="1" indent="-343851" algn="l">
              <a:lnSpc>
                <a:spcPts val="4103"/>
              </a:lnSpc>
            </a:pPr>
            <a:endParaRPr lang="de-AT" sz="3799" dirty="0">
              <a:solidFill>
                <a:srgbClr val="000000"/>
              </a:solidFill>
              <a:latin typeface="Arial"/>
              <a:ea typeface="Arial"/>
              <a:cs typeface="Arial"/>
              <a:sym typeface="Arial"/>
            </a:endParaRPr>
          </a:p>
          <a:p>
            <a:pPr marL="687701" lvl="1" indent="-343851" algn="l">
              <a:lnSpc>
                <a:spcPts val="4103"/>
              </a:lnSpc>
              <a:buFont typeface="Arial"/>
              <a:buChar char="•"/>
            </a:pPr>
            <a:r>
              <a:rPr lang="de-AT" sz="3799" dirty="0">
                <a:solidFill>
                  <a:srgbClr val="000000"/>
                </a:solidFill>
                <a:latin typeface="Arial"/>
                <a:ea typeface="Arial"/>
                <a:cs typeface="Arial"/>
                <a:sym typeface="Arial"/>
              </a:rPr>
              <a:t>Chancengleichheit für Frauen und Männer: Gleichbehandlung am Arbeitsplatz, Schwangerschaft, Mutterschaftsurlaub, Elternurlaub</a:t>
            </a:r>
          </a:p>
          <a:p>
            <a:pPr marL="687701" lvl="1" indent="-343851" algn="l">
              <a:lnSpc>
                <a:spcPts val="4103"/>
              </a:lnSpc>
            </a:pPr>
            <a:endParaRPr lang="de-AT" sz="3799" dirty="0">
              <a:solidFill>
                <a:srgbClr val="000000"/>
              </a:solidFill>
              <a:latin typeface="Arial"/>
              <a:ea typeface="Arial"/>
              <a:cs typeface="Arial"/>
              <a:sym typeface="Arial"/>
            </a:endParaRPr>
          </a:p>
          <a:p>
            <a:pPr marL="687701" lvl="1" indent="-343851" algn="l">
              <a:lnSpc>
                <a:spcPts val="4103"/>
              </a:lnSpc>
              <a:buFont typeface="Arial"/>
              <a:buChar char="•"/>
            </a:pPr>
            <a:r>
              <a:rPr lang="de-AT" sz="3799" dirty="0">
                <a:solidFill>
                  <a:srgbClr val="000000"/>
                </a:solidFill>
                <a:latin typeface="Arial"/>
                <a:ea typeface="Arial"/>
                <a:cs typeface="Arial"/>
                <a:sym typeface="Arial"/>
              </a:rPr>
              <a:t>Schutz vor Diskriminierung aufgrund des Geschlechts, der Rasse, der Religion, des Alters, einer Behinderung und der sexuellen Ausrichtung</a:t>
            </a:r>
          </a:p>
          <a:p>
            <a:pPr marL="687701" lvl="1" indent="-343851" algn="l">
              <a:lnSpc>
                <a:spcPts val="4103"/>
              </a:lnSpc>
            </a:pPr>
            <a:endParaRPr lang="de-AT" sz="3799" dirty="0">
              <a:solidFill>
                <a:srgbClr val="000000"/>
              </a:solidFill>
              <a:latin typeface="Arial"/>
              <a:ea typeface="Arial"/>
              <a:cs typeface="Arial"/>
              <a:sym typeface="Arial"/>
            </a:endParaRPr>
          </a:p>
          <a:p>
            <a:pPr marL="687701" lvl="1" indent="-343851" algn="l">
              <a:lnSpc>
                <a:spcPts val="4103"/>
              </a:lnSpc>
              <a:buFont typeface="Arial"/>
              <a:buChar char="•"/>
            </a:pPr>
            <a:r>
              <a:rPr lang="de-AT" sz="3799" dirty="0">
                <a:solidFill>
                  <a:srgbClr val="000000"/>
                </a:solidFill>
                <a:latin typeface="Arial"/>
                <a:ea typeface="Arial"/>
                <a:cs typeface="Arial"/>
                <a:sym typeface="Arial"/>
              </a:rPr>
              <a:t>Arbeitsrecht: Teilzeitarbeit, befristete Arbeitsverträge, Arbeitszeit, Beschäftigung von Jugendlichen, Unterrichtung und Anhörung der </a:t>
            </a:r>
            <a:r>
              <a:rPr lang="de-AT" sz="3799" dirty="0" err="1">
                <a:solidFill>
                  <a:srgbClr val="000000"/>
                </a:solidFill>
                <a:latin typeface="Arial"/>
                <a:ea typeface="Arial"/>
                <a:cs typeface="Arial"/>
                <a:sym typeface="Arial"/>
              </a:rPr>
              <a:t>Arbeitnehmer:innen</a:t>
            </a:r>
            <a:endParaRPr lang="de-AT" sz="3799" dirty="0">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descr="Uma imagem com texto, Tipo de letra, captura de ecrã, Gráficos  Descrição gerada automaticamente"/>
          <p:cNvSpPr/>
          <p:nvPr/>
        </p:nvSpPr>
        <p:spPr>
          <a:xfrm>
            <a:off x="264824" y="9690668"/>
            <a:ext cx="2399309" cy="535315"/>
          </a:xfrm>
          <a:custGeom>
            <a:avLst/>
            <a:gdLst/>
            <a:ahLst/>
            <a:cxnLst/>
            <a:rect l="l" t="t" r="r" b="b"/>
            <a:pathLst>
              <a:path w="2399309" h="535315">
                <a:moveTo>
                  <a:pt x="0" y="0"/>
                </a:moveTo>
                <a:lnTo>
                  <a:pt x="2399309" y="0"/>
                </a:lnTo>
                <a:lnTo>
                  <a:pt x="2399309" y="535315"/>
                </a:lnTo>
                <a:lnTo>
                  <a:pt x="0" y="535315"/>
                </a:lnTo>
                <a:lnTo>
                  <a:pt x="0" y="0"/>
                </a:lnTo>
                <a:close/>
              </a:path>
            </a:pathLst>
          </a:custGeom>
          <a:blipFill>
            <a:blip r:embed="rId2"/>
            <a:stretch>
              <a:fillRect/>
            </a:stretch>
          </a:blipFill>
        </p:spPr>
      </p:sp>
      <p:sp>
        <p:nvSpPr>
          <p:cNvPr id="3" name="Freeform 3"/>
          <p:cNvSpPr/>
          <p:nvPr/>
        </p:nvSpPr>
        <p:spPr>
          <a:xfrm>
            <a:off x="42758" y="9682944"/>
            <a:ext cx="2393413" cy="502129"/>
          </a:xfrm>
          <a:custGeom>
            <a:avLst/>
            <a:gdLst/>
            <a:ahLst/>
            <a:cxnLst/>
            <a:rect l="l" t="t" r="r" b="b"/>
            <a:pathLst>
              <a:path w="2393413" h="502129">
                <a:moveTo>
                  <a:pt x="0" y="0"/>
                </a:moveTo>
                <a:lnTo>
                  <a:pt x="2393413" y="0"/>
                </a:lnTo>
                <a:lnTo>
                  <a:pt x="2393413" y="502129"/>
                </a:lnTo>
                <a:lnTo>
                  <a:pt x="0" y="502129"/>
                </a:lnTo>
                <a:lnTo>
                  <a:pt x="0" y="0"/>
                </a:lnTo>
                <a:close/>
              </a:path>
            </a:pathLst>
          </a:custGeom>
          <a:blipFill>
            <a:blip r:embed="rId3"/>
            <a:stretch>
              <a:fillRect/>
            </a:stretch>
          </a:blipFill>
        </p:spPr>
      </p:sp>
      <p:sp>
        <p:nvSpPr>
          <p:cNvPr id="4" name="Freeform 4" descr="Uma imagem com Tipo de letra, Gráficos, logótipo, captura de ecrã  Descrição gerada automaticamente"/>
          <p:cNvSpPr/>
          <p:nvPr/>
        </p:nvSpPr>
        <p:spPr>
          <a:xfrm>
            <a:off x="-134350" y="181680"/>
            <a:ext cx="2393413" cy="605409"/>
          </a:xfrm>
          <a:custGeom>
            <a:avLst/>
            <a:gdLst/>
            <a:ahLst/>
            <a:cxnLst/>
            <a:rect l="l" t="t" r="r" b="b"/>
            <a:pathLst>
              <a:path w="2393413" h="605409">
                <a:moveTo>
                  <a:pt x="0" y="0"/>
                </a:moveTo>
                <a:lnTo>
                  <a:pt x="2393413" y="0"/>
                </a:lnTo>
                <a:lnTo>
                  <a:pt x="2393413" y="605409"/>
                </a:lnTo>
                <a:lnTo>
                  <a:pt x="0" y="605409"/>
                </a:lnTo>
                <a:lnTo>
                  <a:pt x="0" y="0"/>
                </a:lnTo>
                <a:close/>
              </a:path>
            </a:pathLst>
          </a:custGeom>
          <a:blipFill>
            <a:blip r:embed="rId4"/>
            <a:stretch>
              <a:fillRect t="-49539" b="-65202"/>
            </a:stretch>
          </a:blipFill>
        </p:spPr>
      </p:sp>
      <p:grpSp>
        <p:nvGrpSpPr>
          <p:cNvPr id="5" name="Group 5"/>
          <p:cNvGrpSpPr/>
          <p:nvPr/>
        </p:nvGrpSpPr>
        <p:grpSpPr>
          <a:xfrm>
            <a:off x="2136562" y="0"/>
            <a:ext cx="16151438" cy="707336"/>
            <a:chOff x="0" y="0"/>
            <a:chExt cx="21535250" cy="943115"/>
          </a:xfrm>
        </p:grpSpPr>
        <p:sp>
          <p:nvSpPr>
            <p:cNvPr id="6" name="Freeform 6"/>
            <p:cNvSpPr/>
            <p:nvPr/>
          </p:nvSpPr>
          <p:spPr>
            <a:xfrm>
              <a:off x="0" y="0"/>
              <a:ext cx="21535262" cy="943102"/>
            </a:xfrm>
            <a:custGeom>
              <a:avLst/>
              <a:gdLst/>
              <a:ahLst/>
              <a:cxnLst/>
              <a:rect l="l" t="t" r="r" b="b"/>
              <a:pathLst>
                <a:path w="21535262" h="943102">
                  <a:moveTo>
                    <a:pt x="0" y="0"/>
                  </a:moveTo>
                  <a:lnTo>
                    <a:pt x="21535262" y="0"/>
                  </a:lnTo>
                  <a:lnTo>
                    <a:pt x="21535262" y="943102"/>
                  </a:lnTo>
                  <a:lnTo>
                    <a:pt x="0" y="943102"/>
                  </a:lnTo>
                  <a:close/>
                </a:path>
              </a:pathLst>
            </a:custGeom>
            <a:solidFill>
              <a:srgbClr val="FF9525"/>
            </a:solidFill>
          </p:spPr>
        </p:sp>
      </p:grpSp>
      <p:sp>
        <p:nvSpPr>
          <p:cNvPr id="7" name="TextBox 7"/>
          <p:cNvSpPr txBox="1"/>
          <p:nvPr/>
        </p:nvSpPr>
        <p:spPr>
          <a:xfrm>
            <a:off x="1348740" y="1185691"/>
            <a:ext cx="15590520" cy="1179281"/>
          </a:xfrm>
          <a:prstGeom prst="rect">
            <a:avLst/>
          </a:prstGeom>
        </p:spPr>
        <p:txBody>
          <a:bodyPr lIns="0" tIns="0" rIns="0" bIns="0" rtlCol="0" anchor="t">
            <a:spAutoFit/>
          </a:bodyPr>
          <a:lstStyle/>
          <a:p>
            <a:pPr algn="l">
              <a:lnSpc>
                <a:spcPts val="4536"/>
              </a:lnSpc>
            </a:pPr>
            <a:r>
              <a:rPr lang="en-US" sz="4200" b="1" spc="-25">
                <a:solidFill>
                  <a:srgbClr val="FF6D25"/>
                </a:solidFill>
                <a:latin typeface="TT Rounds Condensed Bold"/>
                <a:ea typeface="TT Rounds Condensed Bold"/>
                <a:cs typeface="TT Rounds Condensed Bold"/>
                <a:sym typeface="TT Rounds Condensed Bold"/>
              </a:rPr>
              <a:t>Zusätzliche Schutzmaßnahmen</a:t>
            </a:r>
          </a:p>
        </p:txBody>
      </p:sp>
      <p:sp>
        <p:nvSpPr>
          <p:cNvPr id="8" name="TextBox 8"/>
          <p:cNvSpPr txBox="1"/>
          <p:nvPr/>
        </p:nvSpPr>
        <p:spPr>
          <a:xfrm>
            <a:off x="1348740" y="2600154"/>
            <a:ext cx="15590520" cy="5501506"/>
          </a:xfrm>
          <a:prstGeom prst="rect">
            <a:avLst/>
          </a:prstGeom>
        </p:spPr>
        <p:txBody>
          <a:bodyPr lIns="0" tIns="0" rIns="0" bIns="0" rtlCol="0" anchor="t">
            <a:spAutoFit/>
          </a:bodyPr>
          <a:lstStyle/>
          <a:p>
            <a:pPr marL="651510" lvl="1" indent="-325755" algn="l">
              <a:lnSpc>
                <a:spcPts val="3888"/>
              </a:lnSpc>
              <a:buFont typeface="Arial"/>
              <a:buChar char="•"/>
            </a:pPr>
            <a:r>
              <a:rPr lang="de-AT" sz="3600">
                <a:solidFill>
                  <a:srgbClr val="000000"/>
                </a:solidFill>
                <a:latin typeface="Arial"/>
                <a:ea typeface="Arial"/>
                <a:cs typeface="Arial"/>
                <a:sym typeface="Arial"/>
              </a:rPr>
              <a:t>Ältere Menschen sind davor geschützt, aufgrund ihres Alters eine Anstellung oder Beförderung verweigert zu bekommen</a:t>
            </a:r>
          </a:p>
          <a:p>
            <a:pPr marL="651510" lvl="1" indent="-325755" algn="l">
              <a:lnSpc>
                <a:spcPts val="3888"/>
              </a:lnSpc>
            </a:pPr>
            <a:endParaRPr lang="de-AT" sz="3600">
              <a:solidFill>
                <a:srgbClr val="000000"/>
              </a:solidFill>
              <a:latin typeface="Arial"/>
              <a:ea typeface="Arial"/>
              <a:cs typeface="Arial"/>
              <a:sym typeface="Arial"/>
            </a:endParaRPr>
          </a:p>
          <a:p>
            <a:pPr marL="651510" lvl="1" indent="-325755" algn="l">
              <a:lnSpc>
                <a:spcPts val="3888"/>
              </a:lnSpc>
              <a:buFont typeface="Arial"/>
              <a:buChar char="•"/>
            </a:pPr>
            <a:r>
              <a:rPr lang="de-AT" sz="3600">
                <a:solidFill>
                  <a:srgbClr val="000000"/>
                </a:solidFill>
                <a:latin typeface="Arial"/>
                <a:ea typeface="Arial"/>
                <a:cs typeface="Arial"/>
                <a:sym typeface="Arial"/>
              </a:rPr>
              <a:t>Die Verweigerung von Fortbildungen aufgrund des Alters ist rechtswidrig</a:t>
            </a:r>
          </a:p>
          <a:p>
            <a:pPr marL="651510" lvl="1" indent="-325755" algn="l">
              <a:lnSpc>
                <a:spcPts val="3888"/>
              </a:lnSpc>
            </a:pPr>
            <a:endParaRPr lang="de-AT" sz="3600">
              <a:solidFill>
                <a:srgbClr val="000000"/>
              </a:solidFill>
              <a:latin typeface="Arial"/>
              <a:ea typeface="Arial"/>
              <a:cs typeface="Arial"/>
              <a:sym typeface="Arial"/>
            </a:endParaRPr>
          </a:p>
          <a:p>
            <a:pPr marL="651510" lvl="1" indent="-325755" algn="l">
              <a:lnSpc>
                <a:spcPts val="3888"/>
              </a:lnSpc>
              <a:buFont typeface="Arial"/>
              <a:buChar char="•"/>
            </a:pPr>
            <a:r>
              <a:rPr lang="de-AT" sz="3600">
                <a:solidFill>
                  <a:srgbClr val="000000"/>
                </a:solidFill>
                <a:latin typeface="Arial"/>
                <a:ea typeface="Arial"/>
                <a:cs typeface="Arial"/>
                <a:sym typeface="Arial"/>
              </a:rPr>
              <a:t>Schutz vor einem feindseligen Arbeitsumfeld, in dem Belästigungen, Witze oder Beschimpfungen auf das Alter abzielen</a:t>
            </a:r>
          </a:p>
          <a:p>
            <a:pPr marL="651510" lvl="1" indent="-325755" algn="l">
              <a:lnSpc>
                <a:spcPts val="3888"/>
              </a:lnSpc>
            </a:pPr>
            <a:endParaRPr lang="de-AT" sz="3600">
              <a:solidFill>
                <a:srgbClr val="000000"/>
              </a:solidFill>
              <a:latin typeface="Arial"/>
              <a:ea typeface="Arial"/>
              <a:cs typeface="Arial"/>
              <a:sym typeface="Arial"/>
            </a:endParaRPr>
          </a:p>
          <a:p>
            <a:pPr marL="651510" lvl="1" indent="-325755" algn="l">
              <a:lnSpc>
                <a:spcPts val="3888"/>
              </a:lnSpc>
              <a:buFont typeface="Arial"/>
              <a:buChar char="•"/>
            </a:pPr>
            <a:r>
              <a:rPr lang="de-AT" sz="3600">
                <a:solidFill>
                  <a:srgbClr val="000000"/>
                </a:solidFill>
                <a:latin typeface="Arial"/>
                <a:ea typeface="Arial"/>
                <a:cs typeface="Arial"/>
                <a:sym typeface="Arial"/>
              </a:rPr>
              <a:t>Pauschale Zwangsrentenalter werden nicht empfohlen, sofern sie nicht objektiv gerechtfertigt und klar definiert sind; mehrere Länder haben das Rentenalter angehoben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descr="Uma imagem com texto, Tipo de letra, captura de ecrã, Gráficos  Descrição gerada automaticamente"/>
          <p:cNvSpPr/>
          <p:nvPr/>
        </p:nvSpPr>
        <p:spPr>
          <a:xfrm>
            <a:off x="264824" y="9690668"/>
            <a:ext cx="2399309" cy="535315"/>
          </a:xfrm>
          <a:custGeom>
            <a:avLst/>
            <a:gdLst/>
            <a:ahLst/>
            <a:cxnLst/>
            <a:rect l="l" t="t" r="r" b="b"/>
            <a:pathLst>
              <a:path w="2399309" h="535315">
                <a:moveTo>
                  <a:pt x="0" y="0"/>
                </a:moveTo>
                <a:lnTo>
                  <a:pt x="2399309" y="0"/>
                </a:lnTo>
                <a:lnTo>
                  <a:pt x="2399309" y="535315"/>
                </a:lnTo>
                <a:lnTo>
                  <a:pt x="0" y="535315"/>
                </a:lnTo>
                <a:lnTo>
                  <a:pt x="0" y="0"/>
                </a:lnTo>
                <a:close/>
              </a:path>
            </a:pathLst>
          </a:custGeom>
          <a:blipFill>
            <a:blip r:embed="rId2"/>
            <a:stretch>
              <a:fillRect/>
            </a:stretch>
          </a:blipFill>
        </p:spPr>
      </p:sp>
      <p:sp>
        <p:nvSpPr>
          <p:cNvPr id="3" name="Freeform 3"/>
          <p:cNvSpPr/>
          <p:nvPr/>
        </p:nvSpPr>
        <p:spPr>
          <a:xfrm>
            <a:off x="42758" y="9682944"/>
            <a:ext cx="2393413" cy="502129"/>
          </a:xfrm>
          <a:custGeom>
            <a:avLst/>
            <a:gdLst/>
            <a:ahLst/>
            <a:cxnLst/>
            <a:rect l="l" t="t" r="r" b="b"/>
            <a:pathLst>
              <a:path w="2393413" h="502129">
                <a:moveTo>
                  <a:pt x="0" y="0"/>
                </a:moveTo>
                <a:lnTo>
                  <a:pt x="2393413" y="0"/>
                </a:lnTo>
                <a:lnTo>
                  <a:pt x="2393413" y="502129"/>
                </a:lnTo>
                <a:lnTo>
                  <a:pt x="0" y="502129"/>
                </a:lnTo>
                <a:lnTo>
                  <a:pt x="0" y="0"/>
                </a:lnTo>
                <a:close/>
              </a:path>
            </a:pathLst>
          </a:custGeom>
          <a:blipFill>
            <a:blip r:embed="rId3"/>
            <a:stretch>
              <a:fillRect/>
            </a:stretch>
          </a:blipFill>
        </p:spPr>
      </p:sp>
      <p:sp>
        <p:nvSpPr>
          <p:cNvPr id="4" name="Freeform 4" descr="Uma imagem com Tipo de letra, Gráficos, logótipo, captura de ecrã  Descrição gerada automaticamente"/>
          <p:cNvSpPr/>
          <p:nvPr/>
        </p:nvSpPr>
        <p:spPr>
          <a:xfrm>
            <a:off x="-134350" y="181680"/>
            <a:ext cx="2393413" cy="605409"/>
          </a:xfrm>
          <a:custGeom>
            <a:avLst/>
            <a:gdLst/>
            <a:ahLst/>
            <a:cxnLst/>
            <a:rect l="l" t="t" r="r" b="b"/>
            <a:pathLst>
              <a:path w="2393413" h="605409">
                <a:moveTo>
                  <a:pt x="0" y="0"/>
                </a:moveTo>
                <a:lnTo>
                  <a:pt x="2393413" y="0"/>
                </a:lnTo>
                <a:lnTo>
                  <a:pt x="2393413" y="605409"/>
                </a:lnTo>
                <a:lnTo>
                  <a:pt x="0" y="605409"/>
                </a:lnTo>
                <a:lnTo>
                  <a:pt x="0" y="0"/>
                </a:lnTo>
                <a:close/>
              </a:path>
            </a:pathLst>
          </a:custGeom>
          <a:blipFill>
            <a:blip r:embed="rId4"/>
            <a:stretch>
              <a:fillRect t="-49539" b="-65202"/>
            </a:stretch>
          </a:blipFill>
        </p:spPr>
      </p:sp>
      <p:grpSp>
        <p:nvGrpSpPr>
          <p:cNvPr id="5" name="Group 5"/>
          <p:cNvGrpSpPr/>
          <p:nvPr/>
        </p:nvGrpSpPr>
        <p:grpSpPr>
          <a:xfrm>
            <a:off x="2136562" y="0"/>
            <a:ext cx="16151438" cy="707336"/>
            <a:chOff x="0" y="0"/>
            <a:chExt cx="21535250" cy="943115"/>
          </a:xfrm>
        </p:grpSpPr>
        <p:sp>
          <p:nvSpPr>
            <p:cNvPr id="6" name="Freeform 6"/>
            <p:cNvSpPr/>
            <p:nvPr/>
          </p:nvSpPr>
          <p:spPr>
            <a:xfrm>
              <a:off x="0" y="0"/>
              <a:ext cx="21535262" cy="943102"/>
            </a:xfrm>
            <a:custGeom>
              <a:avLst/>
              <a:gdLst/>
              <a:ahLst/>
              <a:cxnLst/>
              <a:rect l="l" t="t" r="r" b="b"/>
              <a:pathLst>
                <a:path w="21535262" h="943102">
                  <a:moveTo>
                    <a:pt x="0" y="0"/>
                  </a:moveTo>
                  <a:lnTo>
                    <a:pt x="21535262" y="0"/>
                  </a:lnTo>
                  <a:lnTo>
                    <a:pt x="21535262" y="943102"/>
                  </a:lnTo>
                  <a:lnTo>
                    <a:pt x="0" y="943102"/>
                  </a:lnTo>
                  <a:close/>
                </a:path>
              </a:pathLst>
            </a:custGeom>
            <a:solidFill>
              <a:srgbClr val="FF9525"/>
            </a:solidFill>
          </p:spPr>
        </p:sp>
      </p:grpSp>
      <p:grpSp>
        <p:nvGrpSpPr>
          <p:cNvPr id="7" name="Group 7"/>
          <p:cNvGrpSpPr/>
          <p:nvPr/>
        </p:nvGrpSpPr>
        <p:grpSpPr>
          <a:xfrm>
            <a:off x="1386326" y="1717967"/>
            <a:ext cx="15773400" cy="1911496"/>
            <a:chOff x="0" y="0"/>
            <a:chExt cx="21031200" cy="2548661"/>
          </a:xfrm>
        </p:grpSpPr>
        <p:sp>
          <p:nvSpPr>
            <p:cNvPr id="8" name="Freeform 8"/>
            <p:cNvSpPr/>
            <p:nvPr/>
          </p:nvSpPr>
          <p:spPr>
            <a:xfrm>
              <a:off x="0" y="0"/>
              <a:ext cx="21031200" cy="2548660"/>
            </a:xfrm>
            <a:custGeom>
              <a:avLst/>
              <a:gdLst/>
              <a:ahLst/>
              <a:cxnLst/>
              <a:rect l="l" t="t" r="r" b="b"/>
              <a:pathLst>
                <a:path w="21031200" h="2548660">
                  <a:moveTo>
                    <a:pt x="0" y="0"/>
                  </a:moveTo>
                  <a:lnTo>
                    <a:pt x="21031200" y="0"/>
                  </a:lnTo>
                  <a:lnTo>
                    <a:pt x="21031200" y="2548660"/>
                  </a:lnTo>
                  <a:lnTo>
                    <a:pt x="0" y="2548660"/>
                  </a:lnTo>
                  <a:close/>
                </a:path>
              </a:pathLst>
            </a:custGeom>
            <a:blipFill>
              <a:blip r:embed="rId5">
                <a:alphaModFix amt="0"/>
              </a:blip>
              <a:stretch>
                <a:fillRect t="-110787" b="-110787"/>
              </a:stretch>
            </a:blipFill>
          </p:spPr>
        </p:sp>
        <p:sp>
          <p:nvSpPr>
            <p:cNvPr id="9" name="TextBox 9"/>
            <p:cNvSpPr txBox="1"/>
            <p:nvPr/>
          </p:nvSpPr>
          <p:spPr>
            <a:xfrm>
              <a:off x="0" y="95250"/>
              <a:ext cx="21031200" cy="2453411"/>
            </a:xfrm>
            <a:prstGeom prst="rect">
              <a:avLst/>
            </a:prstGeom>
          </p:spPr>
          <p:txBody>
            <a:bodyPr lIns="0" tIns="0" rIns="0" bIns="0" rtlCol="0" anchor="b"/>
            <a:lstStyle/>
            <a:p>
              <a:pPr algn="l">
                <a:lnSpc>
                  <a:spcPts val="9720"/>
                </a:lnSpc>
              </a:pPr>
              <a:r>
                <a:rPr lang="en-US" sz="9000" spc="-54">
                  <a:solidFill>
                    <a:srgbClr val="000000"/>
                  </a:solidFill>
                  <a:latin typeface="TT Rounds Condensed"/>
                  <a:ea typeface="TT Rounds Condensed"/>
                  <a:cs typeface="TT Rounds Condensed"/>
                  <a:sym typeface="TT Rounds Condensed"/>
                </a:rPr>
                <a:t>Richtlinie zur Gleichbehandlung in Beschäftigung und Beruf</a:t>
              </a:r>
            </a:p>
          </p:txBody>
        </p:sp>
      </p:grpSp>
      <p:sp>
        <p:nvSpPr>
          <p:cNvPr id="10" name="TextBox 10"/>
          <p:cNvSpPr txBox="1"/>
          <p:nvPr/>
        </p:nvSpPr>
        <p:spPr>
          <a:xfrm>
            <a:off x="1386326" y="5679585"/>
            <a:ext cx="15590520" cy="2177891"/>
          </a:xfrm>
          <a:prstGeom prst="rect">
            <a:avLst/>
          </a:prstGeom>
        </p:spPr>
        <p:txBody>
          <a:bodyPr lIns="0" tIns="0" rIns="0" bIns="0" rtlCol="0" anchor="t">
            <a:spAutoFit/>
          </a:bodyPr>
          <a:lstStyle/>
          <a:p>
            <a:pPr algn="ctr">
              <a:lnSpc>
                <a:spcPts val="3888"/>
              </a:lnSpc>
            </a:pPr>
            <a:r>
              <a:rPr lang="en-US" sz="3600" dirty="0" err="1">
                <a:solidFill>
                  <a:srgbClr val="DB7100"/>
                </a:solidFill>
                <a:latin typeface="Calibri (MS)"/>
                <a:ea typeface="Calibri (MS)"/>
                <a:cs typeface="Calibri (MS)"/>
                <a:sym typeface="Calibri (MS)"/>
              </a:rPr>
              <a:t>Alle</a:t>
            </a:r>
            <a:r>
              <a:rPr lang="en-US" sz="3600" dirty="0">
                <a:solidFill>
                  <a:srgbClr val="DB7100"/>
                </a:solidFill>
                <a:latin typeface="Calibri (MS)"/>
                <a:ea typeface="Calibri (MS)"/>
                <a:cs typeface="Calibri (MS)"/>
                <a:sym typeface="Calibri (MS)"/>
              </a:rPr>
              <a:t> </a:t>
            </a:r>
            <a:r>
              <a:rPr lang="en-US" sz="3600" dirty="0" err="1">
                <a:solidFill>
                  <a:srgbClr val="DB7100"/>
                </a:solidFill>
                <a:latin typeface="Calibri (MS)"/>
                <a:ea typeface="Calibri (MS)"/>
                <a:cs typeface="Calibri (MS)"/>
                <a:sym typeface="Calibri (MS)"/>
              </a:rPr>
              <a:t>Mitgliedstaaten</a:t>
            </a:r>
            <a:r>
              <a:rPr lang="en-US" sz="3600" dirty="0">
                <a:solidFill>
                  <a:srgbClr val="DB7100"/>
                </a:solidFill>
                <a:latin typeface="Calibri (MS)"/>
                <a:ea typeface="Calibri (MS)"/>
                <a:cs typeface="Calibri (MS)"/>
                <a:sym typeface="Calibri (MS)"/>
              </a:rPr>
              <a:t> </a:t>
            </a:r>
            <a:r>
              <a:rPr lang="en-US" sz="3600" dirty="0" err="1">
                <a:solidFill>
                  <a:srgbClr val="DB7100"/>
                </a:solidFill>
                <a:latin typeface="Calibri (MS)"/>
                <a:ea typeface="Calibri (MS)"/>
                <a:cs typeface="Calibri (MS)"/>
                <a:sym typeface="Calibri (MS)"/>
              </a:rPr>
              <a:t>verfügen</a:t>
            </a:r>
            <a:r>
              <a:rPr lang="en-US" sz="3600" dirty="0">
                <a:solidFill>
                  <a:srgbClr val="DB7100"/>
                </a:solidFill>
                <a:latin typeface="Calibri (MS)"/>
                <a:ea typeface="Calibri (MS)"/>
                <a:cs typeface="Calibri (MS)"/>
                <a:sym typeface="Calibri (MS)"/>
              </a:rPr>
              <a:t> </a:t>
            </a:r>
            <a:r>
              <a:rPr lang="en-US" sz="3600" dirty="0" err="1">
                <a:solidFill>
                  <a:srgbClr val="DB7100"/>
                </a:solidFill>
                <a:latin typeface="Calibri (MS)"/>
                <a:ea typeface="Calibri (MS)"/>
                <a:cs typeface="Calibri (MS)"/>
                <a:sym typeface="Calibri (MS)"/>
              </a:rPr>
              <a:t>über</a:t>
            </a:r>
            <a:r>
              <a:rPr lang="en-US" sz="3600" dirty="0">
                <a:solidFill>
                  <a:srgbClr val="DB7100"/>
                </a:solidFill>
                <a:latin typeface="Calibri (MS)"/>
                <a:ea typeface="Calibri (MS)"/>
                <a:cs typeface="Calibri (MS)"/>
                <a:sym typeface="Calibri (MS)"/>
              </a:rPr>
              <a:t> </a:t>
            </a:r>
            <a:r>
              <a:rPr lang="en-US" sz="3600" dirty="0" err="1">
                <a:solidFill>
                  <a:srgbClr val="DB7100"/>
                </a:solidFill>
                <a:latin typeface="Calibri (MS)"/>
                <a:ea typeface="Calibri (MS)"/>
                <a:cs typeface="Calibri (MS)"/>
                <a:sym typeface="Calibri (MS)"/>
              </a:rPr>
              <a:t>Rechtsvorschriften</a:t>
            </a:r>
            <a:r>
              <a:rPr lang="en-US" sz="3600" dirty="0">
                <a:solidFill>
                  <a:srgbClr val="DB7100"/>
                </a:solidFill>
                <a:latin typeface="Calibri (MS)"/>
                <a:ea typeface="Calibri (MS)"/>
                <a:cs typeface="Calibri (MS)"/>
                <a:sym typeface="Calibri (MS)"/>
              </a:rPr>
              <a:t> </a:t>
            </a:r>
            <a:r>
              <a:rPr lang="en-US" sz="3600" dirty="0" err="1">
                <a:solidFill>
                  <a:srgbClr val="DB7100"/>
                </a:solidFill>
                <a:latin typeface="Calibri (MS)"/>
                <a:ea typeface="Calibri (MS)"/>
                <a:cs typeface="Calibri (MS)"/>
                <a:sym typeface="Calibri (MS)"/>
              </a:rPr>
              <a:t>zur</a:t>
            </a:r>
            <a:r>
              <a:rPr lang="en-US" sz="3600" dirty="0">
                <a:solidFill>
                  <a:srgbClr val="DB7100"/>
                </a:solidFill>
                <a:latin typeface="Calibri (MS)"/>
                <a:ea typeface="Calibri (MS)"/>
                <a:cs typeface="Calibri (MS)"/>
                <a:sym typeface="Calibri (MS)"/>
              </a:rPr>
              <a:t> </a:t>
            </a:r>
            <a:r>
              <a:rPr lang="en-US" sz="3600" dirty="0" err="1">
                <a:solidFill>
                  <a:srgbClr val="DB7100"/>
                </a:solidFill>
                <a:latin typeface="Calibri (MS)"/>
                <a:ea typeface="Calibri (MS)"/>
                <a:cs typeface="Calibri (MS)"/>
                <a:sym typeface="Calibri (MS)"/>
              </a:rPr>
              <a:t>Umsetzung</a:t>
            </a:r>
            <a:r>
              <a:rPr lang="en-US" sz="3600" dirty="0">
                <a:solidFill>
                  <a:srgbClr val="DB7100"/>
                </a:solidFill>
                <a:latin typeface="Calibri (MS)"/>
                <a:ea typeface="Calibri (MS)"/>
                <a:cs typeface="Calibri (MS)"/>
                <a:sym typeface="Calibri (MS)"/>
              </a:rPr>
              <a:t> des </a:t>
            </a:r>
            <a:r>
              <a:rPr lang="en-US" sz="3600" dirty="0" err="1">
                <a:solidFill>
                  <a:srgbClr val="DB7100"/>
                </a:solidFill>
                <a:latin typeface="Calibri (MS)"/>
                <a:ea typeface="Calibri (MS)"/>
                <a:cs typeface="Calibri (MS)"/>
                <a:sym typeface="Calibri (MS)"/>
              </a:rPr>
              <a:t>Verbots</a:t>
            </a:r>
            <a:r>
              <a:rPr lang="en-US" sz="3600" dirty="0">
                <a:solidFill>
                  <a:srgbClr val="DB7100"/>
                </a:solidFill>
                <a:latin typeface="Calibri (MS)"/>
                <a:ea typeface="Calibri (MS)"/>
                <a:cs typeface="Calibri (MS)"/>
                <a:sym typeface="Calibri (MS)"/>
              </a:rPr>
              <a:t> der </a:t>
            </a:r>
            <a:r>
              <a:rPr lang="en-US" sz="3600" dirty="0" err="1">
                <a:solidFill>
                  <a:srgbClr val="DB7100"/>
                </a:solidFill>
                <a:latin typeface="Calibri (MS)"/>
                <a:ea typeface="Calibri (MS)"/>
                <a:cs typeface="Calibri (MS)"/>
                <a:sym typeface="Calibri (MS)"/>
              </a:rPr>
              <a:t>Diskriminierung</a:t>
            </a:r>
            <a:r>
              <a:rPr lang="en-US" sz="3600" dirty="0">
                <a:solidFill>
                  <a:srgbClr val="DB7100"/>
                </a:solidFill>
                <a:latin typeface="Calibri (MS)"/>
                <a:ea typeface="Calibri (MS)"/>
                <a:cs typeface="Calibri (MS)"/>
                <a:sym typeface="Calibri (MS)"/>
              </a:rPr>
              <a:t> </a:t>
            </a:r>
            <a:r>
              <a:rPr lang="en-US" sz="3600" dirty="0" err="1">
                <a:solidFill>
                  <a:srgbClr val="DB7100"/>
                </a:solidFill>
                <a:latin typeface="Calibri (MS)"/>
                <a:ea typeface="Calibri (MS)"/>
                <a:cs typeface="Calibri (MS)"/>
                <a:sym typeface="Calibri (MS)"/>
              </a:rPr>
              <a:t>aufgrund</a:t>
            </a:r>
            <a:r>
              <a:rPr lang="en-US" sz="3600" dirty="0">
                <a:solidFill>
                  <a:srgbClr val="DB7100"/>
                </a:solidFill>
                <a:latin typeface="Calibri (MS)"/>
                <a:ea typeface="Calibri (MS)"/>
                <a:cs typeface="Calibri (MS)"/>
                <a:sym typeface="Calibri (MS)"/>
              </a:rPr>
              <a:t> des Alters in der </a:t>
            </a:r>
            <a:r>
              <a:rPr lang="en-US" sz="3600" dirty="0" err="1">
                <a:solidFill>
                  <a:srgbClr val="DB7100"/>
                </a:solidFill>
                <a:latin typeface="Calibri (MS)"/>
                <a:ea typeface="Calibri (MS)"/>
                <a:cs typeface="Calibri (MS)"/>
                <a:sym typeface="Calibri (MS)"/>
              </a:rPr>
              <a:t>Beschäftigung</a:t>
            </a:r>
            <a:r>
              <a:rPr lang="en-US" sz="3600" dirty="0">
                <a:solidFill>
                  <a:srgbClr val="DB7100"/>
                </a:solidFill>
                <a:latin typeface="Calibri (MS)"/>
                <a:ea typeface="Calibri (MS)"/>
                <a:cs typeface="Calibri (MS)"/>
                <a:sym typeface="Calibri (MS)"/>
              </a:rPr>
              <a:t>. Die </a:t>
            </a:r>
            <a:r>
              <a:rPr lang="en-US" sz="3600" dirty="0" err="1">
                <a:solidFill>
                  <a:srgbClr val="DB7100"/>
                </a:solidFill>
                <a:latin typeface="Calibri (MS)"/>
                <a:ea typeface="Calibri (MS)"/>
                <a:cs typeface="Calibri (MS)"/>
                <a:sym typeface="Calibri (MS)"/>
              </a:rPr>
              <a:t>meisten</a:t>
            </a:r>
            <a:r>
              <a:rPr lang="en-US" sz="3600" dirty="0">
                <a:solidFill>
                  <a:srgbClr val="DB7100"/>
                </a:solidFill>
                <a:latin typeface="Calibri (MS)"/>
                <a:ea typeface="Calibri (MS)"/>
                <a:cs typeface="Calibri (MS)"/>
                <a:sym typeface="Calibri (MS)"/>
              </a:rPr>
              <a:t> </a:t>
            </a:r>
            <a:r>
              <a:rPr lang="en-US" sz="3600" dirty="0" err="1">
                <a:solidFill>
                  <a:srgbClr val="DB7100"/>
                </a:solidFill>
                <a:latin typeface="Calibri (MS)"/>
                <a:ea typeface="Calibri (MS)"/>
                <a:cs typeface="Calibri (MS)"/>
                <a:sym typeface="Calibri (MS)"/>
              </a:rPr>
              <a:t>dieser</a:t>
            </a:r>
            <a:r>
              <a:rPr lang="en-US" sz="3600" dirty="0">
                <a:solidFill>
                  <a:srgbClr val="DB7100"/>
                </a:solidFill>
                <a:latin typeface="Calibri (MS)"/>
                <a:ea typeface="Calibri (MS)"/>
                <a:cs typeface="Calibri (MS)"/>
                <a:sym typeface="Calibri (MS)"/>
              </a:rPr>
              <a:t> </a:t>
            </a:r>
            <a:r>
              <a:rPr lang="en-US" sz="3600" dirty="0" err="1">
                <a:solidFill>
                  <a:srgbClr val="DB7100"/>
                </a:solidFill>
                <a:latin typeface="Calibri (MS)"/>
                <a:ea typeface="Calibri (MS)"/>
                <a:cs typeface="Calibri (MS)"/>
                <a:sym typeface="Calibri (MS)"/>
              </a:rPr>
              <a:t>Gesetze</a:t>
            </a:r>
            <a:r>
              <a:rPr lang="en-US" sz="3600" dirty="0">
                <a:solidFill>
                  <a:srgbClr val="DB7100"/>
                </a:solidFill>
                <a:latin typeface="Calibri (MS)"/>
                <a:ea typeface="Calibri (MS)"/>
                <a:cs typeface="Calibri (MS)"/>
                <a:sym typeface="Calibri (MS)"/>
              </a:rPr>
              <a:t> </a:t>
            </a:r>
            <a:r>
              <a:rPr lang="en-US" sz="3600" dirty="0" err="1">
                <a:solidFill>
                  <a:srgbClr val="DB7100"/>
                </a:solidFill>
                <a:latin typeface="Calibri (MS)"/>
                <a:ea typeface="Calibri (MS)"/>
                <a:cs typeface="Calibri (MS)"/>
                <a:sym typeface="Calibri (MS)"/>
              </a:rPr>
              <a:t>setzen</a:t>
            </a:r>
            <a:r>
              <a:rPr lang="en-US" sz="3600" dirty="0">
                <a:solidFill>
                  <a:srgbClr val="DB7100"/>
                </a:solidFill>
                <a:latin typeface="Calibri (MS)"/>
                <a:ea typeface="Calibri (MS)"/>
                <a:cs typeface="Calibri (MS)"/>
                <a:sym typeface="Calibri (MS)"/>
              </a:rPr>
              <a:t> die EU-</a:t>
            </a:r>
            <a:r>
              <a:rPr lang="en-US" sz="3600" dirty="0" err="1">
                <a:solidFill>
                  <a:srgbClr val="DB7100"/>
                </a:solidFill>
                <a:latin typeface="Calibri (MS)"/>
                <a:ea typeface="Calibri (MS)"/>
                <a:cs typeface="Calibri (MS)"/>
                <a:sym typeface="Calibri (MS)"/>
              </a:rPr>
              <a:t>Richtlinie</a:t>
            </a:r>
            <a:r>
              <a:rPr lang="en-US" sz="3600" dirty="0">
                <a:solidFill>
                  <a:srgbClr val="DB7100"/>
                </a:solidFill>
                <a:latin typeface="Calibri (MS)"/>
                <a:ea typeface="Calibri (MS)"/>
                <a:cs typeface="Calibri (MS)"/>
                <a:sym typeface="Calibri (MS)"/>
              </a:rPr>
              <a:t> </a:t>
            </a:r>
            <a:r>
              <a:rPr lang="en-US" sz="3600" dirty="0" err="1">
                <a:solidFill>
                  <a:srgbClr val="DB7100"/>
                </a:solidFill>
                <a:latin typeface="Calibri (MS)"/>
                <a:ea typeface="Calibri (MS)"/>
                <a:cs typeface="Calibri (MS)"/>
                <a:sym typeface="Calibri (MS)"/>
              </a:rPr>
              <a:t>zur</a:t>
            </a:r>
            <a:r>
              <a:rPr lang="en-US" sz="3600" dirty="0">
                <a:solidFill>
                  <a:srgbClr val="DB7100"/>
                </a:solidFill>
                <a:latin typeface="Calibri (MS)"/>
                <a:ea typeface="Calibri (MS)"/>
                <a:cs typeface="Calibri (MS)"/>
                <a:sym typeface="Calibri (MS)"/>
              </a:rPr>
              <a:t> </a:t>
            </a:r>
            <a:r>
              <a:rPr lang="en-US" sz="3600" u="sng" dirty="0" err="1">
                <a:solidFill>
                  <a:srgbClr val="DB7100"/>
                </a:solidFill>
                <a:latin typeface="Calibri (MS)"/>
                <a:ea typeface="Calibri (MS)"/>
                <a:cs typeface="Calibri (MS)"/>
                <a:sym typeface="Calibri (MS)"/>
                <a:hlinkClick r:id="rId6" tooltip="https://eur-lex.europa.eu/legal-content/EN/TXT/?uri=CELEX:32000L0078"/>
              </a:rPr>
              <a:t>Gleichbehandlung</a:t>
            </a:r>
            <a:r>
              <a:rPr lang="en-US" sz="3600" u="sng" dirty="0">
                <a:solidFill>
                  <a:srgbClr val="DB7100"/>
                </a:solidFill>
                <a:latin typeface="Calibri (MS)"/>
                <a:ea typeface="Calibri (MS)"/>
                <a:cs typeface="Calibri (MS)"/>
                <a:sym typeface="Calibri (MS)"/>
                <a:hlinkClick r:id="rId6" tooltip="https://eur-lex.europa.eu/legal-content/EN/TXT/?uri=CELEX:32000L0078"/>
              </a:rPr>
              <a:t> in </a:t>
            </a:r>
            <a:r>
              <a:rPr lang="en-US" sz="3600" u="sng" dirty="0" err="1">
                <a:solidFill>
                  <a:srgbClr val="DB7100"/>
                </a:solidFill>
                <a:latin typeface="Calibri (MS)"/>
                <a:ea typeface="Calibri (MS)"/>
                <a:cs typeface="Calibri (MS)"/>
                <a:sym typeface="Calibri (MS)"/>
                <a:hlinkClick r:id="rId6" tooltip="https://eur-lex.europa.eu/legal-content/EN/TXT/?uri=CELEX:32000L0078"/>
              </a:rPr>
              <a:t>Beschäftigung</a:t>
            </a:r>
            <a:r>
              <a:rPr lang="en-US" sz="3600" u="sng" dirty="0">
                <a:solidFill>
                  <a:srgbClr val="DB7100"/>
                </a:solidFill>
                <a:latin typeface="Calibri (MS)"/>
                <a:ea typeface="Calibri (MS)"/>
                <a:cs typeface="Calibri (MS)"/>
                <a:sym typeface="Calibri (MS)"/>
                <a:hlinkClick r:id="rId6" tooltip="https://eur-lex.europa.eu/legal-content/EN/TXT/?uri=CELEX:32000L0078"/>
              </a:rPr>
              <a:t> und </a:t>
            </a:r>
            <a:r>
              <a:rPr lang="en-US" sz="3600" u="sng" dirty="0" err="1">
                <a:solidFill>
                  <a:srgbClr val="DB7100"/>
                </a:solidFill>
                <a:latin typeface="Calibri (MS)"/>
                <a:ea typeface="Calibri (MS)"/>
                <a:cs typeface="Calibri (MS)"/>
                <a:sym typeface="Calibri (MS)"/>
                <a:hlinkClick r:id="rId6" tooltip="https://eur-lex.europa.eu/legal-content/EN/TXT/?uri=CELEX:32000L0078"/>
              </a:rPr>
              <a:t>Beruf</a:t>
            </a:r>
            <a:r>
              <a:rPr lang="en-US" sz="3600" u="sng" dirty="0">
                <a:solidFill>
                  <a:srgbClr val="DB7100"/>
                </a:solidFill>
                <a:latin typeface="Calibri (MS)"/>
                <a:ea typeface="Calibri (MS)"/>
                <a:cs typeface="Calibri (MS)"/>
                <a:sym typeface="Calibri (MS)"/>
                <a:hlinkClick r:id="rId6" tooltip="https://eur-lex.europa.eu/legal-content/EN/TXT/?uri=CELEX:32000L0078"/>
              </a:rPr>
              <a:t> </a:t>
            </a:r>
            <a:r>
              <a:rPr lang="en-US" sz="3600" dirty="0">
                <a:solidFill>
                  <a:srgbClr val="DB7100"/>
                </a:solidFill>
                <a:latin typeface="Calibri (MS)"/>
                <a:ea typeface="Calibri (MS)"/>
                <a:cs typeface="Calibri (MS)"/>
                <a:sym typeface="Calibri (MS)"/>
              </a:rPr>
              <a:t>(2000/78/EG) um.</a:t>
            </a:r>
            <a:r>
              <a:rPr lang="en-US" sz="3600" dirty="0">
                <a:solidFill>
                  <a:srgbClr val="898989"/>
                </a:solidFill>
                <a:latin typeface="Calibri (MS)"/>
                <a:ea typeface="Calibri (MS)"/>
                <a:cs typeface="Calibri (MS)"/>
                <a:sym typeface="Calibri (MS)"/>
              </a:rPr>
              <a:t> </a:t>
            </a:r>
          </a:p>
          <a:p>
            <a:pPr algn="l">
              <a:lnSpc>
                <a:spcPts val="3888"/>
              </a:lnSpc>
            </a:pPr>
            <a:endParaRPr lang="en-US" sz="3600" dirty="0">
              <a:solidFill>
                <a:srgbClr val="898989"/>
              </a:solidFill>
              <a:latin typeface="Calibri (MS)"/>
              <a:ea typeface="Calibri (MS)"/>
              <a:cs typeface="Calibri (MS)"/>
              <a:sym typeface="Calibri (M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descr="Uma imagem com texto, Tipo de letra, captura de ecrã, Gráficos  Descrição gerada automaticamente"/>
          <p:cNvSpPr/>
          <p:nvPr/>
        </p:nvSpPr>
        <p:spPr>
          <a:xfrm>
            <a:off x="264824" y="9690668"/>
            <a:ext cx="2399309" cy="535315"/>
          </a:xfrm>
          <a:custGeom>
            <a:avLst/>
            <a:gdLst/>
            <a:ahLst/>
            <a:cxnLst/>
            <a:rect l="l" t="t" r="r" b="b"/>
            <a:pathLst>
              <a:path w="2399309" h="535315">
                <a:moveTo>
                  <a:pt x="0" y="0"/>
                </a:moveTo>
                <a:lnTo>
                  <a:pt x="2399309" y="0"/>
                </a:lnTo>
                <a:lnTo>
                  <a:pt x="2399309" y="535315"/>
                </a:lnTo>
                <a:lnTo>
                  <a:pt x="0" y="535315"/>
                </a:lnTo>
                <a:lnTo>
                  <a:pt x="0" y="0"/>
                </a:lnTo>
                <a:close/>
              </a:path>
            </a:pathLst>
          </a:custGeom>
          <a:blipFill>
            <a:blip r:embed="rId2"/>
            <a:stretch>
              <a:fillRect/>
            </a:stretch>
          </a:blipFill>
        </p:spPr>
      </p:sp>
      <p:sp>
        <p:nvSpPr>
          <p:cNvPr id="3" name="Freeform 3"/>
          <p:cNvSpPr/>
          <p:nvPr/>
        </p:nvSpPr>
        <p:spPr>
          <a:xfrm>
            <a:off x="42758" y="9682944"/>
            <a:ext cx="2393413" cy="502129"/>
          </a:xfrm>
          <a:custGeom>
            <a:avLst/>
            <a:gdLst/>
            <a:ahLst/>
            <a:cxnLst/>
            <a:rect l="l" t="t" r="r" b="b"/>
            <a:pathLst>
              <a:path w="2393413" h="502129">
                <a:moveTo>
                  <a:pt x="0" y="0"/>
                </a:moveTo>
                <a:lnTo>
                  <a:pt x="2393413" y="0"/>
                </a:lnTo>
                <a:lnTo>
                  <a:pt x="2393413" y="502129"/>
                </a:lnTo>
                <a:lnTo>
                  <a:pt x="0" y="502129"/>
                </a:lnTo>
                <a:lnTo>
                  <a:pt x="0" y="0"/>
                </a:lnTo>
                <a:close/>
              </a:path>
            </a:pathLst>
          </a:custGeom>
          <a:blipFill>
            <a:blip r:embed="rId3"/>
            <a:stretch>
              <a:fillRect/>
            </a:stretch>
          </a:blipFill>
        </p:spPr>
      </p:sp>
      <p:sp>
        <p:nvSpPr>
          <p:cNvPr id="4" name="Freeform 4" descr="Uma imagem com Tipo de letra, Gráficos, logótipo, captura de ecrã  Descrição gerada automaticamente"/>
          <p:cNvSpPr/>
          <p:nvPr/>
        </p:nvSpPr>
        <p:spPr>
          <a:xfrm>
            <a:off x="-134350" y="181680"/>
            <a:ext cx="2393413" cy="605409"/>
          </a:xfrm>
          <a:custGeom>
            <a:avLst/>
            <a:gdLst/>
            <a:ahLst/>
            <a:cxnLst/>
            <a:rect l="l" t="t" r="r" b="b"/>
            <a:pathLst>
              <a:path w="2393413" h="605409">
                <a:moveTo>
                  <a:pt x="0" y="0"/>
                </a:moveTo>
                <a:lnTo>
                  <a:pt x="2393413" y="0"/>
                </a:lnTo>
                <a:lnTo>
                  <a:pt x="2393413" y="605409"/>
                </a:lnTo>
                <a:lnTo>
                  <a:pt x="0" y="605409"/>
                </a:lnTo>
                <a:lnTo>
                  <a:pt x="0" y="0"/>
                </a:lnTo>
                <a:close/>
              </a:path>
            </a:pathLst>
          </a:custGeom>
          <a:blipFill>
            <a:blip r:embed="rId4"/>
            <a:stretch>
              <a:fillRect t="-49539" b="-65202"/>
            </a:stretch>
          </a:blipFill>
        </p:spPr>
      </p:sp>
      <p:grpSp>
        <p:nvGrpSpPr>
          <p:cNvPr id="5" name="Group 5"/>
          <p:cNvGrpSpPr/>
          <p:nvPr/>
        </p:nvGrpSpPr>
        <p:grpSpPr>
          <a:xfrm>
            <a:off x="2136562" y="0"/>
            <a:ext cx="16151438" cy="707336"/>
            <a:chOff x="0" y="0"/>
            <a:chExt cx="21535250" cy="943115"/>
          </a:xfrm>
        </p:grpSpPr>
        <p:sp>
          <p:nvSpPr>
            <p:cNvPr id="6" name="Freeform 6"/>
            <p:cNvSpPr/>
            <p:nvPr/>
          </p:nvSpPr>
          <p:spPr>
            <a:xfrm>
              <a:off x="0" y="0"/>
              <a:ext cx="21535262" cy="943102"/>
            </a:xfrm>
            <a:custGeom>
              <a:avLst/>
              <a:gdLst/>
              <a:ahLst/>
              <a:cxnLst/>
              <a:rect l="l" t="t" r="r" b="b"/>
              <a:pathLst>
                <a:path w="21535262" h="943102">
                  <a:moveTo>
                    <a:pt x="0" y="0"/>
                  </a:moveTo>
                  <a:lnTo>
                    <a:pt x="21535262" y="0"/>
                  </a:lnTo>
                  <a:lnTo>
                    <a:pt x="21535262" y="943102"/>
                  </a:lnTo>
                  <a:lnTo>
                    <a:pt x="0" y="943102"/>
                  </a:lnTo>
                  <a:close/>
                </a:path>
              </a:pathLst>
            </a:custGeom>
            <a:solidFill>
              <a:srgbClr val="FF9525"/>
            </a:solidFill>
          </p:spPr>
        </p:sp>
      </p:grpSp>
      <p:sp>
        <p:nvSpPr>
          <p:cNvPr id="7" name="TextBox 7"/>
          <p:cNvSpPr txBox="1"/>
          <p:nvPr/>
        </p:nvSpPr>
        <p:spPr>
          <a:xfrm>
            <a:off x="1348740" y="1105376"/>
            <a:ext cx="15590520" cy="1082297"/>
          </a:xfrm>
          <a:prstGeom prst="rect">
            <a:avLst/>
          </a:prstGeom>
        </p:spPr>
        <p:txBody>
          <a:bodyPr lIns="0" tIns="0" rIns="0" bIns="0" rtlCol="0" anchor="t">
            <a:spAutoFit/>
          </a:bodyPr>
          <a:lstStyle/>
          <a:p>
            <a:pPr algn="l">
              <a:lnSpc>
                <a:spcPts val="4536"/>
              </a:lnSpc>
            </a:pPr>
            <a:r>
              <a:rPr lang="en-US" sz="4200" b="1" spc="-25">
                <a:solidFill>
                  <a:srgbClr val="FF6D25"/>
                </a:solidFill>
                <a:latin typeface="TT Rounds Condensed Bold"/>
                <a:ea typeface="TT Rounds Condensed Bold"/>
                <a:cs typeface="TT Rounds Condensed Bold"/>
                <a:sym typeface="TT Rounds Condensed Bold"/>
              </a:rPr>
              <a:t>Antidiskriminierung</a:t>
            </a:r>
          </a:p>
        </p:txBody>
      </p:sp>
      <p:sp>
        <p:nvSpPr>
          <p:cNvPr id="8" name="TextBox 8"/>
          <p:cNvSpPr txBox="1"/>
          <p:nvPr/>
        </p:nvSpPr>
        <p:spPr>
          <a:xfrm>
            <a:off x="1348740" y="2803208"/>
            <a:ext cx="15590520" cy="6976269"/>
          </a:xfrm>
          <a:prstGeom prst="rect">
            <a:avLst/>
          </a:prstGeom>
        </p:spPr>
        <p:txBody>
          <a:bodyPr lIns="0" tIns="0" rIns="0" bIns="0" rtlCol="0" anchor="t">
            <a:spAutoFit/>
          </a:bodyPr>
          <a:lstStyle/>
          <a:p>
            <a:pPr algn="l">
              <a:lnSpc>
                <a:spcPts val="3240"/>
              </a:lnSpc>
            </a:pPr>
            <a:r>
              <a:rPr lang="de-AT" sz="3000">
                <a:solidFill>
                  <a:srgbClr val="000000"/>
                </a:solidFill>
                <a:latin typeface="Arial"/>
                <a:ea typeface="Arial"/>
                <a:cs typeface="Arial"/>
                <a:sym typeface="Arial"/>
              </a:rPr>
              <a:t>JEDE/R Arbeitnehmer/in ist durch das EU-Arbeitsrecht und nationale Rechtsvorschriften geschützt</a:t>
            </a:r>
          </a:p>
          <a:p>
            <a:pPr algn="l">
              <a:lnSpc>
                <a:spcPts val="3240"/>
              </a:lnSpc>
            </a:pPr>
            <a:endParaRPr lang="de-AT" sz="3000">
              <a:solidFill>
                <a:srgbClr val="000000"/>
              </a:solidFill>
              <a:latin typeface="Arial"/>
              <a:ea typeface="Arial"/>
              <a:cs typeface="Arial"/>
              <a:sym typeface="Arial"/>
            </a:endParaRPr>
          </a:p>
          <a:p>
            <a:pPr algn="l">
              <a:lnSpc>
                <a:spcPts val="3240"/>
              </a:lnSpc>
            </a:pPr>
            <a:r>
              <a:rPr lang="de-AT" sz="3000" u="sng">
                <a:solidFill>
                  <a:srgbClr val="0563C1"/>
                </a:solidFill>
                <a:latin typeface="Arial"/>
                <a:ea typeface="Arial"/>
                <a:cs typeface="Arial"/>
                <a:sym typeface="Arial"/>
                <a:hlinkClick r:id="rId5" tooltip="https://eur-lex.europa.eu/eli/dir/2006/54/2006-07-26"/>
              </a:rPr>
              <a:t>Die Richtlinie 2006/54/EG – Chancengleichheit </a:t>
            </a:r>
            <a:r>
              <a:rPr lang="de-AT" sz="3000">
                <a:solidFill>
                  <a:srgbClr val="000000"/>
                </a:solidFill>
                <a:latin typeface="Arial"/>
                <a:ea typeface="Arial"/>
                <a:cs typeface="Arial"/>
                <a:sym typeface="Arial"/>
              </a:rPr>
              <a:t>– enthält die rechtlichen Definitionen der Begriffe „unmittelbare Diskriminierung“, „mittelbare Diskriminierung“, „Belästigung“, „sexuelle Belästigung“, „Entgelt“ und „betriebliche Sozialversicherungssysteme“.</a:t>
            </a:r>
          </a:p>
          <a:p>
            <a:pPr algn="l">
              <a:lnSpc>
                <a:spcPts val="3240"/>
              </a:lnSpc>
            </a:pPr>
            <a:endParaRPr lang="de-AT" sz="3000">
              <a:solidFill>
                <a:srgbClr val="000000"/>
              </a:solidFill>
              <a:latin typeface="Arial"/>
              <a:ea typeface="Arial"/>
              <a:cs typeface="Arial"/>
              <a:sym typeface="Arial"/>
            </a:endParaRPr>
          </a:p>
          <a:p>
            <a:pPr algn="l">
              <a:lnSpc>
                <a:spcPts val="3240"/>
              </a:lnSpc>
            </a:pPr>
            <a:r>
              <a:rPr lang="de-AT" sz="3000">
                <a:solidFill>
                  <a:srgbClr val="000000"/>
                </a:solidFill>
                <a:latin typeface="Arial"/>
                <a:ea typeface="Arial"/>
                <a:cs typeface="Arial"/>
                <a:sym typeface="Arial"/>
              </a:rPr>
              <a:t>Diskriminierung am Arbeitsplatz aus einem der folgenden Gründe ist rechtswidrig:</a:t>
            </a:r>
          </a:p>
          <a:p>
            <a:pPr algn="l">
              <a:lnSpc>
                <a:spcPts val="3240"/>
              </a:lnSpc>
            </a:pPr>
            <a:endParaRPr lang="de-AT" sz="3000">
              <a:solidFill>
                <a:srgbClr val="000000"/>
              </a:solidFill>
              <a:latin typeface="Arial"/>
              <a:ea typeface="Arial"/>
              <a:cs typeface="Arial"/>
              <a:sym typeface="Arial"/>
            </a:endParaRPr>
          </a:p>
          <a:p>
            <a:pPr marL="1228725" lvl="2" indent="-409575" algn="l">
              <a:lnSpc>
                <a:spcPts val="3240"/>
              </a:lnSpc>
              <a:buFont typeface="Arial"/>
              <a:buChar char="⚬"/>
            </a:pPr>
            <a:r>
              <a:rPr lang="de-AT" sz="3000">
                <a:solidFill>
                  <a:srgbClr val="000000"/>
                </a:solidFill>
                <a:latin typeface="Arial"/>
                <a:ea typeface="Arial"/>
                <a:cs typeface="Arial"/>
                <a:sym typeface="Arial"/>
              </a:rPr>
              <a:t>Alter; Geschlecht; Familienstand; Familienverhältnisse; Behinderung; Rasse; sexuelle Orientierung; religiöse Überzeugungen; oder eine Kombination der genannten Gründe  </a:t>
            </a:r>
          </a:p>
          <a:p>
            <a:pPr marL="1228725" lvl="2" indent="-409575" algn="l">
              <a:lnSpc>
                <a:spcPts val="3240"/>
              </a:lnSpc>
            </a:pPr>
            <a:endParaRPr lang="de-AT" sz="3000">
              <a:solidFill>
                <a:srgbClr val="000000"/>
              </a:solidFill>
              <a:latin typeface="Arial"/>
              <a:ea typeface="Arial"/>
              <a:cs typeface="Arial"/>
              <a:sym typeface="Arial"/>
            </a:endParaRPr>
          </a:p>
          <a:p>
            <a:pPr marL="1228725" lvl="2" indent="-409575" algn="l">
              <a:lnSpc>
                <a:spcPts val="3240"/>
              </a:lnSpc>
              <a:buFont typeface="Arial"/>
              <a:buChar char="⚬"/>
            </a:pPr>
            <a:r>
              <a:rPr lang="de-AT" sz="3000">
                <a:solidFill>
                  <a:srgbClr val="000000"/>
                </a:solidFill>
                <a:latin typeface="Arial"/>
                <a:ea typeface="Arial"/>
                <a:cs typeface="Arial"/>
                <a:sym typeface="Arial"/>
              </a:rPr>
              <a:t>Stellenanzeigen dürfen nicht diskriminierend sein, sei es ausdrücklich, implizit oder durch den Eindruck von Diskriminierung</a:t>
            </a:r>
          </a:p>
          <a:p>
            <a:pPr marL="1228725" lvl="2" indent="-409575" algn="l">
              <a:lnSpc>
                <a:spcPts val="3240"/>
              </a:lnSpc>
            </a:pPr>
            <a:endParaRPr lang="de-AT" sz="3000">
              <a:solidFill>
                <a:srgbClr val="000000"/>
              </a:solidFill>
              <a:latin typeface="Arial"/>
              <a:ea typeface="Arial"/>
              <a:cs typeface="Arial"/>
              <a:sym typeface="Arial"/>
            </a:endParaRPr>
          </a:p>
          <a:p>
            <a:pPr marL="1228725" lvl="2" indent="-409575" algn="l">
              <a:lnSpc>
                <a:spcPts val="3240"/>
              </a:lnSpc>
            </a:pPr>
            <a:endParaRPr lang="de-AT" sz="3000">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descr="Uma imagem com texto, Tipo de letra, captura de ecrã, Gráficos  Descrição gerada automaticamente"/>
          <p:cNvSpPr/>
          <p:nvPr/>
        </p:nvSpPr>
        <p:spPr>
          <a:xfrm>
            <a:off x="264824" y="9690668"/>
            <a:ext cx="2399309" cy="535315"/>
          </a:xfrm>
          <a:custGeom>
            <a:avLst/>
            <a:gdLst/>
            <a:ahLst/>
            <a:cxnLst/>
            <a:rect l="l" t="t" r="r" b="b"/>
            <a:pathLst>
              <a:path w="2399309" h="535315">
                <a:moveTo>
                  <a:pt x="0" y="0"/>
                </a:moveTo>
                <a:lnTo>
                  <a:pt x="2399309" y="0"/>
                </a:lnTo>
                <a:lnTo>
                  <a:pt x="2399309" y="535315"/>
                </a:lnTo>
                <a:lnTo>
                  <a:pt x="0" y="535315"/>
                </a:lnTo>
                <a:lnTo>
                  <a:pt x="0" y="0"/>
                </a:lnTo>
                <a:close/>
              </a:path>
            </a:pathLst>
          </a:custGeom>
          <a:blipFill>
            <a:blip r:embed="rId2"/>
            <a:stretch>
              <a:fillRect/>
            </a:stretch>
          </a:blipFill>
        </p:spPr>
      </p:sp>
      <p:sp>
        <p:nvSpPr>
          <p:cNvPr id="3" name="Freeform 3"/>
          <p:cNvSpPr/>
          <p:nvPr/>
        </p:nvSpPr>
        <p:spPr>
          <a:xfrm>
            <a:off x="42758" y="9682944"/>
            <a:ext cx="2393413" cy="502129"/>
          </a:xfrm>
          <a:custGeom>
            <a:avLst/>
            <a:gdLst/>
            <a:ahLst/>
            <a:cxnLst/>
            <a:rect l="l" t="t" r="r" b="b"/>
            <a:pathLst>
              <a:path w="2393413" h="502129">
                <a:moveTo>
                  <a:pt x="0" y="0"/>
                </a:moveTo>
                <a:lnTo>
                  <a:pt x="2393413" y="0"/>
                </a:lnTo>
                <a:lnTo>
                  <a:pt x="2393413" y="502129"/>
                </a:lnTo>
                <a:lnTo>
                  <a:pt x="0" y="502129"/>
                </a:lnTo>
                <a:lnTo>
                  <a:pt x="0" y="0"/>
                </a:lnTo>
                <a:close/>
              </a:path>
            </a:pathLst>
          </a:custGeom>
          <a:blipFill>
            <a:blip r:embed="rId3"/>
            <a:stretch>
              <a:fillRect/>
            </a:stretch>
          </a:blipFill>
        </p:spPr>
      </p:sp>
      <p:sp>
        <p:nvSpPr>
          <p:cNvPr id="4" name="Freeform 4" descr="Uma imagem com Tipo de letra, Gráficos, logótipo, captura de ecrã  Descrição gerada automaticamente"/>
          <p:cNvSpPr/>
          <p:nvPr/>
        </p:nvSpPr>
        <p:spPr>
          <a:xfrm>
            <a:off x="-134350" y="181680"/>
            <a:ext cx="2393413" cy="605409"/>
          </a:xfrm>
          <a:custGeom>
            <a:avLst/>
            <a:gdLst/>
            <a:ahLst/>
            <a:cxnLst/>
            <a:rect l="l" t="t" r="r" b="b"/>
            <a:pathLst>
              <a:path w="2393413" h="605409">
                <a:moveTo>
                  <a:pt x="0" y="0"/>
                </a:moveTo>
                <a:lnTo>
                  <a:pt x="2393413" y="0"/>
                </a:lnTo>
                <a:lnTo>
                  <a:pt x="2393413" y="605409"/>
                </a:lnTo>
                <a:lnTo>
                  <a:pt x="0" y="605409"/>
                </a:lnTo>
                <a:lnTo>
                  <a:pt x="0" y="0"/>
                </a:lnTo>
                <a:close/>
              </a:path>
            </a:pathLst>
          </a:custGeom>
          <a:blipFill>
            <a:blip r:embed="rId4"/>
            <a:stretch>
              <a:fillRect t="-49539" b="-65202"/>
            </a:stretch>
          </a:blipFill>
        </p:spPr>
      </p:sp>
      <p:grpSp>
        <p:nvGrpSpPr>
          <p:cNvPr id="5" name="Group 5"/>
          <p:cNvGrpSpPr/>
          <p:nvPr/>
        </p:nvGrpSpPr>
        <p:grpSpPr>
          <a:xfrm>
            <a:off x="2136562" y="0"/>
            <a:ext cx="16151438" cy="707336"/>
            <a:chOff x="0" y="0"/>
            <a:chExt cx="21535250" cy="943115"/>
          </a:xfrm>
        </p:grpSpPr>
        <p:sp>
          <p:nvSpPr>
            <p:cNvPr id="6" name="Freeform 6"/>
            <p:cNvSpPr/>
            <p:nvPr/>
          </p:nvSpPr>
          <p:spPr>
            <a:xfrm>
              <a:off x="0" y="0"/>
              <a:ext cx="21535262" cy="943102"/>
            </a:xfrm>
            <a:custGeom>
              <a:avLst/>
              <a:gdLst/>
              <a:ahLst/>
              <a:cxnLst/>
              <a:rect l="l" t="t" r="r" b="b"/>
              <a:pathLst>
                <a:path w="21535262" h="943102">
                  <a:moveTo>
                    <a:pt x="0" y="0"/>
                  </a:moveTo>
                  <a:lnTo>
                    <a:pt x="21535262" y="0"/>
                  </a:lnTo>
                  <a:lnTo>
                    <a:pt x="21535262" y="943102"/>
                  </a:lnTo>
                  <a:lnTo>
                    <a:pt x="0" y="943102"/>
                  </a:lnTo>
                  <a:close/>
                </a:path>
              </a:pathLst>
            </a:custGeom>
            <a:solidFill>
              <a:srgbClr val="FF9525"/>
            </a:solidFill>
          </p:spPr>
        </p:sp>
      </p:grpSp>
      <p:sp>
        <p:nvSpPr>
          <p:cNvPr id="7" name="TextBox 7"/>
          <p:cNvSpPr txBox="1"/>
          <p:nvPr/>
        </p:nvSpPr>
        <p:spPr>
          <a:xfrm>
            <a:off x="1239464" y="1494483"/>
            <a:ext cx="15773400" cy="7534755"/>
          </a:xfrm>
          <a:prstGeom prst="rect">
            <a:avLst/>
          </a:prstGeom>
        </p:spPr>
        <p:txBody>
          <a:bodyPr lIns="0" tIns="0" rIns="0" bIns="0" rtlCol="0" anchor="t">
            <a:spAutoFit/>
          </a:bodyPr>
          <a:lstStyle/>
          <a:p>
            <a:pPr algn="ctr">
              <a:lnSpc>
                <a:spcPts val="4536"/>
              </a:lnSpc>
            </a:pPr>
            <a:endParaRPr dirty="0"/>
          </a:p>
          <a:p>
            <a:pPr algn="ctr">
              <a:lnSpc>
                <a:spcPts val="4536"/>
              </a:lnSpc>
            </a:pPr>
            <a:endParaRPr dirty="0"/>
          </a:p>
          <a:p>
            <a:pPr algn="ctr">
              <a:lnSpc>
                <a:spcPts val="4536"/>
              </a:lnSpc>
            </a:pPr>
            <a:endParaRPr dirty="0"/>
          </a:p>
          <a:p>
            <a:pPr algn="ctr">
              <a:lnSpc>
                <a:spcPts val="4536"/>
              </a:lnSpc>
            </a:pPr>
            <a:endParaRPr dirty="0"/>
          </a:p>
          <a:p>
            <a:pPr algn="ctr">
              <a:lnSpc>
                <a:spcPts val="4536"/>
              </a:lnSpc>
              <a:spcBef>
                <a:spcPct val="0"/>
              </a:spcBef>
            </a:pPr>
            <a:r>
              <a:rPr lang="en-US" sz="4200" b="1" spc="-25" dirty="0">
                <a:solidFill>
                  <a:srgbClr val="FF9525"/>
                </a:solidFill>
                <a:latin typeface="TT Rounds Condensed Bold"/>
                <a:ea typeface="TT Rounds Condensed Bold"/>
                <a:cs typeface="TT Rounds Condensed Bold"/>
                <a:sym typeface="TT Rounds Condensed Bold"/>
              </a:rPr>
              <a:t>Das </a:t>
            </a:r>
            <a:r>
              <a:rPr lang="en-US" sz="4200" b="1" spc="-25" dirty="0" err="1">
                <a:solidFill>
                  <a:srgbClr val="FF9525"/>
                </a:solidFill>
                <a:latin typeface="TT Rounds Condensed Bold"/>
                <a:ea typeface="TT Rounds Condensed Bold"/>
                <a:cs typeface="TT Rounds Condensed Bold"/>
                <a:sym typeface="TT Rounds Condensed Bold"/>
              </a:rPr>
              <a:t>Verbot</a:t>
            </a:r>
            <a:r>
              <a:rPr lang="en-US" sz="4200" b="1" spc="-25" dirty="0">
                <a:solidFill>
                  <a:srgbClr val="FF9525"/>
                </a:solidFill>
                <a:latin typeface="TT Rounds Condensed Bold"/>
                <a:ea typeface="TT Rounds Condensed Bold"/>
                <a:cs typeface="TT Rounds Condensed Bold"/>
                <a:sym typeface="TT Rounds Condensed Bold"/>
              </a:rPr>
              <a:t> der </a:t>
            </a:r>
            <a:r>
              <a:rPr lang="en-US" sz="4200" b="1" spc="-25" dirty="0" err="1">
                <a:solidFill>
                  <a:srgbClr val="FF9525"/>
                </a:solidFill>
                <a:latin typeface="TT Rounds Condensed Bold"/>
                <a:ea typeface="TT Rounds Condensed Bold"/>
                <a:cs typeface="TT Rounds Condensed Bold"/>
                <a:sym typeface="TT Rounds Condensed Bold"/>
              </a:rPr>
              <a:t>Diskriminierung</a:t>
            </a:r>
            <a:r>
              <a:rPr lang="en-US" sz="4200" b="1" spc="-25" dirty="0">
                <a:solidFill>
                  <a:srgbClr val="FF9525"/>
                </a:solidFill>
                <a:latin typeface="TT Rounds Condensed Bold"/>
                <a:ea typeface="TT Rounds Condensed Bold"/>
                <a:cs typeface="TT Rounds Condensed Bold"/>
                <a:sym typeface="TT Rounds Condensed Bold"/>
              </a:rPr>
              <a:t> </a:t>
            </a:r>
            <a:r>
              <a:rPr lang="en-US" sz="4200" b="1" spc="-25" dirty="0" err="1">
                <a:solidFill>
                  <a:srgbClr val="FF9525"/>
                </a:solidFill>
                <a:latin typeface="TT Rounds Condensed Bold"/>
                <a:ea typeface="TT Rounds Condensed Bold"/>
                <a:cs typeface="TT Rounds Condensed Bold"/>
                <a:sym typeface="TT Rounds Condensed Bold"/>
              </a:rPr>
              <a:t>aufgrund</a:t>
            </a:r>
            <a:r>
              <a:rPr lang="en-US" sz="4200" b="1" spc="-25" dirty="0">
                <a:solidFill>
                  <a:srgbClr val="FF9525"/>
                </a:solidFill>
                <a:latin typeface="TT Rounds Condensed Bold"/>
                <a:ea typeface="TT Rounds Condensed Bold"/>
                <a:cs typeface="TT Rounds Condensed Bold"/>
                <a:sym typeface="TT Rounds Condensed Bold"/>
              </a:rPr>
              <a:t> des Alters </a:t>
            </a:r>
            <a:r>
              <a:rPr lang="en-US" sz="4200" b="1" spc="-25" dirty="0" err="1">
                <a:solidFill>
                  <a:srgbClr val="FF9525"/>
                </a:solidFill>
                <a:latin typeface="TT Rounds Condensed Bold"/>
                <a:ea typeface="TT Rounds Condensed Bold"/>
                <a:cs typeface="TT Rounds Condensed Bold"/>
                <a:sym typeface="TT Rounds Condensed Bold"/>
              </a:rPr>
              <a:t>ist</a:t>
            </a:r>
            <a:r>
              <a:rPr lang="en-US" sz="4200" b="1" spc="-25" dirty="0">
                <a:solidFill>
                  <a:srgbClr val="FF9525"/>
                </a:solidFill>
                <a:latin typeface="TT Rounds Condensed Bold"/>
                <a:ea typeface="TT Rounds Condensed Bold"/>
                <a:cs typeface="TT Rounds Condensed Bold"/>
                <a:sym typeface="TT Rounds Condensed Bold"/>
              </a:rPr>
              <a:t> </a:t>
            </a:r>
            <a:r>
              <a:rPr lang="en-US" sz="4200" b="1" spc="-25" dirty="0" err="1">
                <a:solidFill>
                  <a:srgbClr val="FF9525"/>
                </a:solidFill>
                <a:latin typeface="TT Rounds Condensed Bold"/>
                <a:ea typeface="TT Rounds Condensed Bold"/>
                <a:cs typeface="TT Rounds Condensed Bold"/>
                <a:sym typeface="TT Rounds Condensed Bold"/>
              </a:rPr>
              <a:t>ein</a:t>
            </a:r>
            <a:r>
              <a:rPr lang="en-US" sz="4200" b="1" spc="-25" dirty="0">
                <a:solidFill>
                  <a:srgbClr val="FF9525"/>
                </a:solidFill>
                <a:latin typeface="TT Rounds Condensed Bold"/>
                <a:ea typeface="TT Rounds Condensed Bold"/>
                <a:cs typeface="TT Rounds Condensed Bold"/>
                <a:sym typeface="TT Rounds Condensed Bold"/>
              </a:rPr>
              <a:t> </a:t>
            </a:r>
            <a:r>
              <a:rPr lang="en-US" sz="4200" b="1" spc="-25" dirty="0" err="1">
                <a:solidFill>
                  <a:srgbClr val="FF9525"/>
                </a:solidFill>
                <a:latin typeface="TT Rounds Condensed Bold"/>
                <a:ea typeface="TT Rounds Condensed Bold"/>
                <a:cs typeface="TT Rounds Condensed Bold"/>
                <a:sym typeface="TT Rounds Condensed Bold"/>
              </a:rPr>
              <a:t>wesentlicher</a:t>
            </a:r>
            <a:r>
              <a:rPr lang="en-US" sz="4200" b="1" spc="-25" dirty="0">
                <a:solidFill>
                  <a:srgbClr val="FF9525"/>
                </a:solidFill>
                <a:latin typeface="TT Rounds Condensed Bold"/>
                <a:ea typeface="TT Rounds Condensed Bold"/>
                <a:cs typeface="TT Rounds Condensed Bold"/>
                <a:sym typeface="TT Rounds Condensed Bold"/>
              </a:rPr>
              <a:t> </a:t>
            </a:r>
            <a:r>
              <a:rPr lang="en-US" sz="4200" b="1" spc="-25" dirty="0" err="1">
                <a:solidFill>
                  <a:srgbClr val="FF9525"/>
                </a:solidFill>
                <a:latin typeface="TT Rounds Condensed Bold"/>
                <a:ea typeface="TT Rounds Condensed Bold"/>
                <a:cs typeface="TT Rounds Condensed Bold"/>
                <a:sym typeface="TT Rounds Condensed Bold"/>
              </a:rPr>
              <a:t>Bestandteil</a:t>
            </a:r>
            <a:r>
              <a:rPr lang="en-US" sz="4200" b="1" spc="-25" dirty="0">
                <a:solidFill>
                  <a:srgbClr val="FF9525"/>
                </a:solidFill>
                <a:latin typeface="TT Rounds Condensed Bold"/>
                <a:ea typeface="TT Rounds Condensed Bold"/>
                <a:cs typeface="TT Rounds Condensed Bold"/>
                <a:sym typeface="TT Rounds Condensed Bold"/>
              </a:rPr>
              <a:t> der </a:t>
            </a:r>
            <a:r>
              <a:rPr lang="en-US" sz="4200" b="1" spc="-25" dirty="0" err="1">
                <a:solidFill>
                  <a:srgbClr val="FF9525"/>
                </a:solidFill>
                <a:latin typeface="TT Rounds Condensed Bold"/>
                <a:ea typeface="TT Rounds Condensed Bold"/>
                <a:cs typeface="TT Rounds Condensed Bold"/>
                <a:sym typeface="TT Rounds Condensed Bold"/>
              </a:rPr>
              <a:t>Verwirklichung</a:t>
            </a:r>
            <a:r>
              <a:rPr lang="en-US" sz="4200" b="1" spc="-25" dirty="0">
                <a:solidFill>
                  <a:srgbClr val="FF9525"/>
                </a:solidFill>
                <a:latin typeface="TT Rounds Condensed Bold"/>
                <a:ea typeface="TT Rounds Condensed Bold"/>
                <a:cs typeface="TT Rounds Condensed Bold"/>
                <a:sym typeface="TT Rounds Condensed Bold"/>
              </a:rPr>
              <a:t> der in den </a:t>
            </a:r>
            <a:r>
              <a:rPr lang="en-US" sz="4200" b="1" spc="-25" dirty="0" err="1">
                <a:solidFill>
                  <a:srgbClr val="FF9525"/>
                </a:solidFill>
                <a:latin typeface="TT Rounds Condensed Bold"/>
                <a:ea typeface="TT Rounds Condensed Bold"/>
                <a:cs typeface="TT Rounds Condensed Bold"/>
                <a:sym typeface="TT Rounds Condensed Bold"/>
              </a:rPr>
              <a:t>Beschäftigungsleitlinien</a:t>
            </a:r>
            <a:r>
              <a:rPr lang="en-US" sz="4200" b="1" spc="-25" dirty="0">
                <a:solidFill>
                  <a:srgbClr val="FF9525"/>
                </a:solidFill>
                <a:latin typeface="TT Rounds Condensed Bold"/>
                <a:ea typeface="TT Rounds Condensed Bold"/>
                <a:cs typeface="TT Rounds Condensed Bold"/>
                <a:sym typeface="TT Rounds Condensed Bold"/>
              </a:rPr>
              <a:t> </a:t>
            </a:r>
            <a:r>
              <a:rPr lang="en-US" sz="4200" b="1" spc="-25" dirty="0" err="1">
                <a:solidFill>
                  <a:srgbClr val="FF9525"/>
                </a:solidFill>
                <a:latin typeface="TT Rounds Condensed Bold"/>
                <a:ea typeface="TT Rounds Condensed Bold"/>
                <a:cs typeface="TT Rounds Condensed Bold"/>
                <a:sym typeface="TT Rounds Condensed Bold"/>
              </a:rPr>
              <a:t>festgelegten</a:t>
            </a:r>
            <a:r>
              <a:rPr lang="en-US" sz="4200" b="1" spc="-25" dirty="0">
                <a:solidFill>
                  <a:srgbClr val="FF9525"/>
                </a:solidFill>
                <a:latin typeface="TT Rounds Condensed Bold"/>
                <a:ea typeface="TT Rounds Condensed Bold"/>
                <a:cs typeface="TT Rounds Condensed Bold"/>
                <a:sym typeface="TT Rounds Condensed Bold"/>
              </a:rPr>
              <a:t> </a:t>
            </a:r>
            <a:r>
              <a:rPr lang="en-US" sz="4200" b="1" spc="-25" dirty="0" err="1">
                <a:solidFill>
                  <a:srgbClr val="FF9525"/>
                </a:solidFill>
                <a:latin typeface="TT Rounds Condensed Bold"/>
                <a:ea typeface="TT Rounds Condensed Bold"/>
                <a:cs typeface="TT Rounds Condensed Bold"/>
                <a:sym typeface="TT Rounds Condensed Bold"/>
              </a:rPr>
              <a:t>Ziele</a:t>
            </a:r>
            <a:r>
              <a:rPr lang="en-US" sz="4200" b="1" spc="-25" dirty="0">
                <a:solidFill>
                  <a:srgbClr val="FF9525"/>
                </a:solidFill>
                <a:latin typeface="TT Rounds Condensed Bold"/>
                <a:ea typeface="TT Rounds Condensed Bold"/>
                <a:cs typeface="TT Rounds Condensed Bold"/>
                <a:sym typeface="TT Rounds Condensed Bold"/>
              </a:rPr>
              <a:t> und der </a:t>
            </a:r>
            <a:r>
              <a:rPr lang="en-US" sz="4200" b="1" spc="-25" dirty="0" err="1">
                <a:solidFill>
                  <a:srgbClr val="FF9525"/>
                </a:solidFill>
                <a:latin typeface="TT Rounds Condensed Bold"/>
                <a:ea typeface="TT Rounds Condensed Bold"/>
                <a:cs typeface="TT Rounds Condensed Bold"/>
                <a:sym typeface="TT Rounds Condensed Bold"/>
              </a:rPr>
              <a:t>Förderung</a:t>
            </a:r>
            <a:r>
              <a:rPr lang="en-US" sz="4200" b="1" spc="-25" dirty="0">
                <a:solidFill>
                  <a:srgbClr val="FF9525"/>
                </a:solidFill>
                <a:latin typeface="TT Rounds Condensed Bold"/>
                <a:ea typeface="TT Rounds Condensed Bold"/>
                <a:cs typeface="TT Rounds Condensed Bold"/>
                <a:sym typeface="TT Rounds Condensed Bold"/>
              </a:rPr>
              <a:t> </a:t>
            </a:r>
          </a:p>
          <a:p>
            <a:pPr algn="ctr">
              <a:lnSpc>
                <a:spcPts val="4536"/>
              </a:lnSpc>
              <a:spcBef>
                <a:spcPct val="0"/>
              </a:spcBef>
            </a:pPr>
            <a:r>
              <a:rPr lang="en-US" sz="4200" b="1" spc="-25" dirty="0" err="1">
                <a:solidFill>
                  <a:srgbClr val="FF9525"/>
                </a:solidFill>
                <a:latin typeface="TT Rounds Condensed Bold"/>
                <a:ea typeface="TT Rounds Condensed Bold"/>
                <a:cs typeface="TT Rounds Condensed Bold"/>
                <a:sym typeface="TT Rounds Condensed Bold"/>
              </a:rPr>
              <a:t>Vielfalt</a:t>
            </a:r>
            <a:r>
              <a:rPr lang="en-US" sz="4200" b="1" spc="-25" dirty="0">
                <a:solidFill>
                  <a:srgbClr val="FF9525"/>
                </a:solidFill>
                <a:latin typeface="TT Rounds Condensed Bold"/>
                <a:ea typeface="TT Rounds Condensed Bold"/>
                <a:cs typeface="TT Rounds Condensed Bold"/>
                <a:sym typeface="TT Rounds Condensed Bold"/>
              </a:rPr>
              <a:t> in der </a:t>
            </a:r>
            <a:r>
              <a:rPr lang="en-US" sz="4200" b="1" spc="-25" dirty="0" err="1">
                <a:solidFill>
                  <a:srgbClr val="FF9525"/>
                </a:solidFill>
                <a:latin typeface="TT Rounds Condensed Bold"/>
                <a:ea typeface="TT Rounds Condensed Bold"/>
                <a:cs typeface="TT Rounds Condensed Bold"/>
                <a:sym typeface="TT Rounds Condensed Bold"/>
              </a:rPr>
              <a:t>Belegschaft</a:t>
            </a:r>
            <a:endParaRPr lang="en-US" sz="4200" b="1" spc="-25" dirty="0">
              <a:solidFill>
                <a:srgbClr val="FF9525"/>
              </a:solidFill>
              <a:latin typeface="TT Rounds Condensed Bold"/>
              <a:ea typeface="TT Rounds Condensed Bold"/>
              <a:cs typeface="TT Rounds Condensed Bold"/>
              <a:sym typeface="TT Rounds Condensed Bold"/>
            </a:endParaRPr>
          </a:p>
          <a:p>
            <a:pPr algn="ctr">
              <a:lnSpc>
                <a:spcPts val="4536"/>
              </a:lnSpc>
              <a:spcBef>
                <a:spcPct val="0"/>
              </a:spcBef>
            </a:pPr>
            <a:endParaRPr lang="en-US" sz="4200" b="1" spc="-25" dirty="0">
              <a:solidFill>
                <a:srgbClr val="FF9525"/>
              </a:solidFill>
              <a:latin typeface="TT Rounds Condensed Bold"/>
              <a:ea typeface="TT Rounds Condensed Bold"/>
              <a:cs typeface="TT Rounds Condensed Bold"/>
              <a:sym typeface="TT Rounds Condensed Bold"/>
            </a:endParaRPr>
          </a:p>
          <a:p>
            <a:pPr algn="ctr">
              <a:lnSpc>
                <a:spcPts val="4536"/>
              </a:lnSpc>
              <a:spcBef>
                <a:spcPct val="0"/>
              </a:spcBef>
            </a:pPr>
            <a:endParaRPr lang="en-US" sz="4200" b="1" spc="-25" dirty="0">
              <a:solidFill>
                <a:srgbClr val="FF9525"/>
              </a:solidFill>
              <a:latin typeface="TT Rounds Condensed Bold"/>
              <a:ea typeface="TT Rounds Condensed Bold"/>
              <a:cs typeface="TT Rounds Condensed Bold"/>
              <a:sym typeface="TT Rounds Condensed Bold"/>
            </a:endParaRPr>
          </a:p>
          <a:p>
            <a:pPr algn="ctr">
              <a:spcBef>
                <a:spcPct val="0"/>
              </a:spcBef>
            </a:pPr>
            <a:endParaRPr lang="de-AT" sz="2800" b="1" spc="-25" dirty="0">
              <a:solidFill>
                <a:srgbClr val="FF9525"/>
              </a:solidFill>
              <a:latin typeface="TT Rounds Condensed Bold"/>
              <a:ea typeface="TT Rounds Condensed Bold"/>
              <a:cs typeface="TT Rounds Condensed Bold"/>
              <a:sym typeface="TT Rounds Condensed Bold"/>
            </a:endParaRPr>
          </a:p>
          <a:p>
            <a:pPr algn="ctr">
              <a:spcBef>
                <a:spcPct val="0"/>
              </a:spcBef>
            </a:pPr>
            <a:r>
              <a:rPr lang="de-AT" sz="2800" b="1" spc="-7" dirty="0">
                <a:solidFill>
                  <a:srgbClr val="000000"/>
                </a:solidFill>
                <a:latin typeface="TT Rounds Condensed Bold"/>
                <a:ea typeface="TT Rounds Condensed Bold"/>
                <a:cs typeface="TT Rounds Condensed Bold"/>
                <a:sym typeface="TT Rounds Condensed Bold"/>
              </a:rPr>
              <a:t>Richtlinie 2000/78/EG des Rates vom 27. November 2000 zur Festlegung eines allgemeinen Rahmens für die Gleichbehandlung in Beschäftigung und Beruf</a:t>
            </a:r>
          </a:p>
          <a:p>
            <a:pPr algn="ctr">
              <a:lnSpc>
                <a:spcPts val="4536"/>
              </a:lnSpc>
              <a:spcBef>
                <a:spcPct val="0"/>
              </a:spcBef>
            </a:pPr>
            <a:endParaRPr lang="en-US" sz="1200" b="1" spc="-7" dirty="0">
              <a:solidFill>
                <a:srgbClr val="000000"/>
              </a:solidFill>
              <a:latin typeface="TT Rounds Condensed Bold"/>
              <a:ea typeface="TT Rounds Condensed Bold"/>
              <a:cs typeface="TT Rounds Condensed Bold"/>
              <a:sym typeface="TT Rounds Condensed Bold"/>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descr="Uma imagem com texto, Tipo de letra, captura de ecrã, Gráficos  Descrição gerada automaticamente"/>
          <p:cNvSpPr/>
          <p:nvPr/>
        </p:nvSpPr>
        <p:spPr>
          <a:xfrm>
            <a:off x="264824" y="9690668"/>
            <a:ext cx="2399309" cy="535315"/>
          </a:xfrm>
          <a:custGeom>
            <a:avLst/>
            <a:gdLst/>
            <a:ahLst/>
            <a:cxnLst/>
            <a:rect l="l" t="t" r="r" b="b"/>
            <a:pathLst>
              <a:path w="2399309" h="535315">
                <a:moveTo>
                  <a:pt x="0" y="0"/>
                </a:moveTo>
                <a:lnTo>
                  <a:pt x="2399309" y="0"/>
                </a:lnTo>
                <a:lnTo>
                  <a:pt x="2399309" y="535315"/>
                </a:lnTo>
                <a:lnTo>
                  <a:pt x="0" y="535315"/>
                </a:lnTo>
                <a:lnTo>
                  <a:pt x="0" y="0"/>
                </a:lnTo>
                <a:close/>
              </a:path>
            </a:pathLst>
          </a:custGeom>
          <a:blipFill>
            <a:blip r:embed="rId2"/>
            <a:stretch>
              <a:fillRect/>
            </a:stretch>
          </a:blipFill>
        </p:spPr>
      </p:sp>
      <p:sp>
        <p:nvSpPr>
          <p:cNvPr id="3" name="Freeform 3"/>
          <p:cNvSpPr/>
          <p:nvPr/>
        </p:nvSpPr>
        <p:spPr>
          <a:xfrm>
            <a:off x="42758" y="9682944"/>
            <a:ext cx="2393413" cy="502129"/>
          </a:xfrm>
          <a:custGeom>
            <a:avLst/>
            <a:gdLst/>
            <a:ahLst/>
            <a:cxnLst/>
            <a:rect l="l" t="t" r="r" b="b"/>
            <a:pathLst>
              <a:path w="2393413" h="502129">
                <a:moveTo>
                  <a:pt x="0" y="0"/>
                </a:moveTo>
                <a:lnTo>
                  <a:pt x="2393413" y="0"/>
                </a:lnTo>
                <a:lnTo>
                  <a:pt x="2393413" y="502129"/>
                </a:lnTo>
                <a:lnTo>
                  <a:pt x="0" y="502129"/>
                </a:lnTo>
                <a:lnTo>
                  <a:pt x="0" y="0"/>
                </a:lnTo>
                <a:close/>
              </a:path>
            </a:pathLst>
          </a:custGeom>
          <a:blipFill>
            <a:blip r:embed="rId3"/>
            <a:stretch>
              <a:fillRect/>
            </a:stretch>
          </a:blipFill>
        </p:spPr>
      </p:sp>
      <p:sp>
        <p:nvSpPr>
          <p:cNvPr id="4" name="Freeform 4" descr="Uma imagem com Tipo de letra, Gráficos, logótipo, captura de ecrã  Descrição gerada automaticamente"/>
          <p:cNvSpPr/>
          <p:nvPr/>
        </p:nvSpPr>
        <p:spPr>
          <a:xfrm>
            <a:off x="-134350" y="181680"/>
            <a:ext cx="2393413" cy="605409"/>
          </a:xfrm>
          <a:custGeom>
            <a:avLst/>
            <a:gdLst/>
            <a:ahLst/>
            <a:cxnLst/>
            <a:rect l="l" t="t" r="r" b="b"/>
            <a:pathLst>
              <a:path w="2393413" h="605409">
                <a:moveTo>
                  <a:pt x="0" y="0"/>
                </a:moveTo>
                <a:lnTo>
                  <a:pt x="2393413" y="0"/>
                </a:lnTo>
                <a:lnTo>
                  <a:pt x="2393413" y="605409"/>
                </a:lnTo>
                <a:lnTo>
                  <a:pt x="0" y="605409"/>
                </a:lnTo>
                <a:lnTo>
                  <a:pt x="0" y="0"/>
                </a:lnTo>
                <a:close/>
              </a:path>
            </a:pathLst>
          </a:custGeom>
          <a:blipFill>
            <a:blip r:embed="rId4"/>
            <a:stretch>
              <a:fillRect t="-49539" b="-65202"/>
            </a:stretch>
          </a:blipFill>
        </p:spPr>
      </p:sp>
      <p:grpSp>
        <p:nvGrpSpPr>
          <p:cNvPr id="5" name="Group 5"/>
          <p:cNvGrpSpPr/>
          <p:nvPr/>
        </p:nvGrpSpPr>
        <p:grpSpPr>
          <a:xfrm>
            <a:off x="2136562" y="0"/>
            <a:ext cx="16151438" cy="707336"/>
            <a:chOff x="0" y="0"/>
            <a:chExt cx="21535250" cy="943115"/>
          </a:xfrm>
        </p:grpSpPr>
        <p:sp>
          <p:nvSpPr>
            <p:cNvPr id="6" name="Freeform 6"/>
            <p:cNvSpPr/>
            <p:nvPr/>
          </p:nvSpPr>
          <p:spPr>
            <a:xfrm>
              <a:off x="0" y="0"/>
              <a:ext cx="21535262" cy="943102"/>
            </a:xfrm>
            <a:custGeom>
              <a:avLst/>
              <a:gdLst/>
              <a:ahLst/>
              <a:cxnLst/>
              <a:rect l="l" t="t" r="r" b="b"/>
              <a:pathLst>
                <a:path w="21535262" h="943102">
                  <a:moveTo>
                    <a:pt x="0" y="0"/>
                  </a:moveTo>
                  <a:lnTo>
                    <a:pt x="21535262" y="0"/>
                  </a:lnTo>
                  <a:lnTo>
                    <a:pt x="21535262" y="943102"/>
                  </a:lnTo>
                  <a:lnTo>
                    <a:pt x="0" y="943102"/>
                  </a:lnTo>
                  <a:close/>
                </a:path>
              </a:pathLst>
            </a:custGeom>
            <a:solidFill>
              <a:srgbClr val="FF9525"/>
            </a:solidFill>
          </p:spPr>
        </p:sp>
      </p:grpSp>
      <p:sp>
        <p:nvSpPr>
          <p:cNvPr id="7" name="TextBox 7"/>
          <p:cNvSpPr txBox="1"/>
          <p:nvPr/>
        </p:nvSpPr>
        <p:spPr>
          <a:xfrm>
            <a:off x="1348740" y="1010336"/>
            <a:ext cx="15590520" cy="681314"/>
          </a:xfrm>
          <a:prstGeom prst="rect">
            <a:avLst/>
          </a:prstGeom>
        </p:spPr>
        <p:txBody>
          <a:bodyPr lIns="0" tIns="0" rIns="0" bIns="0" rtlCol="0" anchor="t">
            <a:spAutoFit/>
          </a:bodyPr>
          <a:lstStyle/>
          <a:p>
            <a:pPr algn="l">
              <a:lnSpc>
                <a:spcPts val="4536"/>
              </a:lnSpc>
            </a:pPr>
            <a:r>
              <a:rPr lang="en-US" sz="4200" b="1" spc="-25">
                <a:solidFill>
                  <a:srgbClr val="FF6D25"/>
                </a:solidFill>
                <a:latin typeface="TT Rounds Condensed Bold"/>
                <a:ea typeface="TT Rounds Condensed Bold"/>
                <a:cs typeface="TT Rounds Condensed Bold"/>
                <a:sym typeface="TT Rounds Condensed Bold"/>
              </a:rPr>
              <a:t>Altersdiskriminierung</a:t>
            </a:r>
          </a:p>
        </p:txBody>
      </p:sp>
      <p:sp>
        <p:nvSpPr>
          <p:cNvPr id="8" name="TextBox 8"/>
          <p:cNvSpPr txBox="1"/>
          <p:nvPr/>
        </p:nvSpPr>
        <p:spPr>
          <a:xfrm>
            <a:off x="1348740" y="2803208"/>
            <a:ext cx="15590520" cy="6170295"/>
          </a:xfrm>
          <a:prstGeom prst="rect">
            <a:avLst/>
          </a:prstGeom>
        </p:spPr>
        <p:txBody>
          <a:bodyPr lIns="0" tIns="0" rIns="0" bIns="0" rtlCol="0" anchor="t">
            <a:spAutoFit/>
          </a:bodyPr>
          <a:lstStyle/>
          <a:p>
            <a:pPr marL="542925" lvl="1" indent="-271462" algn="l">
              <a:lnSpc>
                <a:spcPts val="3240"/>
              </a:lnSpc>
              <a:buFont typeface="Arial"/>
              <a:buChar char="•"/>
            </a:pPr>
            <a:r>
              <a:rPr lang="en-US" sz="3000">
                <a:solidFill>
                  <a:srgbClr val="000000"/>
                </a:solidFill>
                <a:latin typeface="Arial"/>
                <a:ea typeface="Arial"/>
                <a:cs typeface="Arial"/>
                <a:sym typeface="Arial"/>
              </a:rPr>
              <a:t>Altersdiskriminierung bezieht sich auf Stereotypen (wie wir denken), Vorurteile (wie wir fühlen) und Diskriminierung (wie wir handeln) gegenüber Menschen aufgrund ihres Alters. </a:t>
            </a:r>
            <a:r>
              <a:rPr lang="en-US" sz="3000" u="sng">
                <a:solidFill>
                  <a:srgbClr val="0563C1"/>
                </a:solidFill>
                <a:latin typeface="Arial"/>
                <a:ea typeface="Arial"/>
                <a:cs typeface="Arial"/>
                <a:sym typeface="Arial"/>
                <a:hlinkClick r:id="rId5" tooltip="https://www.who.int/teams/social-determinants-of-health/demographic-change-and-healthy-ageing/combatting-ageism/global-report-on-ageism"/>
              </a:rPr>
              <a:t>WHO, globaler Bericht über Altersdiskriminierung</a:t>
            </a:r>
          </a:p>
          <a:p>
            <a:pPr marL="542925" lvl="1" indent="-271462" algn="l">
              <a:lnSpc>
                <a:spcPts val="3240"/>
              </a:lnSpc>
            </a:pPr>
            <a:endParaRPr lang="en-US" sz="3000" u="sng">
              <a:solidFill>
                <a:srgbClr val="0563C1"/>
              </a:solidFill>
              <a:latin typeface="Arial"/>
              <a:ea typeface="Arial"/>
              <a:cs typeface="Arial"/>
              <a:sym typeface="Arial"/>
              <a:hlinkClick r:id="rId5" tooltip="https://www.who.int/teams/social-determinants-of-health/demographic-change-and-healthy-ageing/combatting-ageism/global-report-on-ageism"/>
            </a:endParaRPr>
          </a:p>
          <a:p>
            <a:pPr marL="542925" lvl="1" indent="-271462" algn="l">
              <a:lnSpc>
                <a:spcPts val="3240"/>
              </a:lnSpc>
              <a:buFont typeface="Arial"/>
              <a:buChar char="•"/>
            </a:pPr>
            <a:r>
              <a:rPr lang="en-US" sz="3000">
                <a:solidFill>
                  <a:srgbClr val="000000"/>
                </a:solidFill>
                <a:latin typeface="Arial"/>
                <a:ea typeface="Arial"/>
                <a:cs typeface="Arial"/>
                <a:sym typeface="Arial"/>
              </a:rPr>
              <a:t>Eine direkte Diskriminierung liegt vor, wenn eine Person aufgrund eines bestimmten Merkmals, wie beispielsweise ihres höheren Alters, ungünstiger behandelt wird als andere, z. B. durch eine obligatorische Altersgrenze oder Altersbeschränkungen bei Einstellungsverfahren. </a:t>
            </a:r>
          </a:p>
          <a:p>
            <a:pPr marL="542925" lvl="1" indent="-271462" algn="l">
              <a:lnSpc>
                <a:spcPts val="3240"/>
              </a:lnSpc>
            </a:pPr>
            <a:endParaRPr lang="en-US" sz="3000">
              <a:solidFill>
                <a:srgbClr val="000000"/>
              </a:solidFill>
              <a:latin typeface="Arial"/>
              <a:ea typeface="Arial"/>
              <a:cs typeface="Arial"/>
              <a:sym typeface="Arial"/>
            </a:endParaRPr>
          </a:p>
          <a:p>
            <a:pPr marL="542925" lvl="1" indent="-271462" algn="l">
              <a:lnSpc>
                <a:spcPts val="3240"/>
              </a:lnSpc>
              <a:buFont typeface="Arial"/>
              <a:buChar char="•"/>
            </a:pPr>
            <a:r>
              <a:rPr lang="en-US" sz="3000">
                <a:solidFill>
                  <a:srgbClr val="000000"/>
                </a:solidFill>
                <a:latin typeface="Arial"/>
                <a:ea typeface="Arial"/>
                <a:cs typeface="Arial"/>
                <a:sym typeface="Arial"/>
              </a:rPr>
              <a:t>Eine mittelbare Diskriminierung liegt vor, wenn ein Kriterium unverhältnismäßige Auswirkungen auf eine Gruppe von Personen hat, z. B. Massenentlassungsregelungen, die ältere Arbeitnehmer betreffen, oder das Versäumnis, älteren Arbeitnehmern angemessene Fortbildungen anzubieten.</a:t>
            </a:r>
          </a:p>
          <a:p>
            <a:pPr marL="542925" lvl="1" indent="-271462" algn="l">
              <a:lnSpc>
                <a:spcPts val="3240"/>
              </a:lnSpc>
            </a:pPr>
            <a:endParaRPr lang="en-US" sz="3000">
              <a:solidFill>
                <a:srgbClr val="000000"/>
              </a:solidFill>
              <a:latin typeface="Arial"/>
              <a:ea typeface="Arial"/>
              <a:cs typeface="Arial"/>
              <a:sym typeface="Arial"/>
            </a:endParaRPr>
          </a:p>
          <a:p>
            <a:pPr marL="542925" lvl="1" indent="-271462" algn="l">
              <a:lnSpc>
                <a:spcPts val="3240"/>
              </a:lnSpc>
              <a:buFont typeface="Arial"/>
              <a:buChar char="•"/>
            </a:pPr>
            <a:r>
              <a:rPr lang="en-US" sz="3000">
                <a:solidFill>
                  <a:srgbClr val="000000"/>
                </a:solidFill>
                <a:latin typeface="Arial"/>
                <a:ea typeface="Arial"/>
                <a:cs typeface="Arial"/>
                <a:sym typeface="Arial"/>
              </a:rPr>
              <a:t>Ältere Frauen sind auf dem Arbeitsmarkt besonders von intersektionaler Diskriminierung betroffen. Die geschlechtsspezifische Beschäftigungslücke bei den 55- bis 64-Jährigen ist die höchste aller Altersgruppen (</a:t>
            </a:r>
            <a:r>
              <a:rPr lang="en-US" sz="3000" u="sng">
                <a:solidFill>
                  <a:srgbClr val="0563C1"/>
                </a:solidFill>
                <a:latin typeface="Arial"/>
                <a:ea typeface="Arial"/>
                <a:cs typeface="Arial"/>
                <a:sym typeface="Arial"/>
                <a:hlinkClick r:id="rId6" tooltip="https://ec.europa.eu/eurostat/databrowser/bookmark/daeb0f4e-5567-4e29-a0a4-cf9e68bd9fb2?lang=en"/>
              </a:rPr>
              <a:t>12,5 %</a:t>
            </a:r>
            <a:r>
              <a:rPr lang="en-US" sz="3000" u="sng">
                <a:solidFill>
                  <a:srgbClr val="000000"/>
                </a:solidFill>
                <a:latin typeface="Arial"/>
                <a:ea typeface="Arial"/>
                <a:cs typeface="Arial"/>
                <a:sym typeface="Arial"/>
              </a:rPr>
              <a: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descr="Uma imagem com texto, Tipo de letra, captura de ecrã, Gráficos  Descrição gerada automaticamente"/>
          <p:cNvSpPr/>
          <p:nvPr/>
        </p:nvSpPr>
        <p:spPr>
          <a:xfrm>
            <a:off x="264824" y="9690668"/>
            <a:ext cx="2399309" cy="535315"/>
          </a:xfrm>
          <a:custGeom>
            <a:avLst/>
            <a:gdLst/>
            <a:ahLst/>
            <a:cxnLst/>
            <a:rect l="l" t="t" r="r" b="b"/>
            <a:pathLst>
              <a:path w="2399309" h="535315">
                <a:moveTo>
                  <a:pt x="0" y="0"/>
                </a:moveTo>
                <a:lnTo>
                  <a:pt x="2399309" y="0"/>
                </a:lnTo>
                <a:lnTo>
                  <a:pt x="2399309" y="535315"/>
                </a:lnTo>
                <a:lnTo>
                  <a:pt x="0" y="535315"/>
                </a:lnTo>
                <a:lnTo>
                  <a:pt x="0" y="0"/>
                </a:lnTo>
                <a:close/>
              </a:path>
            </a:pathLst>
          </a:custGeom>
          <a:blipFill>
            <a:blip r:embed="rId2"/>
            <a:stretch>
              <a:fillRect/>
            </a:stretch>
          </a:blipFill>
        </p:spPr>
      </p:sp>
      <p:sp>
        <p:nvSpPr>
          <p:cNvPr id="3" name="Freeform 3"/>
          <p:cNvSpPr/>
          <p:nvPr/>
        </p:nvSpPr>
        <p:spPr>
          <a:xfrm>
            <a:off x="42758" y="9682944"/>
            <a:ext cx="2393413" cy="502129"/>
          </a:xfrm>
          <a:custGeom>
            <a:avLst/>
            <a:gdLst/>
            <a:ahLst/>
            <a:cxnLst/>
            <a:rect l="l" t="t" r="r" b="b"/>
            <a:pathLst>
              <a:path w="2393413" h="502129">
                <a:moveTo>
                  <a:pt x="0" y="0"/>
                </a:moveTo>
                <a:lnTo>
                  <a:pt x="2393413" y="0"/>
                </a:lnTo>
                <a:lnTo>
                  <a:pt x="2393413" y="502129"/>
                </a:lnTo>
                <a:lnTo>
                  <a:pt x="0" y="502129"/>
                </a:lnTo>
                <a:lnTo>
                  <a:pt x="0" y="0"/>
                </a:lnTo>
                <a:close/>
              </a:path>
            </a:pathLst>
          </a:custGeom>
          <a:blipFill>
            <a:blip r:embed="rId3"/>
            <a:stretch>
              <a:fillRect/>
            </a:stretch>
          </a:blipFill>
        </p:spPr>
      </p:sp>
      <p:sp>
        <p:nvSpPr>
          <p:cNvPr id="4" name="Freeform 4" descr="Uma imagem com Tipo de letra, Gráficos, logótipo, captura de ecrã  Descrição gerada automaticamente"/>
          <p:cNvSpPr/>
          <p:nvPr/>
        </p:nvSpPr>
        <p:spPr>
          <a:xfrm>
            <a:off x="-134350" y="181680"/>
            <a:ext cx="2393413" cy="605409"/>
          </a:xfrm>
          <a:custGeom>
            <a:avLst/>
            <a:gdLst/>
            <a:ahLst/>
            <a:cxnLst/>
            <a:rect l="l" t="t" r="r" b="b"/>
            <a:pathLst>
              <a:path w="2393413" h="605409">
                <a:moveTo>
                  <a:pt x="0" y="0"/>
                </a:moveTo>
                <a:lnTo>
                  <a:pt x="2393413" y="0"/>
                </a:lnTo>
                <a:lnTo>
                  <a:pt x="2393413" y="605409"/>
                </a:lnTo>
                <a:lnTo>
                  <a:pt x="0" y="605409"/>
                </a:lnTo>
                <a:lnTo>
                  <a:pt x="0" y="0"/>
                </a:lnTo>
                <a:close/>
              </a:path>
            </a:pathLst>
          </a:custGeom>
          <a:blipFill>
            <a:blip r:embed="rId4"/>
            <a:stretch>
              <a:fillRect t="-49539" b="-65202"/>
            </a:stretch>
          </a:blipFill>
        </p:spPr>
      </p:sp>
      <p:grpSp>
        <p:nvGrpSpPr>
          <p:cNvPr id="5" name="Group 5"/>
          <p:cNvGrpSpPr/>
          <p:nvPr/>
        </p:nvGrpSpPr>
        <p:grpSpPr>
          <a:xfrm>
            <a:off x="2136562" y="0"/>
            <a:ext cx="16151438" cy="707336"/>
            <a:chOff x="0" y="0"/>
            <a:chExt cx="21535250" cy="943115"/>
          </a:xfrm>
        </p:grpSpPr>
        <p:sp>
          <p:nvSpPr>
            <p:cNvPr id="6" name="Freeform 6"/>
            <p:cNvSpPr/>
            <p:nvPr/>
          </p:nvSpPr>
          <p:spPr>
            <a:xfrm>
              <a:off x="0" y="0"/>
              <a:ext cx="21535262" cy="943102"/>
            </a:xfrm>
            <a:custGeom>
              <a:avLst/>
              <a:gdLst/>
              <a:ahLst/>
              <a:cxnLst/>
              <a:rect l="l" t="t" r="r" b="b"/>
              <a:pathLst>
                <a:path w="21535262" h="943102">
                  <a:moveTo>
                    <a:pt x="0" y="0"/>
                  </a:moveTo>
                  <a:lnTo>
                    <a:pt x="21535262" y="0"/>
                  </a:lnTo>
                  <a:lnTo>
                    <a:pt x="21535262" y="943102"/>
                  </a:lnTo>
                  <a:lnTo>
                    <a:pt x="0" y="943102"/>
                  </a:lnTo>
                  <a:close/>
                </a:path>
              </a:pathLst>
            </a:custGeom>
            <a:solidFill>
              <a:srgbClr val="FF9525"/>
            </a:solidFill>
          </p:spPr>
        </p:sp>
      </p:grpSp>
      <p:grpSp>
        <p:nvGrpSpPr>
          <p:cNvPr id="7" name="Group 7"/>
          <p:cNvGrpSpPr/>
          <p:nvPr/>
        </p:nvGrpSpPr>
        <p:grpSpPr>
          <a:xfrm>
            <a:off x="1247775" y="2564606"/>
            <a:ext cx="15773400" cy="4279106"/>
            <a:chOff x="0" y="0"/>
            <a:chExt cx="21031200" cy="5705475"/>
          </a:xfrm>
        </p:grpSpPr>
        <p:sp>
          <p:nvSpPr>
            <p:cNvPr id="8" name="Freeform 8"/>
            <p:cNvSpPr/>
            <p:nvPr/>
          </p:nvSpPr>
          <p:spPr>
            <a:xfrm>
              <a:off x="0" y="0"/>
              <a:ext cx="21031200" cy="5705474"/>
            </a:xfrm>
            <a:custGeom>
              <a:avLst/>
              <a:gdLst/>
              <a:ahLst/>
              <a:cxnLst/>
              <a:rect l="l" t="t" r="r" b="b"/>
              <a:pathLst>
                <a:path w="21031200" h="5705474">
                  <a:moveTo>
                    <a:pt x="0" y="0"/>
                  </a:moveTo>
                  <a:lnTo>
                    <a:pt x="21031200" y="0"/>
                  </a:lnTo>
                  <a:lnTo>
                    <a:pt x="21031200" y="5705474"/>
                  </a:lnTo>
                  <a:lnTo>
                    <a:pt x="0" y="5705474"/>
                  </a:lnTo>
                  <a:close/>
                </a:path>
              </a:pathLst>
            </a:custGeom>
            <a:blipFill>
              <a:blip r:embed="rId5">
                <a:alphaModFix amt="0"/>
              </a:blip>
              <a:stretch>
                <a:fillRect t="-21824" b="-21824"/>
              </a:stretch>
            </a:blipFill>
          </p:spPr>
        </p:sp>
        <p:sp>
          <p:nvSpPr>
            <p:cNvPr id="9" name="TextBox 9"/>
            <p:cNvSpPr txBox="1"/>
            <p:nvPr/>
          </p:nvSpPr>
          <p:spPr>
            <a:xfrm>
              <a:off x="0" y="57150"/>
              <a:ext cx="21031200" cy="5648325"/>
            </a:xfrm>
            <a:prstGeom prst="rect">
              <a:avLst/>
            </a:prstGeom>
          </p:spPr>
          <p:txBody>
            <a:bodyPr lIns="0" tIns="0" rIns="0" bIns="0" rtlCol="0" anchor="b"/>
            <a:lstStyle/>
            <a:p>
              <a:pPr algn="l">
                <a:lnSpc>
                  <a:spcPts val="6480"/>
                </a:lnSpc>
              </a:pPr>
              <a:r>
                <a:rPr lang="en-US" sz="6000" b="1" spc="-36">
                  <a:solidFill>
                    <a:srgbClr val="DB7100"/>
                  </a:solidFill>
                  <a:latin typeface="TT Rounds Condensed Bold"/>
                  <a:ea typeface="TT Rounds Condensed Bold"/>
                  <a:cs typeface="TT Rounds Condensed Bold"/>
                  <a:sym typeface="TT Rounds Condensed Bold"/>
                </a:rPr>
                <a:t>„Eine höhere Erwerbsbeteiligung und Beschäftigung älterer Menschen kann die Auswirkungen des demografischen Wandels auf das Arbeitskräfteangebot abmildern und dazu beitragen, den historisch hohen Arbeitskräftemangel und Fachkräftemangel in der gesamten EU zu bekämpfen“</a:t>
              </a:r>
            </a:p>
          </p:txBody>
        </p:sp>
      </p:grpSp>
      <p:sp>
        <p:nvSpPr>
          <p:cNvPr id="10" name="TextBox 10"/>
          <p:cNvSpPr txBox="1"/>
          <p:nvPr/>
        </p:nvSpPr>
        <p:spPr>
          <a:xfrm>
            <a:off x="1228382" y="8947480"/>
            <a:ext cx="15590520" cy="441741"/>
          </a:xfrm>
          <a:prstGeom prst="rect">
            <a:avLst/>
          </a:prstGeom>
        </p:spPr>
        <p:txBody>
          <a:bodyPr lIns="0" tIns="0" rIns="0" bIns="0" rtlCol="0" anchor="t">
            <a:spAutoFit/>
          </a:bodyPr>
          <a:lstStyle/>
          <a:p>
            <a:pPr algn="l">
              <a:lnSpc>
                <a:spcPts val="1944"/>
              </a:lnSpc>
            </a:pPr>
            <a:r>
              <a:rPr lang="en-US" sz="1800">
                <a:solidFill>
                  <a:srgbClr val="898989"/>
                </a:solidFill>
                <a:latin typeface="Calibri (MS)"/>
                <a:ea typeface="Calibri (MS)"/>
                <a:cs typeface="Calibri (MS)"/>
                <a:sym typeface="Calibri (MS)"/>
              </a:rPr>
              <a:t>Europäische Kommission: Generaldirektion Wirtschaft und Finanzen (2024).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descr="Uma imagem com texto, Tipo de letra, captura de ecrã, Gráficos  Descrição gerada automaticamente"/>
          <p:cNvSpPr/>
          <p:nvPr/>
        </p:nvSpPr>
        <p:spPr>
          <a:xfrm>
            <a:off x="264824" y="9690668"/>
            <a:ext cx="2399309" cy="535315"/>
          </a:xfrm>
          <a:custGeom>
            <a:avLst/>
            <a:gdLst/>
            <a:ahLst/>
            <a:cxnLst/>
            <a:rect l="l" t="t" r="r" b="b"/>
            <a:pathLst>
              <a:path w="2399309" h="535315">
                <a:moveTo>
                  <a:pt x="0" y="0"/>
                </a:moveTo>
                <a:lnTo>
                  <a:pt x="2399309" y="0"/>
                </a:lnTo>
                <a:lnTo>
                  <a:pt x="2399309" y="535315"/>
                </a:lnTo>
                <a:lnTo>
                  <a:pt x="0" y="535315"/>
                </a:lnTo>
                <a:lnTo>
                  <a:pt x="0" y="0"/>
                </a:lnTo>
                <a:close/>
              </a:path>
            </a:pathLst>
          </a:custGeom>
          <a:blipFill>
            <a:blip r:embed="rId2"/>
            <a:stretch>
              <a:fillRect/>
            </a:stretch>
          </a:blipFill>
        </p:spPr>
      </p:sp>
      <p:sp>
        <p:nvSpPr>
          <p:cNvPr id="3" name="Freeform 3"/>
          <p:cNvSpPr/>
          <p:nvPr/>
        </p:nvSpPr>
        <p:spPr>
          <a:xfrm>
            <a:off x="42758" y="9682944"/>
            <a:ext cx="2393413" cy="502129"/>
          </a:xfrm>
          <a:custGeom>
            <a:avLst/>
            <a:gdLst/>
            <a:ahLst/>
            <a:cxnLst/>
            <a:rect l="l" t="t" r="r" b="b"/>
            <a:pathLst>
              <a:path w="2393413" h="502129">
                <a:moveTo>
                  <a:pt x="0" y="0"/>
                </a:moveTo>
                <a:lnTo>
                  <a:pt x="2393413" y="0"/>
                </a:lnTo>
                <a:lnTo>
                  <a:pt x="2393413" y="502129"/>
                </a:lnTo>
                <a:lnTo>
                  <a:pt x="0" y="502129"/>
                </a:lnTo>
                <a:lnTo>
                  <a:pt x="0" y="0"/>
                </a:lnTo>
                <a:close/>
              </a:path>
            </a:pathLst>
          </a:custGeom>
          <a:blipFill>
            <a:blip r:embed="rId3"/>
            <a:stretch>
              <a:fillRect/>
            </a:stretch>
          </a:blipFill>
        </p:spPr>
      </p:sp>
      <p:sp>
        <p:nvSpPr>
          <p:cNvPr id="4" name="Freeform 4" descr="Uma imagem com Tipo de letra, Gráficos, logótipo, captura de ecrã  Descrição gerada automaticamente"/>
          <p:cNvSpPr/>
          <p:nvPr/>
        </p:nvSpPr>
        <p:spPr>
          <a:xfrm>
            <a:off x="-134350" y="181680"/>
            <a:ext cx="2393413" cy="605409"/>
          </a:xfrm>
          <a:custGeom>
            <a:avLst/>
            <a:gdLst/>
            <a:ahLst/>
            <a:cxnLst/>
            <a:rect l="l" t="t" r="r" b="b"/>
            <a:pathLst>
              <a:path w="2393413" h="605409">
                <a:moveTo>
                  <a:pt x="0" y="0"/>
                </a:moveTo>
                <a:lnTo>
                  <a:pt x="2393413" y="0"/>
                </a:lnTo>
                <a:lnTo>
                  <a:pt x="2393413" y="605409"/>
                </a:lnTo>
                <a:lnTo>
                  <a:pt x="0" y="605409"/>
                </a:lnTo>
                <a:lnTo>
                  <a:pt x="0" y="0"/>
                </a:lnTo>
                <a:close/>
              </a:path>
            </a:pathLst>
          </a:custGeom>
          <a:blipFill>
            <a:blip r:embed="rId4"/>
            <a:stretch>
              <a:fillRect t="-49539" b="-65202"/>
            </a:stretch>
          </a:blipFill>
        </p:spPr>
      </p:sp>
      <p:grpSp>
        <p:nvGrpSpPr>
          <p:cNvPr id="5" name="Group 5"/>
          <p:cNvGrpSpPr/>
          <p:nvPr/>
        </p:nvGrpSpPr>
        <p:grpSpPr>
          <a:xfrm>
            <a:off x="2136562" y="0"/>
            <a:ext cx="16151438" cy="707336"/>
            <a:chOff x="0" y="0"/>
            <a:chExt cx="21535250" cy="943115"/>
          </a:xfrm>
        </p:grpSpPr>
        <p:sp>
          <p:nvSpPr>
            <p:cNvPr id="6" name="Freeform 6"/>
            <p:cNvSpPr/>
            <p:nvPr/>
          </p:nvSpPr>
          <p:spPr>
            <a:xfrm>
              <a:off x="0" y="0"/>
              <a:ext cx="21535262" cy="943102"/>
            </a:xfrm>
            <a:custGeom>
              <a:avLst/>
              <a:gdLst/>
              <a:ahLst/>
              <a:cxnLst/>
              <a:rect l="l" t="t" r="r" b="b"/>
              <a:pathLst>
                <a:path w="21535262" h="943102">
                  <a:moveTo>
                    <a:pt x="0" y="0"/>
                  </a:moveTo>
                  <a:lnTo>
                    <a:pt x="21535262" y="0"/>
                  </a:lnTo>
                  <a:lnTo>
                    <a:pt x="21535262" y="943102"/>
                  </a:lnTo>
                  <a:lnTo>
                    <a:pt x="0" y="943102"/>
                  </a:lnTo>
                  <a:close/>
                </a:path>
              </a:pathLst>
            </a:custGeom>
            <a:solidFill>
              <a:srgbClr val="FF9525"/>
            </a:solidFill>
          </p:spPr>
        </p:sp>
      </p:grpSp>
      <p:sp>
        <p:nvSpPr>
          <p:cNvPr id="7" name="TextBox 7"/>
          <p:cNvSpPr txBox="1"/>
          <p:nvPr/>
        </p:nvSpPr>
        <p:spPr>
          <a:xfrm>
            <a:off x="1348740" y="1105376"/>
            <a:ext cx="15590520" cy="999173"/>
          </a:xfrm>
          <a:prstGeom prst="rect">
            <a:avLst/>
          </a:prstGeom>
        </p:spPr>
        <p:txBody>
          <a:bodyPr lIns="0" tIns="0" rIns="0" bIns="0" rtlCol="0" anchor="t">
            <a:spAutoFit/>
          </a:bodyPr>
          <a:lstStyle/>
          <a:p>
            <a:pPr algn="l">
              <a:lnSpc>
                <a:spcPts val="4536"/>
              </a:lnSpc>
            </a:pPr>
            <a:r>
              <a:rPr lang="en-US" sz="4200" b="1" spc="-25">
                <a:solidFill>
                  <a:srgbClr val="FF6D25"/>
                </a:solidFill>
                <a:latin typeface="TT Rounds Condensed Bold"/>
                <a:ea typeface="TT Rounds Condensed Bold"/>
                <a:cs typeface="TT Rounds Condensed Bold"/>
                <a:sym typeface="TT Rounds Condensed Bold"/>
              </a:rPr>
              <a:t>Renten</a:t>
            </a:r>
          </a:p>
        </p:txBody>
      </p:sp>
      <p:sp>
        <p:nvSpPr>
          <p:cNvPr id="8" name="TextBox 8"/>
          <p:cNvSpPr txBox="1"/>
          <p:nvPr/>
        </p:nvSpPr>
        <p:spPr>
          <a:xfrm>
            <a:off x="818855" y="1919540"/>
            <a:ext cx="15590520" cy="8056757"/>
          </a:xfrm>
          <a:prstGeom prst="rect">
            <a:avLst/>
          </a:prstGeom>
        </p:spPr>
        <p:txBody>
          <a:bodyPr lIns="0" tIns="0" rIns="0" bIns="0" rtlCol="0" anchor="t">
            <a:spAutoFit/>
          </a:bodyPr>
          <a:lstStyle/>
          <a:p>
            <a:pPr marL="906780" lvl="1" indent="-453390" algn="l">
              <a:buFont typeface="Arial"/>
              <a:buChar char="•"/>
            </a:pPr>
            <a:r>
              <a:rPr lang="de-AT" sz="3600" dirty="0">
                <a:solidFill>
                  <a:srgbClr val="000000"/>
                </a:solidFill>
                <a:latin typeface="Calibri (MS)"/>
                <a:ea typeface="Calibri (MS)"/>
                <a:cs typeface="Calibri (MS)"/>
                <a:sym typeface="Calibri (MS)"/>
              </a:rPr>
              <a:t>Die Gewährleistung angemessener Renten, um Menschen vor Armut zu bewahren und sie aus der Armut zu befreien, ist ein zentrales Ziel der </a:t>
            </a:r>
            <a:r>
              <a:rPr lang="de-AT" sz="3600" u="sng" dirty="0">
                <a:solidFill>
                  <a:srgbClr val="0563C1"/>
                </a:solidFill>
                <a:latin typeface="Calibri (MS)"/>
                <a:ea typeface="Calibri (MS)"/>
                <a:cs typeface="Calibri (MS)"/>
                <a:sym typeface="Calibri (MS)"/>
                <a:hlinkClick r:id="rId5" tooltip="https://ec.europa.eu/commission/presscorner/detail/en/ip_22_6895"/>
              </a:rPr>
              <a:t>Europäischen Säule sozialer Rechte 2030</a:t>
            </a:r>
          </a:p>
          <a:p>
            <a:pPr algn="l"/>
            <a:endParaRPr lang="de-AT" sz="3600" u="sng" dirty="0">
              <a:solidFill>
                <a:srgbClr val="0563C1"/>
              </a:solidFill>
              <a:latin typeface="Calibri (MS)"/>
              <a:ea typeface="Calibri (MS)"/>
              <a:cs typeface="Calibri (MS)"/>
              <a:sym typeface="Calibri (MS)"/>
              <a:hlinkClick r:id="rId5" tooltip="https://ec.europa.eu/commission/presscorner/detail/en/ip_22_6895"/>
            </a:endParaRPr>
          </a:p>
          <a:p>
            <a:pPr marL="906780" lvl="1" indent="-453390" algn="l">
              <a:buFont typeface="Arial"/>
              <a:buChar char="•"/>
            </a:pPr>
            <a:r>
              <a:rPr lang="de-AT" sz="3600" dirty="0">
                <a:solidFill>
                  <a:srgbClr val="000000"/>
                </a:solidFill>
                <a:latin typeface="Calibri (MS)"/>
                <a:ea typeface="Calibri (MS)"/>
                <a:cs typeface="Calibri (MS)"/>
                <a:sym typeface="Calibri (MS)"/>
              </a:rPr>
              <a:t>Das gesetzliche Renteneintrittsalter wird in den nationalen Gesetzen festgelegt</a:t>
            </a:r>
          </a:p>
          <a:p>
            <a:pPr algn="l"/>
            <a:endParaRPr lang="de-AT" sz="3600" dirty="0">
              <a:solidFill>
                <a:srgbClr val="000000"/>
              </a:solidFill>
              <a:latin typeface="Calibri (MS)"/>
              <a:ea typeface="Calibri (MS)"/>
              <a:cs typeface="Calibri (MS)"/>
              <a:sym typeface="Calibri (MS)"/>
            </a:endParaRPr>
          </a:p>
          <a:p>
            <a:pPr marL="906780" lvl="1" indent="-453390" algn="l">
              <a:buFont typeface="Arial"/>
              <a:buChar char="•"/>
            </a:pPr>
            <a:r>
              <a:rPr lang="de-AT" sz="3600" dirty="0">
                <a:solidFill>
                  <a:srgbClr val="000000"/>
                </a:solidFill>
                <a:latin typeface="Calibri (MS)"/>
                <a:ea typeface="Calibri (MS)"/>
                <a:cs typeface="Calibri (MS)"/>
                <a:sym typeface="Calibri (MS)"/>
              </a:rPr>
              <a:t>Können je nach öffentlichem oder privatem Sektor unterschiedlich sein</a:t>
            </a:r>
          </a:p>
          <a:p>
            <a:pPr algn="l"/>
            <a:endParaRPr lang="de-AT" sz="3600" dirty="0">
              <a:solidFill>
                <a:srgbClr val="000000"/>
              </a:solidFill>
              <a:latin typeface="Calibri (MS)"/>
              <a:ea typeface="Calibri (MS)"/>
              <a:cs typeface="Calibri (MS)"/>
              <a:sym typeface="Calibri (MS)"/>
            </a:endParaRPr>
          </a:p>
          <a:p>
            <a:pPr marL="906780" lvl="1" indent="-453390" algn="l">
              <a:buFont typeface="Arial"/>
              <a:buChar char="•"/>
            </a:pPr>
            <a:r>
              <a:rPr lang="de-AT" sz="3600" dirty="0">
                <a:solidFill>
                  <a:srgbClr val="000000"/>
                </a:solidFill>
                <a:latin typeface="Calibri (MS)"/>
                <a:ea typeface="Calibri (MS)"/>
                <a:cs typeface="Calibri (MS)"/>
                <a:sym typeface="Calibri (MS)"/>
              </a:rPr>
              <a:t>Das Rentenalter kann je nach Art der Tätigkeit variieren, z. B. bei Gesundheits- und Sicherheitsaufgaben bei der Polizei oder bei Feuerwehrleuten</a:t>
            </a:r>
          </a:p>
          <a:p>
            <a:pPr algn="l"/>
            <a:endParaRPr lang="de-AT" sz="3600" dirty="0">
              <a:solidFill>
                <a:srgbClr val="000000"/>
              </a:solidFill>
              <a:latin typeface="Calibri (MS)"/>
              <a:ea typeface="Calibri (MS)"/>
              <a:cs typeface="Calibri (MS)"/>
              <a:sym typeface="Calibri (MS)"/>
            </a:endParaRPr>
          </a:p>
          <a:p>
            <a:pPr marL="906780" lvl="1" indent="-453390" algn="l">
              <a:buFont typeface="Arial"/>
              <a:buChar char="•"/>
            </a:pPr>
            <a:r>
              <a:rPr lang="de-AT" sz="3600" dirty="0">
                <a:solidFill>
                  <a:srgbClr val="000000"/>
                </a:solidFill>
                <a:latin typeface="Calibri (MS)"/>
                <a:ea typeface="Calibri (MS)"/>
                <a:cs typeface="Calibri (MS)"/>
                <a:sym typeface="Calibri (MS)"/>
              </a:rPr>
              <a:t>Das Rentenalter </a:t>
            </a:r>
            <a:r>
              <a:rPr lang="de-AT" sz="3600" dirty="0" err="1">
                <a:solidFill>
                  <a:srgbClr val="000000"/>
                </a:solidFill>
                <a:latin typeface="Calibri (MS)"/>
                <a:ea typeface="Calibri (MS)"/>
                <a:cs typeface="Calibri (MS)"/>
                <a:sym typeface="Calibri (MS)"/>
              </a:rPr>
              <a:t>muss</a:t>
            </a:r>
            <a:r>
              <a:rPr lang="de-AT" sz="3600" dirty="0">
                <a:solidFill>
                  <a:srgbClr val="000000"/>
                </a:solidFill>
                <a:latin typeface="Calibri (MS)"/>
                <a:ea typeface="Calibri (MS)"/>
                <a:cs typeface="Calibri (MS)"/>
                <a:sym typeface="Calibri (MS)"/>
              </a:rPr>
              <a:t> gerechtfertigt sein</a:t>
            </a:r>
          </a:p>
          <a:p>
            <a:pPr algn="l"/>
            <a:endParaRPr lang="de-AT" sz="3600" dirty="0">
              <a:solidFill>
                <a:srgbClr val="000000"/>
              </a:solidFill>
              <a:latin typeface="Calibri (MS)"/>
              <a:ea typeface="Calibri (MS)"/>
              <a:cs typeface="Calibri (MS)"/>
              <a:sym typeface="Calibri (MS)"/>
            </a:endParaRPr>
          </a:p>
          <a:p>
            <a:pPr marL="906780" lvl="1" indent="-453390" algn="l">
              <a:buFont typeface="Arial"/>
              <a:buChar char="•"/>
            </a:pPr>
            <a:r>
              <a:rPr lang="de-AT" sz="3600" dirty="0">
                <a:solidFill>
                  <a:srgbClr val="000000"/>
                </a:solidFill>
                <a:latin typeface="Calibri (MS)"/>
                <a:ea typeface="Calibri (MS)"/>
                <a:cs typeface="Calibri (MS)"/>
                <a:sym typeface="Calibri (MS)"/>
              </a:rPr>
              <a:t>Die Beschäftigung kann über das Rentenalter hinaus fortgesetzt werden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descr="Uma imagem com texto, Tipo de letra, captura de ecrã, Gráficos  Descrição gerada automaticamente"/>
          <p:cNvSpPr/>
          <p:nvPr/>
        </p:nvSpPr>
        <p:spPr>
          <a:xfrm>
            <a:off x="264824" y="9690668"/>
            <a:ext cx="2399309" cy="535315"/>
          </a:xfrm>
          <a:custGeom>
            <a:avLst/>
            <a:gdLst/>
            <a:ahLst/>
            <a:cxnLst/>
            <a:rect l="l" t="t" r="r" b="b"/>
            <a:pathLst>
              <a:path w="2399309" h="535315">
                <a:moveTo>
                  <a:pt x="0" y="0"/>
                </a:moveTo>
                <a:lnTo>
                  <a:pt x="2399309" y="0"/>
                </a:lnTo>
                <a:lnTo>
                  <a:pt x="2399309" y="535315"/>
                </a:lnTo>
                <a:lnTo>
                  <a:pt x="0" y="535315"/>
                </a:lnTo>
                <a:lnTo>
                  <a:pt x="0" y="0"/>
                </a:lnTo>
                <a:close/>
              </a:path>
            </a:pathLst>
          </a:custGeom>
          <a:blipFill>
            <a:blip r:embed="rId2"/>
            <a:stretch>
              <a:fillRect/>
            </a:stretch>
          </a:blipFill>
        </p:spPr>
      </p:sp>
      <p:sp>
        <p:nvSpPr>
          <p:cNvPr id="3" name="Freeform 3"/>
          <p:cNvSpPr/>
          <p:nvPr/>
        </p:nvSpPr>
        <p:spPr>
          <a:xfrm>
            <a:off x="42758" y="9682944"/>
            <a:ext cx="2393413" cy="502129"/>
          </a:xfrm>
          <a:custGeom>
            <a:avLst/>
            <a:gdLst/>
            <a:ahLst/>
            <a:cxnLst/>
            <a:rect l="l" t="t" r="r" b="b"/>
            <a:pathLst>
              <a:path w="2393413" h="502129">
                <a:moveTo>
                  <a:pt x="0" y="0"/>
                </a:moveTo>
                <a:lnTo>
                  <a:pt x="2393413" y="0"/>
                </a:lnTo>
                <a:lnTo>
                  <a:pt x="2393413" y="502129"/>
                </a:lnTo>
                <a:lnTo>
                  <a:pt x="0" y="502129"/>
                </a:lnTo>
                <a:lnTo>
                  <a:pt x="0" y="0"/>
                </a:lnTo>
                <a:close/>
              </a:path>
            </a:pathLst>
          </a:custGeom>
          <a:blipFill>
            <a:blip r:embed="rId3"/>
            <a:stretch>
              <a:fillRect/>
            </a:stretch>
          </a:blipFill>
        </p:spPr>
      </p:sp>
      <p:sp>
        <p:nvSpPr>
          <p:cNvPr id="4" name="Freeform 4" descr="Uma imagem com Tipo de letra, Gráficos, logótipo, captura de ecrã  Descrição gerada automaticamente"/>
          <p:cNvSpPr/>
          <p:nvPr/>
        </p:nvSpPr>
        <p:spPr>
          <a:xfrm>
            <a:off x="-134350" y="181680"/>
            <a:ext cx="2393413" cy="605409"/>
          </a:xfrm>
          <a:custGeom>
            <a:avLst/>
            <a:gdLst/>
            <a:ahLst/>
            <a:cxnLst/>
            <a:rect l="l" t="t" r="r" b="b"/>
            <a:pathLst>
              <a:path w="2393413" h="605409">
                <a:moveTo>
                  <a:pt x="0" y="0"/>
                </a:moveTo>
                <a:lnTo>
                  <a:pt x="2393413" y="0"/>
                </a:lnTo>
                <a:lnTo>
                  <a:pt x="2393413" y="605409"/>
                </a:lnTo>
                <a:lnTo>
                  <a:pt x="0" y="605409"/>
                </a:lnTo>
                <a:lnTo>
                  <a:pt x="0" y="0"/>
                </a:lnTo>
                <a:close/>
              </a:path>
            </a:pathLst>
          </a:custGeom>
          <a:blipFill>
            <a:blip r:embed="rId4"/>
            <a:stretch>
              <a:fillRect t="-49539" b="-65202"/>
            </a:stretch>
          </a:blipFill>
        </p:spPr>
      </p:sp>
      <p:grpSp>
        <p:nvGrpSpPr>
          <p:cNvPr id="5" name="Group 5"/>
          <p:cNvGrpSpPr/>
          <p:nvPr/>
        </p:nvGrpSpPr>
        <p:grpSpPr>
          <a:xfrm>
            <a:off x="2136562" y="0"/>
            <a:ext cx="16151438" cy="707336"/>
            <a:chOff x="0" y="0"/>
            <a:chExt cx="21535250" cy="943115"/>
          </a:xfrm>
        </p:grpSpPr>
        <p:sp>
          <p:nvSpPr>
            <p:cNvPr id="6" name="Freeform 6"/>
            <p:cNvSpPr/>
            <p:nvPr/>
          </p:nvSpPr>
          <p:spPr>
            <a:xfrm>
              <a:off x="0" y="0"/>
              <a:ext cx="21535262" cy="943102"/>
            </a:xfrm>
            <a:custGeom>
              <a:avLst/>
              <a:gdLst/>
              <a:ahLst/>
              <a:cxnLst/>
              <a:rect l="l" t="t" r="r" b="b"/>
              <a:pathLst>
                <a:path w="21535262" h="943102">
                  <a:moveTo>
                    <a:pt x="0" y="0"/>
                  </a:moveTo>
                  <a:lnTo>
                    <a:pt x="21535262" y="0"/>
                  </a:lnTo>
                  <a:lnTo>
                    <a:pt x="21535262" y="943102"/>
                  </a:lnTo>
                  <a:lnTo>
                    <a:pt x="0" y="943102"/>
                  </a:lnTo>
                  <a:close/>
                </a:path>
              </a:pathLst>
            </a:custGeom>
            <a:solidFill>
              <a:srgbClr val="FF9525"/>
            </a:solidFill>
          </p:spPr>
        </p:sp>
      </p:grpSp>
      <p:sp>
        <p:nvSpPr>
          <p:cNvPr id="7" name="TextBox 7"/>
          <p:cNvSpPr txBox="1"/>
          <p:nvPr/>
        </p:nvSpPr>
        <p:spPr>
          <a:xfrm>
            <a:off x="1348740" y="3041333"/>
            <a:ext cx="15590520" cy="5931111"/>
          </a:xfrm>
          <a:prstGeom prst="rect">
            <a:avLst/>
          </a:prstGeom>
        </p:spPr>
        <p:txBody>
          <a:bodyPr lIns="0" tIns="0" rIns="0" bIns="0" rtlCol="0" anchor="t">
            <a:spAutoFit/>
          </a:bodyPr>
          <a:lstStyle/>
          <a:p>
            <a:pPr algn="ctr">
              <a:lnSpc>
                <a:spcPts val="6480"/>
              </a:lnSpc>
            </a:pPr>
            <a:r>
              <a:rPr lang="en-US" sz="6000" dirty="0">
                <a:solidFill>
                  <a:srgbClr val="FF6D25"/>
                </a:solidFill>
                <a:latin typeface="Calibri (MS)"/>
                <a:ea typeface="Calibri (MS)"/>
                <a:cs typeface="Calibri (MS)"/>
                <a:sym typeface="Calibri (MS)"/>
              </a:rPr>
              <a:t>„</a:t>
            </a:r>
            <a:r>
              <a:rPr lang="en-US" sz="6000" dirty="0" err="1">
                <a:solidFill>
                  <a:srgbClr val="FF6D25"/>
                </a:solidFill>
                <a:latin typeface="Calibri (MS)"/>
                <a:ea typeface="Calibri (MS)"/>
                <a:cs typeface="Calibri (MS)"/>
                <a:sym typeface="Calibri (MS)"/>
              </a:rPr>
              <a:t>Maßnahmen</a:t>
            </a:r>
            <a:r>
              <a:rPr lang="en-US" sz="6000" dirty="0">
                <a:solidFill>
                  <a:srgbClr val="FF6D25"/>
                </a:solidFill>
                <a:latin typeface="Calibri (MS)"/>
                <a:ea typeface="Calibri (MS)"/>
                <a:cs typeface="Calibri (MS)"/>
                <a:sym typeface="Calibri (MS)"/>
              </a:rPr>
              <a:t>, die </a:t>
            </a:r>
            <a:r>
              <a:rPr lang="en-US" sz="6000" dirty="0" err="1">
                <a:solidFill>
                  <a:srgbClr val="FF6D25"/>
                </a:solidFill>
                <a:latin typeface="Calibri (MS)"/>
                <a:ea typeface="Calibri (MS)"/>
                <a:cs typeface="Calibri (MS)"/>
                <a:sym typeface="Calibri (MS)"/>
              </a:rPr>
              <a:t>die</a:t>
            </a:r>
            <a:r>
              <a:rPr lang="en-US" sz="6000" dirty="0">
                <a:solidFill>
                  <a:srgbClr val="FF6D25"/>
                </a:solidFill>
                <a:latin typeface="Calibri (MS)"/>
                <a:ea typeface="Calibri (MS)"/>
                <a:cs typeface="Calibri (MS)"/>
                <a:sym typeface="Calibri (MS)"/>
              </a:rPr>
              <a:t> </a:t>
            </a:r>
            <a:r>
              <a:rPr lang="en-US" sz="6000" dirty="0" err="1">
                <a:solidFill>
                  <a:srgbClr val="FF6D25"/>
                </a:solidFill>
                <a:latin typeface="Calibri (MS)"/>
                <a:ea typeface="Calibri (MS)"/>
                <a:cs typeface="Calibri (MS)"/>
                <a:sym typeface="Calibri (MS)"/>
              </a:rPr>
              <a:t>Arbeitsmarktbedingungen</a:t>
            </a:r>
            <a:r>
              <a:rPr lang="en-US" sz="6000" dirty="0">
                <a:solidFill>
                  <a:srgbClr val="FF6D25"/>
                </a:solidFill>
                <a:latin typeface="Calibri (MS)"/>
                <a:ea typeface="Calibri (MS)"/>
                <a:cs typeface="Calibri (MS)"/>
                <a:sym typeface="Calibri (MS)"/>
              </a:rPr>
              <a:t> </a:t>
            </a:r>
            <a:r>
              <a:rPr lang="en-US" sz="6000" dirty="0" err="1">
                <a:solidFill>
                  <a:srgbClr val="FF6D25"/>
                </a:solidFill>
                <a:latin typeface="Calibri (MS)"/>
                <a:ea typeface="Calibri (MS)"/>
                <a:cs typeface="Calibri (MS)"/>
                <a:sym typeface="Calibri (MS)"/>
              </a:rPr>
              <a:t>für</a:t>
            </a:r>
            <a:r>
              <a:rPr lang="en-US" sz="6000" dirty="0">
                <a:solidFill>
                  <a:srgbClr val="FF6D25"/>
                </a:solidFill>
                <a:latin typeface="Calibri (MS)"/>
                <a:ea typeface="Calibri (MS)"/>
                <a:cs typeface="Calibri (MS)"/>
                <a:sym typeface="Calibri (MS)"/>
              </a:rPr>
              <a:t> </a:t>
            </a:r>
            <a:r>
              <a:rPr lang="en-US" sz="6000" dirty="0" err="1">
                <a:solidFill>
                  <a:srgbClr val="FF6D25"/>
                </a:solidFill>
                <a:latin typeface="Calibri (MS)"/>
                <a:ea typeface="Calibri (MS)"/>
                <a:cs typeface="Calibri (MS)"/>
                <a:sym typeface="Calibri (MS)"/>
              </a:rPr>
              <a:t>ältere</a:t>
            </a:r>
            <a:r>
              <a:rPr lang="en-US" sz="6000" dirty="0">
                <a:solidFill>
                  <a:srgbClr val="FF6D25"/>
                </a:solidFill>
                <a:latin typeface="Calibri (MS)"/>
                <a:ea typeface="Calibri (MS)"/>
                <a:cs typeface="Calibri (MS)"/>
                <a:sym typeface="Calibri (MS)"/>
              </a:rPr>
              <a:t> Menschen </a:t>
            </a:r>
            <a:r>
              <a:rPr lang="en-US" sz="6000" dirty="0" err="1">
                <a:solidFill>
                  <a:srgbClr val="FF6D25"/>
                </a:solidFill>
                <a:latin typeface="Calibri (MS)"/>
                <a:ea typeface="Calibri (MS)"/>
                <a:cs typeface="Calibri (MS)"/>
                <a:sym typeface="Calibri (MS)"/>
              </a:rPr>
              <a:t>verbessern</a:t>
            </a:r>
            <a:r>
              <a:rPr lang="en-US" sz="6000" dirty="0">
                <a:solidFill>
                  <a:srgbClr val="FF6D25"/>
                </a:solidFill>
                <a:latin typeface="Calibri (MS)"/>
                <a:ea typeface="Calibri (MS)"/>
                <a:cs typeface="Calibri (MS)"/>
                <a:sym typeface="Calibri (MS)"/>
              </a:rPr>
              <a:t>, </a:t>
            </a:r>
            <a:r>
              <a:rPr lang="en-US" sz="6000" dirty="0" err="1">
                <a:solidFill>
                  <a:srgbClr val="FF6D25"/>
                </a:solidFill>
                <a:latin typeface="Calibri (MS)"/>
                <a:ea typeface="Calibri (MS)"/>
                <a:cs typeface="Calibri (MS)"/>
                <a:sym typeface="Calibri (MS)"/>
              </a:rPr>
              <a:t>können</a:t>
            </a:r>
            <a:r>
              <a:rPr lang="en-US" sz="6000" dirty="0">
                <a:solidFill>
                  <a:srgbClr val="FF6D25"/>
                </a:solidFill>
                <a:latin typeface="Calibri (MS)"/>
                <a:ea typeface="Calibri (MS)"/>
                <a:cs typeface="Calibri (MS)"/>
                <a:sym typeface="Calibri (MS)"/>
              </a:rPr>
              <a:t> </a:t>
            </a:r>
            <a:r>
              <a:rPr lang="en-US" sz="6000" dirty="0" err="1">
                <a:solidFill>
                  <a:srgbClr val="FF6D25"/>
                </a:solidFill>
                <a:latin typeface="Calibri (MS)"/>
                <a:ea typeface="Calibri (MS)"/>
                <a:cs typeface="Calibri (MS)"/>
                <a:sym typeface="Calibri (MS)"/>
              </a:rPr>
              <a:t>dazu</a:t>
            </a:r>
            <a:r>
              <a:rPr lang="en-US" sz="6000" dirty="0">
                <a:solidFill>
                  <a:srgbClr val="FF6D25"/>
                </a:solidFill>
                <a:latin typeface="Calibri (MS)"/>
                <a:ea typeface="Calibri (MS)"/>
                <a:cs typeface="Calibri (MS)"/>
                <a:sym typeface="Calibri (MS)"/>
              </a:rPr>
              <a:t> </a:t>
            </a:r>
            <a:r>
              <a:rPr lang="en-US" sz="6000" dirty="0" err="1">
                <a:solidFill>
                  <a:srgbClr val="FF6D25"/>
                </a:solidFill>
                <a:latin typeface="Calibri (MS)"/>
                <a:ea typeface="Calibri (MS)"/>
                <a:cs typeface="Calibri (MS)"/>
                <a:sym typeface="Calibri (MS)"/>
              </a:rPr>
              <a:t>beitragen</a:t>
            </a:r>
            <a:r>
              <a:rPr lang="en-US" sz="6000" dirty="0">
                <a:solidFill>
                  <a:srgbClr val="FF6D25"/>
                </a:solidFill>
                <a:latin typeface="Calibri (MS)"/>
                <a:ea typeface="Calibri (MS)"/>
                <a:cs typeface="Calibri (MS)"/>
                <a:sym typeface="Calibri (MS)"/>
              </a:rPr>
              <a:t>, </a:t>
            </a:r>
            <a:r>
              <a:rPr lang="en-US" sz="6000" dirty="0" err="1">
                <a:solidFill>
                  <a:srgbClr val="FF6D25"/>
                </a:solidFill>
                <a:latin typeface="Calibri (MS)"/>
                <a:ea typeface="Calibri (MS)"/>
                <a:cs typeface="Calibri (MS)"/>
                <a:sym typeface="Calibri (MS)"/>
              </a:rPr>
              <a:t>zu</a:t>
            </a:r>
            <a:r>
              <a:rPr lang="en-US" sz="6000" dirty="0">
                <a:solidFill>
                  <a:srgbClr val="FF6D25"/>
                </a:solidFill>
                <a:latin typeface="Calibri (MS)"/>
                <a:ea typeface="Calibri (MS)"/>
                <a:cs typeface="Calibri (MS)"/>
                <a:sym typeface="Calibri (MS)"/>
              </a:rPr>
              <a:t> </a:t>
            </a:r>
            <a:r>
              <a:rPr lang="en-US" sz="6000" dirty="0" err="1">
                <a:solidFill>
                  <a:srgbClr val="FF6D25"/>
                </a:solidFill>
                <a:latin typeface="Calibri (MS)"/>
                <a:ea typeface="Calibri (MS)"/>
                <a:cs typeface="Calibri (MS)"/>
                <a:sym typeface="Calibri (MS)"/>
              </a:rPr>
              <a:t>verhindern</a:t>
            </a:r>
            <a:r>
              <a:rPr lang="en-US" sz="6000" dirty="0">
                <a:solidFill>
                  <a:srgbClr val="FF6D25"/>
                </a:solidFill>
                <a:latin typeface="Calibri (MS)"/>
                <a:ea typeface="Calibri (MS)"/>
                <a:cs typeface="Calibri (MS)"/>
                <a:sym typeface="Calibri (MS)"/>
              </a:rPr>
              <a:t>, </a:t>
            </a:r>
            <a:r>
              <a:rPr lang="en-US" sz="6000" dirty="0" err="1">
                <a:solidFill>
                  <a:srgbClr val="FF6D25"/>
                </a:solidFill>
                <a:latin typeface="Calibri (MS)"/>
                <a:ea typeface="Calibri (MS)"/>
                <a:cs typeface="Calibri (MS)"/>
                <a:sym typeface="Calibri (MS)"/>
              </a:rPr>
              <a:t>dass</a:t>
            </a:r>
            <a:r>
              <a:rPr lang="en-US" sz="6000" dirty="0">
                <a:solidFill>
                  <a:srgbClr val="FF6D25"/>
                </a:solidFill>
                <a:latin typeface="Calibri (MS)"/>
                <a:ea typeface="Calibri (MS)"/>
                <a:cs typeface="Calibri (MS)"/>
                <a:sym typeface="Calibri (MS)"/>
              </a:rPr>
              <a:t> </a:t>
            </a:r>
            <a:r>
              <a:rPr lang="en-US" sz="6000" dirty="0" err="1">
                <a:solidFill>
                  <a:srgbClr val="FF6D25"/>
                </a:solidFill>
                <a:latin typeface="Calibri (MS)"/>
                <a:ea typeface="Calibri (MS)"/>
                <a:cs typeface="Calibri (MS)"/>
                <a:sym typeface="Calibri (MS)"/>
              </a:rPr>
              <a:t>sie</a:t>
            </a:r>
            <a:r>
              <a:rPr lang="en-US" sz="6000" dirty="0">
                <a:solidFill>
                  <a:srgbClr val="FF6D25"/>
                </a:solidFill>
                <a:latin typeface="Calibri (MS)"/>
                <a:ea typeface="Calibri (MS)"/>
                <a:cs typeface="Calibri (MS)"/>
                <a:sym typeface="Calibri (MS)"/>
              </a:rPr>
              <a:t> </a:t>
            </a:r>
            <a:r>
              <a:rPr lang="en-US" sz="6000" dirty="0" err="1">
                <a:solidFill>
                  <a:srgbClr val="FF6D25"/>
                </a:solidFill>
                <a:latin typeface="Calibri (MS)"/>
                <a:ea typeface="Calibri (MS)"/>
                <a:cs typeface="Calibri (MS)"/>
                <a:sym typeface="Calibri (MS)"/>
              </a:rPr>
              <a:t>später</a:t>
            </a:r>
            <a:r>
              <a:rPr lang="en-US" sz="6000" dirty="0">
                <a:solidFill>
                  <a:srgbClr val="FF6D25"/>
                </a:solidFill>
                <a:latin typeface="Calibri (MS)"/>
                <a:ea typeface="Calibri (MS)"/>
                <a:cs typeface="Calibri (MS)"/>
                <a:sym typeface="Calibri (MS)"/>
              </a:rPr>
              <a:t> </a:t>
            </a:r>
            <a:r>
              <a:rPr lang="en-US" sz="6000" dirty="0" err="1">
                <a:solidFill>
                  <a:srgbClr val="FF6D25"/>
                </a:solidFill>
                <a:latin typeface="Calibri (MS)"/>
                <a:ea typeface="Calibri (MS)"/>
                <a:cs typeface="Calibri (MS)"/>
                <a:sym typeface="Calibri (MS)"/>
              </a:rPr>
              <a:t>im</a:t>
            </a:r>
            <a:r>
              <a:rPr lang="en-US" sz="6000" dirty="0">
                <a:solidFill>
                  <a:srgbClr val="FF6D25"/>
                </a:solidFill>
                <a:latin typeface="Calibri (MS)"/>
                <a:ea typeface="Calibri (MS)"/>
                <a:cs typeface="Calibri (MS)"/>
                <a:sym typeface="Calibri (MS)"/>
              </a:rPr>
              <a:t> Leben </a:t>
            </a:r>
            <a:r>
              <a:rPr lang="en-US" sz="6000" dirty="0" err="1">
                <a:solidFill>
                  <a:srgbClr val="FF6D25"/>
                </a:solidFill>
                <a:latin typeface="Calibri (MS)"/>
                <a:ea typeface="Calibri (MS)"/>
                <a:cs typeface="Calibri (MS)"/>
                <a:sym typeface="Calibri (MS)"/>
              </a:rPr>
              <a:t>aus</a:t>
            </a:r>
            <a:r>
              <a:rPr lang="en-US" sz="6000" dirty="0">
                <a:solidFill>
                  <a:srgbClr val="FF6D25"/>
                </a:solidFill>
                <a:latin typeface="Calibri (MS)"/>
                <a:ea typeface="Calibri (MS)"/>
                <a:cs typeface="Calibri (MS)"/>
                <a:sym typeface="Calibri (MS)"/>
              </a:rPr>
              <a:t> dem </a:t>
            </a:r>
            <a:r>
              <a:rPr lang="en-US" sz="6000" dirty="0" err="1">
                <a:solidFill>
                  <a:srgbClr val="FF6D25"/>
                </a:solidFill>
                <a:latin typeface="Calibri (MS)"/>
                <a:ea typeface="Calibri (MS)"/>
                <a:cs typeface="Calibri (MS)"/>
                <a:sym typeface="Calibri (MS)"/>
              </a:rPr>
              <a:t>Erwerbsleben</a:t>
            </a:r>
            <a:r>
              <a:rPr lang="en-US" sz="6000" dirty="0">
                <a:solidFill>
                  <a:srgbClr val="FF6D25"/>
                </a:solidFill>
                <a:latin typeface="Calibri (MS)"/>
                <a:ea typeface="Calibri (MS)"/>
                <a:cs typeface="Calibri (MS)"/>
                <a:sym typeface="Calibri (MS)"/>
              </a:rPr>
              <a:t> </a:t>
            </a:r>
            <a:r>
              <a:rPr lang="en-US" sz="6000" dirty="0" err="1">
                <a:solidFill>
                  <a:srgbClr val="FF6D25"/>
                </a:solidFill>
                <a:latin typeface="Calibri (MS)"/>
                <a:ea typeface="Calibri (MS)"/>
                <a:cs typeface="Calibri (MS)"/>
                <a:sym typeface="Calibri (MS)"/>
              </a:rPr>
              <a:t>ausscheiden</a:t>
            </a:r>
            <a:r>
              <a:rPr lang="en-US" sz="6000" dirty="0">
                <a:solidFill>
                  <a:srgbClr val="FF6D25"/>
                </a:solidFill>
                <a:latin typeface="Calibri (MS)"/>
                <a:ea typeface="Calibri (MS)"/>
                <a:cs typeface="Calibri (MS)"/>
                <a:sym typeface="Calibri (MS)"/>
              </a:rPr>
              <a:t>.“ </a:t>
            </a:r>
          </a:p>
          <a:p>
            <a:pPr algn="l">
              <a:lnSpc>
                <a:spcPts val="6480"/>
              </a:lnSpc>
            </a:pPr>
            <a:endParaRPr lang="en-US" sz="6000" dirty="0">
              <a:solidFill>
                <a:srgbClr val="FF6D25"/>
              </a:solidFill>
              <a:latin typeface="Calibri (MS)"/>
              <a:ea typeface="Calibri (MS)"/>
              <a:cs typeface="Calibri (MS)"/>
              <a:sym typeface="Calibri (MS)"/>
            </a:endParaRPr>
          </a:p>
          <a:p>
            <a:pPr algn="l">
              <a:lnSpc>
                <a:spcPts val="6480"/>
              </a:lnSpc>
            </a:pPr>
            <a:endParaRPr lang="en-US" sz="3200" dirty="0">
              <a:solidFill>
                <a:srgbClr val="FF6D25"/>
              </a:solidFill>
              <a:latin typeface="Calibri (MS)"/>
              <a:ea typeface="Calibri (MS)"/>
              <a:cs typeface="Calibri (MS)"/>
              <a:sym typeface="Calibri (MS)"/>
            </a:endParaRPr>
          </a:p>
          <a:p>
            <a:pPr algn="l">
              <a:lnSpc>
                <a:spcPts val="1944"/>
              </a:lnSpc>
            </a:pPr>
            <a:r>
              <a:rPr lang="en-US" sz="3200" dirty="0" err="1">
                <a:solidFill>
                  <a:srgbClr val="000000"/>
                </a:solidFill>
                <a:latin typeface="Calibri (MS)"/>
                <a:ea typeface="Calibri (MS)"/>
                <a:cs typeface="Calibri (MS)"/>
                <a:sym typeface="Calibri (MS)"/>
              </a:rPr>
              <a:t>Entwicklungen</a:t>
            </a:r>
            <a:r>
              <a:rPr lang="en-US" sz="3200" dirty="0">
                <a:solidFill>
                  <a:srgbClr val="000000"/>
                </a:solidFill>
                <a:latin typeface="Calibri (MS)"/>
                <a:ea typeface="Calibri (MS)"/>
                <a:cs typeface="Calibri (MS)"/>
                <a:sym typeface="Calibri (MS)"/>
              </a:rPr>
              <a:t> auf dem </a:t>
            </a:r>
            <a:r>
              <a:rPr lang="en-US" sz="3200" dirty="0" err="1">
                <a:solidFill>
                  <a:srgbClr val="000000"/>
                </a:solidFill>
                <a:latin typeface="Calibri (MS)"/>
                <a:ea typeface="Calibri (MS)"/>
                <a:cs typeface="Calibri (MS)"/>
                <a:sym typeface="Calibri (MS)"/>
              </a:rPr>
              <a:t>Arbeitsmarkt</a:t>
            </a:r>
            <a:r>
              <a:rPr lang="en-US" sz="3200" dirty="0">
                <a:solidFill>
                  <a:srgbClr val="000000"/>
                </a:solidFill>
                <a:latin typeface="Calibri (MS)"/>
                <a:ea typeface="Calibri (MS)"/>
                <a:cs typeface="Calibri (MS)"/>
                <a:sym typeface="Calibri (MS)"/>
              </a:rPr>
              <a:t> und </a:t>
            </a:r>
            <a:r>
              <a:rPr lang="en-US" sz="3200" dirty="0" err="1">
                <a:solidFill>
                  <a:srgbClr val="000000"/>
                </a:solidFill>
                <a:latin typeface="Calibri (MS)"/>
                <a:ea typeface="Calibri (MS)"/>
                <a:cs typeface="Calibri (MS)"/>
                <a:sym typeface="Calibri (MS)"/>
              </a:rPr>
              <a:t>bei</a:t>
            </a:r>
            <a:r>
              <a:rPr lang="en-US" sz="3200" dirty="0">
                <a:solidFill>
                  <a:srgbClr val="000000"/>
                </a:solidFill>
                <a:latin typeface="Calibri (MS)"/>
                <a:ea typeface="Calibri (MS)"/>
                <a:cs typeface="Calibri (MS)"/>
                <a:sym typeface="Calibri (MS)"/>
              </a:rPr>
              <a:t> den </a:t>
            </a:r>
            <a:r>
              <a:rPr lang="en-US" sz="3200" dirty="0" err="1">
                <a:solidFill>
                  <a:srgbClr val="000000"/>
                </a:solidFill>
                <a:latin typeface="Calibri (MS)"/>
                <a:ea typeface="Calibri (MS)"/>
                <a:cs typeface="Calibri (MS)"/>
                <a:sym typeface="Calibri (MS)"/>
              </a:rPr>
              <a:t>Löhnen</a:t>
            </a:r>
            <a:r>
              <a:rPr lang="en-US" sz="3200" dirty="0">
                <a:solidFill>
                  <a:srgbClr val="000000"/>
                </a:solidFill>
                <a:latin typeface="Calibri (MS)"/>
                <a:ea typeface="Calibri (MS)"/>
                <a:cs typeface="Calibri (MS)"/>
                <a:sym typeface="Calibri (MS)"/>
              </a:rPr>
              <a:t>, </a:t>
            </a:r>
            <a:r>
              <a:rPr lang="en-US" sz="3200" dirty="0" err="1">
                <a:solidFill>
                  <a:srgbClr val="000000"/>
                </a:solidFill>
                <a:latin typeface="Calibri (MS)"/>
                <a:ea typeface="Calibri (MS)"/>
                <a:cs typeface="Calibri (MS)"/>
                <a:sym typeface="Calibri (MS)"/>
              </a:rPr>
              <a:t>Europäische</a:t>
            </a:r>
            <a:r>
              <a:rPr lang="en-US" sz="3200" dirty="0">
                <a:solidFill>
                  <a:srgbClr val="000000"/>
                </a:solidFill>
                <a:latin typeface="Calibri (MS)"/>
                <a:ea typeface="Calibri (MS)"/>
                <a:cs typeface="Calibri (MS)"/>
                <a:sym typeface="Calibri (MS)"/>
              </a:rPr>
              <a:t> </a:t>
            </a:r>
            <a:r>
              <a:rPr lang="en-US" sz="3200" dirty="0" err="1">
                <a:solidFill>
                  <a:srgbClr val="000000"/>
                </a:solidFill>
                <a:latin typeface="Calibri (MS)"/>
                <a:ea typeface="Calibri (MS)"/>
                <a:cs typeface="Calibri (MS)"/>
                <a:sym typeface="Calibri (MS)"/>
              </a:rPr>
              <a:t>Kommission</a:t>
            </a:r>
            <a:r>
              <a:rPr lang="en-US" sz="3200" dirty="0">
                <a:solidFill>
                  <a:srgbClr val="000000"/>
                </a:solidFill>
                <a:latin typeface="Calibri (MS)"/>
                <a:ea typeface="Calibri (MS)"/>
                <a:cs typeface="Calibri (MS)"/>
                <a:sym typeface="Calibri (MS)"/>
              </a:rPr>
              <a:t> 2024</a:t>
            </a:r>
          </a:p>
          <a:p>
            <a:pPr algn="l">
              <a:lnSpc>
                <a:spcPts val="6480"/>
              </a:lnSpc>
            </a:pPr>
            <a:endParaRPr lang="en-US" sz="1800" dirty="0">
              <a:solidFill>
                <a:srgbClr val="000000"/>
              </a:solidFill>
              <a:latin typeface="Calibri (MS)"/>
              <a:ea typeface="Calibri (MS)"/>
              <a:cs typeface="Calibri (MS)"/>
              <a:sym typeface="Calibri (M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descr="Uma imagem com texto, Tipo de letra, captura de ecrã, Gráficos  Descrição gerada automaticamente"/>
          <p:cNvSpPr/>
          <p:nvPr/>
        </p:nvSpPr>
        <p:spPr>
          <a:xfrm>
            <a:off x="264824" y="9690668"/>
            <a:ext cx="2399309" cy="535315"/>
          </a:xfrm>
          <a:custGeom>
            <a:avLst/>
            <a:gdLst/>
            <a:ahLst/>
            <a:cxnLst/>
            <a:rect l="l" t="t" r="r" b="b"/>
            <a:pathLst>
              <a:path w="2399309" h="535315">
                <a:moveTo>
                  <a:pt x="0" y="0"/>
                </a:moveTo>
                <a:lnTo>
                  <a:pt x="2399309" y="0"/>
                </a:lnTo>
                <a:lnTo>
                  <a:pt x="2399309" y="535315"/>
                </a:lnTo>
                <a:lnTo>
                  <a:pt x="0" y="535315"/>
                </a:lnTo>
                <a:lnTo>
                  <a:pt x="0" y="0"/>
                </a:lnTo>
                <a:close/>
              </a:path>
            </a:pathLst>
          </a:custGeom>
          <a:blipFill>
            <a:blip r:embed="rId2"/>
            <a:stretch>
              <a:fillRect/>
            </a:stretch>
          </a:blipFill>
        </p:spPr>
      </p:sp>
      <p:sp>
        <p:nvSpPr>
          <p:cNvPr id="3" name="Freeform 3"/>
          <p:cNvSpPr/>
          <p:nvPr/>
        </p:nvSpPr>
        <p:spPr>
          <a:xfrm>
            <a:off x="42758" y="9682944"/>
            <a:ext cx="2393413" cy="502129"/>
          </a:xfrm>
          <a:custGeom>
            <a:avLst/>
            <a:gdLst/>
            <a:ahLst/>
            <a:cxnLst/>
            <a:rect l="l" t="t" r="r" b="b"/>
            <a:pathLst>
              <a:path w="2393413" h="502129">
                <a:moveTo>
                  <a:pt x="0" y="0"/>
                </a:moveTo>
                <a:lnTo>
                  <a:pt x="2393413" y="0"/>
                </a:lnTo>
                <a:lnTo>
                  <a:pt x="2393413" y="502129"/>
                </a:lnTo>
                <a:lnTo>
                  <a:pt x="0" y="502129"/>
                </a:lnTo>
                <a:lnTo>
                  <a:pt x="0" y="0"/>
                </a:lnTo>
                <a:close/>
              </a:path>
            </a:pathLst>
          </a:custGeom>
          <a:blipFill>
            <a:blip r:embed="rId3"/>
            <a:stretch>
              <a:fillRect/>
            </a:stretch>
          </a:blipFill>
        </p:spPr>
      </p:sp>
      <p:sp>
        <p:nvSpPr>
          <p:cNvPr id="4" name="Freeform 4" descr="Uma imagem com Tipo de letra, Gráficos, logótipo, captura de ecrã  Descrição gerada automaticamente"/>
          <p:cNvSpPr/>
          <p:nvPr/>
        </p:nvSpPr>
        <p:spPr>
          <a:xfrm>
            <a:off x="-134350" y="181680"/>
            <a:ext cx="2393413" cy="605409"/>
          </a:xfrm>
          <a:custGeom>
            <a:avLst/>
            <a:gdLst/>
            <a:ahLst/>
            <a:cxnLst/>
            <a:rect l="l" t="t" r="r" b="b"/>
            <a:pathLst>
              <a:path w="2393413" h="605409">
                <a:moveTo>
                  <a:pt x="0" y="0"/>
                </a:moveTo>
                <a:lnTo>
                  <a:pt x="2393413" y="0"/>
                </a:lnTo>
                <a:lnTo>
                  <a:pt x="2393413" y="605409"/>
                </a:lnTo>
                <a:lnTo>
                  <a:pt x="0" y="605409"/>
                </a:lnTo>
                <a:lnTo>
                  <a:pt x="0" y="0"/>
                </a:lnTo>
                <a:close/>
              </a:path>
            </a:pathLst>
          </a:custGeom>
          <a:blipFill>
            <a:blip r:embed="rId4"/>
            <a:stretch>
              <a:fillRect t="-49539" b="-65202"/>
            </a:stretch>
          </a:blipFill>
        </p:spPr>
      </p:sp>
      <p:grpSp>
        <p:nvGrpSpPr>
          <p:cNvPr id="5" name="Group 5"/>
          <p:cNvGrpSpPr/>
          <p:nvPr/>
        </p:nvGrpSpPr>
        <p:grpSpPr>
          <a:xfrm>
            <a:off x="2136562" y="0"/>
            <a:ext cx="16151438" cy="707336"/>
            <a:chOff x="0" y="0"/>
            <a:chExt cx="21535250" cy="943115"/>
          </a:xfrm>
        </p:grpSpPr>
        <p:sp>
          <p:nvSpPr>
            <p:cNvPr id="6" name="Freeform 6"/>
            <p:cNvSpPr/>
            <p:nvPr/>
          </p:nvSpPr>
          <p:spPr>
            <a:xfrm>
              <a:off x="0" y="0"/>
              <a:ext cx="21535262" cy="943102"/>
            </a:xfrm>
            <a:custGeom>
              <a:avLst/>
              <a:gdLst/>
              <a:ahLst/>
              <a:cxnLst/>
              <a:rect l="l" t="t" r="r" b="b"/>
              <a:pathLst>
                <a:path w="21535262" h="943102">
                  <a:moveTo>
                    <a:pt x="0" y="0"/>
                  </a:moveTo>
                  <a:lnTo>
                    <a:pt x="21535262" y="0"/>
                  </a:lnTo>
                  <a:lnTo>
                    <a:pt x="21535262" y="943102"/>
                  </a:lnTo>
                  <a:lnTo>
                    <a:pt x="0" y="943102"/>
                  </a:lnTo>
                  <a:close/>
                </a:path>
              </a:pathLst>
            </a:custGeom>
            <a:solidFill>
              <a:srgbClr val="FF9525"/>
            </a:solidFill>
          </p:spPr>
        </p:sp>
      </p:grpSp>
      <p:sp>
        <p:nvSpPr>
          <p:cNvPr id="7" name="TextBox 7"/>
          <p:cNvSpPr txBox="1"/>
          <p:nvPr/>
        </p:nvSpPr>
        <p:spPr>
          <a:xfrm>
            <a:off x="1348740" y="1105376"/>
            <a:ext cx="15590520" cy="1151573"/>
          </a:xfrm>
          <a:prstGeom prst="rect">
            <a:avLst/>
          </a:prstGeom>
        </p:spPr>
        <p:txBody>
          <a:bodyPr lIns="0" tIns="0" rIns="0" bIns="0" rtlCol="0" anchor="t">
            <a:spAutoFit/>
          </a:bodyPr>
          <a:lstStyle/>
          <a:p>
            <a:pPr algn="l">
              <a:lnSpc>
                <a:spcPts val="4536"/>
              </a:lnSpc>
            </a:pPr>
            <a:r>
              <a:rPr lang="en-US" sz="4200" b="1" spc="-25">
                <a:solidFill>
                  <a:srgbClr val="FF6D25"/>
                </a:solidFill>
                <a:latin typeface="TT Rounds Condensed Bold"/>
                <a:ea typeface="TT Rounds Condensed Bold"/>
                <a:cs typeface="TT Rounds Condensed Bold"/>
                <a:sym typeface="TT Rounds Condensed Bold"/>
              </a:rPr>
              <a:t>EU-Rentenansprüche</a:t>
            </a:r>
          </a:p>
        </p:txBody>
      </p:sp>
      <p:sp>
        <p:nvSpPr>
          <p:cNvPr id="8" name="TextBox 8"/>
          <p:cNvSpPr txBox="1"/>
          <p:nvPr/>
        </p:nvSpPr>
        <p:spPr>
          <a:xfrm>
            <a:off x="1348740" y="2503598"/>
            <a:ext cx="15590520" cy="6924973"/>
          </a:xfrm>
          <a:prstGeom prst="rect">
            <a:avLst/>
          </a:prstGeom>
        </p:spPr>
        <p:txBody>
          <a:bodyPr lIns="0" tIns="0" rIns="0" bIns="0" rtlCol="0" anchor="t">
            <a:spAutoFit/>
          </a:bodyPr>
          <a:lstStyle/>
          <a:p>
            <a:pPr marL="760095" lvl="1" indent="-380048" algn="l">
              <a:lnSpc>
                <a:spcPts val="4536"/>
              </a:lnSpc>
              <a:buFont typeface="Arial"/>
              <a:buChar char="•"/>
            </a:pPr>
            <a:r>
              <a:rPr lang="de-AT" sz="4200" dirty="0">
                <a:solidFill>
                  <a:srgbClr val="000000"/>
                </a:solidFill>
                <a:latin typeface="Calibri (MS)"/>
                <a:ea typeface="Calibri (MS)"/>
                <a:cs typeface="Calibri (MS)"/>
                <a:sym typeface="Calibri (MS)"/>
              </a:rPr>
              <a:t>Grundsatz 15 der </a:t>
            </a:r>
            <a:r>
              <a:rPr lang="de-AT" sz="4200" u="sng" dirty="0">
                <a:solidFill>
                  <a:srgbClr val="0563C1"/>
                </a:solidFill>
                <a:latin typeface="Calibri (MS)"/>
                <a:ea typeface="Calibri (MS)"/>
                <a:cs typeface="Calibri (MS)"/>
                <a:sym typeface="Calibri (MS)"/>
                <a:hlinkClick r:id="rId5" tooltip="https://employment-social-affairs.ec.europa.eu/policies-and-activities/european-pillar-social-rights-building-fairer-and-more-inclusive-european-union_en"/>
              </a:rPr>
              <a:t>Europäischen Säule sozialer Rechte </a:t>
            </a:r>
            <a:r>
              <a:rPr lang="de-AT" sz="4200" dirty="0">
                <a:solidFill>
                  <a:srgbClr val="000000"/>
                </a:solidFill>
                <a:latin typeface="Calibri (MS)"/>
                <a:ea typeface="Calibri (MS)"/>
                <a:cs typeface="Calibri (MS)"/>
                <a:sym typeface="Calibri (MS)"/>
              </a:rPr>
              <a:t>sieht Folgendes vor:</a:t>
            </a:r>
          </a:p>
          <a:p>
            <a:pPr marL="760095" lvl="1" indent="-380048" algn="l">
              <a:lnSpc>
                <a:spcPts val="4536"/>
              </a:lnSpc>
            </a:pPr>
            <a:endParaRPr lang="de-AT" sz="4200" dirty="0">
              <a:solidFill>
                <a:srgbClr val="000000"/>
              </a:solidFill>
              <a:latin typeface="Calibri (MS)"/>
              <a:ea typeface="Calibri (MS)"/>
              <a:cs typeface="Calibri (MS)"/>
              <a:sym typeface="Calibri (MS)"/>
            </a:endParaRPr>
          </a:p>
          <a:p>
            <a:pPr marL="760095" lvl="1" indent="-380048" algn="l">
              <a:lnSpc>
                <a:spcPts val="4536"/>
              </a:lnSpc>
              <a:buFont typeface="Arial"/>
              <a:buChar char="•"/>
            </a:pPr>
            <a:r>
              <a:rPr lang="de-AT" sz="4200" dirty="0">
                <a:solidFill>
                  <a:srgbClr val="000000"/>
                </a:solidFill>
                <a:latin typeface="Calibri (MS)"/>
                <a:ea typeface="Calibri (MS)"/>
                <a:cs typeface="Calibri (MS)"/>
                <a:sym typeface="Calibri (MS)"/>
              </a:rPr>
              <a:t>das Recht von </a:t>
            </a:r>
            <a:r>
              <a:rPr lang="de-AT" sz="4200" dirty="0" err="1">
                <a:solidFill>
                  <a:srgbClr val="000000"/>
                </a:solidFill>
                <a:latin typeface="Calibri (MS)"/>
                <a:ea typeface="Calibri (MS)"/>
                <a:cs typeface="Calibri (MS)"/>
                <a:sym typeface="Calibri (MS)"/>
              </a:rPr>
              <a:t>Arbeitnehmer:innen</a:t>
            </a:r>
            <a:r>
              <a:rPr lang="de-AT" sz="4200" dirty="0">
                <a:solidFill>
                  <a:srgbClr val="000000"/>
                </a:solidFill>
                <a:latin typeface="Calibri (MS)"/>
                <a:ea typeface="Calibri (MS)"/>
                <a:cs typeface="Calibri (MS)"/>
                <a:sym typeface="Calibri (MS)"/>
              </a:rPr>
              <a:t> und </a:t>
            </a:r>
            <a:r>
              <a:rPr lang="de-AT" sz="4200" dirty="0" err="1">
                <a:solidFill>
                  <a:srgbClr val="000000"/>
                </a:solidFill>
                <a:latin typeface="Calibri (MS)"/>
                <a:ea typeface="Calibri (MS)"/>
                <a:cs typeface="Calibri (MS)"/>
                <a:sym typeface="Calibri (MS)"/>
              </a:rPr>
              <a:t>Selbstständigen</a:t>
            </a:r>
            <a:r>
              <a:rPr lang="de-AT" sz="4200" dirty="0">
                <a:solidFill>
                  <a:srgbClr val="000000"/>
                </a:solidFill>
                <a:latin typeface="Calibri (MS)"/>
                <a:ea typeface="Calibri (MS)"/>
                <a:cs typeface="Calibri (MS)"/>
                <a:sym typeface="Calibri (MS)"/>
              </a:rPr>
              <a:t> auf eine Rente, die den Beiträgen entspricht und ein angemessenes Einkommen gewährleistet</a:t>
            </a:r>
          </a:p>
          <a:p>
            <a:pPr marL="760095" lvl="1" indent="-380048" algn="l">
              <a:lnSpc>
                <a:spcPts val="4536"/>
              </a:lnSpc>
            </a:pPr>
            <a:endParaRPr lang="de-AT" sz="4200" dirty="0">
              <a:solidFill>
                <a:srgbClr val="000000"/>
              </a:solidFill>
              <a:latin typeface="Calibri (MS)"/>
              <a:ea typeface="Calibri (MS)"/>
              <a:cs typeface="Calibri (MS)"/>
              <a:sym typeface="Calibri (MS)"/>
            </a:endParaRPr>
          </a:p>
          <a:p>
            <a:pPr marL="760095" lvl="1" indent="-380048" algn="l">
              <a:lnSpc>
                <a:spcPts val="4536"/>
              </a:lnSpc>
              <a:buFont typeface="Arial"/>
              <a:buChar char="•"/>
            </a:pPr>
            <a:r>
              <a:rPr lang="de-AT" sz="4200" dirty="0">
                <a:solidFill>
                  <a:srgbClr val="000000"/>
                </a:solidFill>
                <a:latin typeface="Calibri (MS)"/>
                <a:ea typeface="Calibri (MS)"/>
                <a:cs typeface="Calibri (MS)"/>
                <a:sym typeface="Calibri (MS)"/>
              </a:rPr>
              <a:t>das Recht auf gleiche Chancen beim Erwerb von Rentenansprüchen für Frauen und Männer</a:t>
            </a:r>
          </a:p>
          <a:p>
            <a:pPr marL="760095" lvl="1" indent="-380048" algn="l">
              <a:lnSpc>
                <a:spcPts val="4536"/>
              </a:lnSpc>
            </a:pPr>
            <a:endParaRPr lang="de-AT" sz="4200" dirty="0">
              <a:solidFill>
                <a:srgbClr val="000000"/>
              </a:solidFill>
              <a:latin typeface="Calibri (MS)"/>
              <a:ea typeface="Calibri (MS)"/>
              <a:cs typeface="Calibri (MS)"/>
              <a:sym typeface="Calibri (MS)"/>
            </a:endParaRPr>
          </a:p>
          <a:p>
            <a:pPr marL="760095" lvl="1" indent="-380048" algn="l">
              <a:lnSpc>
                <a:spcPts val="4536"/>
              </a:lnSpc>
              <a:buFont typeface="Arial"/>
              <a:buChar char="•"/>
            </a:pPr>
            <a:r>
              <a:rPr lang="de-AT" sz="4200" dirty="0">
                <a:solidFill>
                  <a:srgbClr val="000000"/>
                </a:solidFill>
                <a:latin typeface="Calibri (MS)"/>
                <a:ea typeface="Calibri (MS)"/>
                <a:cs typeface="Calibri (MS)"/>
                <a:sym typeface="Calibri (MS)"/>
              </a:rPr>
              <a:t>das Recht auf Mittel, die ein Leben in Würde im Alter gewährleisten.</a:t>
            </a:r>
          </a:p>
          <a:p>
            <a:pPr marL="760095" lvl="1" indent="-380048" algn="l">
              <a:lnSpc>
                <a:spcPts val="4536"/>
              </a:lnSpc>
            </a:pPr>
            <a:endParaRPr lang="de-AT" sz="4200" dirty="0">
              <a:solidFill>
                <a:srgbClr val="000000"/>
              </a:solidFill>
              <a:latin typeface="Calibri (MS)"/>
              <a:ea typeface="Calibri (MS)"/>
              <a:cs typeface="Calibri (MS)"/>
              <a:sym typeface="Calibri (M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descr="Uma imagem com texto, Tipo de letra, captura de ecrã, Gráficos  Descrição gerada automaticamente"/>
          <p:cNvSpPr/>
          <p:nvPr/>
        </p:nvSpPr>
        <p:spPr>
          <a:xfrm>
            <a:off x="264824" y="9690668"/>
            <a:ext cx="2399309" cy="535315"/>
          </a:xfrm>
          <a:custGeom>
            <a:avLst/>
            <a:gdLst/>
            <a:ahLst/>
            <a:cxnLst/>
            <a:rect l="l" t="t" r="r" b="b"/>
            <a:pathLst>
              <a:path w="2399309" h="535315">
                <a:moveTo>
                  <a:pt x="0" y="0"/>
                </a:moveTo>
                <a:lnTo>
                  <a:pt x="2399309" y="0"/>
                </a:lnTo>
                <a:lnTo>
                  <a:pt x="2399309" y="535315"/>
                </a:lnTo>
                <a:lnTo>
                  <a:pt x="0" y="535315"/>
                </a:lnTo>
                <a:lnTo>
                  <a:pt x="0" y="0"/>
                </a:lnTo>
                <a:close/>
              </a:path>
            </a:pathLst>
          </a:custGeom>
          <a:blipFill>
            <a:blip r:embed="rId2"/>
            <a:stretch>
              <a:fillRect/>
            </a:stretch>
          </a:blipFill>
        </p:spPr>
      </p:sp>
      <p:sp>
        <p:nvSpPr>
          <p:cNvPr id="3" name="Freeform 3"/>
          <p:cNvSpPr/>
          <p:nvPr/>
        </p:nvSpPr>
        <p:spPr>
          <a:xfrm>
            <a:off x="42758" y="9682944"/>
            <a:ext cx="2393413" cy="502129"/>
          </a:xfrm>
          <a:custGeom>
            <a:avLst/>
            <a:gdLst/>
            <a:ahLst/>
            <a:cxnLst/>
            <a:rect l="l" t="t" r="r" b="b"/>
            <a:pathLst>
              <a:path w="2393413" h="502129">
                <a:moveTo>
                  <a:pt x="0" y="0"/>
                </a:moveTo>
                <a:lnTo>
                  <a:pt x="2393413" y="0"/>
                </a:lnTo>
                <a:lnTo>
                  <a:pt x="2393413" y="502129"/>
                </a:lnTo>
                <a:lnTo>
                  <a:pt x="0" y="502129"/>
                </a:lnTo>
                <a:lnTo>
                  <a:pt x="0" y="0"/>
                </a:lnTo>
                <a:close/>
              </a:path>
            </a:pathLst>
          </a:custGeom>
          <a:blipFill>
            <a:blip r:embed="rId3"/>
            <a:stretch>
              <a:fillRect/>
            </a:stretch>
          </a:blipFill>
        </p:spPr>
      </p:sp>
      <p:sp>
        <p:nvSpPr>
          <p:cNvPr id="4" name="Freeform 4" descr="Uma imagem com Tipo de letra, Gráficos, logótipo, captura de ecrã  Descrição gerada automaticamente"/>
          <p:cNvSpPr/>
          <p:nvPr/>
        </p:nvSpPr>
        <p:spPr>
          <a:xfrm>
            <a:off x="-134350" y="181680"/>
            <a:ext cx="2393413" cy="605409"/>
          </a:xfrm>
          <a:custGeom>
            <a:avLst/>
            <a:gdLst/>
            <a:ahLst/>
            <a:cxnLst/>
            <a:rect l="l" t="t" r="r" b="b"/>
            <a:pathLst>
              <a:path w="2393413" h="605409">
                <a:moveTo>
                  <a:pt x="0" y="0"/>
                </a:moveTo>
                <a:lnTo>
                  <a:pt x="2393413" y="0"/>
                </a:lnTo>
                <a:lnTo>
                  <a:pt x="2393413" y="605409"/>
                </a:lnTo>
                <a:lnTo>
                  <a:pt x="0" y="605409"/>
                </a:lnTo>
                <a:lnTo>
                  <a:pt x="0" y="0"/>
                </a:lnTo>
                <a:close/>
              </a:path>
            </a:pathLst>
          </a:custGeom>
          <a:blipFill>
            <a:blip r:embed="rId4"/>
            <a:stretch>
              <a:fillRect t="-49539" b="-65202"/>
            </a:stretch>
          </a:blipFill>
        </p:spPr>
      </p:sp>
      <p:grpSp>
        <p:nvGrpSpPr>
          <p:cNvPr id="5" name="Group 5"/>
          <p:cNvGrpSpPr/>
          <p:nvPr/>
        </p:nvGrpSpPr>
        <p:grpSpPr>
          <a:xfrm>
            <a:off x="2136562" y="0"/>
            <a:ext cx="16151438" cy="707336"/>
            <a:chOff x="0" y="0"/>
            <a:chExt cx="21535250" cy="943115"/>
          </a:xfrm>
        </p:grpSpPr>
        <p:sp>
          <p:nvSpPr>
            <p:cNvPr id="6" name="Freeform 6"/>
            <p:cNvSpPr/>
            <p:nvPr/>
          </p:nvSpPr>
          <p:spPr>
            <a:xfrm>
              <a:off x="0" y="0"/>
              <a:ext cx="21535262" cy="943102"/>
            </a:xfrm>
            <a:custGeom>
              <a:avLst/>
              <a:gdLst/>
              <a:ahLst/>
              <a:cxnLst/>
              <a:rect l="l" t="t" r="r" b="b"/>
              <a:pathLst>
                <a:path w="21535262" h="943102">
                  <a:moveTo>
                    <a:pt x="0" y="0"/>
                  </a:moveTo>
                  <a:lnTo>
                    <a:pt x="21535262" y="0"/>
                  </a:lnTo>
                  <a:lnTo>
                    <a:pt x="21535262" y="943102"/>
                  </a:lnTo>
                  <a:lnTo>
                    <a:pt x="0" y="943102"/>
                  </a:lnTo>
                  <a:close/>
                </a:path>
              </a:pathLst>
            </a:custGeom>
            <a:solidFill>
              <a:srgbClr val="FF9525"/>
            </a:solidFill>
          </p:spPr>
        </p:sp>
      </p:grpSp>
      <p:sp>
        <p:nvSpPr>
          <p:cNvPr id="7" name="TextBox 7"/>
          <p:cNvSpPr txBox="1"/>
          <p:nvPr/>
        </p:nvSpPr>
        <p:spPr>
          <a:xfrm>
            <a:off x="1348740" y="7991259"/>
            <a:ext cx="15590520" cy="507639"/>
          </a:xfrm>
          <a:prstGeom prst="rect">
            <a:avLst/>
          </a:prstGeom>
        </p:spPr>
        <p:txBody>
          <a:bodyPr lIns="0" tIns="0" rIns="0" bIns="0" rtlCol="0" anchor="t">
            <a:spAutoFit/>
          </a:bodyPr>
          <a:lstStyle/>
          <a:p>
            <a:pPr algn="l">
              <a:lnSpc>
                <a:spcPts val="1944"/>
              </a:lnSpc>
            </a:pPr>
            <a:endParaRPr sz="2400" dirty="0"/>
          </a:p>
          <a:p>
            <a:pPr algn="l">
              <a:lnSpc>
                <a:spcPts val="1944"/>
              </a:lnSpc>
            </a:pPr>
            <a:r>
              <a:rPr lang="en-US" sz="2400" u="sng" dirty="0">
                <a:solidFill>
                  <a:srgbClr val="000000"/>
                </a:solidFill>
                <a:latin typeface="Calibri (MS)"/>
                <a:ea typeface="Calibri (MS)"/>
                <a:cs typeface="Calibri (MS)"/>
                <a:sym typeface="Calibri (MS)"/>
                <a:hlinkClick r:id="rId5" tooltip="https://www.eiopa.europa.eu/impact-social-and-behavioural-aspects-gender-pension-gap-europe-2024-06-26_en"/>
              </a:rPr>
              <a:t>Der </a:t>
            </a:r>
            <a:r>
              <a:rPr lang="en-US" sz="2400" u="sng" dirty="0" err="1">
                <a:solidFill>
                  <a:srgbClr val="000000"/>
                </a:solidFill>
                <a:latin typeface="Calibri (MS)"/>
                <a:ea typeface="Calibri (MS)"/>
                <a:cs typeface="Calibri (MS)"/>
                <a:sym typeface="Calibri (MS)"/>
                <a:hlinkClick r:id="rId5" tooltip="https://www.eiopa.europa.eu/impact-social-and-behavioural-aspects-gender-pension-gap-europe-2024-06-26_en"/>
              </a:rPr>
              <a:t>Einfluss</a:t>
            </a:r>
            <a:r>
              <a:rPr lang="en-US" sz="2400" u="sng" dirty="0">
                <a:solidFill>
                  <a:srgbClr val="000000"/>
                </a:solidFill>
                <a:latin typeface="Calibri (MS)"/>
                <a:ea typeface="Calibri (MS)"/>
                <a:cs typeface="Calibri (MS)"/>
                <a:sym typeface="Calibri (MS)"/>
                <a:hlinkClick r:id="rId5" tooltip="https://www.eiopa.europa.eu/impact-social-and-behavioural-aspects-gender-pension-gap-europe-2024-06-26_en"/>
              </a:rPr>
              <a:t> </a:t>
            </a:r>
            <a:r>
              <a:rPr lang="en-US" sz="2400" u="sng" dirty="0" err="1">
                <a:solidFill>
                  <a:srgbClr val="000000"/>
                </a:solidFill>
                <a:latin typeface="Calibri (MS)"/>
                <a:ea typeface="Calibri (MS)"/>
                <a:cs typeface="Calibri (MS)"/>
                <a:sym typeface="Calibri (MS)"/>
                <a:hlinkClick r:id="rId5" tooltip="https://www.eiopa.europa.eu/impact-social-and-behavioural-aspects-gender-pension-gap-europe-2024-06-26_en"/>
              </a:rPr>
              <a:t>sozialer</a:t>
            </a:r>
            <a:r>
              <a:rPr lang="en-US" sz="2400" u="sng" dirty="0">
                <a:solidFill>
                  <a:srgbClr val="000000"/>
                </a:solidFill>
                <a:latin typeface="Calibri (MS)"/>
                <a:ea typeface="Calibri (MS)"/>
                <a:cs typeface="Calibri (MS)"/>
                <a:sym typeface="Calibri (MS)"/>
                <a:hlinkClick r:id="rId5" tooltip="https://www.eiopa.europa.eu/impact-social-and-behavioural-aspects-gender-pension-gap-europe-2024-06-26_en"/>
              </a:rPr>
              <a:t> und </a:t>
            </a:r>
            <a:r>
              <a:rPr lang="en-US" sz="2400" u="sng" dirty="0" err="1">
                <a:solidFill>
                  <a:srgbClr val="000000"/>
                </a:solidFill>
                <a:latin typeface="Calibri (MS)"/>
                <a:ea typeface="Calibri (MS)"/>
                <a:cs typeface="Calibri (MS)"/>
                <a:sym typeface="Calibri (MS)"/>
                <a:hlinkClick r:id="rId5" tooltip="https://www.eiopa.europa.eu/impact-social-and-behavioural-aspects-gender-pension-gap-europe-2024-06-26_en"/>
              </a:rPr>
              <a:t>verhaltensbezogener</a:t>
            </a:r>
            <a:r>
              <a:rPr lang="en-US" sz="2400" u="sng" dirty="0">
                <a:solidFill>
                  <a:srgbClr val="000000"/>
                </a:solidFill>
                <a:latin typeface="Calibri (MS)"/>
                <a:ea typeface="Calibri (MS)"/>
                <a:cs typeface="Calibri (MS)"/>
                <a:sym typeface="Calibri (MS)"/>
                <a:hlinkClick r:id="rId5" tooltip="https://www.eiopa.europa.eu/impact-social-and-behavioural-aspects-gender-pension-gap-europe-2024-06-26_en"/>
              </a:rPr>
              <a:t> </a:t>
            </a:r>
            <a:r>
              <a:rPr lang="en-US" sz="2400" u="sng" dirty="0" err="1">
                <a:solidFill>
                  <a:srgbClr val="000000"/>
                </a:solidFill>
                <a:latin typeface="Calibri (MS)"/>
                <a:ea typeface="Calibri (MS)"/>
                <a:cs typeface="Calibri (MS)"/>
                <a:sym typeface="Calibri (MS)"/>
                <a:hlinkClick r:id="rId5" tooltip="https://www.eiopa.europa.eu/impact-social-and-behavioural-aspects-gender-pension-gap-europe-2024-06-26_en"/>
              </a:rPr>
              <a:t>Aspekte</a:t>
            </a:r>
            <a:r>
              <a:rPr lang="en-US" sz="2400" u="sng" dirty="0">
                <a:solidFill>
                  <a:srgbClr val="000000"/>
                </a:solidFill>
                <a:latin typeface="Calibri (MS)"/>
                <a:ea typeface="Calibri (MS)"/>
                <a:cs typeface="Calibri (MS)"/>
                <a:sym typeface="Calibri (MS)"/>
                <a:hlinkClick r:id="rId5" tooltip="https://www.eiopa.europa.eu/impact-social-and-behavioural-aspects-gender-pension-gap-europe-2024-06-26_en"/>
              </a:rPr>
              <a:t> auf das </a:t>
            </a:r>
            <a:r>
              <a:rPr lang="en-US" sz="2400" u="sng" dirty="0" err="1">
                <a:solidFill>
                  <a:srgbClr val="000000"/>
                </a:solidFill>
                <a:latin typeface="Calibri (MS)"/>
                <a:ea typeface="Calibri (MS)"/>
                <a:cs typeface="Calibri (MS)"/>
                <a:sym typeface="Calibri (MS)"/>
                <a:hlinkClick r:id="rId5" tooltip="https://www.eiopa.europa.eu/impact-social-and-behavioural-aspects-gender-pension-gap-europe-2024-06-26_en"/>
              </a:rPr>
              <a:t>geschlechtsspezifische</a:t>
            </a:r>
            <a:r>
              <a:rPr lang="en-US" sz="2400" u="sng" dirty="0">
                <a:solidFill>
                  <a:srgbClr val="000000"/>
                </a:solidFill>
                <a:latin typeface="Calibri (MS)"/>
                <a:ea typeface="Calibri (MS)"/>
                <a:cs typeface="Calibri (MS)"/>
                <a:sym typeface="Calibri (MS)"/>
                <a:hlinkClick r:id="rId5" tooltip="https://www.eiopa.europa.eu/impact-social-and-behavioural-aspects-gender-pension-gap-europe-2024-06-26_en"/>
              </a:rPr>
              <a:t> </a:t>
            </a:r>
            <a:r>
              <a:rPr lang="en-US" sz="2400" u="sng" dirty="0" err="1">
                <a:solidFill>
                  <a:srgbClr val="000000"/>
                </a:solidFill>
                <a:latin typeface="Calibri (MS)"/>
                <a:ea typeface="Calibri (MS)"/>
                <a:cs typeface="Calibri (MS)"/>
                <a:sym typeface="Calibri (MS)"/>
                <a:hlinkClick r:id="rId5" tooltip="https://www.eiopa.europa.eu/impact-social-and-behavioural-aspects-gender-pension-gap-europe-2024-06-26_en"/>
              </a:rPr>
              <a:t>Rentengefälle</a:t>
            </a:r>
            <a:r>
              <a:rPr lang="en-US" sz="2400" u="sng" dirty="0">
                <a:solidFill>
                  <a:srgbClr val="000000"/>
                </a:solidFill>
                <a:latin typeface="Calibri (MS)"/>
                <a:ea typeface="Calibri (MS)"/>
                <a:cs typeface="Calibri (MS)"/>
                <a:sym typeface="Calibri (MS)"/>
                <a:hlinkClick r:id="rId5" tooltip="https://www.eiopa.europa.eu/impact-social-and-behavioural-aspects-gender-pension-gap-europe-2024-06-26_en"/>
              </a:rPr>
              <a:t> in Europa, EIOPA 2024 </a:t>
            </a:r>
          </a:p>
        </p:txBody>
      </p:sp>
      <p:sp>
        <p:nvSpPr>
          <p:cNvPr id="8" name="TextBox 8"/>
          <p:cNvSpPr txBox="1"/>
          <p:nvPr/>
        </p:nvSpPr>
        <p:spPr>
          <a:xfrm>
            <a:off x="1587732" y="2544099"/>
            <a:ext cx="14295120" cy="3864207"/>
          </a:xfrm>
          <a:prstGeom prst="rect">
            <a:avLst/>
          </a:prstGeom>
        </p:spPr>
        <p:txBody>
          <a:bodyPr lIns="0" tIns="0" rIns="0" bIns="0" rtlCol="0" anchor="t">
            <a:spAutoFit/>
          </a:bodyPr>
          <a:lstStyle/>
          <a:p>
            <a:pPr algn="ctr">
              <a:lnSpc>
                <a:spcPts val="7200"/>
              </a:lnSpc>
            </a:pPr>
            <a:r>
              <a:rPr lang="en-US" sz="6000" b="1" dirty="0">
                <a:solidFill>
                  <a:srgbClr val="FF6D25"/>
                </a:solidFill>
                <a:latin typeface="Calibri (MS) Bold"/>
                <a:ea typeface="Calibri (MS) Bold"/>
                <a:cs typeface="Calibri (MS) Bold"/>
                <a:sym typeface="Calibri (MS) Bold"/>
              </a:rPr>
              <a:t>„Das </a:t>
            </a:r>
            <a:r>
              <a:rPr lang="en-US" sz="6000" b="1" dirty="0" err="1">
                <a:solidFill>
                  <a:srgbClr val="FF6D25"/>
                </a:solidFill>
                <a:latin typeface="Calibri (MS) Bold"/>
                <a:ea typeface="Calibri (MS) Bold"/>
                <a:cs typeface="Calibri (MS) Bold"/>
                <a:sym typeface="Calibri (MS) Bold"/>
              </a:rPr>
              <a:t>geschlechtsspezifische</a:t>
            </a:r>
            <a:r>
              <a:rPr lang="en-US" sz="6000" b="1" dirty="0">
                <a:solidFill>
                  <a:srgbClr val="FF6D25"/>
                </a:solidFill>
                <a:latin typeface="Calibri (MS) Bold"/>
                <a:ea typeface="Calibri (MS) Bold"/>
                <a:cs typeface="Calibri (MS) Bold"/>
                <a:sym typeface="Calibri (MS) Bold"/>
              </a:rPr>
              <a:t> </a:t>
            </a:r>
            <a:r>
              <a:rPr lang="en-US" sz="6000" b="1" dirty="0" err="1">
                <a:solidFill>
                  <a:srgbClr val="FF6D25"/>
                </a:solidFill>
                <a:latin typeface="Calibri (MS) Bold"/>
                <a:ea typeface="Calibri (MS) Bold"/>
                <a:cs typeface="Calibri (MS) Bold"/>
                <a:sym typeface="Calibri (MS) Bold"/>
              </a:rPr>
              <a:t>Rentengefälle</a:t>
            </a:r>
            <a:r>
              <a:rPr lang="en-US" sz="6000" b="1" dirty="0">
                <a:solidFill>
                  <a:srgbClr val="FF6D25"/>
                </a:solidFill>
                <a:latin typeface="Calibri (MS) Bold"/>
                <a:ea typeface="Calibri (MS) Bold"/>
                <a:cs typeface="Calibri (MS) Bold"/>
                <a:sym typeface="Calibri (MS) Bold"/>
              </a:rPr>
              <a:t> in der EU </a:t>
            </a:r>
            <a:r>
              <a:rPr lang="en-US" sz="6000" b="1" dirty="0" err="1">
                <a:solidFill>
                  <a:srgbClr val="FF6D25"/>
                </a:solidFill>
                <a:latin typeface="Calibri (MS) Bold"/>
                <a:ea typeface="Calibri (MS) Bold"/>
                <a:cs typeface="Calibri (MS) Bold"/>
                <a:sym typeface="Calibri (MS) Bold"/>
              </a:rPr>
              <a:t>ist</a:t>
            </a:r>
            <a:r>
              <a:rPr lang="en-US" sz="6000" b="1" dirty="0">
                <a:solidFill>
                  <a:srgbClr val="FF6D25"/>
                </a:solidFill>
                <a:latin typeface="Calibri (MS) Bold"/>
                <a:ea typeface="Calibri (MS) Bold"/>
                <a:cs typeface="Calibri (MS) Bold"/>
                <a:sym typeface="Calibri (MS) Bold"/>
              </a:rPr>
              <a:t> </a:t>
            </a:r>
            <a:r>
              <a:rPr lang="en-US" sz="6000" b="1" dirty="0" err="1">
                <a:solidFill>
                  <a:srgbClr val="FF6D25"/>
                </a:solidFill>
                <a:latin typeface="Calibri (MS) Bold"/>
                <a:ea typeface="Calibri (MS) Bold"/>
                <a:cs typeface="Calibri (MS) Bold"/>
                <a:sym typeface="Calibri (MS) Bold"/>
              </a:rPr>
              <a:t>mit</a:t>
            </a:r>
            <a:r>
              <a:rPr lang="en-US" sz="6000" b="1" dirty="0">
                <a:solidFill>
                  <a:srgbClr val="FF6D25"/>
                </a:solidFill>
                <a:latin typeface="Calibri (MS) Bold"/>
                <a:ea typeface="Calibri (MS) Bold"/>
                <a:cs typeface="Calibri (MS) Bold"/>
                <a:sym typeface="Calibri (MS) Bold"/>
              </a:rPr>
              <a:t> </a:t>
            </a:r>
            <a:r>
              <a:rPr lang="en-US" sz="6000" b="1" dirty="0" err="1">
                <a:solidFill>
                  <a:srgbClr val="FF6D25"/>
                </a:solidFill>
                <a:latin typeface="Calibri (MS) Bold"/>
                <a:ea typeface="Calibri (MS) Bold"/>
                <a:cs typeface="Calibri (MS) Bold"/>
                <a:sym typeface="Calibri (MS) Bold"/>
              </a:rPr>
              <a:t>durchschnittlich</a:t>
            </a:r>
            <a:r>
              <a:rPr lang="en-US" sz="6000" b="1" dirty="0">
                <a:solidFill>
                  <a:srgbClr val="FF6D25"/>
                </a:solidFill>
                <a:latin typeface="Calibri (MS) Bold"/>
                <a:ea typeface="Calibri (MS) Bold"/>
                <a:cs typeface="Calibri (MS) Bold"/>
                <a:sym typeface="Calibri (MS) Bold"/>
              </a:rPr>
              <a:t> 29 % </a:t>
            </a:r>
            <a:r>
              <a:rPr lang="en-US" sz="6000" b="1" dirty="0" err="1">
                <a:solidFill>
                  <a:srgbClr val="FF6D25"/>
                </a:solidFill>
                <a:latin typeface="Calibri (MS) Bold"/>
                <a:ea typeface="Calibri (MS) Bold"/>
                <a:cs typeface="Calibri (MS) Bold"/>
                <a:sym typeface="Calibri (MS) Bold"/>
              </a:rPr>
              <a:t>deutlich</a:t>
            </a:r>
            <a:r>
              <a:rPr lang="en-US" sz="6000" b="1" dirty="0">
                <a:solidFill>
                  <a:srgbClr val="FF6D25"/>
                </a:solidFill>
                <a:latin typeface="Calibri (MS) Bold"/>
                <a:ea typeface="Calibri (MS) Bold"/>
                <a:cs typeface="Calibri (MS) Bold"/>
                <a:sym typeface="Calibri (MS) Bold"/>
              </a:rPr>
              <a:t> </a:t>
            </a:r>
            <a:r>
              <a:rPr lang="en-US" sz="6000" b="1" dirty="0" err="1">
                <a:solidFill>
                  <a:srgbClr val="FF6D25"/>
                </a:solidFill>
                <a:latin typeface="Calibri (MS) Bold"/>
                <a:ea typeface="Calibri (MS) Bold"/>
                <a:cs typeface="Calibri (MS) Bold"/>
                <a:sym typeface="Calibri (MS) Bold"/>
              </a:rPr>
              <a:t>höher</a:t>
            </a:r>
            <a:r>
              <a:rPr lang="en-US" sz="6000" b="1" dirty="0">
                <a:solidFill>
                  <a:srgbClr val="FF6D25"/>
                </a:solidFill>
                <a:latin typeface="Calibri (MS) Bold"/>
                <a:ea typeface="Calibri (MS) Bold"/>
                <a:cs typeface="Calibri (MS) Bold"/>
                <a:sym typeface="Calibri (MS) Bold"/>
              </a:rPr>
              <a:t> </a:t>
            </a:r>
            <a:r>
              <a:rPr lang="en-US" sz="6000" b="1" dirty="0" err="1">
                <a:solidFill>
                  <a:srgbClr val="FF6D25"/>
                </a:solidFill>
                <a:latin typeface="Calibri (MS) Bold"/>
                <a:ea typeface="Calibri (MS) Bold"/>
                <a:cs typeface="Calibri (MS) Bold"/>
                <a:sym typeface="Calibri (MS) Bold"/>
              </a:rPr>
              <a:t>als</a:t>
            </a:r>
            <a:r>
              <a:rPr lang="en-US" sz="6000" b="1" dirty="0">
                <a:solidFill>
                  <a:srgbClr val="FF6D25"/>
                </a:solidFill>
                <a:latin typeface="Calibri (MS) Bold"/>
                <a:ea typeface="Calibri (MS) Bold"/>
                <a:cs typeface="Calibri (MS) Bold"/>
                <a:sym typeface="Calibri (MS) Bold"/>
              </a:rPr>
              <a:t> das </a:t>
            </a:r>
            <a:r>
              <a:rPr lang="en-US" sz="6000" b="1" dirty="0" err="1">
                <a:solidFill>
                  <a:srgbClr val="FF6D25"/>
                </a:solidFill>
                <a:latin typeface="Calibri (MS) Bold"/>
                <a:ea typeface="Calibri (MS) Bold"/>
                <a:cs typeface="Calibri (MS) Bold"/>
                <a:sym typeface="Calibri (MS) Bold"/>
              </a:rPr>
              <a:t>geschlechtsspezifische</a:t>
            </a:r>
            <a:r>
              <a:rPr lang="en-US" sz="6000" b="1" dirty="0">
                <a:solidFill>
                  <a:srgbClr val="FF6D25"/>
                </a:solidFill>
                <a:latin typeface="Calibri (MS) Bold"/>
                <a:ea typeface="Calibri (MS) Bold"/>
                <a:cs typeface="Calibri (MS) Bold"/>
                <a:sym typeface="Calibri (MS) Bold"/>
              </a:rPr>
              <a:t> </a:t>
            </a:r>
            <a:r>
              <a:rPr lang="en-US" sz="6000" b="1" dirty="0" err="1">
                <a:solidFill>
                  <a:srgbClr val="FF6D25"/>
                </a:solidFill>
                <a:latin typeface="Calibri (MS) Bold"/>
                <a:ea typeface="Calibri (MS) Bold"/>
                <a:cs typeface="Calibri (MS) Bold"/>
                <a:sym typeface="Calibri (MS) Bold"/>
              </a:rPr>
              <a:t>Lohngefälle</a:t>
            </a:r>
            <a:r>
              <a:rPr lang="en-US" sz="6000" b="1" dirty="0">
                <a:solidFill>
                  <a:srgbClr val="FF6D25"/>
                </a:solidFill>
                <a:latin typeface="Calibri (MS) Bold"/>
                <a:ea typeface="Calibri (MS) Bold"/>
                <a:cs typeface="Calibri (MS) Bold"/>
                <a:sym typeface="Calibri (MS) Bold"/>
              </a:rPr>
              <a:t>, das </a:t>
            </a:r>
            <a:r>
              <a:rPr lang="en-US" sz="6000" b="1" dirty="0" err="1">
                <a:solidFill>
                  <a:srgbClr val="FF6D25"/>
                </a:solidFill>
                <a:latin typeface="Calibri (MS) Bold"/>
                <a:ea typeface="Calibri (MS) Bold"/>
                <a:cs typeface="Calibri (MS) Bold"/>
                <a:sym typeface="Calibri (MS) Bold"/>
              </a:rPr>
              <a:t>durchschnittlich</a:t>
            </a:r>
            <a:r>
              <a:rPr lang="en-US" sz="6000" b="1" dirty="0">
                <a:solidFill>
                  <a:srgbClr val="FF6D25"/>
                </a:solidFill>
                <a:latin typeface="Calibri (MS) Bold"/>
                <a:ea typeface="Calibri (MS) Bold"/>
                <a:cs typeface="Calibri (MS) Bold"/>
                <a:sym typeface="Calibri (MS) Bold"/>
              </a:rPr>
              <a:t> 13 % </a:t>
            </a:r>
            <a:r>
              <a:rPr lang="en-US" sz="6000" b="1" dirty="0" err="1">
                <a:solidFill>
                  <a:srgbClr val="FF6D25"/>
                </a:solidFill>
                <a:latin typeface="Calibri (MS) Bold"/>
                <a:ea typeface="Calibri (MS) Bold"/>
                <a:cs typeface="Calibri (MS) Bold"/>
                <a:sym typeface="Calibri (MS) Bold"/>
              </a:rPr>
              <a:t>beträgt</a:t>
            </a:r>
            <a:r>
              <a:rPr lang="en-US" sz="6000" b="1" dirty="0">
                <a:solidFill>
                  <a:srgbClr val="FF6D25"/>
                </a:solidFill>
                <a:latin typeface="Calibri (MS) Bold"/>
                <a:ea typeface="Calibri (MS) Bold"/>
                <a:cs typeface="Calibri (MS) Bold"/>
                <a:sym typeface="Calibri (MS) Bold"/>
              </a:rPr>
              <a:t>.“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descr="Uma imagem com texto, Tipo de letra, captura de ecrã, Gráficos  Descrição gerada automaticamente"/>
          <p:cNvSpPr/>
          <p:nvPr/>
        </p:nvSpPr>
        <p:spPr>
          <a:xfrm>
            <a:off x="264824" y="9690668"/>
            <a:ext cx="2399309" cy="535315"/>
          </a:xfrm>
          <a:custGeom>
            <a:avLst/>
            <a:gdLst/>
            <a:ahLst/>
            <a:cxnLst/>
            <a:rect l="l" t="t" r="r" b="b"/>
            <a:pathLst>
              <a:path w="2399309" h="535315">
                <a:moveTo>
                  <a:pt x="0" y="0"/>
                </a:moveTo>
                <a:lnTo>
                  <a:pt x="2399309" y="0"/>
                </a:lnTo>
                <a:lnTo>
                  <a:pt x="2399309" y="535315"/>
                </a:lnTo>
                <a:lnTo>
                  <a:pt x="0" y="535315"/>
                </a:lnTo>
                <a:lnTo>
                  <a:pt x="0" y="0"/>
                </a:lnTo>
                <a:close/>
              </a:path>
            </a:pathLst>
          </a:custGeom>
          <a:blipFill>
            <a:blip r:embed="rId2"/>
            <a:stretch>
              <a:fillRect/>
            </a:stretch>
          </a:blipFill>
        </p:spPr>
      </p:sp>
      <p:sp>
        <p:nvSpPr>
          <p:cNvPr id="3" name="Freeform 3"/>
          <p:cNvSpPr/>
          <p:nvPr/>
        </p:nvSpPr>
        <p:spPr>
          <a:xfrm>
            <a:off x="42758" y="9682944"/>
            <a:ext cx="2393413" cy="502129"/>
          </a:xfrm>
          <a:custGeom>
            <a:avLst/>
            <a:gdLst/>
            <a:ahLst/>
            <a:cxnLst/>
            <a:rect l="l" t="t" r="r" b="b"/>
            <a:pathLst>
              <a:path w="2393413" h="502129">
                <a:moveTo>
                  <a:pt x="0" y="0"/>
                </a:moveTo>
                <a:lnTo>
                  <a:pt x="2393413" y="0"/>
                </a:lnTo>
                <a:lnTo>
                  <a:pt x="2393413" y="502129"/>
                </a:lnTo>
                <a:lnTo>
                  <a:pt x="0" y="502129"/>
                </a:lnTo>
                <a:lnTo>
                  <a:pt x="0" y="0"/>
                </a:lnTo>
                <a:close/>
              </a:path>
            </a:pathLst>
          </a:custGeom>
          <a:blipFill>
            <a:blip r:embed="rId3"/>
            <a:stretch>
              <a:fillRect/>
            </a:stretch>
          </a:blipFill>
        </p:spPr>
      </p:sp>
      <p:sp>
        <p:nvSpPr>
          <p:cNvPr id="4" name="Freeform 4" descr="Uma imagem com Tipo de letra, Gráficos, logótipo, captura de ecrã  Descrição gerada automaticamente"/>
          <p:cNvSpPr/>
          <p:nvPr/>
        </p:nvSpPr>
        <p:spPr>
          <a:xfrm>
            <a:off x="-134350" y="181680"/>
            <a:ext cx="2393413" cy="605409"/>
          </a:xfrm>
          <a:custGeom>
            <a:avLst/>
            <a:gdLst/>
            <a:ahLst/>
            <a:cxnLst/>
            <a:rect l="l" t="t" r="r" b="b"/>
            <a:pathLst>
              <a:path w="2393413" h="605409">
                <a:moveTo>
                  <a:pt x="0" y="0"/>
                </a:moveTo>
                <a:lnTo>
                  <a:pt x="2393413" y="0"/>
                </a:lnTo>
                <a:lnTo>
                  <a:pt x="2393413" y="605409"/>
                </a:lnTo>
                <a:lnTo>
                  <a:pt x="0" y="605409"/>
                </a:lnTo>
                <a:lnTo>
                  <a:pt x="0" y="0"/>
                </a:lnTo>
                <a:close/>
              </a:path>
            </a:pathLst>
          </a:custGeom>
          <a:blipFill>
            <a:blip r:embed="rId4"/>
            <a:stretch>
              <a:fillRect t="-49539" b="-65202"/>
            </a:stretch>
          </a:blipFill>
        </p:spPr>
      </p:sp>
      <p:grpSp>
        <p:nvGrpSpPr>
          <p:cNvPr id="5" name="Group 5"/>
          <p:cNvGrpSpPr/>
          <p:nvPr/>
        </p:nvGrpSpPr>
        <p:grpSpPr>
          <a:xfrm>
            <a:off x="2136562" y="0"/>
            <a:ext cx="16151438" cy="707336"/>
            <a:chOff x="0" y="0"/>
            <a:chExt cx="21535250" cy="943115"/>
          </a:xfrm>
        </p:grpSpPr>
        <p:sp>
          <p:nvSpPr>
            <p:cNvPr id="6" name="Freeform 6"/>
            <p:cNvSpPr/>
            <p:nvPr/>
          </p:nvSpPr>
          <p:spPr>
            <a:xfrm>
              <a:off x="0" y="0"/>
              <a:ext cx="21535262" cy="943102"/>
            </a:xfrm>
            <a:custGeom>
              <a:avLst/>
              <a:gdLst/>
              <a:ahLst/>
              <a:cxnLst/>
              <a:rect l="l" t="t" r="r" b="b"/>
              <a:pathLst>
                <a:path w="21535262" h="943102">
                  <a:moveTo>
                    <a:pt x="0" y="0"/>
                  </a:moveTo>
                  <a:lnTo>
                    <a:pt x="21535262" y="0"/>
                  </a:lnTo>
                  <a:lnTo>
                    <a:pt x="21535262" y="943102"/>
                  </a:lnTo>
                  <a:lnTo>
                    <a:pt x="0" y="943102"/>
                  </a:lnTo>
                  <a:close/>
                </a:path>
              </a:pathLst>
            </a:custGeom>
            <a:solidFill>
              <a:srgbClr val="FF9525"/>
            </a:solidFill>
          </p:spPr>
        </p:sp>
      </p:grpSp>
      <p:sp>
        <p:nvSpPr>
          <p:cNvPr id="7" name="TextBox 7"/>
          <p:cNvSpPr txBox="1"/>
          <p:nvPr/>
        </p:nvSpPr>
        <p:spPr>
          <a:xfrm>
            <a:off x="1348740" y="1254262"/>
            <a:ext cx="15590520" cy="1078611"/>
          </a:xfrm>
          <a:prstGeom prst="rect">
            <a:avLst/>
          </a:prstGeom>
        </p:spPr>
        <p:txBody>
          <a:bodyPr lIns="0" tIns="0" rIns="0" bIns="0" rtlCol="0" anchor="t">
            <a:spAutoFit/>
          </a:bodyPr>
          <a:lstStyle/>
          <a:p>
            <a:pPr algn="l">
              <a:lnSpc>
                <a:spcPts val="4536"/>
              </a:lnSpc>
            </a:pPr>
            <a:r>
              <a:rPr lang="en-US" sz="4200" b="1" spc="-25">
                <a:solidFill>
                  <a:srgbClr val="FF6D25"/>
                </a:solidFill>
                <a:latin typeface="TT Rounds Condensed Bold"/>
                <a:ea typeface="TT Rounds Condensed Bold"/>
                <a:cs typeface="TT Rounds Condensed Bold"/>
                <a:sym typeface="TT Rounds Condensed Bold"/>
              </a:rPr>
              <a:t>Nationale Arbeitsgesetzgebung: Österreich</a:t>
            </a:r>
          </a:p>
          <a:p>
            <a:pPr algn="l">
              <a:lnSpc>
                <a:spcPts val="3888"/>
              </a:lnSpc>
            </a:pPr>
            <a:endParaRPr lang="en-US" sz="4200" b="1" spc="-25">
              <a:solidFill>
                <a:srgbClr val="FF6D25"/>
              </a:solidFill>
              <a:latin typeface="TT Rounds Condensed Bold"/>
              <a:ea typeface="TT Rounds Condensed Bold"/>
              <a:cs typeface="TT Rounds Condensed Bold"/>
              <a:sym typeface="TT Rounds Condensed Bold"/>
            </a:endParaRPr>
          </a:p>
        </p:txBody>
      </p:sp>
      <p:sp>
        <p:nvSpPr>
          <p:cNvPr id="8" name="Freeform 8"/>
          <p:cNvSpPr/>
          <p:nvPr/>
        </p:nvSpPr>
        <p:spPr>
          <a:xfrm>
            <a:off x="11500789" y="2469843"/>
            <a:ext cx="6939611" cy="4627853"/>
          </a:xfrm>
          <a:custGeom>
            <a:avLst/>
            <a:gdLst/>
            <a:ahLst/>
            <a:cxnLst/>
            <a:rect l="l" t="t" r="r" b="b"/>
            <a:pathLst>
              <a:path w="6939611" h="4627853">
                <a:moveTo>
                  <a:pt x="0" y="0"/>
                </a:moveTo>
                <a:lnTo>
                  <a:pt x="6939611" y="0"/>
                </a:lnTo>
                <a:lnTo>
                  <a:pt x="6939611" y="4627853"/>
                </a:lnTo>
                <a:lnTo>
                  <a:pt x="0" y="4627853"/>
                </a:lnTo>
                <a:lnTo>
                  <a:pt x="0" y="0"/>
                </a:lnTo>
                <a:close/>
              </a:path>
            </a:pathLst>
          </a:custGeom>
          <a:blipFill>
            <a:blip r:embed="rId5"/>
            <a:stretch>
              <a:fillRect/>
            </a:stretch>
          </a:blipFill>
        </p:spPr>
      </p:sp>
      <p:sp>
        <p:nvSpPr>
          <p:cNvPr id="9" name="TextBox 9"/>
          <p:cNvSpPr txBox="1"/>
          <p:nvPr/>
        </p:nvSpPr>
        <p:spPr>
          <a:xfrm>
            <a:off x="1464478" y="3170869"/>
            <a:ext cx="8340224" cy="4674108"/>
          </a:xfrm>
          <a:prstGeom prst="rect">
            <a:avLst/>
          </a:prstGeom>
        </p:spPr>
        <p:txBody>
          <a:bodyPr lIns="0" tIns="0" rIns="0" bIns="0" rtlCol="0" anchor="t">
            <a:spAutoFit/>
          </a:bodyPr>
          <a:lstStyle/>
          <a:p>
            <a:pPr algn="l">
              <a:lnSpc>
                <a:spcPts val="4536"/>
              </a:lnSpc>
            </a:pPr>
            <a:r>
              <a:rPr lang="en-US" sz="4200" u="sng">
                <a:solidFill>
                  <a:srgbClr val="000000"/>
                </a:solidFill>
                <a:latin typeface="Calibri (MS)"/>
                <a:ea typeface="Calibri (MS)"/>
                <a:cs typeface="Calibri (MS)"/>
                <a:sym typeface="Calibri (MS)"/>
                <a:hlinkClick r:id="rId6" tooltip="https://www.ris.bka.gv.at/GeltendeFassung.wxe?Abfrage=Bundesnormen&amp;Gesetzesnummer=20003395"/>
              </a:rPr>
              <a:t>Österreichisches Gleichbehandlungsgesetz </a:t>
            </a:r>
            <a:r>
              <a:rPr lang="en-US" sz="4200">
                <a:solidFill>
                  <a:srgbClr val="000000"/>
                </a:solidFill>
                <a:latin typeface="Calibri (MS)"/>
                <a:ea typeface="Calibri (MS)"/>
                <a:cs typeface="Calibri (MS)"/>
                <a:sym typeface="Calibri (MS)"/>
              </a:rPr>
              <a:t>(2026)</a:t>
            </a:r>
          </a:p>
          <a:p>
            <a:pPr algn="l">
              <a:lnSpc>
                <a:spcPts val="4536"/>
              </a:lnSpc>
            </a:pPr>
            <a:endParaRPr lang="en-US" sz="4200">
              <a:solidFill>
                <a:srgbClr val="000000"/>
              </a:solidFill>
              <a:latin typeface="Calibri (MS)"/>
              <a:ea typeface="Calibri (MS)"/>
              <a:cs typeface="Calibri (MS)"/>
              <a:sym typeface="Calibri (MS)"/>
            </a:endParaRPr>
          </a:p>
          <a:p>
            <a:pPr algn="l">
              <a:lnSpc>
                <a:spcPts val="4536"/>
              </a:lnSpc>
            </a:pPr>
            <a:r>
              <a:rPr lang="en-US" sz="4200" u="sng">
                <a:solidFill>
                  <a:srgbClr val="000000"/>
                </a:solidFill>
                <a:latin typeface="Calibri (MS)"/>
                <a:ea typeface="Calibri (MS)"/>
                <a:cs typeface="Calibri (MS)"/>
                <a:sym typeface="Calibri (MS)"/>
                <a:hlinkClick r:id="rId7" tooltip="https://www.sozialministerium.gv.at/en/Topics/Labour/Labour-Law/Equal-Treatment.html"/>
              </a:rPr>
              <a:t>Bundesgleichbehandlungsgesetz 2026</a:t>
            </a:r>
          </a:p>
          <a:p>
            <a:pPr algn="l">
              <a:lnSpc>
                <a:spcPts val="4536"/>
              </a:lnSpc>
            </a:pPr>
            <a:endParaRPr lang="en-US" sz="4200" u="sng">
              <a:solidFill>
                <a:srgbClr val="000000"/>
              </a:solidFill>
              <a:latin typeface="Calibri (MS)"/>
              <a:ea typeface="Calibri (MS)"/>
              <a:cs typeface="Calibri (MS)"/>
              <a:sym typeface="Calibri (MS)"/>
              <a:hlinkClick r:id="rId7" tooltip="https://www.sozialministerium.gv.at/en/Topics/Labour/Labour-Law/Equal-Treatment.html"/>
            </a:endParaRPr>
          </a:p>
          <a:p>
            <a:pPr algn="l">
              <a:lnSpc>
                <a:spcPts val="4536"/>
              </a:lnSpc>
            </a:pPr>
            <a:r>
              <a:rPr lang="en-US" sz="4200" u="sng">
                <a:solidFill>
                  <a:srgbClr val="000000"/>
                </a:solidFill>
                <a:latin typeface="Calibri (MS)"/>
                <a:ea typeface="Calibri (MS)"/>
                <a:cs typeface="Calibri (MS)"/>
                <a:sym typeface="Calibri (MS)"/>
                <a:hlinkClick r:id="rId8" tooltip="https://osha.europa.eu/en/about-eu-osha/national-focal-points/austria"/>
              </a:rPr>
              <a:t>Österreichisches Arbeitsschutzgesetz</a:t>
            </a:r>
          </a:p>
          <a:p>
            <a:pPr marL="760095" lvl="1" indent="-380048" algn="l">
              <a:lnSpc>
                <a:spcPts val="4536"/>
              </a:lnSpc>
            </a:pPr>
            <a:endParaRPr lang="en-US" sz="4200" u="sng">
              <a:solidFill>
                <a:srgbClr val="000000"/>
              </a:solidFill>
              <a:latin typeface="Calibri (MS)"/>
              <a:ea typeface="Calibri (MS)"/>
              <a:cs typeface="Calibri (MS)"/>
              <a:sym typeface="Calibri (MS)"/>
              <a:hlinkClick r:id="rId8" tooltip="https://osha.europa.eu/en/about-eu-osha/national-focal-points/austri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descr="Uma imagem com texto, Tipo de letra, captura de ecrã, Gráficos  Descrição gerada automaticamente"/>
          <p:cNvSpPr/>
          <p:nvPr/>
        </p:nvSpPr>
        <p:spPr>
          <a:xfrm>
            <a:off x="264824" y="9690668"/>
            <a:ext cx="2399309" cy="535315"/>
          </a:xfrm>
          <a:custGeom>
            <a:avLst/>
            <a:gdLst/>
            <a:ahLst/>
            <a:cxnLst/>
            <a:rect l="l" t="t" r="r" b="b"/>
            <a:pathLst>
              <a:path w="2399309" h="535315">
                <a:moveTo>
                  <a:pt x="0" y="0"/>
                </a:moveTo>
                <a:lnTo>
                  <a:pt x="2399309" y="0"/>
                </a:lnTo>
                <a:lnTo>
                  <a:pt x="2399309" y="535315"/>
                </a:lnTo>
                <a:lnTo>
                  <a:pt x="0" y="535315"/>
                </a:lnTo>
                <a:lnTo>
                  <a:pt x="0" y="0"/>
                </a:lnTo>
                <a:close/>
              </a:path>
            </a:pathLst>
          </a:custGeom>
          <a:blipFill>
            <a:blip r:embed="rId2"/>
            <a:stretch>
              <a:fillRect/>
            </a:stretch>
          </a:blipFill>
        </p:spPr>
      </p:sp>
      <p:sp>
        <p:nvSpPr>
          <p:cNvPr id="3" name="Freeform 3"/>
          <p:cNvSpPr/>
          <p:nvPr/>
        </p:nvSpPr>
        <p:spPr>
          <a:xfrm>
            <a:off x="42758" y="9682944"/>
            <a:ext cx="2393413" cy="502129"/>
          </a:xfrm>
          <a:custGeom>
            <a:avLst/>
            <a:gdLst/>
            <a:ahLst/>
            <a:cxnLst/>
            <a:rect l="l" t="t" r="r" b="b"/>
            <a:pathLst>
              <a:path w="2393413" h="502129">
                <a:moveTo>
                  <a:pt x="0" y="0"/>
                </a:moveTo>
                <a:lnTo>
                  <a:pt x="2393413" y="0"/>
                </a:lnTo>
                <a:lnTo>
                  <a:pt x="2393413" y="502129"/>
                </a:lnTo>
                <a:lnTo>
                  <a:pt x="0" y="502129"/>
                </a:lnTo>
                <a:lnTo>
                  <a:pt x="0" y="0"/>
                </a:lnTo>
                <a:close/>
              </a:path>
            </a:pathLst>
          </a:custGeom>
          <a:blipFill>
            <a:blip r:embed="rId3"/>
            <a:stretch>
              <a:fillRect/>
            </a:stretch>
          </a:blipFill>
        </p:spPr>
      </p:sp>
      <p:sp>
        <p:nvSpPr>
          <p:cNvPr id="4" name="Freeform 4" descr="Uma imagem com Tipo de letra, Gráficos, logótipo, captura de ecrã  Descrição gerada automaticamente"/>
          <p:cNvSpPr/>
          <p:nvPr/>
        </p:nvSpPr>
        <p:spPr>
          <a:xfrm>
            <a:off x="-134350" y="181680"/>
            <a:ext cx="2393413" cy="605409"/>
          </a:xfrm>
          <a:custGeom>
            <a:avLst/>
            <a:gdLst/>
            <a:ahLst/>
            <a:cxnLst/>
            <a:rect l="l" t="t" r="r" b="b"/>
            <a:pathLst>
              <a:path w="2393413" h="605409">
                <a:moveTo>
                  <a:pt x="0" y="0"/>
                </a:moveTo>
                <a:lnTo>
                  <a:pt x="2393413" y="0"/>
                </a:lnTo>
                <a:lnTo>
                  <a:pt x="2393413" y="605409"/>
                </a:lnTo>
                <a:lnTo>
                  <a:pt x="0" y="605409"/>
                </a:lnTo>
                <a:lnTo>
                  <a:pt x="0" y="0"/>
                </a:lnTo>
                <a:close/>
              </a:path>
            </a:pathLst>
          </a:custGeom>
          <a:blipFill>
            <a:blip r:embed="rId4"/>
            <a:stretch>
              <a:fillRect t="-49539" b="-65202"/>
            </a:stretch>
          </a:blipFill>
        </p:spPr>
      </p:sp>
      <p:grpSp>
        <p:nvGrpSpPr>
          <p:cNvPr id="5" name="Group 5"/>
          <p:cNvGrpSpPr/>
          <p:nvPr/>
        </p:nvGrpSpPr>
        <p:grpSpPr>
          <a:xfrm>
            <a:off x="2136562" y="0"/>
            <a:ext cx="16151438" cy="707336"/>
            <a:chOff x="0" y="0"/>
            <a:chExt cx="21535250" cy="943115"/>
          </a:xfrm>
        </p:grpSpPr>
        <p:sp>
          <p:nvSpPr>
            <p:cNvPr id="6" name="Freeform 6"/>
            <p:cNvSpPr/>
            <p:nvPr/>
          </p:nvSpPr>
          <p:spPr>
            <a:xfrm>
              <a:off x="0" y="0"/>
              <a:ext cx="21535262" cy="943102"/>
            </a:xfrm>
            <a:custGeom>
              <a:avLst/>
              <a:gdLst/>
              <a:ahLst/>
              <a:cxnLst/>
              <a:rect l="l" t="t" r="r" b="b"/>
              <a:pathLst>
                <a:path w="21535262" h="943102">
                  <a:moveTo>
                    <a:pt x="0" y="0"/>
                  </a:moveTo>
                  <a:lnTo>
                    <a:pt x="21535262" y="0"/>
                  </a:lnTo>
                  <a:lnTo>
                    <a:pt x="21535262" y="943102"/>
                  </a:lnTo>
                  <a:lnTo>
                    <a:pt x="0" y="943102"/>
                  </a:lnTo>
                  <a:close/>
                </a:path>
              </a:pathLst>
            </a:custGeom>
            <a:solidFill>
              <a:srgbClr val="FF9525"/>
            </a:solidFill>
          </p:spPr>
        </p:sp>
      </p:grpSp>
      <p:sp>
        <p:nvSpPr>
          <p:cNvPr id="7" name="TextBox 7"/>
          <p:cNvSpPr txBox="1"/>
          <p:nvPr/>
        </p:nvSpPr>
        <p:spPr>
          <a:xfrm>
            <a:off x="1348740" y="1102233"/>
            <a:ext cx="15590520" cy="1401699"/>
          </a:xfrm>
          <a:prstGeom prst="rect">
            <a:avLst/>
          </a:prstGeom>
        </p:spPr>
        <p:txBody>
          <a:bodyPr lIns="0" tIns="0" rIns="0" bIns="0" rtlCol="0" anchor="t">
            <a:spAutoFit/>
          </a:bodyPr>
          <a:lstStyle/>
          <a:p>
            <a:pPr algn="l">
              <a:lnSpc>
                <a:spcPts val="7128"/>
              </a:lnSpc>
            </a:pPr>
            <a:r>
              <a:rPr lang="en-US" sz="6600" b="1" spc="-40">
                <a:solidFill>
                  <a:srgbClr val="FF6D25"/>
                </a:solidFill>
                <a:latin typeface="TT Rounds Condensed Bold"/>
                <a:ea typeface="TT Rounds Condensed Bold"/>
                <a:cs typeface="TT Rounds Condensed Bold"/>
                <a:sym typeface="TT Rounds Condensed Bold"/>
              </a:rPr>
              <a:t>Nationale Arbeitsgesetzgebung: Deutschland</a:t>
            </a:r>
          </a:p>
          <a:p>
            <a:pPr algn="l">
              <a:lnSpc>
                <a:spcPts val="3888"/>
              </a:lnSpc>
            </a:pPr>
            <a:endParaRPr lang="en-US" sz="6600" b="1" spc="-40">
              <a:solidFill>
                <a:srgbClr val="FF6D25"/>
              </a:solidFill>
              <a:latin typeface="TT Rounds Condensed Bold"/>
              <a:ea typeface="TT Rounds Condensed Bold"/>
              <a:cs typeface="TT Rounds Condensed Bold"/>
              <a:sym typeface="TT Rounds Condensed Bold"/>
            </a:endParaRPr>
          </a:p>
        </p:txBody>
      </p:sp>
      <p:sp>
        <p:nvSpPr>
          <p:cNvPr id="8" name="Freeform 8"/>
          <p:cNvSpPr/>
          <p:nvPr/>
        </p:nvSpPr>
        <p:spPr>
          <a:xfrm>
            <a:off x="11065337" y="2813633"/>
            <a:ext cx="7222663" cy="4333598"/>
          </a:xfrm>
          <a:custGeom>
            <a:avLst/>
            <a:gdLst/>
            <a:ahLst/>
            <a:cxnLst/>
            <a:rect l="l" t="t" r="r" b="b"/>
            <a:pathLst>
              <a:path w="7222663" h="4333598">
                <a:moveTo>
                  <a:pt x="0" y="0"/>
                </a:moveTo>
                <a:lnTo>
                  <a:pt x="7222663" y="0"/>
                </a:lnTo>
                <a:lnTo>
                  <a:pt x="7222663" y="4333598"/>
                </a:lnTo>
                <a:lnTo>
                  <a:pt x="0" y="4333598"/>
                </a:lnTo>
                <a:lnTo>
                  <a:pt x="0" y="0"/>
                </a:lnTo>
                <a:close/>
              </a:path>
            </a:pathLst>
          </a:custGeom>
          <a:blipFill>
            <a:blip r:embed="rId5"/>
            <a:stretch>
              <a:fillRect/>
            </a:stretch>
          </a:blipFill>
        </p:spPr>
      </p:sp>
      <p:sp>
        <p:nvSpPr>
          <p:cNvPr id="9" name="TextBox 9"/>
          <p:cNvSpPr txBox="1"/>
          <p:nvPr/>
        </p:nvSpPr>
        <p:spPr>
          <a:xfrm>
            <a:off x="1366216" y="2837219"/>
            <a:ext cx="7553801" cy="5193729"/>
          </a:xfrm>
          <a:prstGeom prst="rect">
            <a:avLst/>
          </a:prstGeom>
        </p:spPr>
        <p:txBody>
          <a:bodyPr lIns="0" tIns="0" rIns="0" bIns="0" rtlCol="0" anchor="t">
            <a:spAutoFit/>
          </a:bodyPr>
          <a:lstStyle/>
          <a:p>
            <a:pPr algn="l">
              <a:lnSpc>
                <a:spcPts val="4536"/>
              </a:lnSpc>
            </a:pPr>
            <a:endParaRPr dirty="0"/>
          </a:p>
          <a:p>
            <a:pPr algn="l">
              <a:lnSpc>
                <a:spcPts val="4536"/>
              </a:lnSpc>
            </a:pPr>
            <a:r>
              <a:rPr lang="en-US" sz="4200" u="sng" dirty="0">
                <a:solidFill>
                  <a:srgbClr val="000000"/>
                </a:solidFill>
                <a:latin typeface="Calibri (MS)"/>
                <a:ea typeface="Calibri (MS)"/>
                <a:cs typeface="Calibri (MS)"/>
                <a:sym typeface="Calibri (MS)"/>
                <a:hlinkClick r:id="rId6" tooltip="https://www.antidiskriminierungsstelle.de/EN/about-discrimination/order-and-law/general-equal-treatment-act/general-equal-treatment-act-node.html"/>
              </a:rPr>
              <a:t>Allgemeines Gleichbehandlungsgesetz </a:t>
            </a:r>
          </a:p>
          <a:p>
            <a:pPr algn="l">
              <a:lnSpc>
                <a:spcPts val="4536"/>
              </a:lnSpc>
            </a:pPr>
            <a:endParaRPr lang="en-US" sz="4200" u="sng" dirty="0">
              <a:solidFill>
                <a:srgbClr val="000000"/>
              </a:solidFill>
              <a:latin typeface="Calibri (MS)"/>
              <a:ea typeface="Calibri (MS)"/>
              <a:cs typeface="Calibri (MS)"/>
              <a:sym typeface="Calibri (MS)"/>
              <a:hlinkClick r:id="rId6" tooltip="https://www.antidiskriminierungsstelle.de/EN/about-discrimination/order-and-law/general-equal-treatment-act/general-equal-treatment-act-node.html"/>
            </a:endParaRPr>
          </a:p>
          <a:p>
            <a:pPr algn="l">
              <a:lnSpc>
                <a:spcPts val="4536"/>
              </a:lnSpc>
            </a:pPr>
            <a:r>
              <a:rPr lang="en-US" sz="4200" u="sng" dirty="0" err="1">
                <a:solidFill>
                  <a:srgbClr val="000000"/>
                </a:solidFill>
                <a:latin typeface="Calibri (MS)"/>
                <a:ea typeface="Calibri (MS)"/>
                <a:cs typeface="Calibri (MS)"/>
                <a:sym typeface="Calibri (MS)"/>
                <a:hlinkClick r:id="rId7" tooltip="https://www.eu-gleichbehandlungsstelle.de/eugs-en/eu-citizens/information-center/pension"/>
              </a:rPr>
              <a:t>Rentenanprüche</a:t>
            </a:r>
            <a:endParaRPr lang="en-US" sz="4200" u="sng" dirty="0">
              <a:solidFill>
                <a:srgbClr val="000000"/>
              </a:solidFill>
              <a:latin typeface="Calibri (MS)"/>
              <a:ea typeface="Calibri (MS)"/>
              <a:cs typeface="Calibri (MS)"/>
              <a:sym typeface="Calibri (MS)"/>
              <a:hlinkClick r:id="rId7" tooltip="https://www.eu-gleichbehandlungsstelle.de/eugs-en/eu-citizens/information-center/pension"/>
            </a:endParaRPr>
          </a:p>
          <a:p>
            <a:pPr algn="l">
              <a:lnSpc>
                <a:spcPts val="4536"/>
              </a:lnSpc>
            </a:pPr>
            <a:endParaRPr lang="en-US" sz="4200" dirty="0">
              <a:solidFill>
                <a:srgbClr val="000000"/>
              </a:solidFill>
              <a:latin typeface="Calibri (MS)"/>
              <a:ea typeface="Calibri (MS)"/>
              <a:cs typeface="Calibri (MS)"/>
              <a:sym typeface="Calibri (MS)"/>
            </a:endParaRPr>
          </a:p>
          <a:p>
            <a:pPr algn="l">
              <a:lnSpc>
                <a:spcPts val="4536"/>
              </a:lnSpc>
            </a:pPr>
            <a:endParaRPr lang="en-US" sz="4200" dirty="0">
              <a:solidFill>
                <a:srgbClr val="000000"/>
              </a:solidFill>
              <a:latin typeface="Calibri (MS)"/>
              <a:ea typeface="Calibri (MS)"/>
              <a:cs typeface="Calibri (MS)"/>
              <a:sym typeface="Calibri (MS)"/>
            </a:endParaRPr>
          </a:p>
          <a:p>
            <a:pPr algn="l">
              <a:lnSpc>
                <a:spcPts val="4536"/>
              </a:lnSpc>
            </a:pPr>
            <a:endParaRPr lang="en-US" sz="4200" dirty="0">
              <a:solidFill>
                <a:srgbClr val="000000"/>
              </a:solidFill>
              <a:latin typeface="Calibri (MS)"/>
              <a:ea typeface="Calibri (MS)"/>
              <a:cs typeface="Calibri (MS)"/>
              <a:sym typeface="Calibri (MS)"/>
            </a:endParaRPr>
          </a:p>
          <a:p>
            <a:pPr marL="760095" lvl="1" indent="-380048" algn="l">
              <a:lnSpc>
                <a:spcPts val="4536"/>
              </a:lnSpc>
            </a:pPr>
            <a:endParaRPr lang="en-US" sz="4200" dirty="0">
              <a:solidFill>
                <a:srgbClr val="000000"/>
              </a:solidFill>
              <a:latin typeface="Calibri (MS)"/>
              <a:ea typeface="Calibri (MS)"/>
              <a:cs typeface="Calibri (MS)"/>
              <a:sym typeface="Calibri (M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descr="Uma imagem com texto, Tipo de letra, captura de ecrã, Gráficos  Descrição gerada automaticamente"/>
          <p:cNvSpPr/>
          <p:nvPr/>
        </p:nvSpPr>
        <p:spPr>
          <a:xfrm>
            <a:off x="264824" y="9690668"/>
            <a:ext cx="2399309" cy="535315"/>
          </a:xfrm>
          <a:custGeom>
            <a:avLst/>
            <a:gdLst/>
            <a:ahLst/>
            <a:cxnLst/>
            <a:rect l="l" t="t" r="r" b="b"/>
            <a:pathLst>
              <a:path w="2399309" h="535315">
                <a:moveTo>
                  <a:pt x="0" y="0"/>
                </a:moveTo>
                <a:lnTo>
                  <a:pt x="2399309" y="0"/>
                </a:lnTo>
                <a:lnTo>
                  <a:pt x="2399309" y="535315"/>
                </a:lnTo>
                <a:lnTo>
                  <a:pt x="0" y="535315"/>
                </a:lnTo>
                <a:lnTo>
                  <a:pt x="0" y="0"/>
                </a:lnTo>
                <a:close/>
              </a:path>
            </a:pathLst>
          </a:custGeom>
          <a:blipFill>
            <a:blip r:embed="rId2"/>
            <a:stretch>
              <a:fillRect/>
            </a:stretch>
          </a:blipFill>
        </p:spPr>
      </p:sp>
      <p:sp>
        <p:nvSpPr>
          <p:cNvPr id="3" name="Freeform 3"/>
          <p:cNvSpPr/>
          <p:nvPr/>
        </p:nvSpPr>
        <p:spPr>
          <a:xfrm>
            <a:off x="42758" y="9682944"/>
            <a:ext cx="2393413" cy="502129"/>
          </a:xfrm>
          <a:custGeom>
            <a:avLst/>
            <a:gdLst/>
            <a:ahLst/>
            <a:cxnLst/>
            <a:rect l="l" t="t" r="r" b="b"/>
            <a:pathLst>
              <a:path w="2393413" h="502129">
                <a:moveTo>
                  <a:pt x="0" y="0"/>
                </a:moveTo>
                <a:lnTo>
                  <a:pt x="2393413" y="0"/>
                </a:lnTo>
                <a:lnTo>
                  <a:pt x="2393413" y="502129"/>
                </a:lnTo>
                <a:lnTo>
                  <a:pt x="0" y="502129"/>
                </a:lnTo>
                <a:lnTo>
                  <a:pt x="0" y="0"/>
                </a:lnTo>
                <a:close/>
              </a:path>
            </a:pathLst>
          </a:custGeom>
          <a:blipFill>
            <a:blip r:embed="rId3"/>
            <a:stretch>
              <a:fillRect/>
            </a:stretch>
          </a:blipFill>
        </p:spPr>
      </p:sp>
      <p:sp>
        <p:nvSpPr>
          <p:cNvPr id="4" name="Freeform 4" descr="Uma imagem com Tipo de letra, Gráficos, logótipo, captura de ecrã  Descrição gerada automaticamente"/>
          <p:cNvSpPr/>
          <p:nvPr/>
        </p:nvSpPr>
        <p:spPr>
          <a:xfrm>
            <a:off x="-134350" y="181680"/>
            <a:ext cx="2393413" cy="605409"/>
          </a:xfrm>
          <a:custGeom>
            <a:avLst/>
            <a:gdLst/>
            <a:ahLst/>
            <a:cxnLst/>
            <a:rect l="l" t="t" r="r" b="b"/>
            <a:pathLst>
              <a:path w="2393413" h="605409">
                <a:moveTo>
                  <a:pt x="0" y="0"/>
                </a:moveTo>
                <a:lnTo>
                  <a:pt x="2393413" y="0"/>
                </a:lnTo>
                <a:lnTo>
                  <a:pt x="2393413" y="605409"/>
                </a:lnTo>
                <a:lnTo>
                  <a:pt x="0" y="605409"/>
                </a:lnTo>
                <a:lnTo>
                  <a:pt x="0" y="0"/>
                </a:lnTo>
                <a:close/>
              </a:path>
            </a:pathLst>
          </a:custGeom>
          <a:blipFill>
            <a:blip r:embed="rId4"/>
            <a:stretch>
              <a:fillRect t="-49539" b="-65202"/>
            </a:stretch>
          </a:blipFill>
        </p:spPr>
      </p:sp>
      <p:grpSp>
        <p:nvGrpSpPr>
          <p:cNvPr id="5" name="Group 5"/>
          <p:cNvGrpSpPr/>
          <p:nvPr/>
        </p:nvGrpSpPr>
        <p:grpSpPr>
          <a:xfrm>
            <a:off x="2136562" y="0"/>
            <a:ext cx="16151438" cy="707336"/>
            <a:chOff x="0" y="0"/>
            <a:chExt cx="21535250" cy="943115"/>
          </a:xfrm>
        </p:grpSpPr>
        <p:sp>
          <p:nvSpPr>
            <p:cNvPr id="6" name="Freeform 6"/>
            <p:cNvSpPr/>
            <p:nvPr/>
          </p:nvSpPr>
          <p:spPr>
            <a:xfrm>
              <a:off x="0" y="0"/>
              <a:ext cx="21535262" cy="943102"/>
            </a:xfrm>
            <a:custGeom>
              <a:avLst/>
              <a:gdLst/>
              <a:ahLst/>
              <a:cxnLst/>
              <a:rect l="l" t="t" r="r" b="b"/>
              <a:pathLst>
                <a:path w="21535262" h="943102">
                  <a:moveTo>
                    <a:pt x="0" y="0"/>
                  </a:moveTo>
                  <a:lnTo>
                    <a:pt x="21535262" y="0"/>
                  </a:lnTo>
                  <a:lnTo>
                    <a:pt x="21535262" y="943102"/>
                  </a:lnTo>
                  <a:lnTo>
                    <a:pt x="0" y="943102"/>
                  </a:lnTo>
                  <a:close/>
                </a:path>
              </a:pathLst>
            </a:custGeom>
            <a:solidFill>
              <a:srgbClr val="FF9525"/>
            </a:solidFill>
          </p:spPr>
        </p:sp>
      </p:grpSp>
      <p:sp>
        <p:nvSpPr>
          <p:cNvPr id="7" name="TextBox 7"/>
          <p:cNvSpPr txBox="1"/>
          <p:nvPr/>
        </p:nvSpPr>
        <p:spPr>
          <a:xfrm>
            <a:off x="1348740" y="1102233"/>
            <a:ext cx="15590520" cy="2306574"/>
          </a:xfrm>
          <a:prstGeom prst="rect">
            <a:avLst/>
          </a:prstGeom>
        </p:spPr>
        <p:txBody>
          <a:bodyPr lIns="0" tIns="0" rIns="0" bIns="0" rtlCol="0" anchor="t">
            <a:spAutoFit/>
          </a:bodyPr>
          <a:lstStyle/>
          <a:p>
            <a:pPr algn="l">
              <a:lnSpc>
                <a:spcPts val="7128"/>
              </a:lnSpc>
            </a:pPr>
            <a:r>
              <a:rPr lang="en-US" sz="6600" b="1" spc="-39">
                <a:solidFill>
                  <a:srgbClr val="FF6D25"/>
                </a:solidFill>
                <a:latin typeface="TT Rounds Condensed Bold"/>
                <a:ea typeface="TT Rounds Condensed Bold"/>
                <a:cs typeface="TT Rounds Condensed Bold"/>
                <a:sym typeface="TT Rounds Condensed Bold"/>
              </a:rPr>
              <a:t>Nationale Arbeitsgesetzgebung: Spanien</a:t>
            </a:r>
          </a:p>
          <a:p>
            <a:pPr algn="l">
              <a:lnSpc>
                <a:spcPts val="7128"/>
              </a:lnSpc>
            </a:pPr>
            <a:endParaRPr lang="en-US" sz="6600" b="1" spc="-39">
              <a:solidFill>
                <a:srgbClr val="FF6D25"/>
              </a:solidFill>
              <a:latin typeface="TT Rounds Condensed Bold"/>
              <a:ea typeface="TT Rounds Condensed Bold"/>
              <a:cs typeface="TT Rounds Condensed Bold"/>
              <a:sym typeface="TT Rounds Condensed Bold"/>
            </a:endParaRPr>
          </a:p>
          <a:p>
            <a:pPr algn="l">
              <a:lnSpc>
                <a:spcPts val="3888"/>
              </a:lnSpc>
            </a:pPr>
            <a:endParaRPr lang="en-US" sz="6600" b="1" spc="-39">
              <a:solidFill>
                <a:srgbClr val="FF6D25"/>
              </a:solidFill>
              <a:latin typeface="TT Rounds Condensed Bold"/>
              <a:ea typeface="TT Rounds Condensed Bold"/>
              <a:cs typeface="TT Rounds Condensed Bold"/>
              <a:sym typeface="TT Rounds Condensed Bold"/>
            </a:endParaRPr>
          </a:p>
        </p:txBody>
      </p:sp>
      <p:grpSp>
        <p:nvGrpSpPr>
          <p:cNvPr id="8" name="Group 8"/>
          <p:cNvGrpSpPr/>
          <p:nvPr/>
        </p:nvGrpSpPr>
        <p:grpSpPr>
          <a:xfrm>
            <a:off x="1752600" y="2782054"/>
            <a:ext cx="7829121" cy="3146992"/>
            <a:chOff x="0" y="0"/>
            <a:chExt cx="10438828" cy="4195989"/>
          </a:xfrm>
        </p:grpSpPr>
        <p:sp>
          <p:nvSpPr>
            <p:cNvPr id="9" name="Freeform 9"/>
            <p:cNvSpPr/>
            <p:nvPr/>
          </p:nvSpPr>
          <p:spPr>
            <a:xfrm>
              <a:off x="0" y="0"/>
              <a:ext cx="10438828" cy="4195986"/>
            </a:xfrm>
            <a:custGeom>
              <a:avLst/>
              <a:gdLst/>
              <a:ahLst/>
              <a:cxnLst/>
              <a:rect l="l" t="t" r="r" b="b"/>
              <a:pathLst>
                <a:path w="10438828" h="4195986">
                  <a:moveTo>
                    <a:pt x="0" y="0"/>
                  </a:moveTo>
                  <a:lnTo>
                    <a:pt x="10438828" y="0"/>
                  </a:lnTo>
                  <a:lnTo>
                    <a:pt x="10438828" y="4195986"/>
                  </a:lnTo>
                  <a:lnTo>
                    <a:pt x="0" y="4195986"/>
                  </a:lnTo>
                  <a:close/>
                </a:path>
              </a:pathLst>
            </a:custGeom>
            <a:blipFill>
              <a:blip r:embed="rId5">
                <a:alphaModFix amt="0"/>
              </a:blip>
              <a:stretch>
                <a:fillRect t="-28267" r="1180" b="32461"/>
              </a:stretch>
            </a:blipFill>
          </p:spPr>
        </p:sp>
        <p:sp>
          <p:nvSpPr>
            <p:cNvPr id="10" name="TextBox 10"/>
            <p:cNvSpPr txBox="1"/>
            <p:nvPr/>
          </p:nvSpPr>
          <p:spPr>
            <a:xfrm>
              <a:off x="0" y="-19050"/>
              <a:ext cx="10438828" cy="4215039"/>
            </a:xfrm>
            <a:prstGeom prst="rect">
              <a:avLst/>
            </a:prstGeom>
          </p:spPr>
          <p:txBody>
            <a:bodyPr lIns="0" tIns="0" rIns="0" bIns="0" rtlCol="0" anchor="b"/>
            <a:lstStyle/>
            <a:p>
              <a:pPr algn="l">
                <a:lnSpc>
                  <a:spcPts val="3888"/>
                </a:lnSpc>
              </a:pPr>
              <a:endParaRPr dirty="0"/>
            </a:p>
            <a:p>
              <a:pPr algn="l">
                <a:lnSpc>
                  <a:spcPts val="3888"/>
                </a:lnSpc>
              </a:pPr>
              <a:endParaRPr dirty="0"/>
            </a:p>
            <a:p>
              <a:pPr algn="l">
                <a:lnSpc>
                  <a:spcPts val="3888"/>
                </a:lnSpc>
              </a:pPr>
              <a:r>
                <a:rPr lang="en-US" sz="3600" u="sng" dirty="0">
                  <a:solidFill>
                    <a:srgbClr val="000000"/>
                  </a:solidFill>
                  <a:latin typeface="Calibri (MS)"/>
                  <a:ea typeface="Calibri (MS)"/>
                  <a:cs typeface="Calibri (MS)"/>
                  <a:sym typeface="Calibri (MS)"/>
                  <a:hlinkClick r:id="rId6" tooltip="https://www.boe.es/buscar/act.php?id=BOE-A-2015-11430"/>
                </a:rPr>
                <a:t>Arbeitnehmerstatut</a:t>
              </a:r>
            </a:p>
            <a:p>
              <a:pPr algn="l">
                <a:lnSpc>
                  <a:spcPts val="3888"/>
                </a:lnSpc>
              </a:pPr>
              <a:endParaRPr lang="en-US" sz="3600" u="sng" dirty="0">
                <a:solidFill>
                  <a:srgbClr val="000000"/>
                </a:solidFill>
                <a:latin typeface="Calibri (MS)"/>
                <a:ea typeface="Calibri (MS)"/>
                <a:cs typeface="Calibri (MS)"/>
                <a:sym typeface="Calibri (MS)"/>
                <a:hlinkClick r:id="rId6" tooltip="https://www.boe.es/buscar/act.php?id=BOE-A-2015-11430"/>
              </a:endParaRPr>
            </a:p>
            <a:p>
              <a:pPr algn="l">
                <a:lnSpc>
                  <a:spcPts val="3888"/>
                </a:lnSpc>
              </a:pPr>
              <a:r>
                <a:rPr lang="en-US" sz="3600" u="sng" dirty="0">
                  <a:solidFill>
                    <a:srgbClr val="000000"/>
                  </a:solidFill>
                  <a:latin typeface="Calibri (MS)"/>
                  <a:ea typeface="Calibri (MS)"/>
                  <a:cs typeface="Calibri (MS)"/>
                  <a:sym typeface="Calibri (MS)"/>
                  <a:hlinkClick r:id="rId7" tooltip="https://www.boe.es/buscar/act.php?id=BOE-A-2015-11430&amp;p=20230317&amp;tn=1#a34-"/>
                </a:rPr>
                <a:t>Königliches Gesetzesdekret 2/2015 </a:t>
              </a:r>
            </a:p>
            <a:p>
              <a:pPr algn="l">
                <a:lnSpc>
                  <a:spcPts val="3888"/>
                </a:lnSpc>
              </a:pPr>
              <a:endParaRPr lang="en-US" sz="3600" u="sng" dirty="0">
                <a:solidFill>
                  <a:srgbClr val="000000"/>
                </a:solidFill>
                <a:latin typeface="Calibri (MS)"/>
                <a:ea typeface="Calibri (MS)"/>
                <a:cs typeface="Calibri (MS)"/>
                <a:sym typeface="Calibri (MS)"/>
                <a:hlinkClick r:id="rId7" tooltip="https://www.boe.es/buscar/act.php?id=BOE-A-2015-11430&amp;p=20230317&amp;tn=1#a34-"/>
              </a:endParaRPr>
            </a:p>
          </p:txBody>
        </p:sp>
      </p:grpSp>
      <p:sp>
        <p:nvSpPr>
          <p:cNvPr id="11" name="Freeform 11"/>
          <p:cNvSpPr/>
          <p:nvPr/>
        </p:nvSpPr>
        <p:spPr>
          <a:xfrm>
            <a:off x="11203661" y="2782054"/>
            <a:ext cx="7084339" cy="4722892"/>
          </a:xfrm>
          <a:custGeom>
            <a:avLst/>
            <a:gdLst/>
            <a:ahLst/>
            <a:cxnLst/>
            <a:rect l="l" t="t" r="r" b="b"/>
            <a:pathLst>
              <a:path w="7084339" h="4722892">
                <a:moveTo>
                  <a:pt x="0" y="0"/>
                </a:moveTo>
                <a:lnTo>
                  <a:pt x="7084339" y="0"/>
                </a:lnTo>
                <a:lnTo>
                  <a:pt x="7084339" y="4722892"/>
                </a:lnTo>
                <a:lnTo>
                  <a:pt x="0" y="4722892"/>
                </a:lnTo>
                <a:lnTo>
                  <a:pt x="0" y="0"/>
                </a:lnTo>
                <a:close/>
              </a:path>
            </a:pathLst>
          </a:custGeom>
          <a:blipFill>
            <a:blip r:embed="rId8"/>
            <a:stretch>
              <a:fillRect/>
            </a:stretch>
          </a:blipFill>
        </p:spPr>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descr="Uma imagem com texto, Tipo de letra, captura de ecrã, Gráficos  Descrição gerada automaticamente"/>
          <p:cNvSpPr/>
          <p:nvPr/>
        </p:nvSpPr>
        <p:spPr>
          <a:xfrm>
            <a:off x="264824" y="9690668"/>
            <a:ext cx="2399309" cy="535315"/>
          </a:xfrm>
          <a:custGeom>
            <a:avLst/>
            <a:gdLst/>
            <a:ahLst/>
            <a:cxnLst/>
            <a:rect l="l" t="t" r="r" b="b"/>
            <a:pathLst>
              <a:path w="2399309" h="535315">
                <a:moveTo>
                  <a:pt x="0" y="0"/>
                </a:moveTo>
                <a:lnTo>
                  <a:pt x="2399309" y="0"/>
                </a:lnTo>
                <a:lnTo>
                  <a:pt x="2399309" y="535315"/>
                </a:lnTo>
                <a:lnTo>
                  <a:pt x="0" y="535315"/>
                </a:lnTo>
                <a:lnTo>
                  <a:pt x="0" y="0"/>
                </a:lnTo>
                <a:close/>
              </a:path>
            </a:pathLst>
          </a:custGeom>
          <a:blipFill>
            <a:blip r:embed="rId2"/>
            <a:stretch>
              <a:fillRect/>
            </a:stretch>
          </a:blipFill>
        </p:spPr>
      </p:sp>
      <p:sp>
        <p:nvSpPr>
          <p:cNvPr id="3" name="Freeform 3"/>
          <p:cNvSpPr/>
          <p:nvPr/>
        </p:nvSpPr>
        <p:spPr>
          <a:xfrm>
            <a:off x="42758" y="9682944"/>
            <a:ext cx="2393413" cy="502129"/>
          </a:xfrm>
          <a:custGeom>
            <a:avLst/>
            <a:gdLst/>
            <a:ahLst/>
            <a:cxnLst/>
            <a:rect l="l" t="t" r="r" b="b"/>
            <a:pathLst>
              <a:path w="2393413" h="502129">
                <a:moveTo>
                  <a:pt x="0" y="0"/>
                </a:moveTo>
                <a:lnTo>
                  <a:pt x="2393413" y="0"/>
                </a:lnTo>
                <a:lnTo>
                  <a:pt x="2393413" y="502129"/>
                </a:lnTo>
                <a:lnTo>
                  <a:pt x="0" y="502129"/>
                </a:lnTo>
                <a:lnTo>
                  <a:pt x="0" y="0"/>
                </a:lnTo>
                <a:close/>
              </a:path>
            </a:pathLst>
          </a:custGeom>
          <a:blipFill>
            <a:blip r:embed="rId3"/>
            <a:stretch>
              <a:fillRect/>
            </a:stretch>
          </a:blipFill>
        </p:spPr>
      </p:sp>
      <p:sp>
        <p:nvSpPr>
          <p:cNvPr id="4" name="Freeform 4" descr="Uma imagem com Tipo de letra, Gráficos, logótipo, captura de ecrã  Descrição gerada automaticamente"/>
          <p:cNvSpPr/>
          <p:nvPr/>
        </p:nvSpPr>
        <p:spPr>
          <a:xfrm>
            <a:off x="-134350" y="181680"/>
            <a:ext cx="2393413" cy="605409"/>
          </a:xfrm>
          <a:custGeom>
            <a:avLst/>
            <a:gdLst/>
            <a:ahLst/>
            <a:cxnLst/>
            <a:rect l="l" t="t" r="r" b="b"/>
            <a:pathLst>
              <a:path w="2393413" h="605409">
                <a:moveTo>
                  <a:pt x="0" y="0"/>
                </a:moveTo>
                <a:lnTo>
                  <a:pt x="2393413" y="0"/>
                </a:lnTo>
                <a:lnTo>
                  <a:pt x="2393413" y="605409"/>
                </a:lnTo>
                <a:lnTo>
                  <a:pt x="0" y="605409"/>
                </a:lnTo>
                <a:lnTo>
                  <a:pt x="0" y="0"/>
                </a:lnTo>
                <a:close/>
              </a:path>
            </a:pathLst>
          </a:custGeom>
          <a:blipFill>
            <a:blip r:embed="rId4"/>
            <a:stretch>
              <a:fillRect t="-49539" b="-65202"/>
            </a:stretch>
          </a:blipFill>
        </p:spPr>
      </p:sp>
      <p:grpSp>
        <p:nvGrpSpPr>
          <p:cNvPr id="5" name="Group 5"/>
          <p:cNvGrpSpPr/>
          <p:nvPr/>
        </p:nvGrpSpPr>
        <p:grpSpPr>
          <a:xfrm>
            <a:off x="2136562" y="0"/>
            <a:ext cx="16151438" cy="707336"/>
            <a:chOff x="0" y="0"/>
            <a:chExt cx="21535250" cy="943115"/>
          </a:xfrm>
        </p:grpSpPr>
        <p:sp>
          <p:nvSpPr>
            <p:cNvPr id="6" name="Freeform 6"/>
            <p:cNvSpPr/>
            <p:nvPr/>
          </p:nvSpPr>
          <p:spPr>
            <a:xfrm>
              <a:off x="0" y="0"/>
              <a:ext cx="21535262" cy="943102"/>
            </a:xfrm>
            <a:custGeom>
              <a:avLst/>
              <a:gdLst/>
              <a:ahLst/>
              <a:cxnLst/>
              <a:rect l="l" t="t" r="r" b="b"/>
              <a:pathLst>
                <a:path w="21535262" h="943102">
                  <a:moveTo>
                    <a:pt x="0" y="0"/>
                  </a:moveTo>
                  <a:lnTo>
                    <a:pt x="21535262" y="0"/>
                  </a:lnTo>
                  <a:lnTo>
                    <a:pt x="21535262" y="943102"/>
                  </a:lnTo>
                  <a:lnTo>
                    <a:pt x="0" y="943102"/>
                  </a:lnTo>
                  <a:close/>
                </a:path>
              </a:pathLst>
            </a:custGeom>
            <a:solidFill>
              <a:srgbClr val="FF9525"/>
            </a:solidFill>
          </p:spPr>
        </p:sp>
      </p:grpSp>
      <p:sp>
        <p:nvSpPr>
          <p:cNvPr id="7" name="Freeform 7"/>
          <p:cNvSpPr/>
          <p:nvPr/>
        </p:nvSpPr>
        <p:spPr>
          <a:xfrm>
            <a:off x="10686923" y="2503932"/>
            <a:ext cx="7601077" cy="5087971"/>
          </a:xfrm>
          <a:custGeom>
            <a:avLst/>
            <a:gdLst/>
            <a:ahLst/>
            <a:cxnLst/>
            <a:rect l="l" t="t" r="r" b="b"/>
            <a:pathLst>
              <a:path w="7601077" h="5087971">
                <a:moveTo>
                  <a:pt x="0" y="0"/>
                </a:moveTo>
                <a:lnTo>
                  <a:pt x="7601077" y="0"/>
                </a:lnTo>
                <a:lnTo>
                  <a:pt x="7601077" y="5087971"/>
                </a:lnTo>
                <a:lnTo>
                  <a:pt x="0" y="5087971"/>
                </a:lnTo>
                <a:lnTo>
                  <a:pt x="0" y="0"/>
                </a:lnTo>
                <a:close/>
              </a:path>
            </a:pathLst>
          </a:custGeom>
          <a:blipFill>
            <a:blip r:embed="rId5"/>
            <a:stretch>
              <a:fillRect/>
            </a:stretch>
          </a:blipFill>
        </p:spPr>
      </p:sp>
      <p:sp>
        <p:nvSpPr>
          <p:cNvPr id="8" name="TextBox 8"/>
          <p:cNvSpPr txBox="1"/>
          <p:nvPr/>
        </p:nvSpPr>
        <p:spPr>
          <a:xfrm>
            <a:off x="1348740" y="1102233"/>
            <a:ext cx="15590520" cy="1401699"/>
          </a:xfrm>
          <a:prstGeom prst="rect">
            <a:avLst/>
          </a:prstGeom>
        </p:spPr>
        <p:txBody>
          <a:bodyPr lIns="0" tIns="0" rIns="0" bIns="0" rtlCol="0" anchor="t">
            <a:spAutoFit/>
          </a:bodyPr>
          <a:lstStyle/>
          <a:p>
            <a:pPr algn="l">
              <a:lnSpc>
                <a:spcPts val="7128"/>
              </a:lnSpc>
            </a:pPr>
            <a:r>
              <a:rPr lang="en-US" sz="6600" b="1" spc="-39">
                <a:solidFill>
                  <a:srgbClr val="FF6D25"/>
                </a:solidFill>
                <a:latin typeface="TT Rounds Condensed Bold"/>
                <a:ea typeface="TT Rounds Condensed Bold"/>
                <a:cs typeface="TT Rounds Condensed Bold"/>
                <a:sym typeface="TT Rounds Condensed Bold"/>
              </a:rPr>
              <a:t>Nationale Arbeitsgesetzgebung: Italien</a:t>
            </a:r>
          </a:p>
          <a:p>
            <a:pPr algn="l">
              <a:lnSpc>
                <a:spcPts val="3888"/>
              </a:lnSpc>
            </a:pPr>
            <a:endParaRPr lang="en-US" sz="6600" b="1" spc="-39">
              <a:solidFill>
                <a:srgbClr val="FF6D25"/>
              </a:solidFill>
              <a:latin typeface="TT Rounds Condensed Bold"/>
              <a:ea typeface="TT Rounds Condensed Bold"/>
              <a:cs typeface="TT Rounds Condensed Bold"/>
              <a:sym typeface="TT Rounds Condensed Bold"/>
            </a:endParaRPr>
          </a:p>
        </p:txBody>
      </p:sp>
      <p:sp>
        <p:nvSpPr>
          <p:cNvPr id="9" name="TextBox 9"/>
          <p:cNvSpPr txBox="1"/>
          <p:nvPr/>
        </p:nvSpPr>
        <p:spPr>
          <a:xfrm>
            <a:off x="1239464" y="4369395"/>
            <a:ext cx="9113758" cy="1731243"/>
          </a:xfrm>
          <a:prstGeom prst="rect">
            <a:avLst/>
          </a:prstGeom>
        </p:spPr>
        <p:txBody>
          <a:bodyPr lIns="0" tIns="0" rIns="0" bIns="0" rtlCol="0" anchor="t">
            <a:spAutoFit/>
          </a:bodyPr>
          <a:lstStyle/>
          <a:p>
            <a:pPr algn="l">
              <a:lnSpc>
                <a:spcPts val="4536"/>
              </a:lnSpc>
            </a:pPr>
            <a:r>
              <a:rPr lang="en-US" sz="4200" u="sng" dirty="0" err="1">
                <a:solidFill>
                  <a:srgbClr val="000000"/>
                </a:solidFill>
                <a:latin typeface="Calibri (MS)"/>
                <a:ea typeface="Calibri (MS)"/>
                <a:cs typeface="Calibri (MS)"/>
                <a:sym typeface="Calibri (MS)"/>
                <a:hlinkClick r:id="rId6" tooltip="https://www.unar.it/portale/web/unar-en/italian"/>
              </a:rPr>
              <a:t>Arbeitnehmerstatut</a:t>
            </a:r>
            <a:endParaRPr lang="en-US" sz="4200" u="sng" dirty="0">
              <a:solidFill>
                <a:srgbClr val="000000"/>
              </a:solidFill>
              <a:latin typeface="Calibri (MS)"/>
              <a:ea typeface="Calibri (MS)"/>
              <a:cs typeface="Calibri (MS)"/>
              <a:sym typeface="Calibri (MS)"/>
              <a:hlinkClick r:id="rId6" tooltip="https://www.unar.it/portale/web/unar-en/italian"/>
            </a:endParaRPr>
          </a:p>
          <a:p>
            <a:pPr algn="l">
              <a:lnSpc>
                <a:spcPts val="4536"/>
              </a:lnSpc>
            </a:pPr>
            <a:endParaRPr lang="en-US" sz="4200" u="sng" dirty="0">
              <a:solidFill>
                <a:srgbClr val="000000"/>
              </a:solidFill>
              <a:latin typeface="Calibri (MS)"/>
              <a:ea typeface="Calibri (MS)"/>
              <a:cs typeface="Calibri (MS)"/>
              <a:sym typeface="Calibri (MS)"/>
              <a:hlinkClick r:id="rId6" tooltip="https://www.unar.it/portale/web/unar-en/italian"/>
            </a:endParaRPr>
          </a:p>
          <a:p>
            <a:pPr algn="l">
              <a:lnSpc>
                <a:spcPts val="4536"/>
              </a:lnSpc>
              <a:spcBef>
                <a:spcPct val="0"/>
              </a:spcBef>
            </a:pPr>
            <a:r>
              <a:rPr lang="en-US" sz="4200" u="sng" dirty="0" err="1">
                <a:solidFill>
                  <a:srgbClr val="000000"/>
                </a:solidFill>
                <a:latin typeface="Calibri (MS)"/>
                <a:ea typeface="Calibri (MS)"/>
                <a:cs typeface="Calibri (MS)"/>
                <a:sym typeface="Calibri (MS)"/>
                <a:hlinkClick r:id="rId7" tooltip="https://distaccoue.lavoro.gov.it/en-gb/Thematic-Areas/Thematic-area-detail/id/3/National-Collective-agreements"/>
              </a:rPr>
              <a:t>Nationaler</a:t>
            </a:r>
            <a:r>
              <a:rPr lang="en-US" sz="4200" u="sng" dirty="0">
                <a:solidFill>
                  <a:srgbClr val="000000"/>
                </a:solidFill>
                <a:latin typeface="Calibri (MS)"/>
                <a:ea typeface="Calibri (MS)"/>
                <a:cs typeface="Calibri (MS)"/>
                <a:sym typeface="Calibri (MS)"/>
                <a:hlinkClick r:id="rId7" tooltip="https://distaccoue.lavoro.gov.it/en-gb/Thematic-Areas/Thematic-area-detail/id/3/National-Collective-agreements"/>
              </a:rPr>
              <a:t> </a:t>
            </a:r>
            <a:r>
              <a:rPr lang="en-US" sz="4200" u="sng" dirty="0" err="1">
                <a:solidFill>
                  <a:srgbClr val="000000"/>
                </a:solidFill>
                <a:latin typeface="Calibri (MS)"/>
                <a:ea typeface="Calibri (MS)"/>
                <a:cs typeface="Calibri (MS)"/>
                <a:sym typeface="Calibri (MS)"/>
                <a:hlinkClick r:id="rId7" tooltip="https://distaccoue.lavoro.gov.it/en-gb/Thematic-Areas/Thematic-area-detail/id/3/National-Collective-agreements"/>
              </a:rPr>
              <a:t>Tarifvertrag</a:t>
            </a:r>
            <a:r>
              <a:rPr lang="en-US" sz="4200" dirty="0">
                <a:solidFill>
                  <a:srgbClr val="000000"/>
                </a:solidFill>
                <a:latin typeface="Calibri (MS)"/>
                <a:ea typeface="Calibri (MS)"/>
                <a:cs typeface="Calibri (MS)"/>
                <a:sym typeface="Calibri (MS)"/>
              </a:rPr>
              <a:t>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descr="Uma imagem com texto, Tipo de letra, captura de ecrã, Gráficos  Descrição gerada automaticamente"/>
          <p:cNvSpPr/>
          <p:nvPr/>
        </p:nvSpPr>
        <p:spPr>
          <a:xfrm>
            <a:off x="264824" y="9690668"/>
            <a:ext cx="2399309" cy="535315"/>
          </a:xfrm>
          <a:custGeom>
            <a:avLst/>
            <a:gdLst/>
            <a:ahLst/>
            <a:cxnLst/>
            <a:rect l="l" t="t" r="r" b="b"/>
            <a:pathLst>
              <a:path w="2399309" h="535315">
                <a:moveTo>
                  <a:pt x="0" y="0"/>
                </a:moveTo>
                <a:lnTo>
                  <a:pt x="2399309" y="0"/>
                </a:lnTo>
                <a:lnTo>
                  <a:pt x="2399309" y="535315"/>
                </a:lnTo>
                <a:lnTo>
                  <a:pt x="0" y="535315"/>
                </a:lnTo>
                <a:lnTo>
                  <a:pt x="0" y="0"/>
                </a:lnTo>
                <a:close/>
              </a:path>
            </a:pathLst>
          </a:custGeom>
          <a:blipFill>
            <a:blip r:embed="rId2"/>
            <a:stretch>
              <a:fillRect/>
            </a:stretch>
          </a:blipFill>
        </p:spPr>
      </p:sp>
      <p:sp>
        <p:nvSpPr>
          <p:cNvPr id="3" name="Freeform 3"/>
          <p:cNvSpPr/>
          <p:nvPr/>
        </p:nvSpPr>
        <p:spPr>
          <a:xfrm>
            <a:off x="42758" y="9682944"/>
            <a:ext cx="2393413" cy="502129"/>
          </a:xfrm>
          <a:custGeom>
            <a:avLst/>
            <a:gdLst/>
            <a:ahLst/>
            <a:cxnLst/>
            <a:rect l="l" t="t" r="r" b="b"/>
            <a:pathLst>
              <a:path w="2393413" h="502129">
                <a:moveTo>
                  <a:pt x="0" y="0"/>
                </a:moveTo>
                <a:lnTo>
                  <a:pt x="2393413" y="0"/>
                </a:lnTo>
                <a:lnTo>
                  <a:pt x="2393413" y="502129"/>
                </a:lnTo>
                <a:lnTo>
                  <a:pt x="0" y="502129"/>
                </a:lnTo>
                <a:lnTo>
                  <a:pt x="0" y="0"/>
                </a:lnTo>
                <a:close/>
              </a:path>
            </a:pathLst>
          </a:custGeom>
          <a:blipFill>
            <a:blip r:embed="rId3"/>
            <a:stretch>
              <a:fillRect/>
            </a:stretch>
          </a:blipFill>
        </p:spPr>
      </p:sp>
      <p:sp>
        <p:nvSpPr>
          <p:cNvPr id="4" name="Freeform 4" descr="Uma imagem com Tipo de letra, Gráficos, logótipo, captura de ecrã  Descrição gerada automaticamente"/>
          <p:cNvSpPr/>
          <p:nvPr/>
        </p:nvSpPr>
        <p:spPr>
          <a:xfrm>
            <a:off x="-134350" y="181680"/>
            <a:ext cx="2393413" cy="605409"/>
          </a:xfrm>
          <a:custGeom>
            <a:avLst/>
            <a:gdLst/>
            <a:ahLst/>
            <a:cxnLst/>
            <a:rect l="l" t="t" r="r" b="b"/>
            <a:pathLst>
              <a:path w="2393413" h="605409">
                <a:moveTo>
                  <a:pt x="0" y="0"/>
                </a:moveTo>
                <a:lnTo>
                  <a:pt x="2393413" y="0"/>
                </a:lnTo>
                <a:lnTo>
                  <a:pt x="2393413" y="605409"/>
                </a:lnTo>
                <a:lnTo>
                  <a:pt x="0" y="605409"/>
                </a:lnTo>
                <a:lnTo>
                  <a:pt x="0" y="0"/>
                </a:lnTo>
                <a:close/>
              </a:path>
            </a:pathLst>
          </a:custGeom>
          <a:blipFill>
            <a:blip r:embed="rId4"/>
            <a:stretch>
              <a:fillRect t="-49539" b="-65202"/>
            </a:stretch>
          </a:blipFill>
        </p:spPr>
      </p:sp>
      <p:grpSp>
        <p:nvGrpSpPr>
          <p:cNvPr id="5" name="Group 5"/>
          <p:cNvGrpSpPr/>
          <p:nvPr/>
        </p:nvGrpSpPr>
        <p:grpSpPr>
          <a:xfrm>
            <a:off x="2136562" y="0"/>
            <a:ext cx="16151438" cy="707336"/>
            <a:chOff x="0" y="0"/>
            <a:chExt cx="21535250" cy="943115"/>
          </a:xfrm>
        </p:grpSpPr>
        <p:sp>
          <p:nvSpPr>
            <p:cNvPr id="6" name="Freeform 6"/>
            <p:cNvSpPr/>
            <p:nvPr/>
          </p:nvSpPr>
          <p:spPr>
            <a:xfrm>
              <a:off x="0" y="0"/>
              <a:ext cx="21535262" cy="943102"/>
            </a:xfrm>
            <a:custGeom>
              <a:avLst/>
              <a:gdLst/>
              <a:ahLst/>
              <a:cxnLst/>
              <a:rect l="l" t="t" r="r" b="b"/>
              <a:pathLst>
                <a:path w="21535262" h="943102">
                  <a:moveTo>
                    <a:pt x="0" y="0"/>
                  </a:moveTo>
                  <a:lnTo>
                    <a:pt x="21535262" y="0"/>
                  </a:lnTo>
                  <a:lnTo>
                    <a:pt x="21535262" y="943102"/>
                  </a:lnTo>
                  <a:lnTo>
                    <a:pt x="0" y="943102"/>
                  </a:lnTo>
                  <a:close/>
                </a:path>
              </a:pathLst>
            </a:custGeom>
            <a:solidFill>
              <a:srgbClr val="FF9525"/>
            </a:solidFill>
          </p:spPr>
        </p:sp>
      </p:grpSp>
      <p:sp>
        <p:nvSpPr>
          <p:cNvPr id="7" name="Freeform 7"/>
          <p:cNvSpPr/>
          <p:nvPr/>
        </p:nvSpPr>
        <p:spPr>
          <a:xfrm>
            <a:off x="11081209" y="2282136"/>
            <a:ext cx="7028991" cy="5271743"/>
          </a:xfrm>
          <a:custGeom>
            <a:avLst/>
            <a:gdLst/>
            <a:ahLst/>
            <a:cxnLst/>
            <a:rect l="l" t="t" r="r" b="b"/>
            <a:pathLst>
              <a:path w="7028991" h="5271743">
                <a:moveTo>
                  <a:pt x="0" y="0"/>
                </a:moveTo>
                <a:lnTo>
                  <a:pt x="7028991" y="0"/>
                </a:lnTo>
                <a:lnTo>
                  <a:pt x="7028991" y="5271743"/>
                </a:lnTo>
                <a:lnTo>
                  <a:pt x="0" y="5271743"/>
                </a:lnTo>
                <a:lnTo>
                  <a:pt x="0" y="0"/>
                </a:lnTo>
                <a:close/>
              </a:path>
            </a:pathLst>
          </a:custGeom>
          <a:blipFill>
            <a:blip r:embed="rId5"/>
            <a:stretch>
              <a:fillRect/>
            </a:stretch>
          </a:blipFill>
        </p:spPr>
      </p:sp>
      <p:sp>
        <p:nvSpPr>
          <p:cNvPr id="8" name="TextBox 8"/>
          <p:cNvSpPr txBox="1"/>
          <p:nvPr/>
        </p:nvSpPr>
        <p:spPr>
          <a:xfrm>
            <a:off x="1348740" y="1073658"/>
            <a:ext cx="15590520" cy="2888361"/>
          </a:xfrm>
          <a:prstGeom prst="rect">
            <a:avLst/>
          </a:prstGeom>
        </p:spPr>
        <p:txBody>
          <a:bodyPr lIns="0" tIns="0" rIns="0" bIns="0" rtlCol="0" anchor="t">
            <a:spAutoFit/>
          </a:bodyPr>
          <a:lstStyle/>
          <a:p>
            <a:pPr algn="l">
              <a:lnSpc>
                <a:spcPts val="4536"/>
              </a:lnSpc>
            </a:pPr>
            <a:r>
              <a:rPr lang="en-US" sz="4200" b="1" spc="-25">
                <a:solidFill>
                  <a:srgbClr val="FF6D25"/>
                </a:solidFill>
                <a:latin typeface="TT Rounds Condensed Bold"/>
                <a:ea typeface="TT Rounds Condensed Bold"/>
                <a:cs typeface="TT Rounds Condensed Bold"/>
                <a:sym typeface="TT Rounds Condensed Bold"/>
              </a:rPr>
              <a:t>Nationale Arbeitsgesetzgebung: Irland</a:t>
            </a:r>
          </a:p>
          <a:p>
            <a:pPr algn="l">
              <a:lnSpc>
                <a:spcPts val="7128"/>
              </a:lnSpc>
            </a:pPr>
            <a:endParaRPr lang="en-US" sz="4200" b="1" spc="-25">
              <a:solidFill>
                <a:srgbClr val="FF6D25"/>
              </a:solidFill>
              <a:latin typeface="TT Rounds Condensed Bold"/>
              <a:ea typeface="TT Rounds Condensed Bold"/>
              <a:cs typeface="TT Rounds Condensed Bold"/>
              <a:sym typeface="TT Rounds Condensed Bold"/>
            </a:endParaRPr>
          </a:p>
          <a:p>
            <a:pPr algn="l">
              <a:lnSpc>
                <a:spcPts val="7128"/>
              </a:lnSpc>
            </a:pPr>
            <a:endParaRPr lang="en-US" sz="4200" b="1" spc="-25">
              <a:solidFill>
                <a:srgbClr val="FF6D25"/>
              </a:solidFill>
              <a:latin typeface="TT Rounds Condensed Bold"/>
              <a:ea typeface="TT Rounds Condensed Bold"/>
              <a:cs typeface="TT Rounds Condensed Bold"/>
              <a:sym typeface="TT Rounds Condensed Bold"/>
            </a:endParaRPr>
          </a:p>
          <a:p>
            <a:pPr algn="l">
              <a:lnSpc>
                <a:spcPts val="3888"/>
              </a:lnSpc>
            </a:pPr>
            <a:endParaRPr lang="en-US" sz="4200" b="1" spc="-25">
              <a:solidFill>
                <a:srgbClr val="FF6D25"/>
              </a:solidFill>
              <a:latin typeface="TT Rounds Condensed Bold"/>
              <a:ea typeface="TT Rounds Condensed Bold"/>
              <a:cs typeface="TT Rounds Condensed Bold"/>
              <a:sym typeface="TT Rounds Condensed Bold"/>
            </a:endParaRPr>
          </a:p>
        </p:txBody>
      </p:sp>
      <p:sp>
        <p:nvSpPr>
          <p:cNvPr id="9" name="TextBox 9"/>
          <p:cNvSpPr txBox="1"/>
          <p:nvPr/>
        </p:nvSpPr>
        <p:spPr>
          <a:xfrm>
            <a:off x="1371273" y="2781300"/>
            <a:ext cx="9480618" cy="5300472"/>
          </a:xfrm>
          <a:prstGeom prst="rect">
            <a:avLst/>
          </a:prstGeom>
        </p:spPr>
        <p:txBody>
          <a:bodyPr lIns="0" tIns="0" rIns="0" bIns="0" rtlCol="0" anchor="t">
            <a:spAutoFit/>
          </a:bodyPr>
          <a:lstStyle/>
          <a:p>
            <a:pPr algn="l">
              <a:lnSpc>
                <a:spcPts val="4319"/>
              </a:lnSpc>
            </a:pPr>
            <a:r>
              <a:rPr lang="en-US" sz="3999" u="sng" spc="-23" dirty="0">
                <a:solidFill>
                  <a:srgbClr val="000000"/>
                </a:solidFill>
                <a:latin typeface="TT Rounds Condensed"/>
                <a:ea typeface="TT Rounds Condensed"/>
                <a:cs typeface="TT Rounds Condensed"/>
                <a:sym typeface="TT Rounds Condensed"/>
                <a:hlinkClick r:id="rId6" tooltip="https://www.irishstatutebook.ie/eli/1998/act/21/enacted/en/html"/>
              </a:rPr>
              <a:t>Gesetz zur Gleichstellung am Arbeitsplatz</a:t>
            </a:r>
          </a:p>
          <a:p>
            <a:pPr algn="l">
              <a:lnSpc>
                <a:spcPts val="4319"/>
              </a:lnSpc>
            </a:pPr>
            <a:endParaRPr lang="en-US" sz="3999" u="sng" spc="-23" dirty="0">
              <a:solidFill>
                <a:srgbClr val="000000"/>
              </a:solidFill>
              <a:latin typeface="TT Rounds Condensed"/>
              <a:ea typeface="TT Rounds Condensed"/>
              <a:cs typeface="TT Rounds Condensed"/>
              <a:sym typeface="TT Rounds Condensed"/>
              <a:hlinkClick r:id="rId6" tooltip="https://www.irishstatutebook.ie/eli/1998/act/21/enacted/en/html"/>
            </a:endParaRPr>
          </a:p>
          <a:p>
            <a:pPr algn="l">
              <a:lnSpc>
                <a:spcPts val="4319"/>
              </a:lnSpc>
            </a:pPr>
            <a:r>
              <a:rPr lang="en-US" sz="3999" u="sng" spc="-23" dirty="0">
                <a:solidFill>
                  <a:srgbClr val="000000"/>
                </a:solidFill>
                <a:latin typeface="TT Rounds Condensed"/>
                <a:ea typeface="TT Rounds Condensed"/>
                <a:cs typeface="TT Rounds Condensed"/>
                <a:sym typeface="TT Rounds Condensed"/>
                <a:hlinkClick r:id="rId7" tooltip="https://www.irishstatutebook.ie/eli/2000/act/8/enacted/en/index.html"/>
              </a:rPr>
              <a:t>Gesetz über die Gleichstellung von</a:t>
            </a:r>
            <a:r>
              <a:rPr lang="en-US" sz="3999" u="sng" spc="-23" dirty="0">
                <a:solidFill>
                  <a:srgbClr val="0070C0"/>
                </a:solidFill>
                <a:latin typeface="TT Rounds Condensed"/>
                <a:ea typeface="TT Rounds Condensed"/>
                <a:cs typeface="TT Rounds Condensed"/>
                <a:sym typeface="TT Rounds Condensed"/>
              </a:rPr>
              <a:t> 2000</a:t>
            </a:r>
          </a:p>
          <a:p>
            <a:pPr algn="l">
              <a:lnSpc>
                <a:spcPts val="4319"/>
              </a:lnSpc>
            </a:pPr>
            <a:endParaRPr lang="en-US" sz="3999" spc="-23" dirty="0">
              <a:solidFill>
                <a:srgbClr val="000000"/>
              </a:solidFill>
              <a:latin typeface="TT Rounds Condensed"/>
              <a:ea typeface="TT Rounds Condensed"/>
              <a:cs typeface="TT Rounds Condensed"/>
              <a:sym typeface="TT Rounds Condensed"/>
            </a:endParaRPr>
          </a:p>
          <a:p>
            <a:pPr algn="l">
              <a:lnSpc>
                <a:spcPts val="4319"/>
              </a:lnSpc>
            </a:pPr>
            <a:r>
              <a:rPr lang="en-US" sz="3999" u="sng" spc="-23" dirty="0">
                <a:solidFill>
                  <a:srgbClr val="000000"/>
                </a:solidFill>
                <a:latin typeface="TT Rounds Condensed"/>
                <a:ea typeface="TT Rounds Condensed"/>
                <a:cs typeface="TT Rounds Condensed"/>
                <a:sym typeface="TT Rounds Condensed"/>
                <a:hlinkClick r:id="rId8" tooltip="https://www.irishstatutebook.ie/eli/2025/act/16/enacted/en/html"/>
              </a:rPr>
              <a:t>Gesetz über das vertragliche Rentenalter 2025</a:t>
            </a:r>
          </a:p>
          <a:p>
            <a:pPr algn="l">
              <a:lnSpc>
                <a:spcPts val="4319"/>
              </a:lnSpc>
            </a:pPr>
            <a:endParaRPr lang="en-US" sz="3999" u="sng" spc="-23" dirty="0">
              <a:solidFill>
                <a:srgbClr val="000000"/>
              </a:solidFill>
              <a:latin typeface="TT Rounds Condensed"/>
              <a:ea typeface="TT Rounds Condensed"/>
              <a:cs typeface="TT Rounds Condensed"/>
              <a:sym typeface="TT Rounds Condensed"/>
              <a:hlinkClick r:id="rId8" tooltip="https://www.irishstatutebook.ie/eli/2025/act/16/enacted/en/html"/>
            </a:endParaRPr>
          </a:p>
          <a:p>
            <a:pPr algn="l">
              <a:lnSpc>
                <a:spcPts val="4319"/>
              </a:lnSpc>
            </a:pPr>
            <a:r>
              <a:rPr lang="en-US" sz="3999" u="sng" spc="-23" dirty="0">
                <a:solidFill>
                  <a:srgbClr val="000000"/>
                </a:solidFill>
                <a:latin typeface="TT Rounds Condensed"/>
                <a:ea typeface="TT Rounds Condensed"/>
                <a:cs typeface="TT Rounds Condensed"/>
                <a:sym typeface="TT Rounds Condensed"/>
                <a:hlinkClick r:id="rId9" tooltip="https://www.gov.ie/en/department-of-social-protection/campaigns/auto-enrolment/?gad_source=1&amp;gad_campaignid=21868806366&amp;gbraid=0AAAAA-cIHC2_N7XLhDud34s38e1HTBWpM&amp;gclid=Cj0KCQiAnJHMBhDAARIsABr7b84aT3im4D037zbvGY19jve4ZFGo3U6hlGsDeMXfBbkzM__STVSlrsgaAse_EALw_wcB"/>
              </a:rPr>
              <a:t>Gesetz über die automatische Anmeldung zur Altersvorsorge von 2025</a:t>
            </a:r>
          </a:p>
          <a:p>
            <a:pPr algn="l">
              <a:lnSpc>
                <a:spcPts val="7128"/>
              </a:lnSpc>
              <a:spcBef>
                <a:spcPct val="0"/>
              </a:spcBef>
            </a:pPr>
            <a:endParaRPr lang="en-US" sz="3999" u="sng" spc="-23" dirty="0">
              <a:solidFill>
                <a:srgbClr val="000000"/>
              </a:solidFill>
              <a:latin typeface="TT Rounds Condensed"/>
              <a:ea typeface="TT Rounds Condensed"/>
              <a:cs typeface="TT Rounds Condensed"/>
              <a:sym typeface="TT Rounds Condensed"/>
              <a:hlinkClick r:id="rId9" tooltip="https://www.gov.ie/en/department-of-social-protection/campaigns/auto-enrolment/?gad_source=1&amp;gad_campaignid=21868806366&amp;gbraid=0AAAAA-cIHC2_N7XLhDud34s38e1HTBWpM&amp;gclid=Cj0KCQiAnJHMBhDAARIsABr7b84aT3im4D037zbvGY19jve4ZFGo3U6hlGsDeMXfBbkzM__STVSlrsgaAse_EALw_wcB"/>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descr="Uma imagem com texto, Tipo de letra, captura de ecrã, Gráficos  Descrição gerada automaticamente"/>
          <p:cNvSpPr/>
          <p:nvPr/>
        </p:nvSpPr>
        <p:spPr>
          <a:xfrm>
            <a:off x="264824" y="9690668"/>
            <a:ext cx="2399309" cy="535315"/>
          </a:xfrm>
          <a:custGeom>
            <a:avLst/>
            <a:gdLst/>
            <a:ahLst/>
            <a:cxnLst/>
            <a:rect l="l" t="t" r="r" b="b"/>
            <a:pathLst>
              <a:path w="2399309" h="535315">
                <a:moveTo>
                  <a:pt x="0" y="0"/>
                </a:moveTo>
                <a:lnTo>
                  <a:pt x="2399309" y="0"/>
                </a:lnTo>
                <a:lnTo>
                  <a:pt x="2399309" y="535315"/>
                </a:lnTo>
                <a:lnTo>
                  <a:pt x="0" y="535315"/>
                </a:lnTo>
                <a:lnTo>
                  <a:pt x="0" y="0"/>
                </a:lnTo>
                <a:close/>
              </a:path>
            </a:pathLst>
          </a:custGeom>
          <a:blipFill>
            <a:blip r:embed="rId2"/>
            <a:stretch>
              <a:fillRect/>
            </a:stretch>
          </a:blipFill>
        </p:spPr>
      </p:sp>
      <p:sp>
        <p:nvSpPr>
          <p:cNvPr id="3" name="Freeform 3"/>
          <p:cNvSpPr/>
          <p:nvPr/>
        </p:nvSpPr>
        <p:spPr>
          <a:xfrm>
            <a:off x="42758" y="9682944"/>
            <a:ext cx="2393413" cy="502129"/>
          </a:xfrm>
          <a:custGeom>
            <a:avLst/>
            <a:gdLst/>
            <a:ahLst/>
            <a:cxnLst/>
            <a:rect l="l" t="t" r="r" b="b"/>
            <a:pathLst>
              <a:path w="2393413" h="502129">
                <a:moveTo>
                  <a:pt x="0" y="0"/>
                </a:moveTo>
                <a:lnTo>
                  <a:pt x="2393413" y="0"/>
                </a:lnTo>
                <a:lnTo>
                  <a:pt x="2393413" y="502129"/>
                </a:lnTo>
                <a:lnTo>
                  <a:pt x="0" y="502129"/>
                </a:lnTo>
                <a:lnTo>
                  <a:pt x="0" y="0"/>
                </a:lnTo>
                <a:close/>
              </a:path>
            </a:pathLst>
          </a:custGeom>
          <a:blipFill>
            <a:blip r:embed="rId3"/>
            <a:stretch>
              <a:fillRect/>
            </a:stretch>
          </a:blipFill>
        </p:spPr>
      </p:sp>
      <p:sp>
        <p:nvSpPr>
          <p:cNvPr id="4" name="Freeform 4" descr="Uma imagem com Tipo de letra, Gráficos, logótipo, captura de ecrã  Descrição gerada automaticamente"/>
          <p:cNvSpPr/>
          <p:nvPr/>
        </p:nvSpPr>
        <p:spPr>
          <a:xfrm>
            <a:off x="-134350" y="181680"/>
            <a:ext cx="2393413" cy="605409"/>
          </a:xfrm>
          <a:custGeom>
            <a:avLst/>
            <a:gdLst/>
            <a:ahLst/>
            <a:cxnLst/>
            <a:rect l="l" t="t" r="r" b="b"/>
            <a:pathLst>
              <a:path w="2393413" h="605409">
                <a:moveTo>
                  <a:pt x="0" y="0"/>
                </a:moveTo>
                <a:lnTo>
                  <a:pt x="2393413" y="0"/>
                </a:lnTo>
                <a:lnTo>
                  <a:pt x="2393413" y="605409"/>
                </a:lnTo>
                <a:lnTo>
                  <a:pt x="0" y="605409"/>
                </a:lnTo>
                <a:lnTo>
                  <a:pt x="0" y="0"/>
                </a:lnTo>
                <a:close/>
              </a:path>
            </a:pathLst>
          </a:custGeom>
          <a:blipFill>
            <a:blip r:embed="rId4"/>
            <a:stretch>
              <a:fillRect t="-49539" b="-65202"/>
            </a:stretch>
          </a:blipFill>
        </p:spPr>
      </p:sp>
      <p:grpSp>
        <p:nvGrpSpPr>
          <p:cNvPr id="5" name="Group 5"/>
          <p:cNvGrpSpPr/>
          <p:nvPr/>
        </p:nvGrpSpPr>
        <p:grpSpPr>
          <a:xfrm>
            <a:off x="2136562" y="0"/>
            <a:ext cx="16151438" cy="707336"/>
            <a:chOff x="0" y="0"/>
            <a:chExt cx="21535250" cy="943115"/>
          </a:xfrm>
        </p:grpSpPr>
        <p:sp>
          <p:nvSpPr>
            <p:cNvPr id="6" name="Freeform 6"/>
            <p:cNvSpPr/>
            <p:nvPr/>
          </p:nvSpPr>
          <p:spPr>
            <a:xfrm>
              <a:off x="0" y="0"/>
              <a:ext cx="21535262" cy="943102"/>
            </a:xfrm>
            <a:custGeom>
              <a:avLst/>
              <a:gdLst/>
              <a:ahLst/>
              <a:cxnLst/>
              <a:rect l="l" t="t" r="r" b="b"/>
              <a:pathLst>
                <a:path w="21535262" h="943102">
                  <a:moveTo>
                    <a:pt x="0" y="0"/>
                  </a:moveTo>
                  <a:lnTo>
                    <a:pt x="21535262" y="0"/>
                  </a:lnTo>
                  <a:lnTo>
                    <a:pt x="21535262" y="943102"/>
                  </a:lnTo>
                  <a:lnTo>
                    <a:pt x="0" y="943102"/>
                  </a:lnTo>
                  <a:close/>
                </a:path>
              </a:pathLst>
            </a:custGeom>
            <a:solidFill>
              <a:srgbClr val="FF9525"/>
            </a:solidFill>
          </p:spPr>
        </p:sp>
      </p:grpSp>
      <p:sp>
        <p:nvSpPr>
          <p:cNvPr id="7" name="Freeform 7"/>
          <p:cNvSpPr/>
          <p:nvPr/>
        </p:nvSpPr>
        <p:spPr>
          <a:xfrm>
            <a:off x="11621523" y="2104336"/>
            <a:ext cx="6666477" cy="4999857"/>
          </a:xfrm>
          <a:custGeom>
            <a:avLst/>
            <a:gdLst/>
            <a:ahLst/>
            <a:cxnLst/>
            <a:rect l="l" t="t" r="r" b="b"/>
            <a:pathLst>
              <a:path w="6666477" h="4999857">
                <a:moveTo>
                  <a:pt x="0" y="0"/>
                </a:moveTo>
                <a:lnTo>
                  <a:pt x="6666477" y="0"/>
                </a:lnTo>
                <a:lnTo>
                  <a:pt x="6666477" y="4999858"/>
                </a:lnTo>
                <a:lnTo>
                  <a:pt x="0" y="4999858"/>
                </a:lnTo>
                <a:lnTo>
                  <a:pt x="0" y="0"/>
                </a:lnTo>
                <a:close/>
              </a:path>
            </a:pathLst>
          </a:custGeom>
          <a:blipFill>
            <a:blip r:embed="rId5"/>
            <a:stretch>
              <a:fillRect/>
            </a:stretch>
          </a:blipFill>
        </p:spPr>
      </p:sp>
      <p:sp>
        <p:nvSpPr>
          <p:cNvPr id="8" name="TextBox 8"/>
          <p:cNvSpPr txBox="1"/>
          <p:nvPr/>
        </p:nvSpPr>
        <p:spPr>
          <a:xfrm>
            <a:off x="1348740" y="1083183"/>
            <a:ext cx="15590520" cy="978789"/>
          </a:xfrm>
          <a:prstGeom prst="rect">
            <a:avLst/>
          </a:prstGeom>
        </p:spPr>
        <p:txBody>
          <a:bodyPr lIns="0" tIns="0" rIns="0" bIns="0" rtlCol="0" anchor="t">
            <a:spAutoFit/>
          </a:bodyPr>
          <a:lstStyle/>
          <a:p>
            <a:pPr algn="l">
              <a:lnSpc>
                <a:spcPts val="3888"/>
              </a:lnSpc>
            </a:pPr>
            <a:r>
              <a:rPr lang="en-US" sz="3600" b="1" spc="-21">
                <a:solidFill>
                  <a:srgbClr val="FF6D25"/>
                </a:solidFill>
                <a:latin typeface="TT Rounds Condensed Bold"/>
                <a:ea typeface="TT Rounds Condensed Bold"/>
                <a:cs typeface="TT Rounds Condensed Bold"/>
                <a:sym typeface="TT Rounds Condensed Bold"/>
              </a:rPr>
              <a:t>Nationale Arbeitsgesetzgebung: Slowenien</a:t>
            </a:r>
          </a:p>
          <a:p>
            <a:pPr algn="l">
              <a:lnSpc>
                <a:spcPts val="3888"/>
              </a:lnSpc>
            </a:pPr>
            <a:endParaRPr lang="en-US" sz="3600" b="1" spc="-21">
              <a:solidFill>
                <a:srgbClr val="FF6D25"/>
              </a:solidFill>
              <a:latin typeface="TT Rounds Condensed Bold"/>
              <a:ea typeface="TT Rounds Condensed Bold"/>
              <a:cs typeface="TT Rounds Condensed Bold"/>
              <a:sym typeface="TT Rounds Condensed Bold"/>
            </a:endParaRPr>
          </a:p>
        </p:txBody>
      </p:sp>
      <p:sp>
        <p:nvSpPr>
          <p:cNvPr id="9" name="TextBox 9"/>
          <p:cNvSpPr txBox="1"/>
          <p:nvPr/>
        </p:nvSpPr>
        <p:spPr>
          <a:xfrm>
            <a:off x="1464478" y="2507247"/>
            <a:ext cx="10125888" cy="5426964"/>
          </a:xfrm>
          <a:prstGeom prst="rect">
            <a:avLst/>
          </a:prstGeom>
        </p:spPr>
        <p:txBody>
          <a:bodyPr lIns="0" tIns="0" rIns="0" bIns="0" rtlCol="0" anchor="t">
            <a:spAutoFit/>
          </a:bodyPr>
          <a:lstStyle/>
          <a:p>
            <a:pPr algn="l">
              <a:lnSpc>
                <a:spcPts val="3239"/>
              </a:lnSpc>
              <a:spcBef>
                <a:spcPct val="0"/>
              </a:spcBef>
            </a:pPr>
            <a:r>
              <a:rPr lang="en-US" sz="2999" dirty="0">
                <a:solidFill>
                  <a:srgbClr val="000000"/>
                </a:solidFill>
                <a:latin typeface="Calibri (MS)"/>
                <a:ea typeface="Calibri (MS)"/>
                <a:cs typeface="Calibri (MS)"/>
                <a:sym typeface="Calibri (MS)"/>
              </a:rPr>
              <a:t> </a:t>
            </a:r>
            <a:r>
              <a:rPr lang="en-US" sz="2999" dirty="0" err="1">
                <a:solidFill>
                  <a:srgbClr val="000000"/>
                </a:solidFill>
                <a:latin typeface="Calibri (MS)"/>
                <a:ea typeface="Calibri (MS)"/>
                <a:cs typeface="Calibri (MS)"/>
                <a:sym typeface="Calibri (MS)"/>
              </a:rPr>
              <a:t>Gesetz</a:t>
            </a:r>
            <a:r>
              <a:rPr lang="en-US" sz="2999" dirty="0">
                <a:solidFill>
                  <a:srgbClr val="000000"/>
                </a:solidFill>
                <a:latin typeface="Calibri (MS)"/>
                <a:ea typeface="Calibri (MS)"/>
                <a:cs typeface="Calibri (MS)"/>
                <a:sym typeface="Calibri (MS)"/>
              </a:rPr>
              <a:t> von 2025 </a:t>
            </a:r>
            <a:r>
              <a:rPr lang="en-US" sz="2999" dirty="0" err="1">
                <a:solidFill>
                  <a:srgbClr val="000000"/>
                </a:solidFill>
                <a:latin typeface="Calibri (MS)"/>
                <a:ea typeface="Calibri (MS)"/>
                <a:cs typeface="Calibri (MS)"/>
                <a:sym typeface="Calibri (MS)"/>
              </a:rPr>
              <a:t>zur</a:t>
            </a:r>
            <a:r>
              <a:rPr lang="en-US" sz="2999" dirty="0">
                <a:solidFill>
                  <a:srgbClr val="000000"/>
                </a:solidFill>
                <a:latin typeface="Calibri (MS)"/>
                <a:ea typeface="Calibri (MS)"/>
                <a:cs typeface="Calibri (MS)"/>
                <a:sym typeface="Calibri (MS)"/>
              </a:rPr>
              <a:t> </a:t>
            </a:r>
            <a:r>
              <a:rPr lang="en-US" sz="2999" dirty="0" err="1">
                <a:solidFill>
                  <a:srgbClr val="000000"/>
                </a:solidFill>
                <a:latin typeface="Calibri (MS)"/>
                <a:ea typeface="Calibri (MS)"/>
                <a:cs typeface="Calibri (MS)"/>
                <a:sym typeface="Calibri (MS)"/>
              </a:rPr>
              <a:t>Änderung</a:t>
            </a:r>
            <a:r>
              <a:rPr lang="en-US" sz="2999" dirty="0">
                <a:solidFill>
                  <a:srgbClr val="000000"/>
                </a:solidFill>
                <a:latin typeface="Calibri (MS)"/>
                <a:ea typeface="Calibri (MS)"/>
                <a:cs typeface="Calibri (MS)"/>
                <a:sym typeface="Calibri (MS)"/>
              </a:rPr>
              <a:t> und </a:t>
            </a:r>
            <a:r>
              <a:rPr lang="en-US" sz="2999" dirty="0" err="1">
                <a:solidFill>
                  <a:srgbClr val="000000"/>
                </a:solidFill>
                <a:latin typeface="Calibri (MS)"/>
                <a:ea typeface="Calibri (MS)"/>
                <a:cs typeface="Calibri (MS)"/>
                <a:sym typeface="Calibri (MS)"/>
              </a:rPr>
              <a:t>Ergänzung</a:t>
            </a:r>
            <a:r>
              <a:rPr lang="en-US" sz="2999" dirty="0">
                <a:solidFill>
                  <a:srgbClr val="000000"/>
                </a:solidFill>
                <a:latin typeface="Calibri (MS)"/>
                <a:ea typeface="Calibri (MS)"/>
                <a:cs typeface="Calibri (MS)"/>
                <a:sym typeface="Calibri (MS)"/>
              </a:rPr>
              <a:t> des </a:t>
            </a:r>
            <a:r>
              <a:rPr lang="en-US" sz="2999" dirty="0" err="1">
                <a:solidFill>
                  <a:srgbClr val="000000"/>
                </a:solidFill>
                <a:latin typeface="Calibri (MS)"/>
                <a:ea typeface="Calibri (MS)"/>
                <a:cs typeface="Calibri (MS)"/>
                <a:sym typeface="Calibri (MS)"/>
              </a:rPr>
              <a:t>Gesetzes</a:t>
            </a:r>
            <a:r>
              <a:rPr lang="en-US" sz="2999" dirty="0">
                <a:solidFill>
                  <a:srgbClr val="000000"/>
                </a:solidFill>
                <a:latin typeface="Calibri (MS)"/>
                <a:ea typeface="Calibri (MS)"/>
                <a:cs typeface="Calibri (MS)"/>
                <a:sym typeface="Calibri (MS)"/>
              </a:rPr>
              <a:t> </a:t>
            </a:r>
            <a:r>
              <a:rPr lang="en-US" sz="2999" dirty="0" err="1">
                <a:solidFill>
                  <a:srgbClr val="000000"/>
                </a:solidFill>
                <a:latin typeface="Calibri (MS)"/>
                <a:ea typeface="Calibri (MS)"/>
                <a:cs typeface="Calibri (MS)"/>
                <a:sym typeface="Calibri (MS)"/>
              </a:rPr>
              <a:t>zur</a:t>
            </a:r>
            <a:r>
              <a:rPr lang="en-US" sz="2999" dirty="0">
                <a:solidFill>
                  <a:srgbClr val="000000"/>
                </a:solidFill>
                <a:latin typeface="Calibri (MS)"/>
                <a:ea typeface="Calibri (MS)"/>
                <a:cs typeface="Calibri (MS)"/>
                <a:sym typeface="Calibri (MS)"/>
              </a:rPr>
              <a:t> </a:t>
            </a:r>
            <a:r>
              <a:rPr lang="en-US" sz="2999" dirty="0" err="1">
                <a:solidFill>
                  <a:srgbClr val="000000"/>
                </a:solidFill>
                <a:latin typeface="Calibri (MS)"/>
                <a:ea typeface="Calibri (MS)"/>
                <a:cs typeface="Calibri (MS)"/>
                <a:sym typeface="Calibri (MS)"/>
              </a:rPr>
              <a:t>Regulierung</a:t>
            </a:r>
            <a:r>
              <a:rPr lang="en-US" sz="2999" dirty="0">
                <a:solidFill>
                  <a:srgbClr val="000000"/>
                </a:solidFill>
                <a:latin typeface="Calibri (MS)"/>
                <a:ea typeface="Calibri (MS)"/>
                <a:cs typeface="Calibri (MS)"/>
                <a:sym typeface="Calibri (MS)"/>
              </a:rPr>
              <a:t> des </a:t>
            </a:r>
            <a:r>
              <a:rPr lang="en-US" sz="2999" dirty="0" err="1">
                <a:solidFill>
                  <a:srgbClr val="000000"/>
                </a:solidFill>
                <a:latin typeface="Calibri (MS)"/>
                <a:ea typeface="Calibri (MS)"/>
                <a:cs typeface="Calibri (MS)"/>
                <a:sym typeface="Calibri (MS)"/>
              </a:rPr>
              <a:t>Arbeitsmarktes</a:t>
            </a:r>
            <a:r>
              <a:rPr lang="en-US" sz="2999" dirty="0">
                <a:solidFill>
                  <a:srgbClr val="000000"/>
                </a:solidFill>
                <a:latin typeface="Calibri (MS)"/>
                <a:ea typeface="Calibri (MS)"/>
                <a:cs typeface="Calibri (MS)"/>
                <a:sym typeface="Calibri (MS)"/>
              </a:rPr>
              <a:t> (ZUTD-I):</a:t>
            </a:r>
          </a:p>
          <a:p>
            <a:pPr algn="l">
              <a:lnSpc>
                <a:spcPts val="3239"/>
              </a:lnSpc>
              <a:spcBef>
                <a:spcPct val="0"/>
              </a:spcBef>
            </a:pPr>
            <a:endParaRPr lang="en-US" sz="2999" dirty="0">
              <a:solidFill>
                <a:srgbClr val="000000"/>
              </a:solidFill>
              <a:latin typeface="Calibri (MS)"/>
              <a:ea typeface="Calibri (MS)"/>
              <a:cs typeface="Calibri (MS)"/>
              <a:sym typeface="Calibri (MS)"/>
            </a:endParaRPr>
          </a:p>
          <a:p>
            <a:pPr algn="l">
              <a:lnSpc>
                <a:spcPts val="3239"/>
              </a:lnSpc>
              <a:spcBef>
                <a:spcPct val="0"/>
              </a:spcBef>
            </a:pPr>
            <a:r>
              <a:rPr lang="en-US" sz="2999" dirty="0" err="1">
                <a:solidFill>
                  <a:srgbClr val="000000"/>
                </a:solidFill>
                <a:latin typeface="Calibri (MS)"/>
                <a:ea typeface="Calibri (MS)"/>
                <a:cs typeface="Calibri (MS)"/>
                <a:sym typeface="Calibri (MS)"/>
              </a:rPr>
              <a:t>Verkürzte</a:t>
            </a:r>
            <a:r>
              <a:rPr lang="en-US" sz="2999" dirty="0">
                <a:solidFill>
                  <a:srgbClr val="000000"/>
                </a:solidFill>
                <a:latin typeface="Calibri (MS)"/>
                <a:ea typeface="Calibri (MS)"/>
                <a:cs typeface="Calibri (MS)"/>
                <a:sym typeface="Calibri (MS)"/>
              </a:rPr>
              <a:t> </a:t>
            </a:r>
            <a:r>
              <a:rPr lang="en-US" sz="2999" dirty="0" err="1">
                <a:solidFill>
                  <a:srgbClr val="000000"/>
                </a:solidFill>
                <a:latin typeface="Calibri (MS)"/>
                <a:ea typeface="Calibri (MS)"/>
                <a:cs typeface="Calibri (MS)"/>
                <a:sym typeface="Calibri (MS)"/>
              </a:rPr>
              <a:t>Arbeitszeit</a:t>
            </a:r>
            <a:r>
              <a:rPr lang="en-US" sz="2999" dirty="0">
                <a:solidFill>
                  <a:srgbClr val="000000"/>
                </a:solidFill>
                <a:latin typeface="Calibri (MS)"/>
                <a:ea typeface="Calibri (MS)"/>
                <a:cs typeface="Calibri (MS)"/>
                <a:sym typeface="Calibri (MS)"/>
              </a:rPr>
              <a:t> </a:t>
            </a:r>
            <a:r>
              <a:rPr lang="en-US" sz="2999" dirty="0" err="1">
                <a:solidFill>
                  <a:srgbClr val="000000"/>
                </a:solidFill>
                <a:latin typeface="Calibri (MS)"/>
                <a:ea typeface="Calibri (MS)"/>
                <a:cs typeface="Calibri (MS)"/>
                <a:sym typeface="Calibri (MS)"/>
              </a:rPr>
              <a:t>vor</a:t>
            </a:r>
            <a:r>
              <a:rPr lang="en-US" sz="2999" dirty="0">
                <a:solidFill>
                  <a:srgbClr val="000000"/>
                </a:solidFill>
                <a:latin typeface="Calibri (MS)"/>
                <a:ea typeface="Calibri (MS)"/>
                <a:cs typeface="Calibri (MS)"/>
                <a:sym typeface="Calibri (MS)"/>
              </a:rPr>
              <a:t> dem </a:t>
            </a:r>
            <a:r>
              <a:rPr lang="en-US" sz="2999" dirty="0" err="1">
                <a:solidFill>
                  <a:srgbClr val="000000"/>
                </a:solidFill>
                <a:latin typeface="Calibri (MS)"/>
                <a:ea typeface="Calibri (MS)"/>
                <a:cs typeface="Calibri (MS)"/>
                <a:sym typeface="Calibri (MS)"/>
              </a:rPr>
              <a:t>Ruhestand</a:t>
            </a:r>
            <a:r>
              <a:rPr lang="en-US" sz="2999" dirty="0">
                <a:solidFill>
                  <a:srgbClr val="000000"/>
                </a:solidFill>
                <a:latin typeface="Calibri (MS)"/>
                <a:ea typeface="Calibri (MS)"/>
                <a:cs typeface="Calibri (MS)"/>
                <a:sym typeface="Calibri (MS)"/>
              </a:rPr>
              <a:t> – das 80/90/100-Modell (in Kraft </a:t>
            </a:r>
            <a:r>
              <a:rPr lang="en-US" sz="2999" dirty="0" err="1">
                <a:solidFill>
                  <a:srgbClr val="000000"/>
                </a:solidFill>
                <a:latin typeface="Calibri (MS)"/>
                <a:ea typeface="Calibri (MS)"/>
                <a:cs typeface="Calibri (MS)"/>
                <a:sym typeface="Calibri (MS)"/>
              </a:rPr>
              <a:t>getreten</a:t>
            </a:r>
            <a:r>
              <a:rPr lang="en-US" sz="2999" dirty="0">
                <a:solidFill>
                  <a:srgbClr val="000000"/>
                </a:solidFill>
                <a:latin typeface="Calibri (MS)"/>
                <a:ea typeface="Calibri (MS)"/>
                <a:cs typeface="Calibri (MS)"/>
                <a:sym typeface="Calibri (MS)"/>
              </a:rPr>
              <a:t> am 01.01.2026) </a:t>
            </a:r>
          </a:p>
          <a:p>
            <a:pPr algn="l">
              <a:lnSpc>
                <a:spcPts val="3239"/>
              </a:lnSpc>
              <a:spcBef>
                <a:spcPct val="0"/>
              </a:spcBef>
            </a:pPr>
            <a:endParaRPr lang="en-US" sz="2999" dirty="0">
              <a:solidFill>
                <a:srgbClr val="000000"/>
              </a:solidFill>
              <a:latin typeface="Calibri (MS)"/>
              <a:ea typeface="Calibri (MS)"/>
              <a:cs typeface="Calibri (MS)"/>
              <a:sym typeface="Calibri (MS)"/>
            </a:endParaRPr>
          </a:p>
          <a:p>
            <a:pPr algn="l">
              <a:lnSpc>
                <a:spcPts val="3239"/>
              </a:lnSpc>
              <a:spcBef>
                <a:spcPct val="0"/>
              </a:spcBef>
            </a:pPr>
            <a:r>
              <a:rPr lang="en-US" sz="2999" u="sng" dirty="0" err="1">
                <a:solidFill>
                  <a:srgbClr val="000000"/>
                </a:solidFill>
                <a:latin typeface="Calibri (MS)"/>
                <a:ea typeface="Calibri (MS)"/>
                <a:cs typeface="Calibri (MS)"/>
                <a:sym typeface="Calibri (MS)"/>
                <a:hlinkClick r:id="rId6" tooltip="https://natlex.ilo.org/dyn/natlex2/r/natlex/fe/details?p3_isn=89470"/>
              </a:rPr>
              <a:t>Gesetz</a:t>
            </a:r>
            <a:r>
              <a:rPr lang="en-US" sz="2999" u="sng" dirty="0">
                <a:solidFill>
                  <a:srgbClr val="000000"/>
                </a:solidFill>
                <a:latin typeface="Calibri (MS)"/>
                <a:ea typeface="Calibri (MS)"/>
                <a:cs typeface="Calibri (MS)"/>
                <a:sym typeface="Calibri (MS)"/>
                <a:hlinkClick r:id="rId6" tooltip="https://natlex.ilo.org/dyn/natlex2/r/natlex/fe/details?p3_isn=89470"/>
              </a:rPr>
              <a:t> </a:t>
            </a:r>
            <a:r>
              <a:rPr lang="en-US" sz="2999" u="sng" dirty="0" err="1">
                <a:solidFill>
                  <a:srgbClr val="000000"/>
                </a:solidFill>
                <a:latin typeface="Calibri (MS)"/>
                <a:ea typeface="Calibri (MS)"/>
                <a:cs typeface="Calibri (MS)"/>
                <a:sym typeface="Calibri (MS)"/>
                <a:hlinkClick r:id="rId6" tooltip="https://natlex.ilo.org/dyn/natlex2/r/natlex/fe/details?p3_isn=89470"/>
              </a:rPr>
              <a:t>über</a:t>
            </a:r>
            <a:r>
              <a:rPr lang="en-US" sz="2999" u="sng" dirty="0">
                <a:solidFill>
                  <a:srgbClr val="000000"/>
                </a:solidFill>
                <a:latin typeface="Calibri (MS)"/>
                <a:ea typeface="Calibri (MS)"/>
                <a:cs typeface="Calibri (MS)"/>
                <a:sym typeface="Calibri (MS)"/>
                <a:hlinkClick r:id="rId6" tooltip="https://natlex.ilo.org/dyn/natlex2/r/natlex/fe/details?p3_isn=89470"/>
              </a:rPr>
              <a:t> Gesundheit und </a:t>
            </a:r>
            <a:r>
              <a:rPr lang="en-US" sz="2999" u="sng" dirty="0" err="1">
                <a:solidFill>
                  <a:srgbClr val="000000"/>
                </a:solidFill>
                <a:latin typeface="Calibri (MS)"/>
                <a:ea typeface="Calibri (MS)"/>
                <a:cs typeface="Calibri (MS)"/>
                <a:sym typeface="Calibri (MS)"/>
                <a:hlinkClick r:id="rId6" tooltip="https://natlex.ilo.org/dyn/natlex2/r/natlex/fe/details?p3_isn=89470"/>
              </a:rPr>
              <a:t>Sicherheit</a:t>
            </a:r>
            <a:r>
              <a:rPr lang="en-US" sz="2999" u="sng" dirty="0">
                <a:solidFill>
                  <a:srgbClr val="000000"/>
                </a:solidFill>
                <a:latin typeface="Calibri (MS)"/>
                <a:ea typeface="Calibri (MS)"/>
                <a:cs typeface="Calibri (MS)"/>
                <a:sym typeface="Calibri (MS)"/>
                <a:hlinkClick r:id="rId6" tooltip="https://natlex.ilo.org/dyn/natlex2/r/natlex/fe/details?p3_isn=89470"/>
              </a:rPr>
              <a:t> am </a:t>
            </a:r>
            <a:r>
              <a:rPr lang="en-US" sz="2999" u="sng" dirty="0" err="1">
                <a:solidFill>
                  <a:srgbClr val="000000"/>
                </a:solidFill>
                <a:latin typeface="Calibri (MS)"/>
                <a:ea typeface="Calibri (MS)"/>
                <a:cs typeface="Calibri (MS)"/>
                <a:sym typeface="Calibri (MS)"/>
                <a:hlinkClick r:id="rId6" tooltip="https://natlex.ilo.org/dyn/natlex2/r/natlex/fe/details?p3_isn=89470"/>
              </a:rPr>
              <a:t>Arbeitsplatz</a:t>
            </a:r>
            <a:endParaRPr lang="en-US" sz="2999" u="sng" dirty="0">
              <a:solidFill>
                <a:srgbClr val="000000"/>
              </a:solidFill>
              <a:latin typeface="Calibri (MS)"/>
              <a:ea typeface="Calibri (MS)"/>
              <a:cs typeface="Calibri (MS)"/>
              <a:sym typeface="Calibri (MS)"/>
              <a:hlinkClick r:id="rId6" tooltip="https://natlex.ilo.org/dyn/natlex2/r/natlex/fe/details?p3_isn=89470"/>
            </a:endParaRPr>
          </a:p>
          <a:p>
            <a:pPr algn="l">
              <a:lnSpc>
                <a:spcPts val="3239"/>
              </a:lnSpc>
              <a:spcBef>
                <a:spcPct val="0"/>
              </a:spcBef>
            </a:pPr>
            <a:endParaRPr lang="en-US" sz="2999" u="sng" dirty="0">
              <a:solidFill>
                <a:srgbClr val="000000"/>
              </a:solidFill>
              <a:latin typeface="Calibri (MS)"/>
              <a:ea typeface="Calibri (MS)"/>
              <a:cs typeface="Calibri (MS)"/>
              <a:sym typeface="Calibri (MS)"/>
              <a:hlinkClick r:id="rId6" tooltip="https://natlex.ilo.org/dyn/natlex2/r/natlex/fe/details?p3_isn=89470"/>
            </a:endParaRPr>
          </a:p>
          <a:p>
            <a:pPr algn="l">
              <a:lnSpc>
                <a:spcPts val="3239"/>
              </a:lnSpc>
              <a:spcBef>
                <a:spcPct val="0"/>
              </a:spcBef>
            </a:pPr>
            <a:r>
              <a:rPr lang="en-US" sz="2999" u="sng" dirty="0" err="1">
                <a:solidFill>
                  <a:srgbClr val="000000"/>
                </a:solidFill>
                <a:latin typeface="Calibri (MS)"/>
                <a:ea typeface="Calibri (MS)"/>
                <a:cs typeface="Calibri (MS)"/>
                <a:sym typeface="Calibri (MS)"/>
                <a:hlinkClick r:id="rId7" tooltip="https://pisrs.si/pregledPredpisa?id=ZAKO5944"/>
              </a:rPr>
              <a:t>Gesetz</a:t>
            </a:r>
            <a:r>
              <a:rPr lang="en-US" sz="2999" u="sng" dirty="0">
                <a:solidFill>
                  <a:srgbClr val="000000"/>
                </a:solidFill>
                <a:latin typeface="Calibri (MS)"/>
                <a:ea typeface="Calibri (MS)"/>
                <a:cs typeface="Calibri (MS)"/>
                <a:sym typeface="Calibri (MS)"/>
                <a:hlinkClick r:id="rId7" tooltip="https://pisrs.si/pregledPredpisa?id=ZAKO5944"/>
              </a:rPr>
              <a:t> </a:t>
            </a:r>
            <a:r>
              <a:rPr lang="en-US" sz="2999" u="sng" dirty="0" err="1">
                <a:solidFill>
                  <a:srgbClr val="000000"/>
                </a:solidFill>
                <a:latin typeface="Calibri (MS)"/>
                <a:ea typeface="Calibri (MS)"/>
                <a:cs typeface="Calibri (MS)"/>
                <a:sym typeface="Calibri (MS)"/>
                <a:hlinkClick r:id="rId7" tooltip="https://pisrs.si/pregledPredpisa?id=ZAKO5944"/>
              </a:rPr>
              <a:t>über</a:t>
            </a:r>
            <a:r>
              <a:rPr lang="en-US" sz="2999" u="sng" dirty="0">
                <a:solidFill>
                  <a:srgbClr val="000000"/>
                </a:solidFill>
                <a:latin typeface="Calibri (MS)"/>
                <a:ea typeface="Calibri (MS)"/>
                <a:cs typeface="Calibri (MS)"/>
                <a:sym typeface="Calibri (MS)"/>
                <a:hlinkClick r:id="rId7" tooltip="https://pisrs.si/pregledPredpisa?id=ZAKO5944"/>
              </a:rPr>
              <a:t> </a:t>
            </a:r>
            <a:r>
              <a:rPr lang="en-US" sz="2999" u="sng" dirty="0" err="1">
                <a:solidFill>
                  <a:srgbClr val="000000"/>
                </a:solidFill>
                <a:latin typeface="Calibri (MS)"/>
                <a:ea typeface="Calibri (MS)"/>
                <a:cs typeface="Calibri (MS)"/>
                <a:sym typeface="Calibri (MS)"/>
                <a:hlinkClick r:id="rId7" tooltip="https://pisrs.si/pregledPredpisa?id=ZAKO5944"/>
              </a:rPr>
              <a:t>Arbeitsbeziehungen</a:t>
            </a:r>
            <a:endParaRPr lang="en-US" sz="2999" u="sng" dirty="0">
              <a:solidFill>
                <a:srgbClr val="000000"/>
              </a:solidFill>
              <a:latin typeface="Calibri (MS)"/>
              <a:ea typeface="Calibri (MS)"/>
              <a:cs typeface="Calibri (MS)"/>
              <a:sym typeface="Calibri (MS)"/>
              <a:hlinkClick r:id="rId7" tooltip="https://pisrs.si/pregledPredpisa?id=ZAKO5944"/>
            </a:endParaRPr>
          </a:p>
          <a:p>
            <a:pPr algn="l">
              <a:lnSpc>
                <a:spcPts val="3239"/>
              </a:lnSpc>
              <a:spcBef>
                <a:spcPct val="0"/>
              </a:spcBef>
            </a:pPr>
            <a:endParaRPr lang="en-US" sz="2999" u="sng" dirty="0">
              <a:solidFill>
                <a:srgbClr val="000000"/>
              </a:solidFill>
              <a:latin typeface="Calibri (MS)"/>
              <a:ea typeface="Calibri (MS)"/>
              <a:cs typeface="Calibri (MS)"/>
              <a:sym typeface="Calibri (MS)"/>
              <a:hlinkClick r:id="rId7" tooltip="https://pisrs.si/pregledPredpisa?id=ZAKO5944"/>
            </a:endParaRPr>
          </a:p>
          <a:p>
            <a:pPr algn="l">
              <a:lnSpc>
                <a:spcPts val="3239"/>
              </a:lnSpc>
              <a:spcBef>
                <a:spcPct val="0"/>
              </a:spcBef>
            </a:pPr>
            <a:r>
              <a:rPr lang="en-US" sz="2999" u="sng" dirty="0" err="1">
                <a:solidFill>
                  <a:srgbClr val="000000"/>
                </a:solidFill>
                <a:latin typeface="Calibri (MS)"/>
                <a:ea typeface="Calibri (MS)"/>
                <a:cs typeface="Calibri (MS)"/>
                <a:sym typeface="Calibri (MS)"/>
                <a:hlinkClick r:id="rId8" tooltip="https://zakonodaja.com/zakon/zutd"/>
              </a:rPr>
              <a:t>Gesetz</a:t>
            </a:r>
            <a:r>
              <a:rPr lang="en-US" sz="2999" u="sng" dirty="0">
                <a:solidFill>
                  <a:srgbClr val="000000"/>
                </a:solidFill>
                <a:latin typeface="Calibri (MS)"/>
                <a:ea typeface="Calibri (MS)"/>
                <a:cs typeface="Calibri (MS)"/>
                <a:sym typeface="Calibri (MS)"/>
                <a:hlinkClick r:id="rId8" tooltip="https://zakonodaja.com/zakon/zutd"/>
              </a:rPr>
              <a:t> </a:t>
            </a:r>
            <a:r>
              <a:rPr lang="en-US" sz="2999" u="sng" dirty="0" err="1">
                <a:solidFill>
                  <a:srgbClr val="000000"/>
                </a:solidFill>
                <a:latin typeface="Calibri (MS)"/>
                <a:ea typeface="Calibri (MS)"/>
                <a:cs typeface="Calibri (MS)"/>
                <a:sym typeface="Calibri (MS)"/>
                <a:hlinkClick r:id="rId8" tooltip="https://zakonodaja.com/zakon/zutd"/>
              </a:rPr>
              <a:t>über</a:t>
            </a:r>
            <a:r>
              <a:rPr lang="en-US" sz="2999" u="sng" dirty="0">
                <a:solidFill>
                  <a:srgbClr val="000000"/>
                </a:solidFill>
                <a:latin typeface="Calibri (MS)"/>
                <a:ea typeface="Calibri (MS)"/>
                <a:cs typeface="Calibri (MS)"/>
                <a:sym typeface="Calibri (MS)"/>
                <a:hlinkClick r:id="rId8" tooltip="https://zakonodaja.com/zakon/zutd"/>
              </a:rPr>
              <a:t> die </a:t>
            </a:r>
            <a:r>
              <a:rPr lang="en-US" sz="2999" u="sng" dirty="0" err="1">
                <a:solidFill>
                  <a:srgbClr val="000000"/>
                </a:solidFill>
                <a:latin typeface="Calibri (MS)"/>
                <a:ea typeface="Calibri (MS)"/>
                <a:cs typeface="Calibri (MS)"/>
                <a:sym typeface="Calibri (MS)"/>
                <a:hlinkClick r:id="rId8" tooltip="https://zakonodaja.com/zakon/zutd"/>
              </a:rPr>
              <a:t>Arbeitsmarktbeziehungen</a:t>
            </a:r>
            <a:endParaRPr lang="en-US" sz="2999" u="sng" dirty="0">
              <a:solidFill>
                <a:srgbClr val="000000"/>
              </a:solidFill>
              <a:latin typeface="Calibri (MS)"/>
              <a:ea typeface="Calibri (MS)"/>
              <a:cs typeface="Calibri (MS)"/>
              <a:sym typeface="Calibri (MS)"/>
              <a:hlinkClick r:id="rId8" tooltip="https://zakonodaja.com/zakon/zutd"/>
            </a:endParaRPr>
          </a:p>
          <a:p>
            <a:pPr algn="l">
              <a:lnSpc>
                <a:spcPts val="2160"/>
              </a:lnSpc>
              <a:spcBef>
                <a:spcPct val="0"/>
              </a:spcBef>
            </a:pPr>
            <a:endParaRPr lang="en-US" sz="2999" u="sng" dirty="0">
              <a:solidFill>
                <a:srgbClr val="000000"/>
              </a:solidFill>
              <a:latin typeface="Calibri (MS)"/>
              <a:ea typeface="Calibri (MS)"/>
              <a:cs typeface="Calibri (MS)"/>
              <a:sym typeface="Calibri (MS)"/>
              <a:hlinkClick r:id="rId8" tooltip="https://zakonodaja.com/zakon/zutd"/>
            </a:endParaRPr>
          </a:p>
          <a:p>
            <a:pPr algn="l">
              <a:lnSpc>
                <a:spcPts val="4536"/>
              </a:lnSpc>
              <a:spcBef>
                <a:spcPct val="0"/>
              </a:spcBef>
            </a:pPr>
            <a:endParaRPr lang="en-US" sz="2999" u="sng" dirty="0">
              <a:solidFill>
                <a:srgbClr val="000000"/>
              </a:solidFill>
              <a:latin typeface="Calibri (MS)"/>
              <a:ea typeface="Calibri (MS)"/>
              <a:cs typeface="Calibri (MS)"/>
              <a:sym typeface="Calibri (MS)"/>
              <a:hlinkClick r:id="rId8" tooltip="https://zakonodaja.com/zakon/zutd"/>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descr="Uma imagem com texto, Tipo de letra, captura de ecrã, Gráficos  Descrição gerada automaticamente"/>
          <p:cNvSpPr/>
          <p:nvPr/>
        </p:nvSpPr>
        <p:spPr>
          <a:xfrm>
            <a:off x="264824" y="9690668"/>
            <a:ext cx="2399309" cy="535315"/>
          </a:xfrm>
          <a:custGeom>
            <a:avLst/>
            <a:gdLst/>
            <a:ahLst/>
            <a:cxnLst/>
            <a:rect l="l" t="t" r="r" b="b"/>
            <a:pathLst>
              <a:path w="2399309" h="535315">
                <a:moveTo>
                  <a:pt x="0" y="0"/>
                </a:moveTo>
                <a:lnTo>
                  <a:pt x="2399309" y="0"/>
                </a:lnTo>
                <a:lnTo>
                  <a:pt x="2399309" y="535315"/>
                </a:lnTo>
                <a:lnTo>
                  <a:pt x="0" y="535315"/>
                </a:lnTo>
                <a:lnTo>
                  <a:pt x="0" y="0"/>
                </a:lnTo>
                <a:close/>
              </a:path>
            </a:pathLst>
          </a:custGeom>
          <a:blipFill>
            <a:blip r:embed="rId2"/>
            <a:stretch>
              <a:fillRect/>
            </a:stretch>
          </a:blipFill>
        </p:spPr>
      </p:sp>
      <p:sp>
        <p:nvSpPr>
          <p:cNvPr id="3" name="Freeform 3"/>
          <p:cNvSpPr/>
          <p:nvPr/>
        </p:nvSpPr>
        <p:spPr>
          <a:xfrm>
            <a:off x="42758" y="9682944"/>
            <a:ext cx="2393413" cy="502129"/>
          </a:xfrm>
          <a:custGeom>
            <a:avLst/>
            <a:gdLst/>
            <a:ahLst/>
            <a:cxnLst/>
            <a:rect l="l" t="t" r="r" b="b"/>
            <a:pathLst>
              <a:path w="2393413" h="502129">
                <a:moveTo>
                  <a:pt x="0" y="0"/>
                </a:moveTo>
                <a:lnTo>
                  <a:pt x="2393413" y="0"/>
                </a:lnTo>
                <a:lnTo>
                  <a:pt x="2393413" y="502129"/>
                </a:lnTo>
                <a:lnTo>
                  <a:pt x="0" y="502129"/>
                </a:lnTo>
                <a:lnTo>
                  <a:pt x="0" y="0"/>
                </a:lnTo>
                <a:close/>
              </a:path>
            </a:pathLst>
          </a:custGeom>
          <a:blipFill>
            <a:blip r:embed="rId3"/>
            <a:stretch>
              <a:fillRect/>
            </a:stretch>
          </a:blipFill>
        </p:spPr>
      </p:sp>
      <p:sp>
        <p:nvSpPr>
          <p:cNvPr id="4" name="Freeform 4" descr="Uma imagem com Tipo de letra, Gráficos, logótipo, captura de ecrã  Descrição gerada automaticamente"/>
          <p:cNvSpPr/>
          <p:nvPr/>
        </p:nvSpPr>
        <p:spPr>
          <a:xfrm>
            <a:off x="-134350" y="181680"/>
            <a:ext cx="2393413" cy="605409"/>
          </a:xfrm>
          <a:custGeom>
            <a:avLst/>
            <a:gdLst/>
            <a:ahLst/>
            <a:cxnLst/>
            <a:rect l="l" t="t" r="r" b="b"/>
            <a:pathLst>
              <a:path w="2393413" h="605409">
                <a:moveTo>
                  <a:pt x="0" y="0"/>
                </a:moveTo>
                <a:lnTo>
                  <a:pt x="2393413" y="0"/>
                </a:lnTo>
                <a:lnTo>
                  <a:pt x="2393413" y="605409"/>
                </a:lnTo>
                <a:lnTo>
                  <a:pt x="0" y="605409"/>
                </a:lnTo>
                <a:lnTo>
                  <a:pt x="0" y="0"/>
                </a:lnTo>
                <a:close/>
              </a:path>
            </a:pathLst>
          </a:custGeom>
          <a:blipFill>
            <a:blip r:embed="rId4"/>
            <a:stretch>
              <a:fillRect t="-49539" b="-65202"/>
            </a:stretch>
          </a:blipFill>
        </p:spPr>
      </p:sp>
      <p:grpSp>
        <p:nvGrpSpPr>
          <p:cNvPr id="5" name="Group 5"/>
          <p:cNvGrpSpPr/>
          <p:nvPr/>
        </p:nvGrpSpPr>
        <p:grpSpPr>
          <a:xfrm>
            <a:off x="2136562" y="0"/>
            <a:ext cx="16151438" cy="707336"/>
            <a:chOff x="0" y="0"/>
            <a:chExt cx="21535250" cy="943115"/>
          </a:xfrm>
        </p:grpSpPr>
        <p:sp>
          <p:nvSpPr>
            <p:cNvPr id="6" name="Freeform 6"/>
            <p:cNvSpPr/>
            <p:nvPr/>
          </p:nvSpPr>
          <p:spPr>
            <a:xfrm>
              <a:off x="0" y="0"/>
              <a:ext cx="21535262" cy="943102"/>
            </a:xfrm>
            <a:custGeom>
              <a:avLst/>
              <a:gdLst/>
              <a:ahLst/>
              <a:cxnLst/>
              <a:rect l="l" t="t" r="r" b="b"/>
              <a:pathLst>
                <a:path w="21535262" h="943102">
                  <a:moveTo>
                    <a:pt x="0" y="0"/>
                  </a:moveTo>
                  <a:lnTo>
                    <a:pt x="21535262" y="0"/>
                  </a:lnTo>
                  <a:lnTo>
                    <a:pt x="21535262" y="943102"/>
                  </a:lnTo>
                  <a:lnTo>
                    <a:pt x="0" y="943102"/>
                  </a:lnTo>
                  <a:close/>
                </a:path>
              </a:pathLst>
            </a:custGeom>
            <a:solidFill>
              <a:srgbClr val="FF9525"/>
            </a:solidFill>
          </p:spPr>
        </p:sp>
      </p:grpSp>
      <p:sp>
        <p:nvSpPr>
          <p:cNvPr id="7" name="TextBox 7"/>
          <p:cNvSpPr txBox="1"/>
          <p:nvPr/>
        </p:nvSpPr>
        <p:spPr>
          <a:xfrm>
            <a:off x="1348740" y="1105376"/>
            <a:ext cx="15590520" cy="1138514"/>
          </a:xfrm>
          <a:prstGeom prst="rect">
            <a:avLst/>
          </a:prstGeom>
        </p:spPr>
        <p:txBody>
          <a:bodyPr lIns="0" tIns="0" rIns="0" bIns="0" rtlCol="0" anchor="t">
            <a:spAutoFit/>
          </a:bodyPr>
          <a:lstStyle/>
          <a:p>
            <a:pPr algn="l">
              <a:lnSpc>
                <a:spcPts val="4536"/>
              </a:lnSpc>
            </a:pPr>
            <a:r>
              <a:rPr lang="en-US" sz="4200" b="1" spc="-25">
                <a:solidFill>
                  <a:srgbClr val="FF6D25"/>
                </a:solidFill>
                <a:latin typeface="TT Rounds Condensed Bold"/>
                <a:ea typeface="TT Rounds Condensed Bold"/>
                <a:cs typeface="TT Rounds Condensed Bold"/>
                <a:sym typeface="TT Rounds Condensed Bold"/>
              </a:rPr>
              <a:t>Weiterführende Literatur:</a:t>
            </a:r>
          </a:p>
        </p:txBody>
      </p:sp>
      <p:sp>
        <p:nvSpPr>
          <p:cNvPr id="8" name="TextBox 8"/>
          <p:cNvSpPr txBox="1"/>
          <p:nvPr/>
        </p:nvSpPr>
        <p:spPr>
          <a:xfrm>
            <a:off x="1239464" y="2205790"/>
            <a:ext cx="15590520" cy="4102608"/>
          </a:xfrm>
          <a:prstGeom prst="rect">
            <a:avLst/>
          </a:prstGeom>
        </p:spPr>
        <p:txBody>
          <a:bodyPr lIns="0" tIns="0" rIns="0" bIns="0" rtlCol="0" anchor="t">
            <a:spAutoFit/>
          </a:bodyPr>
          <a:lstStyle/>
          <a:p>
            <a:pPr algn="l">
              <a:lnSpc>
                <a:spcPts val="4536"/>
              </a:lnSpc>
            </a:pPr>
            <a:endParaRPr/>
          </a:p>
          <a:p>
            <a:pPr marL="760095" lvl="1" indent="-380048" algn="l">
              <a:lnSpc>
                <a:spcPts val="4536"/>
              </a:lnSpc>
              <a:buFont typeface="Arial"/>
              <a:buChar char="•"/>
            </a:pPr>
            <a:r>
              <a:rPr lang="en-US" sz="4200" u="sng">
                <a:solidFill>
                  <a:srgbClr val="0563C1"/>
                </a:solidFill>
                <a:latin typeface="Calibri (MS)"/>
                <a:ea typeface="Calibri (MS)"/>
                <a:cs typeface="Calibri (MS)"/>
                <a:sym typeface="Calibri (MS)"/>
                <a:hlinkClick r:id="rId5" tooltip="https://www.age-platform.eu/barometer-2023/workplaces-for-all-ages/"/>
              </a:rPr>
              <a:t>Arbeitsplätze für alle Altersgruppen</a:t>
            </a:r>
          </a:p>
          <a:p>
            <a:pPr marL="760095" lvl="1" indent="-380048" algn="l">
              <a:lnSpc>
                <a:spcPts val="4536"/>
              </a:lnSpc>
              <a:buFont typeface="Arial"/>
              <a:buChar char="•"/>
            </a:pPr>
            <a:r>
              <a:rPr lang="en-US" sz="4200" u="sng">
                <a:solidFill>
                  <a:srgbClr val="0563C1"/>
                </a:solidFill>
                <a:latin typeface="Calibri (MS)"/>
                <a:ea typeface="Calibri (MS)"/>
                <a:cs typeface="Calibri (MS)"/>
                <a:sym typeface="Calibri (MS)"/>
                <a:hlinkClick r:id="rId6" tooltip="https://www.who.int/teams/social-determinants-of-health/demographic-change-and-healthy-ageing/combatting-ageism/global-report-on-ageism"/>
              </a:rPr>
              <a:t>Globaler Bericht der WHO über Altersdiskriminierung</a:t>
            </a:r>
          </a:p>
          <a:p>
            <a:pPr marL="760095" lvl="1" indent="-380048" algn="l">
              <a:lnSpc>
                <a:spcPts val="4536"/>
              </a:lnSpc>
              <a:buFont typeface="Arial"/>
              <a:buChar char="•"/>
            </a:pPr>
            <a:r>
              <a:rPr lang="en-US" sz="4200" u="sng">
                <a:solidFill>
                  <a:srgbClr val="0563C1"/>
                </a:solidFill>
                <a:latin typeface="Calibri (MS)"/>
                <a:ea typeface="Calibri (MS)"/>
                <a:cs typeface="Calibri (MS)"/>
                <a:sym typeface="Calibri (MS)"/>
                <a:hlinkClick r:id="rId7" tooltip="https://www.oecd.org/en/publications/promoting-an-age-inclusive-workforce_59752153-en.html"/>
              </a:rPr>
              <a:t>Förderung einer altersgerechten Belegschaft</a:t>
            </a:r>
          </a:p>
          <a:p>
            <a:pPr marL="760095" lvl="1" indent="-380048" algn="l">
              <a:lnSpc>
                <a:spcPts val="4536"/>
              </a:lnSpc>
              <a:buFont typeface="Arial"/>
              <a:buChar char="•"/>
            </a:pPr>
            <a:r>
              <a:rPr lang="en-US" sz="4200" u="sng">
                <a:solidFill>
                  <a:srgbClr val="0563C1"/>
                </a:solidFill>
                <a:latin typeface="Calibri (MS)"/>
                <a:ea typeface="Calibri (MS)"/>
                <a:cs typeface="Calibri (MS)"/>
                <a:sym typeface="Calibri (MS)"/>
                <a:hlinkClick r:id="rId8" tooltip="https://op.europa.eu/webpub/empl/lmwd-annual-review-report-2024/chapter3/introduction.html"/>
              </a:rPr>
              <a:t>Arbeitsmarkt- und Lohnentwicklungen in Europa 2024</a:t>
            </a:r>
          </a:p>
          <a:p>
            <a:pPr marL="760095" lvl="1" indent="-380048" algn="l">
              <a:lnSpc>
                <a:spcPts val="4536"/>
              </a:lnSpc>
              <a:buFont typeface="Arial"/>
              <a:buChar char="•"/>
            </a:pPr>
            <a:r>
              <a:rPr lang="en-US" sz="4200" u="sng">
                <a:solidFill>
                  <a:srgbClr val="0563C1"/>
                </a:solidFill>
                <a:latin typeface="Calibri (MS)"/>
                <a:ea typeface="Calibri (MS)"/>
                <a:cs typeface="Calibri (MS)"/>
                <a:sym typeface="Calibri (MS)"/>
                <a:hlinkClick r:id="rId9" tooltip="https://www.age-platform.eu/barometer-2023/support-for-older-people-in-the-labour-market/"/>
              </a:rPr>
              <a:t>Unterstützung für ältere Menschen auf dem Arbeitsmarkt</a:t>
            </a:r>
          </a:p>
          <a:p>
            <a:pPr marL="760095" lvl="1" indent="-380048" algn="l">
              <a:lnSpc>
                <a:spcPts val="4536"/>
              </a:lnSpc>
              <a:buFont typeface="Arial"/>
              <a:buChar char="•"/>
            </a:pPr>
            <a:r>
              <a:rPr lang="en-US" sz="4200" u="sng">
                <a:solidFill>
                  <a:srgbClr val="0563C1"/>
                </a:solidFill>
                <a:latin typeface="Calibri (MS)"/>
                <a:ea typeface="Calibri (MS)"/>
                <a:cs typeface="Calibri (MS)"/>
                <a:sym typeface="Calibri (MS)"/>
                <a:hlinkClick r:id="rId10" tooltip="https://employment-social-affairs.ec.europa.eu/news/pension-adequacy-report-underlines-importance-resilient-european-pension-systems-face-global-2024-06-24_en"/>
              </a:rPr>
              <a:t>Bericht zur Angemessenheit der Renten 2024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descr="Uma imagem com texto, Tipo de letra, captura de ecrã, Gráficos  Descrição gerada automaticamente"/>
          <p:cNvSpPr/>
          <p:nvPr/>
        </p:nvSpPr>
        <p:spPr>
          <a:xfrm>
            <a:off x="264824" y="9690668"/>
            <a:ext cx="2399309" cy="535315"/>
          </a:xfrm>
          <a:custGeom>
            <a:avLst/>
            <a:gdLst/>
            <a:ahLst/>
            <a:cxnLst/>
            <a:rect l="l" t="t" r="r" b="b"/>
            <a:pathLst>
              <a:path w="2399309" h="535315">
                <a:moveTo>
                  <a:pt x="0" y="0"/>
                </a:moveTo>
                <a:lnTo>
                  <a:pt x="2399309" y="0"/>
                </a:lnTo>
                <a:lnTo>
                  <a:pt x="2399309" y="535315"/>
                </a:lnTo>
                <a:lnTo>
                  <a:pt x="0" y="535315"/>
                </a:lnTo>
                <a:lnTo>
                  <a:pt x="0" y="0"/>
                </a:lnTo>
                <a:close/>
              </a:path>
            </a:pathLst>
          </a:custGeom>
          <a:blipFill>
            <a:blip r:embed="rId2"/>
            <a:stretch>
              <a:fillRect/>
            </a:stretch>
          </a:blipFill>
        </p:spPr>
      </p:sp>
      <p:grpSp>
        <p:nvGrpSpPr>
          <p:cNvPr id="3" name="Group 3"/>
          <p:cNvGrpSpPr/>
          <p:nvPr/>
        </p:nvGrpSpPr>
        <p:grpSpPr>
          <a:xfrm>
            <a:off x="0" y="9297914"/>
            <a:ext cx="18288000" cy="989086"/>
            <a:chOff x="0" y="0"/>
            <a:chExt cx="24384000" cy="1318781"/>
          </a:xfrm>
        </p:grpSpPr>
        <p:sp>
          <p:nvSpPr>
            <p:cNvPr id="4" name="Freeform 4"/>
            <p:cNvSpPr/>
            <p:nvPr/>
          </p:nvSpPr>
          <p:spPr>
            <a:xfrm>
              <a:off x="0" y="0"/>
              <a:ext cx="24384000" cy="1318768"/>
            </a:xfrm>
            <a:custGeom>
              <a:avLst/>
              <a:gdLst/>
              <a:ahLst/>
              <a:cxnLst/>
              <a:rect l="l" t="t" r="r" b="b"/>
              <a:pathLst>
                <a:path w="24384000" h="1318768">
                  <a:moveTo>
                    <a:pt x="0" y="0"/>
                  </a:moveTo>
                  <a:lnTo>
                    <a:pt x="24384000" y="0"/>
                  </a:lnTo>
                  <a:lnTo>
                    <a:pt x="24384000" y="1318768"/>
                  </a:lnTo>
                  <a:lnTo>
                    <a:pt x="0" y="1318768"/>
                  </a:lnTo>
                  <a:close/>
                </a:path>
              </a:pathLst>
            </a:custGeom>
            <a:solidFill>
              <a:srgbClr val="FF6D25"/>
            </a:solidFill>
          </p:spPr>
        </p:sp>
      </p:grpSp>
      <p:sp>
        <p:nvSpPr>
          <p:cNvPr id="5" name="Freeform 5"/>
          <p:cNvSpPr/>
          <p:nvPr/>
        </p:nvSpPr>
        <p:spPr>
          <a:xfrm>
            <a:off x="5626741" y="5844569"/>
            <a:ext cx="6614322" cy="3060354"/>
          </a:xfrm>
          <a:custGeom>
            <a:avLst/>
            <a:gdLst/>
            <a:ahLst/>
            <a:cxnLst/>
            <a:rect l="l" t="t" r="r" b="b"/>
            <a:pathLst>
              <a:path w="6614322" h="3060354">
                <a:moveTo>
                  <a:pt x="0" y="0"/>
                </a:moveTo>
                <a:lnTo>
                  <a:pt x="6614322" y="0"/>
                </a:lnTo>
                <a:lnTo>
                  <a:pt x="6614322" y="3060353"/>
                </a:lnTo>
                <a:lnTo>
                  <a:pt x="0" y="3060353"/>
                </a:lnTo>
                <a:lnTo>
                  <a:pt x="0" y="0"/>
                </a:lnTo>
                <a:close/>
              </a:path>
            </a:pathLst>
          </a:custGeom>
          <a:blipFill>
            <a:blip r:embed="rId3"/>
            <a:stretch>
              <a:fillRect l="-16345" t="-39572" r="-16970" b="-16939"/>
            </a:stretch>
          </a:blipFill>
        </p:spPr>
      </p:sp>
      <p:sp>
        <p:nvSpPr>
          <p:cNvPr id="6" name="Freeform 6" descr="Uma imagem com estrela, Tipo de letra, Gráficos, símbolo  Descrição gerada automaticamente"/>
          <p:cNvSpPr/>
          <p:nvPr/>
        </p:nvSpPr>
        <p:spPr>
          <a:xfrm>
            <a:off x="6199937" y="4004777"/>
            <a:ext cx="860727" cy="619306"/>
          </a:xfrm>
          <a:custGeom>
            <a:avLst/>
            <a:gdLst/>
            <a:ahLst/>
            <a:cxnLst/>
            <a:rect l="l" t="t" r="r" b="b"/>
            <a:pathLst>
              <a:path w="860727" h="619306">
                <a:moveTo>
                  <a:pt x="0" y="0"/>
                </a:moveTo>
                <a:lnTo>
                  <a:pt x="860726" y="0"/>
                </a:lnTo>
                <a:lnTo>
                  <a:pt x="860726" y="619306"/>
                </a:lnTo>
                <a:lnTo>
                  <a:pt x="0" y="619306"/>
                </a:lnTo>
                <a:lnTo>
                  <a:pt x="0" y="0"/>
                </a:lnTo>
                <a:close/>
              </a:path>
            </a:pathLst>
          </a:custGeom>
          <a:blipFill>
            <a:blip r:embed="rId4"/>
            <a:stretch>
              <a:fillRect/>
            </a:stretch>
          </a:blipFill>
        </p:spPr>
      </p:sp>
      <p:sp>
        <p:nvSpPr>
          <p:cNvPr id="7" name="Freeform 7" descr="Uma imagem com Tipo de letra, Gráficos, texto, design gráfico  Descrição gerada automaticamente"/>
          <p:cNvSpPr/>
          <p:nvPr/>
        </p:nvSpPr>
        <p:spPr>
          <a:xfrm>
            <a:off x="9086240" y="4066232"/>
            <a:ext cx="1420616" cy="496405"/>
          </a:xfrm>
          <a:custGeom>
            <a:avLst/>
            <a:gdLst/>
            <a:ahLst/>
            <a:cxnLst/>
            <a:rect l="l" t="t" r="r" b="b"/>
            <a:pathLst>
              <a:path w="1420616" h="496405">
                <a:moveTo>
                  <a:pt x="0" y="0"/>
                </a:moveTo>
                <a:lnTo>
                  <a:pt x="1420616" y="0"/>
                </a:lnTo>
                <a:lnTo>
                  <a:pt x="1420616" y="496405"/>
                </a:lnTo>
                <a:lnTo>
                  <a:pt x="0" y="496405"/>
                </a:lnTo>
                <a:lnTo>
                  <a:pt x="0" y="0"/>
                </a:lnTo>
                <a:close/>
              </a:path>
            </a:pathLst>
          </a:custGeom>
          <a:blipFill>
            <a:blip r:embed="rId5"/>
            <a:stretch>
              <a:fillRect/>
            </a:stretch>
          </a:blipFill>
        </p:spPr>
      </p:sp>
      <p:sp>
        <p:nvSpPr>
          <p:cNvPr id="8" name="Freeform 8" descr="Uma imagem com texto, Tipo de letra, símbolo, captura de ecrã  Descrição gerada automaticamente"/>
          <p:cNvSpPr/>
          <p:nvPr/>
        </p:nvSpPr>
        <p:spPr>
          <a:xfrm>
            <a:off x="10285876" y="4942227"/>
            <a:ext cx="734797" cy="541687"/>
          </a:xfrm>
          <a:custGeom>
            <a:avLst/>
            <a:gdLst/>
            <a:ahLst/>
            <a:cxnLst/>
            <a:rect l="l" t="t" r="r" b="b"/>
            <a:pathLst>
              <a:path w="734797" h="541687">
                <a:moveTo>
                  <a:pt x="0" y="0"/>
                </a:moveTo>
                <a:lnTo>
                  <a:pt x="734797" y="0"/>
                </a:lnTo>
                <a:lnTo>
                  <a:pt x="734797" y="541687"/>
                </a:lnTo>
                <a:lnTo>
                  <a:pt x="0" y="541687"/>
                </a:lnTo>
                <a:lnTo>
                  <a:pt x="0" y="0"/>
                </a:lnTo>
                <a:close/>
              </a:path>
            </a:pathLst>
          </a:custGeom>
          <a:blipFill>
            <a:blip r:embed="rId6"/>
            <a:stretch>
              <a:fillRect/>
            </a:stretch>
          </a:blipFill>
        </p:spPr>
      </p:sp>
      <p:sp>
        <p:nvSpPr>
          <p:cNvPr id="9" name="Freeform 9" descr="Uma imagem com texto, Tipo de letra, logótipo, Gráficos  Descrição gerada automaticamente"/>
          <p:cNvSpPr/>
          <p:nvPr/>
        </p:nvSpPr>
        <p:spPr>
          <a:xfrm>
            <a:off x="10930976" y="4138727"/>
            <a:ext cx="1057780" cy="351415"/>
          </a:xfrm>
          <a:custGeom>
            <a:avLst/>
            <a:gdLst/>
            <a:ahLst/>
            <a:cxnLst/>
            <a:rect l="l" t="t" r="r" b="b"/>
            <a:pathLst>
              <a:path w="1057780" h="351415">
                <a:moveTo>
                  <a:pt x="0" y="0"/>
                </a:moveTo>
                <a:lnTo>
                  <a:pt x="1057780" y="0"/>
                </a:lnTo>
                <a:lnTo>
                  <a:pt x="1057780" y="351415"/>
                </a:lnTo>
                <a:lnTo>
                  <a:pt x="0" y="351415"/>
                </a:lnTo>
                <a:lnTo>
                  <a:pt x="0" y="0"/>
                </a:lnTo>
                <a:close/>
              </a:path>
            </a:pathLst>
          </a:custGeom>
          <a:blipFill>
            <a:blip r:embed="rId7"/>
            <a:stretch>
              <a:fillRect/>
            </a:stretch>
          </a:blipFill>
        </p:spPr>
      </p:sp>
      <p:sp>
        <p:nvSpPr>
          <p:cNvPr id="10" name="Freeform 10" descr="Uma imagem com Tipo de letra, Gráficos, captura de ecrã, texto  Descrição gerada automaticamente"/>
          <p:cNvSpPr/>
          <p:nvPr/>
        </p:nvSpPr>
        <p:spPr>
          <a:xfrm>
            <a:off x="8942013" y="4767024"/>
            <a:ext cx="930221" cy="930221"/>
          </a:xfrm>
          <a:custGeom>
            <a:avLst/>
            <a:gdLst/>
            <a:ahLst/>
            <a:cxnLst/>
            <a:rect l="l" t="t" r="r" b="b"/>
            <a:pathLst>
              <a:path w="930221" h="930221">
                <a:moveTo>
                  <a:pt x="0" y="0"/>
                </a:moveTo>
                <a:lnTo>
                  <a:pt x="930221" y="0"/>
                </a:lnTo>
                <a:lnTo>
                  <a:pt x="930221" y="930221"/>
                </a:lnTo>
                <a:lnTo>
                  <a:pt x="0" y="930221"/>
                </a:lnTo>
                <a:lnTo>
                  <a:pt x="0" y="0"/>
                </a:lnTo>
                <a:close/>
              </a:path>
            </a:pathLst>
          </a:custGeom>
          <a:blipFill>
            <a:blip r:embed="rId8"/>
            <a:stretch>
              <a:fillRect/>
            </a:stretch>
          </a:blipFill>
        </p:spPr>
      </p:sp>
      <p:sp>
        <p:nvSpPr>
          <p:cNvPr id="11" name="Freeform 11" descr="Uma imagem com texto, Tipo de letra, logótipo, Gráficos  Descrição gerada automaticamente"/>
          <p:cNvSpPr/>
          <p:nvPr/>
        </p:nvSpPr>
        <p:spPr>
          <a:xfrm>
            <a:off x="7484783" y="4082644"/>
            <a:ext cx="1177338" cy="463582"/>
          </a:xfrm>
          <a:custGeom>
            <a:avLst/>
            <a:gdLst/>
            <a:ahLst/>
            <a:cxnLst/>
            <a:rect l="l" t="t" r="r" b="b"/>
            <a:pathLst>
              <a:path w="1177338" h="463582">
                <a:moveTo>
                  <a:pt x="0" y="0"/>
                </a:moveTo>
                <a:lnTo>
                  <a:pt x="1177338" y="0"/>
                </a:lnTo>
                <a:lnTo>
                  <a:pt x="1177338" y="463581"/>
                </a:lnTo>
                <a:lnTo>
                  <a:pt x="0" y="463581"/>
                </a:lnTo>
                <a:lnTo>
                  <a:pt x="0" y="0"/>
                </a:lnTo>
                <a:close/>
              </a:path>
            </a:pathLst>
          </a:custGeom>
          <a:blipFill>
            <a:blip r:embed="rId9"/>
            <a:stretch>
              <a:fillRect/>
            </a:stretch>
          </a:blipFill>
        </p:spPr>
      </p:sp>
      <p:sp>
        <p:nvSpPr>
          <p:cNvPr id="12" name="Freeform 12"/>
          <p:cNvSpPr/>
          <p:nvPr/>
        </p:nvSpPr>
        <p:spPr>
          <a:xfrm>
            <a:off x="6991445" y="4992900"/>
            <a:ext cx="1536916" cy="458667"/>
          </a:xfrm>
          <a:custGeom>
            <a:avLst/>
            <a:gdLst/>
            <a:ahLst/>
            <a:cxnLst/>
            <a:rect l="l" t="t" r="r" b="b"/>
            <a:pathLst>
              <a:path w="1536916" h="458667">
                <a:moveTo>
                  <a:pt x="0" y="0"/>
                </a:moveTo>
                <a:lnTo>
                  <a:pt x="1536916" y="0"/>
                </a:lnTo>
                <a:lnTo>
                  <a:pt x="1536916" y="458667"/>
                </a:lnTo>
                <a:lnTo>
                  <a:pt x="0" y="458667"/>
                </a:lnTo>
                <a:lnTo>
                  <a:pt x="0" y="0"/>
                </a:lnTo>
                <a:close/>
              </a:path>
            </a:pathLst>
          </a:custGeom>
          <a:blipFill>
            <a:blip r:embed="rId10">
              <a:extLst>
                <a:ext uri="{96DAC541-7B7A-43D3-8B79-37D633B846F1}">
                  <asvg:svgBlip xmlns:asvg="http://schemas.microsoft.com/office/drawing/2016/SVG/main" r:embed="rId11"/>
                </a:ext>
              </a:extLst>
            </a:blip>
            <a:stretch>
              <a:fillRect t="-674" b="-676"/>
            </a:stretch>
          </a:blipFill>
        </p:spPr>
      </p:sp>
      <p:grpSp>
        <p:nvGrpSpPr>
          <p:cNvPr id="13" name="Group 13"/>
          <p:cNvGrpSpPr/>
          <p:nvPr/>
        </p:nvGrpSpPr>
        <p:grpSpPr>
          <a:xfrm>
            <a:off x="-21803" y="-35071"/>
            <a:ext cx="18296106" cy="2630738"/>
            <a:chOff x="0" y="0"/>
            <a:chExt cx="24394808" cy="3507651"/>
          </a:xfrm>
        </p:grpSpPr>
        <p:sp>
          <p:nvSpPr>
            <p:cNvPr id="14" name="Freeform 14"/>
            <p:cNvSpPr/>
            <p:nvPr/>
          </p:nvSpPr>
          <p:spPr>
            <a:xfrm>
              <a:off x="0" y="0"/>
              <a:ext cx="24394795" cy="3507613"/>
            </a:xfrm>
            <a:custGeom>
              <a:avLst/>
              <a:gdLst/>
              <a:ahLst/>
              <a:cxnLst/>
              <a:rect l="l" t="t" r="r" b="b"/>
              <a:pathLst>
                <a:path w="24394795" h="3507613">
                  <a:moveTo>
                    <a:pt x="0" y="0"/>
                  </a:moveTo>
                  <a:lnTo>
                    <a:pt x="24394795" y="0"/>
                  </a:lnTo>
                  <a:lnTo>
                    <a:pt x="24394795" y="3507613"/>
                  </a:lnTo>
                  <a:lnTo>
                    <a:pt x="0" y="3507613"/>
                  </a:lnTo>
                  <a:close/>
                </a:path>
              </a:pathLst>
            </a:custGeom>
            <a:solidFill>
              <a:srgbClr val="FF9525"/>
            </a:solidFill>
          </p:spPr>
        </p:sp>
      </p:grpSp>
      <p:sp>
        <p:nvSpPr>
          <p:cNvPr id="15" name="TextBox 15"/>
          <p:cNvSpPr txBox="1"/>
          <p:nvPr/>
        </p:nvSpPr>
        <p:spPr>
          <a:xfrm>
            <a:off x="4616510" y="562670"/>
            <a:ext cx="8963777" cy="1618183"/>
          </a:xfrm>
          <a:prstGeom prst="rect">
            <a:avLst/>
          </a:prstGeom>
        </p:spPr>
        <p:txBody>
          <a:bodyPr lIns="0" tIns="0" rIns="0" bIns="0" rtlCol="0" anchor="t">
            <a:spAutoFit/>
          </a:bodyPr>
          <a:lstStyle/>
          <a:p>
            <a:pPr algn="ctr">
              <a:lnSpc>
                <a:spcPts val="11880"/>
              </a:lnSpc>
            </a:pPr>
            <a:r>
              <a:rPr lang="en-US" sz="9900" b="1">
                <a:solidFill>
                  <a:srgbClr val="FFFFFF"/>
                </a:solidFill>
                <a:latin typeface="Arial Bold"/>
                <a:ea typeface="Arial Bold"/>
                <a:cs typeface="Arial Bold"/>
                <a:sym typeface="Arial Bold"/>
              </a:rPr>
              <a:t>DANKE</a:t>
            </a:r>
          </a:p>
        </p:txBody>
      </p:sp>
      <p:sp>
        <p:nvSpPr>
          <p:cNvPr id="16" name="Freeform 16"/>
          <p:cNvSpPr/>
          <p:nvPr/>
        </p:nvSpPr>
        <p:spPr>
          <a:xfrm>
            <a:off x="0" y="9543684"/>
            <a:ext cx="2646672" cy="740066"/>
          </a:xfrm>
          <a:custGeom>
            <a:avLst/>
            <a:gdLst/>
            <a:ahLst/>
            <a:cxnLst/>
            <a:rect l="l" t="t" r="r" b="b"/>
            <a:pathLst>
              <a:path w="2646672" h="740066">
                <a:moveTo>
                  <a:pt x="0" y="0"/>
                </a:moveTo>
                <a:lnTo>
                  <a:pt x="2646672" y="0"/>
                </a:lnTo>
                <a:lnTo>
                  <a:pt x="2646672" y="740066"/>
                </a:lnTo>
                <a:lnTo>
                  <a:pt x="0" y="740066"/>
                </a:lnTo>
                <a:lnTo>
                  <a:pt x="0" y="0"/>
                </a:lnTo>
                <a:close/>
              </a:path>
            </a:pathLst>
          </a:custGeom>
          <a:blipFill>
            <a:blip r:embed="rId12"/>
            <a:stretch>
              <a:fillRect r="-599053"/>
            </a:stretch>
          </a:blipFill>
        </p:spPr>
      </p:sp>
      <p:sp>
        <p:nvSpPr>
          <p:cNvPr id="18" name="TextBox 14">
            <a:extLst>
              <a:ext uri="{FF2B5EF4-FFF2-40B4-BE49-F238E27FC236}">
                <a16:creationId xmlns:a16="http://schemas.microsoft.com/office/drawing/2014/main" id="{B7CDA74B-E3E0-41BE-A8EF-D58511745C2A}"/>
              </a:ext>
            </a:extLst>
          </p:cNvPr>
          <p:cNvSpPr txBox="1"/>
          <p:nvPr/>
        </p:nvSpPr>
        <p:spPr>
          <a:xfrm>
            <a:off x="2696367" y="9565817"/>
            <a:ext cx="15395976" cy="492443"/>
          </a:xfrm>
          <a:prstGeom prst="rect">
            <a:avLst/>
          </a:prstGeom>
        </p:spPr>
        <p:txBody>
          <a:bodyPr lIns="0" tIns="0" rIns="0" bIns="0" rtlCol="0" anchor="t">
            <a:spAutoFit/>
          </a:bodyPr>
          <a:lstStyle/>
          <a:p>
            <a:r>
              <a:rPr lang="en-IE" sz="1600" dirty="0">
                <a:solidFill>
                  <a:schemeClr val="bg1"/>
                </a:solidFill>
              </a:rPr>
              <a:t>Funded by the European Union. However, the views and opinions expressed are solely those of the author(s) and do not necessarily reflect those of the European Union or </a:t>
            </a:r>
            <a:r>
              <a:rPr lang="en-IE" sz="1600" dirty="0" err="1">
                <a:solidFill>
                  <a:schemeClr val="bg1"/>
                </a:solidFill>
              </a:rPr>
              <a:t>OeAD</a:t>
            </a:r>
            <a:r>
              <a:rPr lang="en-IE" sz="1600" dirty="0">
                <a:solidFill>
                  <a:schemeClr val="bg1"/>
                </a:solidFill>
              </a:rPr>
              <a:t>-GmbH. Neither the European Union nor </a:t>
            </a:r>
            <a:r>
              <a:rPr lang="en-IE" sz="1600" dirty="0" err="1">
                <a:solidFill>
                  <a:schemeClr val="bg1"/>
                </a:solidFill>
              </a:rPr>
              <a:t>OeAD</a:t>
            </a:r>
            <a:r>
              <a:rPr lang="en-IE" sz="1600" dirty="0">
                <a:solidFill>
                  <a:schemeClr val="bg1"/>
                </a:solidFill>
              </a:rPr>
              <a:t>-GmbH can be held responsible for them. Project N° 2023-1-AT01-KA220-VET-000152934</a:t>
            </a:r>
            <a:endParaRPr lang="de-DE" sz="1600" dirty="0">
              <a:solidFill>
                <a:schemeClr val="bg1"/>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descr="Uma imagem com texto, Tipo de letra, captura de ecrã, Gráficos  Descrição gerada automaticamente"/>
          <p:cNvSpPr/>
          <p:nvPr/>
        </p:nvSpPr>
        <p:spPr>
          <a:xfrm>
            <a:off x="264824" y="9690668"/>
            <a:ext cx="2399309" cy="535315"/>
          </a:xfrm>
          <a:custGeom>
            <a:avLst/>
            <a:gdLst/>
            <a:ahLst/>
            <a:cxnLst/>
            <a:rect l="l" t="t" r="r" b="b"/>
            <a:pathLst>
              <a:path w="2399309" h="535315">
                <a:moveTo>
                  <a:pt x="0" y="0"/>
                </a:moveTo>
                <a:lnTo>
                  <a:pt x="2399309" y="0"/>
                </a:lnTo>
                <a:lnTo>
                  <a:pt x="2399309" y="535315"/>
                </a:lnTo>
                <a:lnTo>
                  <a:pt x="0" y="535315"/>
                </a:lnTo>
                <a:lnTo>
                  <a:pt x="0" y="0"/>
                </a:lnTo>
                <a:close/>
              </a:path>
            </a:pathLst>
          </a:custGeom>
          <a:blipFill>
            <a:blip r:embed="rId2"/>
            <a:stretch>
              <a:fillRect/>
            </a:stretch>
          </a:blipFill>
        </p:spPr>
      </p:sp>
      <p:grpSp>
        <p:nvGrpSpPr>
          <p:cNvPr id="3" name="Group 3"/>
          <p:cNvGrpSpPr/>
          <p:nvPr/>
        </p:nvGrpSpPr>
        <p:grpSpPr>
          <a:xfrm>
            <a:off x="0" y="9297914"/>
            <a:ext cx="18288000" cy="989086"/>
            <a:chOff x="0" y="0"/>
            <a:chExt cx="24384000" cy="1318781"/>
          </a:xfrm>
        </p:grpSpPr>
        <p:sp>
          <p:nvSpPr>
            <p:cNvPr id="4" name="Freeform 4"/>
            <p:cNvSpPr/>
            <p:nvPr/>
          </p:nvSpPr>
          <p:spPr>
            <a:xfrm>
              <a:off x="0" y="0"/>
              <a:ext cx="24384000" cy="1318768"/>
            </a:xfrm>
            <a:custGeom>
              <a:avLst/>
              <a:gdLst/>
              <a:ahLst/>
              <a:cxnLst/>
              <a:rect l="l" t="t" r="r" b="b"/>
              <a:pathLst>
                <a:path w="24384000" h="1318768">
                  <a:moveTo>
                    <a:pt x="0" y="0"/>
                  </a:moveTo>
                  <a:lnTo>
                    <a:pt x="24384000" y="0"/>
                  </a:lnTo>
                  <a:lnTo>
                    <a:pt x="24384000" y="1318768"/>
                  </a:lnTo>
                  <a:lnTo>
                    <a:pt x="0" y="1318768"/>
                  </a:lnTo>
                  <a:close/>
                </a:path>
              </a:pathLst>
            </a:custGeom>
            <a:solidFill>
              <a:srgbClr val="FF6D25"/>
            </a:solidFill>
          </p:spPr>
        </p:sp>
      </p:grpSp>
      <p:sp>
        <p:nvSpPr>
          <p:cNvPr id="5" name="Freeform 5"/>
          <p:cNvSpPr/>
          <p:nvPr/>
        </p:nvSpPr>
        <p:spPr>
          <a:xfrm>
            <a:off x="5626741" y="5844569"/>
            <a:ext cx="6614322" cy="3060354"/>
          </a:xfrm>
          <a:custGeom>
            <a:avLst/>
            <a:gdLst/>
            <a:ahLst/>
            <a:cxnLst/>
            <a:rect l="l" t="t" r="r" b="b"/>
            <a:pathLst>
              <a:path w="6614322" h="3060354">
                <a:moveTo>
                  <a:pt x="0" y="0"/>
                </a:moveTo>
                <a:lnTo>
                  <a:pt x="6614322" y="0"/>
                </a:lnTo>
                <a:lnTo>
                  <a:pt x="6614322" y="3060353"/>
                </a:lnTo>
                <a:lnTo>
                  <a:pt x="0" y="3060353"/>
                </a:lnTo>
                <a:lnTo>
                  <a:pt x="0" y="0"/>
                </a:lnTo>
                <a:close/>
              </a:path>
            </a:pathLst>
          </a:custGeom>
          <a:blipFill>
            <a:blip r:embed="rId3"/>
            <a:stretch>
              <a:fillRect l="-16345" t="-39572" r="-16970" b="-16939"/>
            </a:stretch>
          </a:blipFill>
        </p:spPr>
      </p:sp>
      <p:sp>
        <p:nvSpPr>
          <p:cNvPr id="6" name="Freeform 6" descr="Uma imagem com estrela, Tipo de letra, Gráficos, símbolo  Descrição gerada automaticamente"/>
          <p:cNvSpPr/>
          <p:nvPr/>
        </p:nvSpPr>
        <p:spPr>
          <a:xfrm>
            <a:off x="6199937" y="4004777"/>
            <a:ext cx="860727" cy="619306"/>
          </a:xfrm>
          <a:custGeom>
            <a:avLst/>
            <a:gdLst/>
            <a:ahLst/>
            <a:cxnLst/>
            <a:rect l="l" t="t" r="r" b="b"/>
            <a:pathLst>
              <a:path w="860727" h="619306">
                <a:moveTo>
                  <a:pt x="0" y="0"/>
                </a:moveTo>
                <a:lnTo>
                  <a:pt x="860726" y="0"/>
                </a:lnTo>
                <a:lnTo>
                  <a:pt x="860726" y="619306"/>
                </a:lnTo>
                <a:lnTo>
                  <a:pt x="0" y="619306"/>
                </a:lnTo>
                <a:lnTo>
                  <a:pt x="0" y="0"/>
                </a:lnTo>
                <a:close/>
              </a:path>
            </a:pathLst>
          </a:custGeom>
          <a:blipFill>
            <a:blip r:embed="rId4"/>
            <a:stretch>
              <a:fillRect/>
            </a:stretch>
          </a:blipFill>
        </p:spPr>
      </p:sp>
      <p:sp>
        <p:nvSpPr>
          <p:cNvPr id="7" name="Freeform 7" descr="Uma imagem com Tipo de letra, Gráficos, texto, design gráfico  Descrição gerada automaticamente"/>
          <p:cNvSpPr/>
          <p:nvPr/>
        </p:nvSpPr>
        <p:spPr>
          <a:xfrm>
            <a:off x="9086240" y="4066232"/>
            <a:ext cx="1420616" cy="496405"/>
          </a:xfrm>
          <a:custGeom>
            <a:avLst/>
            <a:gdLst/>
            <a:ahLst/>
            <a:cxnLst/>
            <a:rect l="l" t="t" r="r" b="b"/>
            <a:pathLst>
              <a:path w="1420616" h="496405">
                <a:moveTo>
                  <a:pt x="0" y="0"/>
                </a:moveTo>
                <a:lnTo>
                  <a:pt x="1420616" y="0"/>
                </a:lnTo>
                <a:lnTo>
                  <a:pt x="1420616" y="496405"/>
                </a:lnTo>
                <a:lnTo>
                  <a:pt x="0" y="496405"/>
                </a:lnTo>
                <a:lnTo>
                  <a:pt x="0" y="0"/>
                </a:lnTo>
                <a:close/>
              </a:path>
            </a:pathLst>
          </a:custGeom>
          <a:blipFill>
            <a:blip r:embed="rId5"/>
            <a:stretch>
              <a:fillRect/>
            </a:stretch>
          </a:blipFill>
        </p:spPr>
      </p:sp>
      <p:sp>
        <p:nvSpPr>
          <p:cNvPr id="8" name="Freeform 8" descr="Uma imagem com texto, Tipo de letra, símbolo, captura de ecrã  Descrição gerada automaticamente"/>
          <p:cNvSpPr/>
          <p:nvPr/>
        </p:nvSpPr>
        <p:spPr>
          <a:xfrm>
            <a:off x="10285876" y="4942227"/>
            <a:ext cx="734797" cy="541687"/>
          </a:xfrm>
          <a:custGeom>
            <a:avLst/>
            <a:gdLst/>
            <a:ahLst/>
            <a:cxnLst/>
            <a:rect l="l" t="t" r="r" b="b"/>
            <a:pathLst>
              <a:path w="734797" h="541687">
                <a:moveTo>
                  <a:pt x="0" y="0"/>
                </a:moveTo>
                <a:lnTo>
                  <a:pt x="734797" y="0"/>
                </a:lnTo>
                <a:lnTo>
                  <a:pt x="734797" y="541687"/>
                </a:lnTo>
                <a:lnTo>
                  <a:pt x="0" y="541687"/>
                </a:lnTo>
                <a:lnTo>
                  <a:pt x="0" y="0"/>
                </a:lnTo>
                <a:close/>
              </a:path>
            </a:pathLst>
          </a:custGeom>
          <a:blipFill>
            <a:blip r:embed="rId6"/>
            <a:stretch>
              <a:fillRect/>
            </a:stretch>
          </a:blipFill>
        </p:spPr>
      </p:sp>
      <p:sp>
        <p:nvSpPr>
          <p:cNvPr id="9" name="Freeform 9" descr="Uma imagem com texto, Tipo de letra, logótipo, Gráficos  Descrição gerada automaticamente"/>
          <p:cNvSpPr/>
          <p:nvPr/>
        </p:nvSpPr>
        <p:spPr>
          <a:xfrm>
            <a:off x="10930976" y="4138727"/>
            <a:ext cx="1057780" cy="351415"/>
          </a:xfrm>
          <a:custGeom>
            <a:avLst/>
            <a:gdLst/>
            <a:ahLst/>
            <a:cxnLst/>
            <a:rect l="l" t="t" r="r" b="b"/>
            <a:pathLst>
              <a:path w="1057780" h="351415">
                <a:moveTo>
                  <a:pt x="0" y="0"/>
                </a:moveTo>
                <a:lnTo>
                  <a:pt x="1057780" y="0"/>
                </a:lnTo>
                <a:lnTo>
                  <a:pt x="1057780" y="351415"/>
                </a:lnTo>
                <a:lnTo>
                  <a:pt x="0" y="351415"/>
                </a:lnTo>
                <a:lnTo>
                  <a:pt x="0" y="0"/>
                </a:lnTo>
                <a:close/>
              </a:path>
            </a:pathLst>
          </a:custGeom>
          <a:blipFill>
            <a:blip r:embed="rId7"/>
            <a:stretch>
              <a:fillRect/>
            </a:stretch>
          </a:blipFill>
        </p:spPr>
      </p:sp>
      <p:sp>
        <p:nvSpPr>
          <p:cNvPr id="10" name="Freeform 10" descr="Uma imagem com Tipo de letra, Gráficos, captura de ecrã, texto  Descrição gerada automaticamente"/>
          <p:cNvSpPr/>
          <p:nvPr/>
        </p:nvSpPr>
        <p:spPr>
          <a:xfrm>
            <a:off x="8942013" y="4767024"/>
            <a:ext cx="930221" cy="930221"/>
          </a:xfrm>
          <a:custGeom>
            <a:avLst/>
            <a:gdLst/>
            <a:ahLst/>
            <a:cxnLst/>
            <a:rect l="l" t="t" r="r" b="b"/>
            <a:pathLst>
              <a:path w="930221" h="930221">
                <a:moveTo>
                  <a:pt x="0" y="0"/>
                </a:moveTo>
                <a:lnTo>
                  <a:pt x="930221" y="0"/>
                </a:lnTo>
                <a:lnTo>
                  <a:pt x="930221" y="930221"/>
                </a:lnTo>
                <a:lnTo>
                  <a:pt x="0" y="930221"/>
                </a:lnTo>
                <a:lnTo>
                  <a:pt x="0" y="0"/>
                </a:lnTo>
                <a:close/>
              </a:path>
            </a:pathLst>
          </a:custGeom>
          <a:blipFill>
            <a:blip r:embed="rId8"/>
            <a:stretch>
              <a:fillRect/>
            </a:stretch>
          </a:blipFill>
        </p:spPr>
      </p:sp>
      <p:sp>
        <p:nvSpPr>
          <p:cNvPr id="11" name="Freeform 11" descr="Uma imagem com texto, Tipo de letra, logótipo, Gráficos  Descrição gerada automaticamente"/>
          <p:cNvSpPr/>
          <p:nvPr/>
        </p:nvSpPr>
        <p:spPr>
          <a:xfrm>
            <a:off x="7484783" y="4082644"/>
            <a:ext cx="1177338" cy="463582"/>
          </a:xfrm>
          <a:custGeom>
            <a:avLst/>
            <a:gdLst/>
            <a:ahLst/>
            <a:cxnLst/>
            <a:rect l="l" t="t" r="r" b="b"/>
            <a:pathLst>
              <a:path w="1177338" h="463582">
                <a:moveTo>
                  <a:pt x="0" y="0"/>
                </a:moveTo>
                <a:lnTo>
                  <a:pt x="1177338" y="0"/>
                </a:lnTo>
                <a:lnTo>
                  <a:pt x="1177338" y="463581"/>
                </a:lnTo>
                <a:lnTo>
                  <a:pt x="0" y="463581"/>
                </a:lnTo>
                <a:lnTo>
                  <a:pt x="0" y="0"/>
                </a:lnTo>
                <a:close/>
              </a:path>
            </a:pathLst>
          </a:custGeom>
          <a:blipFill>
            <a:blip r:embed="rId9"/>
            <a:stretch>
              <a:fillRect/>
            </a:stretch>
          </a:blipFill>
        </p:spPr>
      </p:sp>
      <p:sp>
        <p:nvSpPr>
          <p:cNvPr id="12" name="Freeform 12"/>
          <p:cNvSpPr/>
          <p:nvPr/>
        </p:nvSpPr>
        <p:spPr>
          <a:xfrm>
            <a:off x="6991445" y="4992900"/>
            <a:ext cx="1536916" cy="458667"/>
          </a:xfrm>
          <a:custGeom>
            <a:avLst/>
            <a:gdLst/>
            <a:ahLst/>
            <a:cxnLst/>
            <a:rect l="l" t="t" r="r" b="b"/>
            <a:pathLst>
              <a:path w="1536916" h="458667">
                <a:moveTo>
                  <a:pt x="0" y="0"/>
                </a:moveTo>
                <a:lnTo>
                  <a:pt x="1536916" y="0"/>
                </a:lnTo>
                <a:lnTo>
                  <a:pt x="1536916" y="458667"/>
                </a:lnTo>
                <a:lnTo>
                  <a:pt x="0" y="458667"/>
                </a:lnTo>
                <a:lnTo>
                  <a:pt x="0" y="0"/>
                </a:lnTo>
                <a:close/>
              </a:path>
            </a:pathLst>
          </a:custGeom>
          <a:blipFill>
            <a:blip r:embed="rId10">
              <a:extLst>
                <a:ext uri="{96DAC541-7B7A-43D3-8B79-37D633B846F1}">
                  <asvg:svgBlip xmlns:asvg="http://schemas.microsoft.com/office/drawing/2016/SVG/main" r:embed="rId11"/>
                </a:ext>
              </a:extLst>
            </a:blip>
            <a:stretch>
              <a:fillRect t="-674" b="-676"/>
            </a:stretch>
          </a:blipFill>
        </p:spPr>
      </p:sp>
      <p:grpSp>
        <p:nvGrpSpPr>
          <p:cNvPr id="13" name="Group 13"/>
          <p:cNvGrpSpPr/>
          <p:nvPr/>
        </p:nvGrpSpPr>
        <p:grpSpPr>
          <a:xfrm>
            <a:off x="-21803" y="-35071"/>
            <a:ext cx="18296106" cy="2630738"/>
            <a:chOff x="0" y="0"/>
            <a:chExt cx="24394808" cy="3507651"/>
          </a:xfrm>
        </p:grpSpPr>
        <p:sp>
          <p:nvSpPr>
            <p:cNvPr id="14" name="Freeform 14"/>
            <p:cNvSpPr/>
            <p:nvPr/>
          </p:nvSpPr>
          <p:spPr>
            <a:xfrm>
              <a:off x="0" y="0"/>
              <a:ext cx="24394795" cy="3507613"/>
            </a:xfrm>
            <a:custGeom>
              <a:avLst/>
              <a:gdLst/>
              <a:ahLst/>
              <a:cxnLst/>
              <a:rect l="l" t="t" r="r" b="b"/>
              <a:pathLst>
                <a:path w="24394795" h="3507613">
                  <a:moveTo>
                    <a:pt x="0" y="0"/>
                  </a:moveTo>
                  <a:lnTo>
                    <a:pt x="24394795" y="0"/>
                  </a:lnTo>
                  <a:lnTo>
                    <a:pt x="24394795" y="3507613"/>
                  </a:lnTo>
                  <a:lnTo>
                    <a:pt x="0" y="3507613"/>
                  </a:lnTo>
                  <a:close/>
                </a:path>
              </a:pathLst>
            </a:custGeom>
            <a:solidFill>
              <a:srgbClr val="FF9525"/>
            </a:solidFill>
          </p:spPr>
        </p:sp>
      </p:grpSp>
      <p:sp>
        <p:nvSpPr>
          <p:cNvPr id="15" name="Freeform 15"/>
          <p:cNvSpPr/>
          <p:nvPr/>
        </p:nvSpPr>
        <p:spPr>
          <a:xfrm>
            <a:off x="0" y="9543684"/>
            <a:ext cx="2646672" cy="740066"/>
          </a:xfrm>
          <a:custGeom>
            <a:avLst/>
            <a:gdLst/>
            <a:ahLst/>
            <a:cxnLst/>
            <a:rect l="l" t="t" r="r" b="b"/>
            <a:pathLst>
              <a:path w="2646672" h="740066">
                <a:moveTo>
                  <a:pt x="0" y="0"/>
                </a:moveTo>
                <a:lnTo>
                  <a:pt x="2646672" y="0"/>
                </a:lnTo>
                <a:lnTo>
                  <a:pt x="2646672" y="740066"/>
                </a:lnTo>
                <a:lnTo>
                  <a:pt x="0" y="740066"/>
                </a:lnTo>
                <a:lnTo>
                  <a:pt x="0" y="0"/>
                </a:lnTo>
                <a:close/>
              </a:path>
            </a:pathLst>
          </a:custGeom>
          <a:blipFill>
            <a:blip r:embed="rId12"/>
            <a:stretch>
              <a:fillRect r="-599053"/>
            </a:stretch>
          </a:blipFill>
        </p:spPr>
      </p:sp>
      <p:sp>
        <p:nvSpPr>
          <p:cNvPr id="17" name="TextBox 14">
            <a:extLst>
              <a:ext uri="{FF2B5EF4-FFF2-40B4-BE49-F238E27FC236}">
                <a16:creationId xmlns:a16="http://schemas.microsoft.com/office/drawing/2014/main" id="{1780CBA1-F2CE-4AA4-985B-666EA758F377}"/>
              </a:ext>
            </a:extLst>
          </p:cNvPr>
          <p:cNvSpPr txBox="1"/>
          <p:nvPr/>
        </p:nvSpPr>
        <p:spPr>
          <a:xfrm>
            <a:off x="2696367" y="9565817"/>
            <a:ext cx="15395976" cy="492443"/>
          </a:xfrm>
          <a:prstGeom prst="rect">
            <a:avLst/>
          </a:prstGeom>
        </p:spPr>
        <p:txBody>
          <a:bodyPr lIns="0" tIns="0" rIns="0" bIns="0" rtlCol="0" anchor="t">
            <a:spAutoFit/>
          </a:bodyPr>
          <a:lstStyle/>
          <a:p>
            <a:r>
              <a:rPr lang="en-IE" sz="1600" dirty="0">
                <a:solidFill>
                  <a:schemeClr val="bg1"/>
                </a:solidFill>
              </a:rPr>
              <a:t>Funded by the European Union. However, the views and opinions expressed are solely those of the author(s) and do not necessarily reflect those of the European Union or </a:t>
            </a:r>
            <a:r>
              <a:rPr lang="en-IE" sz="1600" dirty="0" err="1">
                <a:solidFill>
                  <a:schemeClr val="bg1"/>
                </a:solidFill>
              </a:rPr>
              <a:t>OeAD</a:t>
            </a:r>
            <a:r>
              <a:rPr lang="en-IE" sz="1600" dirty="0">
                <a:solidFill>
                  <a:schemeClr val="bg1"/>
                </a:solidFill>
              </a:rPr>
              <a:t>-GmbH. Neither the European Union nor </a:t>
            </a:r>
            <a:r>
              <a:rPr lang="en-IE" sz="1600" dirty="0" err="1">
                <a:solidFill>
                  <a:schemeClr val="bg1"/>
                </a:solidFill>
              </a:rPr>
              <a:t>OeAD</a:t>
            </a:r>
            <a:r>
              <a:rPr lang="en-IE" sz="1600" dirty="0">
                <a:solidFill>
                  <a:schemeClr val="bg1"/>
                </a:solidFill>
              </a:rPr>
              <a:t>-GmbH can be held responsible for them. Project N° 2023-1-AT01-KA220-VET-000152934</a:t>
            </a:r>
            <a:endParaRPr lang="de-DE" sz="1600" dirty="0">
              <a:solidFill>
                <a:schemeClr val="bg1"/>
              </a:solidFil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1274</Words>
  <Application>Microsoft Office PowerPoint</Application>
  <PresentationFormat>Benutzerdefiniert</PresentationFormat>
  <Paragraphs>156</Paragraphs>
  <Slides>25</Slides>
  <Notes>0</Notes>
  <HiddenSlides>0</HiddenSlides>
  <MMClips>0</MMClips>
  <ScaleCrop>false</ScaleCrop>
  <HeadingPairs>
    <vt:vector size="6" baseType="variant">
      <vt:variant>
        <vt:lpstr>Verwendete Schriftarten</vt:lpstr>
      </vt:variant>
      <vt:variant>
        <vt:i4>10</vt:i4>
      </vt:variant>
      <vt:variant>
        <vt:lpstr>Design</vt:lpstr>
      </vt:variant>
      <vt:variant>
        <vt:i4>1</vt:i4>
      </vt:variant>
      <vt:variant>
        <vt:lpstr>Folientitel</vt:lpstr>
      </vt:variant>
      <vt:variant>
        <vt:i4>25</vt:i4>
      </vt:variant>
    </vt:vector>
  </HeadingPairs>
  <TitlesOfParts>
    <vt:vector size="36" baseType="lpstr">
      <vt:lpstr>Calibri</vt:lpstr>
      <vt:lpstr>Arial</vt:lpstr>
      <vt:lpstr>Calibri (MS) Italics</vt:lpstr>
      <vt:lpstr>Cardo</vt:lpstr>
      <vt:lpstr>Arial Bold</vt:lpstr>
      <vt:lpstr>Arimo Bold</vt:lpstr>
      <vt:lpstr>Calibri (MS)</vt:lpstr>
      <vt:lpstr>TT Rounds Condensed Bold</vt:lpstr>
      <vt:lpstr>Calibri (MS) Bold</vt:lpstr>
      <vt:lpstr>TT Rounds Condensed</vt:lpstr>
      <vt:lpstr>Office Theme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10 -Elevate.pptx</dc:title>
  <cp:keywords>, docId:D8FB008B94FF9E43B35CE33584E72835</cp:keywords>
  <cp:lastModifiedBy>user</cp:lastModifiedBy>
  <cp:revision>4</cp:revision>
  <dcterms:created xsi:type="dcterms:W3CDTF">2006-08-16T00:00:00Z</dcterms:created>
  <dcterms:modified xsi:type="dcterms:W3CDTF">2026-03-18T22:04:59Z</dcterms:modified>
  <dc:identifier>DAG-Zpi7mi8</dc:identifier>
</cp:coreProperties>
</file>