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10287000" cx="18288000"/>
  <p:notesSz cx="6858000" cy="9144000"/>
  <p:embeddedFontLst>
    <p:embeddedFont>
      <p:font typeface="Cardo"/>
      <p:regular r:id="rId31"/>
      <p:bold r:id="rId32"/>
      <p:italic r:id="rId33"/>
    </p:embeddedFont>
    <p:embeddedFont>
      <p:font typeface="Arimo"/>
      <p:bold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6" roundtripDataSignature="AMtx7mjn3xerLKWDMjEQKEnDLUEl12QDP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Cardo-regular.fntdata"/><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Cardo-italic.fntdata"/><Relationship Id="rId10" Type="http://schemas.openxmlformats.org/officeDocument/2006/relationships/slide" Target="slides/slide5.xml"/><Relationship Id="rId32" Type="http://schemas.openxmlformats.org/officeDocument/2006/relationships/font" Target="fonts/Cardo-bold.fntdata"/><Relationship Id="rId13" Type="http://schemas.openxmlformats.org/officeDocument/2006/relationships/slide" Target="slides/slide8.xml"/><Relationship Id="rId35" Type="http://schemas.openxmlformats.org/officeDocument/2006/relationships/font" Target="fonts/Arimo-boldItalic.fntdata"/><Relationship Id="rId12" Type="http://schemas.openxmlformats.org/officeDocument/2006/relationships/slide" Target="slides/slide7.xml"/><Relationship Id="rId34" Type="http://schemas.openxmlformats.org/officeDocument/2006/relationships/font" Target="fonts/Arimo-bold.fntdata"/><Relationship Id="rId15" Type="http://schemas.openxmlformats.org/officeDocument/2006/relationships/slide" Target="slides/slide10.xml"/><Relationship Id="rId14" Type="http://schemas.openxmlformats.org/officeDocument/2006/relationships/slide" Target="slides/slide9.xml"/><Relationship Id="rId36" Type="http://customschemas.google.com/relationships/presentationmetadata" Target="meta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8"/>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8"/>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2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30"/>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30"/>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3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3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3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32"/>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32"/>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32"/>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32"/>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3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4"/>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34"/>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34"/>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3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3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5"/>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35"/>
          <p:cNvSpPr/>
          <p:nvPr>
            <p:ph idx="2" type="pic"/>
          </p:nvPr>
        </p:nvSpPr>
        <p:spPr>
          <a:xfrm>
            <a:off x="1792288" y="612775"/>
            <a:ext cx="5486400" cy="4114800"/>
          </a:xfrm>
          <a:prstGeom prst="rect">
            <a:avLst/>
          </a:prstGeom>
          <a:noFill/>
          <a:ln>
            <a:noFill/>
          </a:ln>
        </p:spPr>
      </p:sp>
      <p:sp>
        <p:nvSpPr>
          <p:cNvPr id="64" name="Google Shape;64;p35"/>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3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3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3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6"/>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3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37"/>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37"/>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3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9.png"/><Relationship Id="rId11" Type="http://schemas.openxmlformats.org/officeDocument/2006/relationships/image" Target="../media/image4.png"/><Relationship Id="rId10" Type="http://schemas.openxmlformats.org/officeDocument/2006/relationships/image" Target="../media/image6.png"/><Relationship Id="rId9" Type="http://schemas.openxmlformats.org/officeDocument/2006/relationships/image" Target="../media/image10.png"/><Relationship Id="rId5" Type="http://schemas.openxmlformats.org/officeDocument/2006/relationships/image" Target="../media/image5.png"/><Relationship Id="rId6" Type="http://schemas.openxmlformats.org/officeDocument/2006/relationships/image" Target="../media/image3.png"/><Relationship Id="rId7" Type="http://schemas.openxmlformats.org/officeDocument/2006/relationships/image" Target="../media/image2.jpg"/><Relationship Id="rId8"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3.png"/><Relationship Id="rId4" Type="http://schemas.openxmlformats.org/officeDocument/2006/relationships/image" Target="../media/image14.png"/><Relationship Id="rId10" Type="http://schemas.openxmlformats.org/officeDocument/2006/relationships/hyperlink" Target="https://fra.europa.eu/en/eu-charter" TargetMode="External"/><Relationship Id="rId9" Type="http://schemas.openxmlformats.org/officeDocument/2006/relationships/hyperlink" Target="https://eur-lex.europa.eu/legal-content/EN/ALL/?uri=celex%3A31989L0391" TargetMode="External"/><Relationship Id="rId5" Type="http://schemas.openxmlformats.org/officeDocument/2006/relationships/image" Target="../media/image1.png"/><Relationship Id="rId6" Type="http://schemas.openxmlformats.org/officeDocument/2006/relationships/hyperlink" Target="https://eur-lex.europa.eu/eli/dir/2000/78/oj/eng" TargetMode="External"/><Relationship Id="rId7" Type="http://schemas.openxmlformats.org/officeDocument/2006/relationships/hyperlink" Target="https://osha.europa.eu/en/legislation/directives/council-directive-2006-54-ec" TargetMode="External"/><Relationship Id="rId8" Type="http://schemas.openxmlformats.org/officeDocument/2006/relationships/hyperlink" Target="https://employment-social-affairs.ec.europa.eu/policies-and-activities/rights-work/labour-law/working-conditions/working-time-directive_en"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png"/><Relationship Id="rId6" Type="http://schemas.openxmlformats.org/officeDocument/2006/relationships/image" Target="../media/image11.jpg"/><Relationship Id="rId7" Type="http://schemas.openxmlformats.org/officeDocument/2006/relationships/hyperlink" Target="https://eur-lex.europa.eu/legal-content/EN/TXT/?uri=CELEX:32000L0078"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png"/><Relationship Id="rId6" Type="http://schemas.openxmlformats.org/officeDocument/2006/relationships/hyperlink" Target="https://eur-lex.europa.eu/eli/dir/2006/54/2006-07-26"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png"/><Relationship Id="rId6" Type="http://schemas.openxmlformats.org/officeDocument/2006/relationships/hyperlink" Target="https://www.who.int/teams/social-determinants-of-health/demographic-change-and-healthy-ageing/combatting-ageism/global-report-on-ageism" TargetMode="External"/><Relationship Id="rId7" Type="http://schemas.openxmlformats.org/officeDocument/2006/relationships/hyperlink" Target="https://www.who.int/teams/social-determinants-of-health/demographic-change-and-healthy-ageing/combatting-ageism/global-report-on-ageism" TargetMode="External"/><Relationship Id="rId8" Type="http://schemas.openxmlformats.org/officeDocument/2006/relationships/hyperlink" Target="https://ec.europa.eu/eurostat/databrowser/bookmark/daeb0f4e-5567-4e29-a0a4-cf9e68bd9fb2?lang=en"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png"/><Relationship Id="rId6"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png"/><Relationship Id="rId6" Type="http://schemas.openxmlformats.org/officeDocument/2006/relationships/hyperlink" Target="https://ec.europa.eu/commission/presscorner/detail/en/ip_22_6895" TargetMode="External"/><Relationship Id="rId7" Type="http://schemas.openxmlformats.org/officeDocument/2006/relationships/hyperlink" Target="https://ec.europa.eu/commission/presscorner/detail/en/ip_22_6895"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png"/><Relationship Id="rId6" Type="http://schemas.openxmlformats.org/officeDocument/2006/relationships/hyperlink" Target="https://employment-social-affairs.ec.europa.eu/policies-and-activities/european-pillar-social-rights-building-fairer-and-more-inclusive-european-union_en"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png"/><Relationship Id="rId6" Type="http://schemas.openxmlformats.org/officeDocument/2006/relationships/hyperlink" Target="https://www.eiopa.europa.eu/impact-social-and-behavioural-aspects-gender-pension-gap-europe-2024-06-26_en"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3.png"/><Relationship Id="rId4" Type="http://schemas.openxmlformats.org/officeDocument/2006/relationships/image" Target="../media/image14.png"/><Relationship Id="rId11" Type="http://schemas.openxmlformats.org/officeDocument/2006/relationships/hyperlink" Target="https://osha.europa.eu/en/about-eu-osha/national-focal-points/austria" TargetMode="External"/><Relationship Id="rId10" Type="http://schemas.openxmlformats.org/officeDocument/2006/relationships/hyperlink" Target="https://osha.europa.eu/en/about-eu-osha/national-focal-points/austria" TargetMode="External"/><Relationship Id="rId9" Type="http://schemas.openxmlformats.org/officeDocument/2006/relationships/hyperlink" Target="https://www.sozialministerium.gv.at/en/Topics/Labour/Labour-Law/Equal-Treatment.html" TargetMode="External"/><Relationship Id="rId5" Type="http://schemas.openxmlformats.org/officeDocument/2006/relationships/image" Target="../media/image1.png"/><Relationship Id="rId6" Type="http://schemas.openxmlformats.org/officeDocument/2006/relationships/image" Target="../media/image21.jpg"/><Relationship Id="rId7" Type="http://schemas.openxmlformats.org/officeDocument/2006/relationships/hyperlink" Target="https://www.ris.bka.gv.at/GeltendeFassung.wxe?Abfrage=Bundesnormen&amp;Gesetzesnummer=20003395" TargetMode="External"/><Relationship Id="rId8" Type="http://schemas.openxmlformats.org/officeDocument/2006/relationships/hyperlink" Target="https://www.sozialministerium.gv.at/en/Topics/Labour/Labour-Law/Equal-Treatment.html"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3.png"/><Relationship Id="rId4" Type="http://schemas.openxmlformats.org/officeDocument/2006/relationships/image" Target="../media/image14.png"/><Relationship Id="rId9" Type="http://schemas.openxmlformats.org/officeDocument/2006/relationships/hyperlink" Target="https://www.eu-gleichbehandlungsstelle.de/eugs-en/eu-citizens/information-center/pension" TargetMode="External"/><Relationship Id="rId5" Type="http://schemas.openxmlformats.org/officeDocument/2006/relationships/image" Target="../media/image1.png"/><Relationship Id="rId6" Type="http://schemas.openxmlformats.org/officeDocument/2006/relationships/image" Target="../media/image25.jpg"/><Relationship Id="rId7" Type="http://schemas.openxmlformats.org/officeDocument/2006/relationships/hyperlink" Target="https://www.antidiskriminierungsstelle.de/EN/about-discrimination/order-and-law/general-equal-treatment-act/general-equal-treatment-act-node.html" TargetMode="External"/><Relationship Id="rId8" Type="http://schemas.openxmlformats.org/officeDocument/2006/relationships/hyperlink" Target="https://www.antidiskriminierungsstelle.de/EN/about-discrimination/order-and-law/general-equal-treatment-act/general-equal-treatment-act-node.html"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3.png"/><Relationship Id="rId4" Type="http://schemas.openxmlformats.org/officeDocument/2006/relationships/image" Target="../media/image14.png"/><Relationship Id="rId11" Type="http://schemas.openxmlformats.org/officeDocument/2006/relationships/image" Target="../media/image29.jpg"/><Relationship Id="rId10" Type="http://schemas.openxmlformats.org/officeDocument/2006/relationships/hyperlink" Target="https://www.boe.es/buscar/act.php?id=BOE-A-2015-11430&amp;p=20230317&amp;tn=1#a34-" TargetMode="External"/><Relationship Id="rId9" Type="http://schemas.openxmlformats.org/officeDocument/2006/relationships/hyperlink" Target="https://www.boe.es/buscar/act.php?id=BOE-A-2015-11430&amp;p=20230317&amp;tn=1#a34-" TargetMode="External"/><Relationship Id="rId5" Type="http://schemas.openxmlformats.org/officeDocument/2006/relationships/image" Target="../media/image1.png"/><Relationship Id="rId6" Type="http://schemas.openxmlformats.org/officeDocument/2006/relationships/image" Target="../media/image11.jpg"/><Relationship Id="rId7" Type="http://schemas.openxmlformats.org/officeDocument/2006/relationships/hyperlink" Target="https://www.boe.es/buscar/act.php?id=BOE-A-2015-11430" TargetMode="External"/><Relationship Id="rId8" Type="http://schemas.openxmlformats.org/officeDocument/2006/relationships/hyperlink" Target="https://www.boe.es/buscar/act.php?id=BOE-A-2015-11430"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3.png"/><Relationship Id="rId4" Type="http://schemas.openxmlformats.org/officeDocument/2006/relationships/image" Target="../media/image14.png"/><Relationship Id="rId9" Type="http://schemas.openxmlformats.org/officeDocument/2006/relationships/hyperlink" Target="https://distaccoue.lavoro.gov.it/en-gb/Thematic-Areas/Thematic-area-detail/id/3/National-Collective-agreements" TargetMode="External"/><Relationship Id="rId5" Type="http://schemas.openxmlformats.org/officeDocument/2006/relationships/image" Target="../media/image1.png"/><Relationship Id="rId6" Type="http://schemas.openxmlformats.org/officeDocument/2006/relationships/image" Target="../media/image26.jpg"/><Relationship Id="rId7" Type="http://schemas.openxmlformats.org/officeDocument/2006/relationships/hyperlink" Target="https://www.unar.it/portale/web/unar-en/italian" TargetMode="External"/><Relationship Id="rId8" Type="http://schemas.openxmlformats.org/officeDocument/2006/relationships/hyperlink" Target="https://www.unar.it/portale/web/unar-en/italian" TargetMode="External"/></Relationships>
</file>

<file path=ppt/slides/_rels/slide21.xml.rels><?xml version="1.0" encoding="UTF-8" standalone="yes"?><Relationships xmlns="http://schemas.openxmlformats.org/package/2006/relationships"><Relationship Id="rId11" Type="http://schemas.openxmlformats.org/officeDocument/2006/relationships/hyperlink" Target="https://www.irishstatutebook.ie/eli/2025/act/16/enacted/en/html" TargetMode="External"/><Relationship Id="rId10" Type="http://schemas.openxmlformats.org/officeDocument/2006/relationships/hyperlink" Target="https://www.irishstatutebook.ie/eli/2025/act/16/enacted/en/html" TargetMode="External"/><Relationship Id="rId13" Type="http://schemas.openxmlformats.org/officeDocument/2006/relationships/hyperlink" Target="https://www.gov.ie/en/department-of-social-protection/campaigns/auto-enrolment/?gad_source=1&amp;gad_campaignid=21868806366&amp;gbraid=0AAAAA-cIHC2_N7XLhDud34s38e1HTBWpM&amp;gclid=Cj0KCQiAnJHMBhDAARIsABr7b84aT3im4D037zbvGY19jve4ZFGo3U6hlGsDeMXfBbkzM__STVSlrsgaAse_EALw_wcB" TargetMode="External"/><Relationship Id="rId12" Type="http://schemas.openxmlformats.org/officeDocument/2006/relationships/hyperlink" Target="https://www.gov.ie/en/department-of-social-protection/campaigns/auto-enrolment/?gad_source=1&amp;gad_campaignid=21868806366&amp;gbraid=0AAAAA-cIHC2_N7XLhDud34s38e1HTBWpM&amp;gclid=Cj0KCQiAnJHMBhDAARIsABr7b84aT3im4D037zbvGY19jve4ZFGo3U6hlGsDeMXfBbkzM__STVSlrsgaAse_EALw_wcB" TargetMode="External"/><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3.png"/><Relationship Id="rId4" Type="http://schemas.openxmlformats.org/officeDocument/2006/relationships/image" Target="../media/image14.png"/><Relationship Id="rId9" Type="http://schemas.openxmlformats.org/officeDocument/2006/relationships/hyperlink" Target="https://www.irishstatutebook.ie/eli/2000/act/8/enacted/en/index.html" TargetMode="External"/><Relationship Id="rId5" Type="http://schemas.openxmlformats.org/officeDocument/2006/relationships/image" Target="../media/image1.png"/><Relationship Id="rId6" Type="http://schemas.openxmlformats.org/officeDocument/2006/relationships/image" Target="../media/image23.jpg"/><Relationship Id="rId7" Type="http://schemas.openxmlformats.org/officeDocument/2006/relationships/hyperlink" Target="https://www.irishstatutebook.ie/eli/1998/act/21/enacted/en/html" TargetMode="External"/><Relationship Id="rId8" Type="http://schemas.openxmlformats.org/officeDocument/2006/relationships/hyperlink" Target="https://www.irishstatutebook.ie/eli/1998/act/21/enacted/en/html" TargetMode="External"/></Relationships>
</file>

<file path=ppt/slides/_rels/slide22.xml.rels><?xml version="1.0" encoding="UTF-8" standalone="yes"?><Relationships xmlns="http://schemas.openxmlformats.org/package/2006/relationships"><Relationship Id="rId11" Type="http://schemas.openxmlformats.org/officeDocument/2006/relationships/hyperlink" Target="https://zakonodaja.com/zakon/zutd" TargetMode="External"/><Relationship Id="rId10" Type="http://schemas.openxmlformats.org/officeDocument/2006/relationships/hyperlink" Target="https://pisrs.si/pregledPredpisa?id=ZAKO5944" TargetMode="External"/><Relationship Id="rId13" Type="http://schemas.openxmlformats.org/officeDocument/2006/relationships/hyperlink" Target="https://zakonodaja.com/zakon/zutd" TargetMode="External"/><Relationship Id="rId12" Type="http://schemas.openxmlformats.org/officeDocument/2006/relationships/hyperlink" Target="https://zakonodaja.com/zakon/zutd" TargetMode="External"/><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3.png"/><Relationship Id="rId4" Type="http://schemas.openxmlformats.org/officeDocument/2006/relationships/image" Target="../media/image14.png"/><Relationship Id="rId9" Type="http://schemas.openxmlformats.org/officeDocument/2006/relationships/hyperlink" Target="https://pisrs.si/pregledPredpisa?id=ZAKO5944" TargetMode="External"/><Relationship Id="rId5" Type="http://schemas.openxmlformats.org/officeDocument/2006/relationships/image" Target="../media/image1.png"/><Relationship Id="rId6" Type="http://schemas.openxmlformats.org/officeDocument/2006/relationships/image" Target="../media/image27.jpg"/><Relationship Id="rId7" Type="http://schemas.openxmlformats.org/officeDocument/2006/relationships/hyperlink" Target="https://natlex.ilo.org/dyn/natlex2/r/natlex/fe/details?p3_isn=89470" TargetMode="External"/><Relationship Id="rId8" Type="http://schemas.openxmlformats.org/officeDocument/2006/relationships/hyperlink" Target="https://natlex.ilo.org/dyn/natlex2/r/natlex/fe/details?p3_isn=89470" TargetMode="External"/></Relationships>
</file>

<file path=ppt/slides/_rels/slide23.xml.rels><?xml version="1.0" encoding="UTF-8" standalone="yes"?><Relationships xmlns="http://schemas.openxmlformats.org/package/2006/relationships"><Relationship Id="rId11" Type="http://schemas.openxmlformats.org/officeDocument/2006/relationships/hyperlink" Target="https://employment-social-affairs.ec.europa.eu/news/pension-adequacy-report-underlines-importance-resilient-european-pension-systems-face-global-2024-06-24_en" TargetMode="External"/><Relationship Id="rId10" Type="http://schemas.openxmlformats.org/officeDocument/2006/relationships/hyperlink" Target="https://www.age-platform.eu/barometer-2023/support-for-older-people-in-the-labour-market/" TargetMode="External"/><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3.png"/><Relationship Id="rId4" Type="http://schemas.openxmlformats.org/officeDocument/2006/relationships/image" Target="../media/image14.png"/><Relationship Id="rId9" Type="http://schemas.openxmlformats.org/officeDocument/2006/relationships/hyperlink" Target="https://op.europa.eu/webpub/empl/lmwd-annual-review-report-2024/chapter3/introduction.html" TargetMode="External"/><Relationship Id="rId5" Type="http://schemas.openxmlformats.org/officeDocument/2006/relationships/image" Target="../media/image1.png"/><Relationship Id="rId6" Type="http://schemas.openxmlformats.org/officeDocument/2006/relationships/hyperlink" Target="https://www.age-platform.eu/barometer-2023/workplaces-for-all-ages/" TargetMode="External"/><Relationship Id="rId7" Type="http://schemas.openxmlformats.org/officeDocument/2006/relationships/hyperlink" Target="https://www.who.int/teams/social-determinants-of-health/demographic-change-and-healthy-ageing/combatting-ageism/global-report-on-ageism" TargetMode="External"/><Relationship Id="rId8" Type="http://schemas.openxmlformats.org/officeDocument/2006/relationships/hyperlink" Target="https://www.oecd.org/en/publications/promoting-an-age-inclusive-workforce_59752153-en.html" TargetMode="External"/></Relationships>
</file>

<file path=ppt/slides/_rels/slide24.xml.rels><?xml version="1.0" encoding="UTF-8" standalone="yes"?><Relationships xmlns="http://schemas.openxmlformats.org/package/2006/relationships"><Relationship Id="rId11" Type="http://schemas.openxmlformats.org/officeDocument/2006/relationships/image" Target="../media/image6.png"/><Relationship Id="rId10" Type="http://schemas.openxmlformats.org/officeDocument/2006/relationships/image" Target="../media/image10.png"/><Relationship Id="rId12" Type="http://schemas.openxmlformats.org/officeDocument/2006/relationships/image" Target="../media/image24.png"/><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3.png"/><Relationship Id="rId4" Type="http://schemas.openxmlformats.org/officeDocument/2006/relationships/image" Target="../media/image1.png"/><Relationship Id="rId9" Type="http://schemas.openxmlformats.org/officeDocument/2006/relationships/image" Target="../media/image7.png"/><Relationship Id="rId5" Type="http://schemas.openxmlformats.org/officeDocument/2006/relationships/image" Target="../media/image9.png"/><Relationship Id="rId6" Type="http://schemas.openxmlformats.org/officeDocument/2006/relationships/image" Target="../media/image5.png"/><Relationship Id="rId7" Type="http://schemas.openxmlformats.org/officeDocument/2006/relationships/image" Target="../media/image3.png"/><Relationship Id="rId8" Type="http://schemas.openxmlformats.org/officeDocument/2006/relationships/image" Target="../media/image2.jpg"/></Relationships>
</file>

<file path=ppt/slides/_rels/slide25.xml.rels><?xml version="1.0" encoding="UTF-8" standalone="yes"?><Relationships xmlns="http://schemas.openxmlformats.org/package/2006/relationships"><Relationship Id="rId11" Type="http://schemas.openxmlformats.org/officeDocument/2006/relationships/image" Target="../media/image6.png"/><Relationship Id="rId10" Type="http://schemas.openxmlformats.org/officeDocument/2006/relationships/image" Target="../media/image10.png"/><Relationship Id="rId12" Type="http://schemas.openxmlformats.org/officeDocument/2006/relationships/image" Target="../media/image24.png"/><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3.png"/><Relationship Id="rId4" Type="http://schemas.openxmlformats.org/officeDocument/2006/relationships/image" Target="../media/image1.png"/><Relationship Id="rId9" Type="http://schemas.openxmlformats.org/officeDocument/2006/relationships/image" Target="../media/image7.png"/><Relationship Id="rId5" Type="http://schemas.openxmlformats.org/officeDocument/2006/relationships/image" Target="../media/image9.png"/><Relationship Id="rId6" Type="http://schemas.openxmlformats.org/officeDocument/2006/relationships/image" Target="../media/image5.png"/><Relationship Id="rId7" Type="http://schemas.openxmlformats.org/officeDocument/2006/relationships/image" Target="../media/image3.png"/><Relationship Id="rId8"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a:off x="-2067" y="5784666"/>
            <a:ext cx="18288000" cy="4578953"/>
          </a:xfrm>
          <a:custGeom>
            <a:rect b="b" l="l" r="r" t="t"/>
            <a:pathLst>
              <a:path extrusionOk="0" h="6105271" w="24384000">
                <a:moveTo>
                  <a:pt x="0" y="0"/>
                </a:moveTo>
                <a:lnTo>
                  <a:pt x="24384000" y="0"/>
                </a:lnTo>
                <a:lnTo>
                  <a:pt x="24384000" y="6105271"/>
                </a:lnTo>
                <a:lnTo>
                  <a:pt x="0" y="6105271"/>
                </a:lnTo>
                <a:close/>
              </a:path>
            </a:pathLst>
          </a:custGeom>
          <a:solidFill>
            <a:srgbClr val="FF6D25"/>
          </a:solidFill>
          <a:ln>
            <a:noFill/>
          </a:ln>
        </p:spPr>
      </p:sp>
      <p:sp>
        <p:nvSpPr>
          <p:cNvPr id="85" name="Google Shape;85;p1"/>
          <p:cNvSpPr/>
          <p:nvPr/>
        </p:nvSpPr>
        <p:spPr>
          <a:xfrm>
            <a:off x="3841013" y="1085840"/>
            <a:ext cx="10605973" cy="4907242"/>
          </a:xfrm>
          <a:custGeom>
            <a:rect b="b" l="l" r="r" t="t"/>
            <a:pathLst>
              <a:path extrusionOk="0" h="4907242" w="10605973">
                <a:moveTo>
                  <a:pt x="0" y="0"/>
                </a:moveTo>
                <a:lnTo>
                  <a:pt x="10605974" y="0"/>
                </a:lnTo>
                <a:lnTo>
                  <a:pt x="10605974" y="4907242"/>
                </a:lnTo>
                <a:lnTo>
                  <a:pt x="0" y="4907242"/>
                </a:lnTo>
                <a:lnTo>
                  <a:pt x="0" y="0"/>
                </a:lnTo>
                <a:close/>
              </a:path>
            </a:pathLst>
          </a:custGeom>
          <a:blipFill rotWithShape="1">
            <a:blip r:embed="rId3">
              <a:alphaModFix/>
            </a:blip>
            <a:stretch>
              <a:fillRect b="-16939" l="-16344" r="-16970" t="-39572"/>
            </a:stretch>
          </a:blipFill>
          <a:ln>
            <a:noFill/>
          </a:ln>
        </p:spPr>
      </p:sp>
      <p:sp>
        <p:nvSpPr>
          <p:cNvPr descr="Uma imagem com estrela, Tipo de letra, Gráficos, símbolo  Descrição gerada automaticamente" id="86" name="Google Shape;86;p1"/>
          <p:cNvSpPr/>
          <p:nvPr/>
        </p:nvSpPr>
        <p:spPr>
          <a:xfrm>
            <a:off x="5014208" y="121558"/>
            <a:ext cx="673065" cy="484280"/>
          </a:xfrm>
          <a:custGeom>
            <a:rect b="b" l="l" r="r" t="t"/>
            <a:pathLst>
              <a:path extrusionOk="0" h="484280" w="673065">
                <a:moveTo>
                  <a:pt x="0" y="0"/>
                </a:moveTo>
                <a:lnTo>
                  <a:pt x="673065" y="0"/>
                </a:lnTo>
                <a:lnTo>
                  <a:pt x="673065" y="484280"/>
                </a:lnTo>
                <a:lnTo>
                  <a:pt x="0" y="484280"/>
                </a:lnTo>
                <a:lnTo>
                  <a:pt x="0" y="0"/>
                </a:lnTo>
                <a:close/>
              </a:path>
            </a:pathLst>
          </a:custGeom>
          <a:blipFill rotWithShape="1">
            <a:blip r:embed="rId4">
              <a:alphaModFix/>
            </a:blip>
            <a:stretch>
              <a:fillRect b="0" l="0" r="0" t="0"/>
            </a:stretch>
          </a:blipFill>
          <a:ln>
            <a:noFill/>
          </a:ln>
        </p:spPr>
      </p:sp>
      <p:sp>
        <p:nvSpPr>
          <p:cNvPr descr="Uma imagem com Tipo de letra, Gráficos, texto, design gráfico  Descrição gerada automaticamente" id="87" name="Google Shape;87;p1"/>
          <p:cNvSpPr/>
          <p:nvPr/>
        </p:nvSpPr>
        <p:spPr>
          <a:xfrm>
            <a:off x="7349261" y="169612"/>
            <a:ext cx="1110882" cy="388172"/>
          </a:xfrm>
          <a:custGeom>
            <a:rect b="b" l="l" r="r" t="t"/>
            <a:pathLst>
              <a:path extrusionOk="0" h="388172" w="1110882">
                <a:moveTo>
                  <a:pt x="0" y="0"/>
                </a:moveTo>
                <a:lnTo>
                  <a:pt x="1110882" y="0"/>
                </a:lnTo>
                <a:lnTo>
                  <a:pt x="1110882" y="388172"/>
                </a:lnTo>
                <a:lnTo>
                  <a:pt x="0" y="388172"/>
                </a:lnTo>
                <a:lnTo>
                  <a:pt x="0" y="0"/>
                </a:lnTo>
                <a:close/>
              </a:path>
            </a:pathLst>
          </a:custGeom>
          <a:blipFill rotWithShape="1">
            <a:blip r:embed="rId5">
              <a:alphaModFix/>
            </a:blip>
            <a:stretch>
              <a:fillRect b="0" l="0" r="0" t="0"/>
            </a:stretch>
          </a:blipFill>
          <a:ln>
            <a:noFill/>
          </a:ln>
        </p:spPr>
      </p:sp>
      <p:sp>
        <p:nvSpPr>
          <p:cNvPr descr="Uma imagem com texto, Tipo de letra, símbolo, captura de ecrã  Descrição gerada automaticamente" id="88" name="Google Shape;88;p1"/>
          <p:cNvSpPr/>
          <p:nvPr/>
        </p:nvSpPr>
        <p:spPr>
          <a:xfrm>
            <a:off x="12699197" y="151914"/>
            <a:ext cx="574596" cy="423586"/>
          </a:xfrm>
          <a:custGeom>
            <a:rect b="b" l="l" r="r" t="t"/>
            <a:pathLst>
              <a:path extrusionOk="0" h="423586" w="574596">
                <a:moveTo>
                  <a:pt x="0" y="0"/>
                </a:moveTo>
                <a:lnTo>
                  <a:pt x="574595" y="0"/>
                </a:lnTo>
                <a:lnTo>
                  <a:pt x="574595" y="423586"/>
                </a:lnTo>
                <a:lnTo>
                  <a:pt x="0" y="423586"/>
                </a:lnTo>
                <a:lnTo>
                  <a:pt x="0" y="0"/>
                </a:lnTo>
                <a:close/>
              </a:path>
            </a:pathLst>
          </a:custGeom>
          <a:blipFill rotWithShape="1">
            <a:blip r:embed="rId6">
              <a:alphaModFix/>
            </a:blip>
            <a:stretch>
              <a:fillRect b="0" l="0" r="0" t="0"/>
            </a:stretch>
          </a:blipFill>
          <a:ln>
            <a:noFill/>
          </a:ln>
        </p:spPr>
      </p:sp>
      <p:sp>
        <p:nvSpPr>
          <p:cNvPr descr="Uma imagem com texto, Tipo de letra, logótipo, Gráficos  Descrição gerada automaticamente" id="89" name="Google Shape;89;p1"/>
          <p:cNvSpPr/>
          <p:nvPr/>
        </p:nvSpPr>
        <p:spPr>
          <a:xfrm>
            <a:off x="8830808" y="226304"/>
            <a:ext cx="827161" cy="274796"/>
          </a:xfrm>
          <a:custGeom>
            <a:rect b="b" l="l" r="r" t="t"/>
            <a:pathLst>
              <a:path extrusionOk="0" h="274796" w="827161">
                <a:moveTo>
                  <a:pt x="0" y="0"/>
                </a:moveTo>
                <a:lnTo>
                  <a:pt x="827161" y="0"/>
                </a:lnTo>
                <a:lnTo>
                  <a:pt x="827161" y="274797"/>
                </a:lnTo>
                <a:lnTo>
                  <a:pt x="0" y="274797"/>
                </a:lnTo>
                <a:lnTo>
                  <a:pt x="0" y="0"/>
                </a:lnTo>
                <a:close/>
              </a:path>
            </a:pathLst>
          </a:custGeom>
          <a:blipFill rotWithShape="1">
            <a:blip r:embed="rId7">
              <a:alphaModFix/>
            </a:blip>
            <a:stretch>
              <a:fillRect b="0" l="0" r="0" t="0"/>
            </a:stretch>
          </a:blipFill>
          <a:ln>
            <a:noFill/>
          </a:ln>
        </p:spPr>
      </p:sp>
      <p:sp>
        <p:nvSpPr>
          <p:cNvPr descr="Uma imagem com Tipo de letra, Gráficos, captura de ecrã, texto  Descrição gerada automaticamente" id="90" name="Google Shape;90;p1"/>
          <p:cNvSpPr/>
          <p:nvPr/>
        </p:nvSpPr>
        <p:spPr>
          <a:xfrm>
            <a:off x="11601126" y="0"/>
            <a:ext cx="727405" cy="727405"/>
          </a:xfrm>
          <a:custGeom>
            <a:rect b="b" l="l" r="r" t="t"/>
            <a:pathLst>
              <a:path extrusionOk="0" h="727405" w="727405">
                <a:moveTo>
                  <a:pt x="0" y="0"/>
                </a:moveTo>
                <a:lnTo>
                  <a:pt x="727405" y="0"/>
                </a:lnTo>
                <a:lnTo>
                  <a:pt x="727405" y="727405"/>
                </a:lnTo>
                <a:lnTo>
                  <a:pt x="0" y="727405"/>
                </a:lnTo>
                <a:lnTo>
                  <a:pt x="0" y="0"/>
                </a:lnTo>
                <a:close/>
              </a:path>
            </a:pathLst>
          </a:custGeom>
          <a:blipFill rotWithShape="1">
            <a:blip r:embed="rId8">
              <a:alphaModFix/>
            </a:blip>
            <a:stretch>
              <a:fillRect b="0" l="0" r="0" t="0"/>
            </a:stretch>
          </a:blipFill>
          <a:ln>
            <a:noFill/>
          </a:ln>
        </p:spPr>
      </p:sp>
      <p:sp>
        <p:nvSpPr>
          <p:cNvPr descr="Uma imagem com texto, Tipo de letra, logótipo, Gráficos  Descrição gerada automaticamente" id="91" name="Google Shape;91;p1"/>
          <p:cNvSpPr/>
          <p:nvPr/>
        </p:nvSpPr>
        <p:spPr>
          <a:xfrm>
            <a:off x="6057948" y="182451"/>
            <a:ext cx="920648" cy="362502"/>
          </a:xfrm>
          <a:custGeom>
            <a:rect b="b" l="l" r="r" t="t"/>
            <a:pathLst>
              <a:path extrusionOk="0" h="362502" w="920648">
                <a:moveTo>
                  <a:pt x="0" y="0"/>
                </a:moveTo>
                <a:lnTo>
                  <a:pt x="920648" y="0"/>
                </a:lnTo>
                <a:lnTo>
                  <a:pt x="920648" y="362503"/>
                </a:lnTo>
                <a:lnTo>
                  <a:pt x="0" y="362503"/>
                </a:lnTo>
                <a:lnTo>
                  <a:pt x="0" y="0"/>
                </a:lnTo>
                <a:close/>
              </a:path>
            </a:pathLst>
          </a:custGeom>
          <a:blipFill rotWithShape="1">
            <a:blip r:embed="rId9">
              <a:alphaModFix/>
            </a:blip>
            <a:stretch>
              <a:fillRect b="0" l="0" r="0" t="0"/>
            </a:stretch>
          </a:blipFill>
          <a:ln>
            <a:noFill/>
          </a:ln>
        </p:spPr>
      </p:sp>
      <p:sp>
        <p:nvSpPr>
          <p:cNvPr id="92" name="Google Shape;92;p1"/>
          <p:cNvSpPr/>
          <p:nvPr/>
        </p:nvSpPr>
        <p:spPr>
          <a:xfrm>
            <a:off x="10028634" y="184366"/>
            <a:ext cx="1201826" cy="358664"/>
          </a:xfrm>
          <a:custGeom>
            <a:rect b="b" l="l" r="r" t="t"/>
            <a:pathLst>
              <a:path extrusionOk="0" h="358664" w="1201826">
                <a:moveTo>
                  <a:pt x="0" y="0"/>
                </a:moveTo>
                <a:lnTo>
                  <a:pt x="1201827" y="0"/>
                </a:lnTo>
                <a:lnTo>
                  <a:pt x="1201827" y="358664"/>
                </a:lnTo>
                <a:lnTo>
                  <a:pt x="0" y="358664"/>
                </a:lnTo>
                <a:lnTo>
                  <a:pt x="0" y="0"/>
                </a:lnTo>
                <a:close/>
              </a:path>
            </a:pathLst>
          </a:custGeom>
          <a:blipFill rotWithShape="1">
            <a:blip r:embed="rId10">
              <a:alphaModFix/>
            </a:blip>
            <a:stretch>
              <a:fillRect b="-130" l="0" r="0" t="-130"/>
            </a:stretch>
          </a:blipFill>
          <a:ln>
            <a:noFill/>
          </a:ln>
        </p:spPr>
      </p:sp>
      <p:sp>
        <p:nvSpPr>
          <p:cNvPr id="93" name="Google Shape;93;p1"/>
          <p:cNvSpPr txBox="1"/>
          <p:nvPr/>
        </p:nvSpPr>
        <p:spPr>
          <a:xfrm>
            <a:off x="3501700" y="6043346"/>
            <a:ext cx="11280600" cy="28629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6000" u="none" cap="none" strike="noStrike">
                <a:solidFill>
                  <a:srgbClr val="FFFFFF"/>
                </a:solidFill>
                <a:latin typeface="Arial"/>
                <a:ea typeface="Arial"/>
                <a:cs typeface="Arial"/>
                <a:sym typeface="Arial"/>
              </a:rPr>
              <a:t>EU and National Legislation for Senior Workers</a:t>
            </a:r>
            <a:endParaRPr/>
          </a:p>
          <a:p>
            <a:pPr indent="0" lvl="0" marL="0" marR="0" rtl="0" algn="ctr">
              <a:lnSpc>
                <a:spcPct val="120000"/>
              </a:lnSpc>
              <a:spcBef>
                <a:spcPts val="0"/>
              </a:spcBef>
              <a:spcAft>
                <a:spcPts val="0"/>
              </a:spcAft>
              <a:buNone/>
            </a:pPr>
            <a:r>
              <a:rPr b="1" i="0" lang="en-US" sz="4200" u="none" cap="none" strike="noStrike">
                <a:solidFill>
                  <a:srgbClr val="FFFFFF"/>
                </a:solidFill>
                <a:latin typeface="Arial"/>
                <a:ea typeface="Arial"/>
                <a:cs typeface="Arial"/>
                <a:sym typeface="Arial"/>
              </a:rPr>
              <a:t>December 2025</a:t>
            </a:r>
            <a:endParaRPr/>
          </a:p>
        </p:txBody>
      </p:sp>
      <p:pic>
        <p:nvPicPr>
          <p:cNvPr id="94" name="Google Shape;94;p1"/>
          <p:cNvPicPr preferRelativeResize="0"/>
          <p:nvPr/>
        </p:nvPicPr>
        <p:blipFill>
          <a:blip r:embed="rId11">
            <a:alphaModFix/>
          </a:blip>
          <a:stretch>
            <a:fillRect/>
          </a:stretch>
        </p:blipFill>
        <p:spPr>
          <a:xfrm>
            <a:off x="-2075" y="9632250"/>
            <a:ext cx="18288002" cy="731375"/>
          </a:xfrm>
          <a:prstGeom prst="rect">
            <a:avLst/>
          </a:prstGeom>
          <a:noFill/>
          <a:ln cap="flat" cmpd="sng" w="9525">
            <a:solidFill>
              <a:srgbClr val="F79646"/>
            </a:solidFill>
            <a:prstDash val="solid"/>
            <a:round/>
            <a:headEnd len="sm" w="sm" type="none"/>
            <a:tailEnd len="sm" w="sm" type="none"/>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descr="Uma imagem com texto, Tipo de letra, captura de ecrã, Gráficos  Descrição gerada automaticamente" id="99" name="Google Shape;99;p2"/>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sp>
      <p:sp>
        <p:nvSpPr>
          <p:cNvPr id="100" name="Google Shape;100;p2"/>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sp>
      <p:sp>
        <p:nvSpPr>
          <p:cNvPr descr="Uma imagem com Tipo de letra, Gráficos, logótipo, captura de ecrã  Descrição gerada automaticamente" id="101" name="Google Shape;101;p2"/>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sp>
      <p:sp>
        <p:nvSpPr>
          <p:cNvPr id="102" name="Google Shape;102;p2"/>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103" name="Google Shape;103;p2"/>
          <p:cNvSpPr txBox="1"/>
          <p:nvPr/>
        </p:nvSpPr>
        <p:spPr>
          <a:xfrm>
            <a:off x="1116673" y="3108446"/>
            <a:ext cx="16054645" cy="5803192"/>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6000" u="none" cap="none" strike="noStrike">
                <a:solidFill>
                  <a:srgbClr val="DB7100"/>
                </a:solidFill>
                <a:latin typeface="Calibri"/>
                <a:ea typeface="Calibri"/>
                <a:cs typeface="Calibri"/>
                <a:sym typeface="Calibri"/>
              </a:rPr>
              <a:t>“building multi-generational workforces and giving older emplo</a:t>
            </a:r>
            <a:r>
              <a:rPr b="0" i="1" lang="en-US" sz="6000" u="none" cap="none" strike="noStrike">
                <a:solidFill>
                  <a:srgbClr val="DB7100"/>
                </a:solidFill>
                <a:latin typeface="Calibri"/>
                <a:ea typeface="Calibri"/>
                <a:cs typeface="Calibri"/>
                <a:sym typeface="Calibri"/>
              </a:rPr>
              <a:t>yees greater opportunities to work could raise GDP per capita by 19% over the next three decades”</a:t>
            </a:r>
            <a:r>
              <a:rPr b="0" i="0" lang="en-US" sz="6000" u="none" cap="none" strike="noStrike">
                <a:solidFill>
                  <a:srgbClr val="DB7100"/>
                </a:solidFill>
                <a:latin typeface="Calibri"/>
                <a:ea typeface="Calibri"/>
                <a:cs typeface="Calibri"/>
                <a:sym typeface="Calibri"/>
              </a:rPr>
              <a:t>. </a:t>
            </a:r>
            <a:endParaRPr/>
          </a:p>
          <a:p>
            <a:pPr indent="0" lvl="0" marL="0" marR="0" rtl="0" algn="l">
              <a:lnSpc>
                <a:spcPct val="120000"/>
              </a:lnSpc>
              <a:spcBef>
                <a:spcPts val="0"/>
              </a:spcBef>
              <a:spcAft>
                <a:spcPts val="0"/>
              </a:spcAft>
              <a:buNone/>
            </a:pPr>
            <a:r>
              <a:t/>
            </a:r>
            <a:endParaRPr b="0" i="0" sz="6000" u="none" cap="none" strike="noStrike">
              <a:solidFill>
                <a:srgbClr val="DB7100"/>
              </a:solidFill>
              <a:latin typeface="Calibri"/>
              <a:ea typeface="Calibri"/>
              <a:cs typeface="Calibri"/>
              <a:sym typeface="Calibri"/>
            </a:endParaRPr>
          </a:p>
          <a:p>
            <a:pPr indent="0" lvl="0" marL="0" marR="0" rtl="0" algn="l">
              <a:lnSpc>
                <a:spcPct val="120000"/>
              </a:lnSpc>
              <a:spcBef>
                <a:spcPts val="0"/>
              </a:spcBef>
              <a:spcAft>
                <a:spcPts val="0"/>
              </a:spcAft>
              <a:buNone/>
            </a:pPr>
            <a:r>
              <a:t/>
            </a:r>
            <a:endParaRPr b="0" i="0" sz="6000" u="none" cap="none" strike="noStrike">
              <a:solidFill>
                <a:srgbClr val="DB7100"/>
              </a:solidFill>
              <a:latin typeface="Calibri"/>
              <a:ea typeface="Calibri"/>
              <a:cs typeface="Calibri"/>
              <a:sym typeface="Calibri"/>
            </a:endParaRPr>
          </a:p>
          <a:p>
            <a:pPr indent="0" lvl="0" marL="0" marR="0" rtl="0" algn="l">
              <a:lnSpc>
                <a:spcPct val="120000"/>
              </a:lnSpc>
              <a:spcBef>
                <a:spcPts val="0"/>
              </a:spcBef>
              <a:spcAft>
                <a:spcPts val="0"/>
              </a:spcAft>
              <a:buNone/>
            </a:pPr>
            <a:r>
              <a:rPr b="1" i="0" lang="en-US" sz="1800" u="none" cap="none" strike="noStrike">
                <a:solidFill>
                  <a:srgbClr val="000000"/>
                </a:solidFill>
                <a:latin typeface="Calibri"/>
                <a:ea typeface="Calibri"/>
                <a:cs typeface="Calibri"/>
                <a:sym typeface="Calibri"/>
              </a:rPr>
              <a:t>OECD: Promoting an Age-Inclusive Workforce, 2020</a:t>
            </a:r>
            <a:endParaRPr/>
          </a:p>
          <a:p>
            <a:pPr indent="0" lvl="0" marL="0" marR="0" rtl="0" algn="l">
              <a:lnSpc>
                <a:spcPct val="120000"/>
              </a:lnSpc>
              <a:spcBef>
                <a:spcPts val="0"/>
              </a:spcBef>
              <a:spcAft>
                <a:spcPts val="0"/>
              </a:spcAft>
              <a:buNone/>
            </a:pPr>
            <a:r>
              <a:rPr b="0" i="0" lang="en-US" sz="3000" u="none" cap="none" strike="noStrike">
                <a:solidFill>
                  <a:srgbClr val="313540"/>
                </a:solidFill>
                <a:latin typeface="Cardo"/>
                <a:ea typeface="Cardo"/>
                <a:cs typeface="Cardo"/>
                <a:sym typeface="Cardo"/>
              </a:rPr>
              <a:t>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descr="Uma imagem com texto, Tipo de letra, captura de ecrã, Gráficos  Descrição gerada automaticamente" id="108" name="Google Shape;108;p3"/>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sp>
      <p:sp>
        <p:nvSpPr>
          <p:cNvPr id="109" name="Google Shape;109;p3"/>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sp>
      <p:sp>
        <p:nvSpPr>
          <p:cNvPr descr="Uma imagem com Tipo de letra, Gráficos, logótipo, captura de ecrã  Descrição gerada automaticamente" id="110" name="Google Shape;110;p3"/>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sp>
      <p:sp>
        <p:nvSpPr>
          <p:cNvPr id="111" name="Google Shape;111;p3"/>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112" name="Google Shape;112;p3"/>
          <p:cNvSpPr txBox="1"/>
          <p:nvPr/>
        </p:nvSpPr>
        <p:spPr>
          <a:xfrm>
            <a:off x="1701565" y="1668732"/>
            <a:ext cx="14777837" cy="5050155"/>
          </a:xfrm>
          <a:prstGeom prst="rect">
            <a:avLst/>
          </a:prstGeom>
          <a:noFill/>
          <a:ln>
            <a:noFill/>
          </a:ln>
        </p:spPr>
        <p:txBody>
          <a:bodyPr anchorCtr="0" anchor="t" bIns="0" lIns="0" spcFirstLastPara="1" rIns="0" wrap="square" tIns="0">
            <a:spAutoFit/>
          </a:bodyPr>
          <a:lstStyle/>
          <a:p>
            <a:pPr indent="0" lvl="0" marL="0" marR="0" rtl="0" algn="l">
              <a:lnSpc>
                <a:spcPct val="180000"/>
              </a:lnSpc>
              <a:spcBef>
                <a:spcPts val="0"/>
              </a:spcBef>
              <a:spcAft>
                <a:spcPts val="0"/>
              </a:spcAft>
              <a:buNone/>
            </a:pPr>
            <a:r>
              <a:rPr b="1" i="0" lang="en-US" sz="4200" u="none" cap="none" strike="noStrike">
                <a:solidFill>
                  <a:srgbClr val="FF6D25"/>
                </a:solidFill>
                <a:latin typeface="Arial"/>
                <a:ea typeface="Arial"/>
                <a:cs typeface="Arial"/>
                <a:sym typeface="Arial"/>
              </a:rPr>
              <a:t>Senior Workers Employment Legislation</a:t>
            </a:r>
            <a:endParaRPr/>
          </a:p>
          <a:p>
            <a:pPr indent="0" lvl="0" marL="0" marR="0" rtl="0" algn="l">
              <a:lnSpc>
                <a:spcPct val="128571"/>
              </a:lnSpc>
              <a:spcBef>
                <a:spcPts val="0"/>
              </a:spcBef>
              <a:spcAft>
                <a:spcPts val="0"/>
              </a:spcAft>
              <a:buNone/>
            </a:pPr>
            <a:r>
              <a:t/>
            </a:r>
            <a:endParaRPr b="1" i="0" sz="4200" u="none" cap="none" strike="noStrike">
              <a:solidFill>
                <a:srgbClr val="FF6D25"/>
              </a:solidFill>
              <a:latin typeface="Arial"/>
              <a:ea typeface="Arial"/>
              <a:cs typeface="Arial"/>
              <a:sym typeface="Arial"/>
            </a:endParaRPr>
          </a:p>
          <a:p>
            <a:pPr indent="0" lvl="0" marL="0" marR="0" rtl="0" algn="l">
              <a:lnSpc>
                <a:spcPct val="180000"/>
              </a:lnSpc>
              <a:spcBef>
                <a:spcPts val="0"/>
              </a:spcBef>
              <a:spcAft>
                <a:spcPts val="0"/>
              </a:spcAft>
              <a:buNone/>
            </a:pPr>
            <a:r>
              <a:rPr b="0" i="0" lang="en-US" sz="3000" u="none" cap="none" strike="noStrike">
                <a:solidFill>
                  <a:srgbClr val="000000"/>
                </a:solidFill>
                <a:latin typeface="Arial"/>
                <a:ea typeface="Arial"/>
                <a:cs typeface="Arial"/>
                <a:sym typeface="Arial"/>
              </a:rPr>
              <a:t>EU Key Legislation</a:t>
            </a:r>
            <a:endParaRPr/>
          </a:p>
          <a:p>
            <a:pPr indent="0" lvl="0" marL="0" marR="0" rtl="0" algn="l">
              <a:lnSpc>
                <a:spcPct val="180000"/>
              </a:lnSpc>
              <a:spcBef>
                <a:spcPts val="0"/>
              </a:spcBef>
              <a:spcAft>
                <a:spcPts val="0"/>
              </a:spcAft>
              <a:buNone/>
            </a:pPr>
            <a:r>
              <a:rPr b="0" i="0" lang="en-US" sz="3000" u="none" cap="none" strike="noStrike">
                <a:solidFill>
                  <a:srgbClr val="000000"/>
                </a:solidFill>
                <a:latin typeface="Arial"/>
                <a:ea typeface="Arial"/>
                <a:cs typeface="Arial"/>
                <a:sym typeface="Arial"/>
              </a:rPr>
              <a:t>Anti-discrimination</a:t>
            </a:r>
            <a:endParaRPr/>
          </a:p>
          <a:p>
            <a:pPr indent="0" lvl="0" marL="0" marR="0" rtl="0" algn="l">
              <a:lnSpc>
                <a:spcPct val="180000"/>
              </a:lnSpc>
              <a:spcBef>
                <a:spcPts val="0"/>
              </a:spcBef>
              <a:spcAft>
                <a:spcPts val="0"/>
              </a:spcAft>
              <a:buNone/>
            </a:pPr>
            <a:r>
              <a:rPr b="0" i="0" lang="en-US" sz="3000" u="none" cap="none" strike="noStrike">
                <a:solidFill>
                  <a:srgbClr val="000000"/>
                </a:solidFill>
                <a:latin typeface="Arial"/>
                <a:ea typeface="Arial"/>
                <a:cs typeface="Arial"/>
                <a:sym typeface="Arial"/>
              </a:rPr>
              <a:t>Age-discrimination</a:t>
            </a:r>
            <a:endParaRPr/>
          </a:p>
          <a:p>
            <a:pPr indent="0" lvl="0" marL="0" marR="0" rtl="0" algn="l">
              <a:lnSpc>
                <a:spcPct val="180000"/>
              </a:lnSpc>
              <a:spcBef>
                <a:spcPts val="0"/>
              </a:spcBef>
              <a:spcAft>
                <a:spcPts val="0"/>
              </a:spcAft>
              <a:buNone/>
            </a:pPr>
            <a:r>
              <a:rPr b="0" i="0" lang="en-US" sz="3000" u="none" cap="none" strike="noStrike">
                <a:solidFill>
                  <a:srgbClr val="000000"/>
                </a:solidFill>
                <a:latin typeface="Arial"/>
                <a:ea typeface="Arial"/>
                <a:cs typeface="Arial"/>
                <a:sym typeface="Arial"/>
              </a:rPr>
              <a:t>Pension Rights</a:t>
            </a:r>
            <a:endParaRPr/>
          </a:p>
          <a:p>
            <a:pPr indent="0" lvl="0" marL="0" marR="0" rtl="0" algn="l">
              <a:lnSpc>
                <a:spcPct val="180000"/>
              </a:lnSpc>
              <a:spcBef>
                <a:spcPts val="0"/>
              </a:spcBef>
              <a:spcAft>
                <a:spcPts val="0"/>
              </a:spcAft>
              <a:buNone/>
            </a:pPr>
            <a:r>
              <a:rPr b="0" i="0" lang="en-US" sz="3000" u="none" cap="none" strike="noStrike">
                <a:solidFill>
                  <a:srgbClr val="000000"/>
                </a:solidFill>
                <a:latin typeface="Arial"/>
                <a:ea typeface="Arial"/>
                <a:cs typeface="Arial"/>
                <a:sym typeface="Arial"/>
              </a:rPr>
              <a:t>National Employment and Equality Legislation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descr="Uma imagem com texto, Tipo de letra, captura de ecrã, Gráficos  Descrição gerada automaticamente" id="117" name="Google Shape;117;p4"/>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sp>
      <p:sp>
        <p:nvSpPr>
          <p:cNvPr id="118" name="Google Shape;118;p4"/>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sp>
      <p:sp>
        <p:nvSpPr>
          <p:cNvPr descr="Uma imagem com Tipo de letra, Gráficos, logótipo, captura de ecrã  Descrição gerada automaticamente" id="119" name="Google Shape;119;p4"/>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sp>
      <p:sp>
        <p:nvSpPr>
          <p:cNvPr id="120" name="Google Shape;120;p4"/>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121" name="Google Shape;121;p4"/>
          <p:cNvSpPr txBox="1"/>
          <p:nvPr/>
        </p:nvSpPr>
        <p:spPr>
          <a:xfrm>
            <a:off x="1348740" y="660082"/>
            <a:ext cx="15590520" cy="5404047"/>
          </a:xfrm>
          <a:prstGeom prst="rect">
            <a:avLst/>
          </a:prstGeom>
          <a:noFill/>
          <a:ln>
            <a:noFill/>
          </a:ln>
        </p:spPr>
        <p:txBody>
          <a:bodyPr anchorCtr="0" anchor="t" bIns="0" lIns="0" spcFirstLastPara="1" rIns="0" wrap="square" tIns="0">
            <a:spAutoFit/>
          </a:bodyPr>
          <a:lstStyle/>
          <a:p>
            <a:pPr indent="0" lvl="0" marL="0" marR="0" rtl="0" algn="just">
              <a:lnSpc>
                <a:spcPct val="396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just">
              <a:lnSpc>
                <a:spcPct val="396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just">
              <a:lnSpc>
                <a:spcPct val="396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just">
              <a:lnSpc>
                <a:spcPct val="108000"/>
              </a:lnSpc>
              <a:spcBef>
                <a:spcPts val="0"/>
              </a:spcBef>
              <a:spcAft>
                <a:spcPts val="0"/>
              </a:spcAft>
              <a:buNone/>
            </a:pPr>
            <a:r>
              <a:rPr b="1" i="0" lang="en-US" sz="6600" u="none" cap="none" strike="noStrike">
                <a:solidFill>
                  <a:srgbClr val="FF6D25"/>
                </a:solidFill>
                <a:latin typeface="Arial"/>
                <a:ea typeface="Arial"/>
                <a:cs typeface="Arial"/>
                <a:sym typeface="Arial"/>
              </a:rPr>
              <a:t>EU Legislation for the Employment of Older Persons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descr="Uma imagem com texto, Tipo de letra, captura de ecrã, Gráficos  Descrição gerada automaticamente" id="126" name="Google Shape;126;p5"/>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sp>
      <p:sp>
        <p:nvSpPr>
          <p:cNvPr id="127" name="Google Shape;127;p5"/>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sp>
      <p:sp>
        <p:nvSpPr>
          <p:cNvPr descr="Uma imagem com Tipo de letra, Gráficos, logótipo, captura de ecrã  Descrição gerada automaticamente" id="128" name="Google Shape;128;p5"/>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sp>
      <p:sp>
        <p:nvSpPr>
          <p:cNvPr id="129" name="Google Shape;129;p5"/>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130" name="Google Shape;130;p5"/>
          <p:cNvSpPr txBox="1"/>
          <p:nvPr/>
        </p:nvSpPr>
        <p:spPr>
          <a:xfrm>
            <a:off x="1168632" y="934564"/>
            <a:ext cx="15590520" cy="617982"/>
          </a:xfrm>
          <a:prstGeom prst="rect">
            <a:avLst/>
          </a:prstGeom>
          <a:noFill/>
          <a:ln>
            <a:noFill/>
          </a:ln>
        </p:spPr>
        <p:txBody>
          <a:bodyPr anchorCtr="0" anchor="t" bIns="0" lIns="0" spcFirstLastPara="1" rIns="0" wrap="square" tIns="0">
            <a:spAutoFit/>
          </a:bodyPr>
          <a:lstStyle/>
          <a:p>
            <a:pPr indent="0" lvl="0" marL="0" marR="0" rtl="0" algn="l">
              <a:lnSpc>
                <a:spcPct val="108001"/>
              </a:lnSpc>
              <a:spcBef>
                <a:spcPts val="0"/>
              </a:spcBef>
              <a:spcAft>
                <a:spcPts val="0"/>
              </a:spcAft>
              <a:buNone/>
            </a:pPr>
            <a:r>
              <a:rPr b="1" i="0" lang="en-US" sz="4299" u="none" cap="none" strike="noStrike">
                <a:solidFill>
                  <a:srgbClr val="FF6D25"/>
                </a:solidFill>
                <a:latin typeface="Arimo"/>
                <a:ea typeface="Arimo"/>
                <a:cs typeface="Arimo"/>
                <a:sym typeface="Arimo"/>
              </a:rPr>
              <a:t>Key EU Legislative Pillars</a:t>
            </a:r>
            <a:endParaRPr/>
          </a:p>
        </p:txBody>
      </p:sp>
      <p:sp>
        <p:nvSpPr>
          <p:cNvPr id="131" name="Google Shape;131;p5"/>
          <p:cNvSpPr txBox="1"/>
          <p:nvPr/>
        </p:nvSpPr>
        <p:spPr>
          <a:xfrm>
            <a:off x="1028700" y="1856572"/>
            <a:ext cx="16082103" cy="8156067"/>
          </a:xfrm>
          <a:prstGeom prst="rect">
            <a:avLst/>
          </a:prstGeom>
          <a:noFill/>
          <a:ln>
            <a:noFill/>
          </a:ln>
        </p:spPr>
        <p:txBody>
          <a:bodyPr anchorCtr="0" anchor="t" bIns="0" lIns="0" spcFirstLastPara="1" rIns="0" wrap="square" tIns="0">
            <a:spAutoFit/>
          </a:bodyPr>
          <a:lstStyle/>
          <a:p>
            <a:pPr indent="-356233" lvl="1" marL="712467" marR="0" rtl="0" algn="l">
              <a:lnSpc>
                <a:spcPct val="108002"/>
              </a:lnSpc>
              <a:spcBef>
                <a:spcPts val="0"/>
              </a:spcBef>
              <a:spcAft>
                <a:spcPts val="0"/>
              </a:spcAft>
              <a:buClr>
                <a:srgbClr val="000000"/>
              </a:buClr>
              <a:buSzPts val="3299"/>
              <a:buFont typeface="Arial"/>
              <a:buChar char="•"/>
            </a:pPr>
            <a:r>
              <a:rPr b="0" i="0" lang="en-US" sz="3299" u="none" cap="none" strike="noStrike">
                <a:solidFill>
                  <a:srgbClr val="000000"/>
                </a:solidFill>
                <a:latin typeface="Arial"/>
                <a:ea typeface="Arial"/>
                <a:cs typeface="Arial"/>
                <a:sym typeface="Arial"/>
              </a:rPr>
              <a:t>The </a:t>
            </a:r>
            <a:r>
              <a:rPr b="0" i="0" lang="en-US" sz="3299" u="sng" cap="none" strike="noStrike">
                <a:solidFill>
                  <a:srgbClr val="000000"/>
                </a:solidFill>
                <a:latin typeface="Arial"/>
                <a:ea typeface="Arial"/>
                <a:cs typeface="Arial"/>
                <a:sym typeface="Arial"/>
                <a:hlinkClick r:id="rId6">
                  <a:extLst>
                    <a:ext uri="{A12FA001-AC4F-418D-AE19-62706E023703}">
                      <ahyp:hlinkClr val="tx"/>
                    </a:ext>
                  </a:extLst>
                </a:hlinkClick>
              </a:rPr>
              <a:t>Employment Equality Directive</a:t>
            </a:r>
            <a:r>
              <a:rPr b="0" i="0" lang="en-US" sz="3299" u="none" cap="none" strike="noStrike">
                <a:solidFill>
                  <a:srgbClr val="000000"/>
                </a:solidFill>
                <a:latin typeface="Arial"/>
                <a:ea typeface="Arial"/>
                <a:cs typeface="Arial"/>
                <a:sym typeface="Arial"/>
              </a:rPr>
              <a:t> provides protection against discrimination in employment on the grounds of, among others, age and disability</a:t>
            </a:r>
            <a:endParaRPr/>
          </a:p>
          <a:p>
            <a:pPr indent="0" lvl="0" marL="0" marR="0" rtl="0" algn="l">
              <a:lnSpc>
                <a:spcPct val="108002"/>
              </a:lnSpc>
              <a:spcBef>
                <a:spcPts val="0"/>
              </a:spcBef>
              <a:spcAft>
                <a:spcPts val="0"/>
              </a:spcAft>
              <a:buNone/>
            </a:pPr>
            <a:r>
              <a:t/>
            </a:r>
            <a:endParaRPr b="0" i="0" sz="3299" u="none" cap="none" strike="noStrike">
              <a:solidFill>
                <a:srgbClr val="000000"/>
              </a:solidFill>
              <a:latin typeface="Arial"/>
              <a:ea typeface="Arial"/>
              <a:cs typeface="Arial"/>
              <a:sym typeface="Arial"/>
            </a:endParaRPr>
          </a:p>
          <a:p>
            <a:pPr indent="-356233" lvl="1" marL="712467" marR="0" rtl="0" algn="l">
              <a:lnSpc>
                <a:spcPct val="108002"/>
              </a:lnSpc>
              <a:spcBef>
                <a:spcPts val="0"/>
              </a:spcBef>
              <a:spcAft>
                <a:spcPts val="0"/>
              </a:spcAft>
              <a:buClr>
                <a:srgbClr val="000000"/>
              </a:buClr>
              <a:buSzPts val="3299"/>
              <a:buFont typeface="Arial"/>
              <a:buChar char="•"/>
            </a:pPr>
            <a:r>
              <a:rPr b="0" i="0" lang="en-US" sz="3299" u="sng" cap="none" strike="noStrike">
                <a:solidFill>
                  <a:srgbClr val="000000"/>
                </a:solidFill>
                <a:latin typeface="Arial"/>
                <a:ea typeface="Arial"/>
                <a:cs typeface="Arial"/>
                <a:sym typeface="Arial"/>
                <a:hlinkClick r:id="rId7">
                  <a:extLst>
                    <a:ext uri="{A12FA001-AC4F-418D-AE19-62706E023703}">
                      <ahyp:hlinkClr val="tx"/>
                    </a:ext>
                  </a:extLst>
                </a:hlinkClick>
              </a:rPr>
              <a:t>Equal Opportunities Directive</a:t>
            </a:r>
            <a:r>
              <a:rPr b="0" i="0" lang="en-US" sz="3299" u="none" cap="none" strike="noStrike">
                <a:solidFill>
                  <a:srgbClr val="000000"/>
                </a:solidFill>
                <a:latin typeface="Arial"/>
                <a:ea typeface="Arial"/>
                <a:cs typeface="Arial"/>
                <a:sym typeface="Arial"/>
              </a:rPr>
              <a:t>: ensure the implementation of the principle of equal opportunities and equal treatment of men and women in matters of employment and occupation</a:t>
            </a:r>
            <a:endParaRPr/>
          </a:p>
          <a:p>
            <a:pPr indent="0" lvl="0" marL="0" marR="0" rtl="0" algn="l">
              <a:lnSpc>
                <a:spcPct val="108002"/>
              </a:lnSpc>
              <a:spcBef>
                <a:spcPts val="0"/>
              </a:spcBef>
              <a:spcAft>
                <a:spcPts val="0"/>
              </a:spcAft>
              <a:buNone/>
            </a:pPr>
            <a:r>
              <a:t/>
            </a:r>
            <a:endParaRPr b="0" i="0" sz="3299" u="none" cap="none" strike="noStrike">
              <a:solidFill>
                <a:srgbClr val="000000"/>
              </a:solidFill>
              <a:latin typeface="Arial"/>
              <a:ea typeface="Arial"/>
              <a:cs typeface="Arial"/>
              <a:sym typeface="Arial"/>
            </a:endParaRPr>
          </a:p>
          <a:p>
            <a:pPr indent="-356233" lvl="1" marL="712467" marR="0" rtl="0" algn="l">
              <a:lnSpc>
                <a:spcPct val="108002"/>
              </a:lnSpc>
              <a:spcBef>
                <a:spcPts val="0"/>
              </a:spcBef>
              <a:spcAft>
                <a:spcPts val="0"/>
              </a:spcAft>
              <a:buClr>
                <a:srgbClr val="000000"/>
              </a:buClr>
              <a:buSzPts val="3299"/>
              <a:buFont typeface="Arial"/>
              <a:buChar char="•"/>
            </a:pPr>
            <a:r>
              <a:rPr b="0" i="0" lang="en-US" sz="3299" u="sng" cap="none" strike="noStrike">
                <a:solidFill>
                  <a:srgbClr val="000000"/>
                </a:solidFill>
                <a:latin typeface="Arial"/>
                <a:ea typeface="Arial"/>
                <a:cs typeface="Arial"/>
                <a:sym typeface="Arial"/>
                <a:hlinkClick r:id="rId8">
                  <a:extLst>
                    <a:ext uri="{A12FA001-AC4F-418D-AE19-62706E023703}">
                      <ahyp:hlinkClr val="tx"/>
                    </a:ext>
                  </a:extLst>
                </a:hlinkClick>
              </a:rPr>
              <a:t>EU working Time Directive:</a:t>
            </a:r>
            <a:r>
              <a:rPr b="0" i="0" lang="en-US" sz="3299" u="none" cap="none" strike="noStrike">
                <a:solidFill>
                  <a:srgbClr val="000000"/>
                </a:solidFill>
                <a:latin typeface="Arial"/>
                <a:ea typeface="Arial"/>
                <a:cs typeface="Arial"/>
                <a:sym typeface="Arial"/>
              </a:rPr>
              <a:t> ensures that employees do not exceed an average working week of 48 hours, including overtime, over a reference period of up to four months. It also guarantees minimum daily and weekly rest periods, as well as paid annual leave</a:t>
            </a:r>
            <a:endParaRPr/>
          </a:p>
          <a:p>
            <a:pPr indent="0" lvl="0" marL="0" marR="0" rtl="0" algn="l">
              <a:lnSpc>
                <a:spcPct val="108002"/>
              </a:lnSpc>
              <a:spcBef>
                <a:spcPts val="0"/>
              </a:spcBef>
              <a:spcAft>
                <a:spcPts val="0"/>
              </a:spcAft>
              <a:buNone/>
            </a:pPr>
            <a:r>
              <a:t/>
            </a:r>
            <a:endParaRPr b="0" i="0" sz="3299" u="none" cap="none" strike="noStrike">
              <a:solidFill>
                <a:srgbClr val="000000"/>
              </a:solidFill>
              <a:latin typeface="Arial"/>
              <a:ea typeface="Arial"/>
              <a:cs typeface="Arial"/>
              <a:sym typeface="Arial"/>
            </a:endParaRPr>
          </a:p>
          <a:p>
            <a:pPr indent="-356233" lvl="1" marL="712467" marR="0" rtl="0" algn="l">
              <a:lnSpc>
                <a:spcPct val="108002"/>
              </a:lnSpc>
              <a:spcBef>
                <a:spcPts val="0"/>
              </a:spcBef>
              <a:spcAft>
                <a:spcPts val="0"/>
              </a:spcAft>
              <a:buClr>
                <a:srgbClr val="000000"/>
              </a:buClr>
              <a:buSzPts val="3299"/>
              <a:buFont typeface="Arial"/>
              <a:buChar char="•"/>
            </a:pPr>
            <a:r>
              <a:rPr b="0" i="0" lang="en-US" sz="3299" u="none" cap="none" strike="noStrike">
                <a:solidFill>
                  <a:srgbClr val="000000"/>
                </a:solidFill>
                <a:latin typeface="Arial"/>
                <a:ea typeface="Arial"/>
                <a:cs typeface="Arial"/>
                <a:sym typeface="Arial"/>
              </a:rPr>
              <a:t>The </a:t>
            </a:r>
            <a:r>
              <a:rPr b="0" i="0" lang="en-US" sz="3299" u="sng" cap="none" strike="noStrike">
                <a:solidFill>
                  <a:srgbClr val="000000"/>
                </a:solidFill>
                <a:latin typeface="Arial"/>
                <a:ea typeface="Arial"/>
                <a:cs typeface="Arial"/>
                <a:sym typeface="Arial"/>
                <a:hlinkClick r:id="rId9">
                  <a:extLst>
                    <a:ext uri="{A12FA001-AC4F-418D-AE19-62706E023703}">
                      <ahyp:hlinkClr val="tx"/>
                    </a:ext>
                  </a:extLst>
                </a:hlinkClick>
              </a:rPr>
              <a:t>EU Council Directive 89/391 </a:t>
            </a:r>
            <a:r>
              <a:rPr b="0" i="0" lang="en-US" sz="3299" u="none" cap="none" strike="noStrike">
                <a:solidFill>
                  <a:srgbClr val="000000"/>
                </a:solidFill>
                <a:latin typeface="Arial"/>
                <a:ea typeface="Arial"/>
                <a:cs typeface="Arial"/>
                <a:sym typeface="Arial"/>
              </a:rPr>
              <a:t>for health and safety at work to ensure adequate working conditions for older people in the workplace </a:t>
            </a:r>
            <a:endParaRPr/>
          </a:p>
          <a:p>
            <a:pPr indent="0" lvl="0" marL="0" marR="0" rtl="0" algn="l">
              <a:lnSpc>
                <a:spcPct val="108002"/>
              </a:lnSpc>
              <a:spcBef>
                <a:spcPts val="0"/>
              </a:spcBef>
              <a:spcAft>
                <a:spcPts val="0"/>
              </a:spcAft>
              <a:buNone/>
            </a:pPr>
            <a:r>
              <a:t/>
            </a:r>
            <a:endParaRPr b="0" i="0" sz="3299" u="none" cap="none" strike="noStrike">
              <a:solidFill>
                <a:srgbClr val="000000"/>
              </a:solidFill>
              <a:latin typeface="Arial"/>
              <a:ea typeface="Arial"/>
              <a:cs typeface="Arial"/>
              <a:sym typeface="Arial"/>
            </a:endParaRPr>
          </a:p>
          <a:p>
            <a:pPr indent="-377823" lvl="1" marL="755646" marR="0" rtl="0" algn="l">
              <a:lnSpc>
                <a:spcPct val="108002"/>
              </a:lnSpc>
              <a:spcBef>
                <a:spcPts val="0"/>
              </a:spcBef>
              <a:spcAft>
                <a:spcPts val="0"/>
              </a:spcAft>
              <a:buClr>
                <a:srgbClr val="000000"/>
              </a:buClr>
              <a:buSzPts val="3499"/>
              <a:buFont typeface="Arial"/>
              <a:buChar char="•"/>
            </a:pPr>
            <a:r>
              <a:rPr b="0" i="0" lang="en-US" sz="3499" u="sng" cap="none" strike="noStrike">
                <a:solidFill>
                  <a:srgbClr val="000000"/>
                </a:solidFill>
                <a:latin typeface="Arial"/>
                <a:ea typeface="Arial"/>
                <a:cs typeface="Arial"/>
                <a:sym typeface="Arial"/>
                <a:hlinkClick r:id="rId10">
                  <a:extLst>
                    <a:ext uri="{A12FA001-AC4F-418D-AE19-62706E023703}">
                      <ahyp:hlinkClr val="tx"/>
                    </a:ext>
                  </a:extLst>
                </a:hlinkClick>
              </a:rPr>
              <a:t>EU Charter of Fundamental Rights</a:t>
            </a:r>
            <a:r>
              <a:rPr b="0" i="0" lang="en-US" sz="3499" u="none" cap="none" strike="noStrike">
                <a:solidFill>
                  <a:srgbClr val="000000"/>
                </a:solidFill>
                <a:latin typeface="Arial"/>
                <a:ea typeface="Arial"/>
                <a:cs typeface="Arial"/>
                <a:sym typeface="Arial"/>
              </a:rPr>
              <a:t>, Article 21, prohibits discrimination based on age</a:t>
            </a:r>
            <a:endParaRPr/>
          </a:p>
          <a:p>
            <a:pPr indent="0" lvl="0" marL="0" marR="0" rtl="0" algn="ctr">
              <a:lnSpc>
                <a:spcPct val="101829"/>
              </a:lnSpc>
              <a:spcBef>
                <a:spcPts val="0"/>
              </a:spcBef>
              <a:spcAft>
                <a:spcPts val="0"/>
              </a:spcAft>
              <a:buNone/>
            </a:pPr>
            <a:r>
              <a:t/>
            </a:r>
            <a:endParaRPr b="0" i="0" sz="3499"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descr="Uma imagem com texto, Tipo de letra, captura de ecrã, Gráficos  Descrição gerada automaticamente" id="136" name="Google Shape;136;p6"/>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sp>
      <p:sp>
        <p:nvSpPr>
          <p:cNvPr id="137" name="Google Shape;137;p6"/>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sp>
      <p:sp>
        <p:nvSpPr>
          <p:cNvPr descr="Uma imagem com Tipo de letra, Gráficos, logótipo, captura de ecrã  Descrição gerada automaticamente" id="138" name="Google Shape;138;p6"/>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sp>
      <p:sp>
        <p:nvSpPr>
          <p:cNvPr id="139" name="Google Shape;139;p6"/>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140" name="Google Shape;140;p6"/>
          <p:cNvSpPr txBox="1"/>
          <p:nvPr/>
        </p:nvSpPr>
        <p:spPr>
          <a:xfrm>
            <a:off x="1348740" y="1105376"/>
            <a:ext cx="15590520" cy="763648"/>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4200" u="none" cap="none" strike="noStrike">
                <a:solidFill>
                  <a:srgbClr val="000000"/>
                </a:solidFill>
                <a:latin typeface="Arial"/>
                <a:ea typeface="Arial"/>
                <a:cs typeface="Arial"/>
                <a:sym typeface="Arial"/>
              </a:rPr>
              <a:t> </a:t>
            </a:r>
            <a:r>
              <a:rPr b="1" i="0" lang="en-US" sz="4200" u="none" cap="none" strike="noStrike">
                <a:solidFill>
                  <a:srgbClr val="FF6D25"/>
                </a:solidFill>
                <a:latin typeface="Arial"/>
                <a:ea typeface="Arial"/>
                <a:cs typeface="Arial"/>
                <a:sym typeface="Arial"/>
              </a:rPr>
              <a:t> EU worker minimum rights cover</a:t>
            </a:r>
            <a:r>
              <a:rPr b="0" i="0" lang="en-US" sz="4200" u="none" cap="none" strike="noStrike">
                <a:solidFill>
                  <a:srgbClr val="000000"/>
                </a:solidFill>
                <a:latin typeface="Arial"/>
                <a:ea typeface="Arial"/>
                <a:cs typeface="Arial"/>
                <a:sym typeface="Arial"/>
              </a:rPr>
              <a:t>:</a:t>
            </a:r>
            <a:endParaRPr/>
          </a:p>
        </p:txBody>
      </p:sp>
      <p:sp>
        <p:nvSpPr>
          <p:cNvPr id="141" name="Google Shape;141;p6"/>
          <p:cNvSpPr txBox="1"/>
          <p:nvPr/>
        </p:nvSpPr>
        <p:spPr>
          <a:xfrm>
            <a:off x="1348740" y="2803207"/>
            <a:ext cx="15590520" cy="5696712"/>
          </a:xfrm>
          <a:prstGeom prst="rect">
            <a:avLst/>
          </a:prstGeom>
          <a:noFill/>
          <a:ln>
            <a:noFill/>
          </a:ln>
        </p:spPr>
        <p:txBody>
          <a:bodyPr anchorCtr="0" anchor="t" bIns="0" lIns="0" spcFirstLastPara="1" rIns="0" wrap="square" tIns="0">
            <a:spAutoFit/>
          </a:bodyPr>
          <a:lstStyle/>
          <a:p>
            <a:pPr indent="-343851" lvl="1" marL="687701" marR="0" rtl="0" algn="l">
              <a:lnSpc>
                <a:spcPct val="108002"/>
              </a:lnSpc>
              <a:spcBef>
                <a:spcPts val="0"/>
              </a:spcBef>
              <a:spcAft>
                <a:spcPts val="0"/>
              </a:spcAft>
              <a:buClr>
                <a:srgbClr val="000000"/>
              </a:buClr>
              <a:buSzPts val="3799"/>
              <a:buFont typeface="Arial"/>
              <a:buChar char="•"/>
            </a:pPr>
            <a:r>
              <a:rPr b="0" i="0" lang="en-US" sz="3799" u="none" cap="none" strike="noStrike">
                <a:solidFill>
                  <a:srgbClr val="000000"/>
                </a:solidFill>
                <a:latin typeface="Arial"/>
                <a:ea typeface="Arial"/>
                <a:cs typeface="Arial"/>
                <a:sym typeface="Arial"/>
              </a:rPr>
              <a:t>health and safety at work: general rights and obligations, workplaces, work equipment, specific risks and vulnerable workers</a:t>
            </a:r>
            <a:endParaRPr/>
          </a:p>
          <a:p>
            <a:pPr indent="-343851" lvl="1" marL="687701" marR="0" rtl="0" algn="l">
              <a:lnSpc>
                <a:spcPct val="108002"/>
              </a:lnSpc>
              <a:spcBef>
                <a:spcPts val="0"/>
              </a:spcBef>
              <a:spcAft>
                <a:spcPts val="0"/>
              </a:spcAft>
              <a:buNone/>
            </a:pPr>
            <a:r>
              <a:t/>
            </a:r>
            <a:endParaRPr b="0" i="0" sz="3799" u="none" cap="none" strike="noStrike">
              <a:solidFill>
                <a:srgbClr val="000000"/>
              </a:solidFill>
              <a:latin typeface="Arial"/>
              <a:ea typeface="Arial"/>
              <a:cs typeface="Arial"/>
              <a:sym typeface="Arial"/>
            </a:endParaRPr>
          </a:p>
          <a:p>
            <a:pPr indent="-343851" lvl="1" marL="687701" marR="0" rtl="0" algn="l">
              <a:lnSpc>
                <a:spcPct val="108002"/>
              </a:lnSpc>
              <a:spcBef>
                <a:spcPts val="0"/>
              </a:spcBef>
              <a:spcAft>
                <a:spcPts val="0"/>
              </a:spcAft>
              <a:buClr>
                <a:srgbClr val="000000"/>
              </a:buClr>
              <a:buSzPts val="3799"/>
              <a:buFont typeface="Arial"/>
              <a:buChar char="•"/>
            </a:pPr>
            <a:r>
              <a:rPr b="0" i="0" lang="en-US" sz="3799" u="none" cap="none" strike="noStrike">
                <a:solidFill>
                  <a:srgbClr val="000000"/>
                </a:solidFill>
                <a:latin typeface="Arial"/>
                <a:ea typeface="Arial"/>
                <a:cs typeface="Arial"/>
                <a:sym typeface="Arial"/>
              </a:rPr>
              <a:t>equal opportunities for women and men: equal treatment at work, pregnancy, maternity leave, parental leave</a:t>
            </a:r>
            <a:endParaRPr/>
          </a:p>
          <a:p>
            <a:pPr indent="-343851" lvl="1" marL="687701" marR="0" rtl="0" algn="l">
              <a:lnSpc>
                <a:spcPct val="108002"/>
              </a:lnSpc>
              <a:spcBef>
                <a:spcPts val="0"/>
              </a:spcBef>
              <a:spcAft>
                <a:spcPts val="0"/>
              </a:spcAft>
              <a:buNone/>
            </a:pPr>
            <a:r>
              <a:t/>
            </a:r>
            <a:endParaRPr b="0" i="0" sz="3799" u="none" cap="none" strike="noStrike">
              <a:solidFill>
                <a:srgbClr val="000000"/>
              </a:solidFill>
              <a:latin typeface="Arial"/>
              <a:ea typeface="Arial"/>
              <a:cs typeface="Arial"/>
              <a:sym typeface="Arial"/>
            </a:endParaRPr>
          </a:p>
          <a:p>
            <a:pPr indent="-343851" lvl="1" marL="687701" marR="0" rtl="0" algn="l">
              <a:lnSpc>
                <a:spcPct val="108002"/>
              </a:lnSpc>
              <a:spcBef>
                <a:spcPts val="0"/>
              </a:spcBef>
              <a:spcAft>
                <a:spcPts val="0"/>
              </a:spcAft>
              <a:buClr>
                <a:srgbClr val="000000"/>
              </a:buClr>
              <a:buSzPts val="3799"/>
              <a:buFont typeface="Arial"/>
              <a:buChar char="•"/>
            </a:pPr>
            <a:r>
              <a:rPr b="0" i="0" lang="en-US" sz="3799" u="none" cap="none" strike="noStrike">
                <a:solidFill>
                  <a:srgbClr val="000000"/>
                </a:solidFill>
                <a:latin typeface="Arial"/>
                <a:ea typeface="Arial"/>
                <a:cs typeface="Arial"/>
                <a:sym typeface="Arial"/>
              </a:rPr>
              <a:t>protection against discrimination based on sex, race, religion, age, disability and sexual orientation</a:t>
            </a:r>
            <a:endParaRPr/>
          </a:p>
          <a:p>
            <a:pPr indent="-343851" lvl="1" marL="687701" marR="0" rtl="0" algn="l">
              <a:lnSpc>
                <a:spcPct val="108002"/>
              </a:lnSpc>
              <a:spcBef>
                <a:spcPts val="0"/>
              </a:spcBef>
              <a:spcAft>
                <a:spcPts val="0"/>
              </a:spcAft>
              <a:buNone/>
            </a:pPr>
            <a:r>
              <a:t/>
            </a:r>
            <a:endParaRPr b="0" i="0" sz="3799" u="none" cap="none" strike="noStrike">
              <a:solidFill>
                <a:srgbClr val="000000"/>
              </a:solidFill>
              <a:latin typeface="Arial"/>
              <a:ea typeface="Arial"/>
              <a:cs typeface="Arial"/>
              <a:sym typeface="Arial"/>
            </a:endParaRPr>
          </a:p>
          <a:p>
            <a:pPr indent="-343851" lvl="1" marL="687701" marR="0" rtl="0" algn="l">
              <a:lnSpc>
                <a:spcPct val="108002"/>
              </a:lnSpc>
              <a:spcBef>
                <a:spcPts val="0"/>
              </a:spcBef>
              <a:spcAft>
                <a:spcPts val="0"/>
              </a:spcAft>
              <a:buClr>
                <a:srgbClr val="000000"/>
              </a:buClr>
              <a:buSzPts val="3799"/>
              <a:buFont typeface="Arial"/>
              <a:buChar char="•"/>
            </a:pPr>
            <a:r>
              <a:rPr b="0" i="0" lang="en-US" sz="3799" u="none" cap="none" strike="noStrike">
                <a:solidFill>
                  <a:srgbClr val="000000"/>
                </a:solidFill>
                <a:latin typeface="Arial"/>
                <a:ea typeface="Arial"/>
                <a:cs typeface="Arial"/>
                <a:sym typeface="Arial"/>
              </a:rPr>
              <a:t>labour law: part-time work, fixed-term contracts, working hours, employment of young people, informing and consulting employees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descr="Uma imagem com texto, Tipo de letra, captura de ecrã, Gráficos  Descrição gerada automaticamente" id="146" name="Google Shape;146;p7"/>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sp>
      <p:sp>
        <p:nvSpPr>
          <p:cNvPr id="147" name="Google Shape;147;p7"/>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sp>
      <p:sp>
        <p:nvSpPr>
          <p:cNvPr descr="Uma imagem com Tipo de letra, Gráficos, logótipo, captura de ecrã  Descrição gerada automaticamente" id="148" name="Google Shape;148;p7"/>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sp>
      <p:sp>
        <p:nvSpPr>
          <p:cNvPr id="149" name="Google Shape;149;p7"/>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150" name="Google Shape;150;p7"/>
          <p:cNvSpPr txBox="1"/>
          <p:nvPr/>
        </p:nvSpPr>
        <p:spPr>
          <a:xfrm>
            <a:off x="1348740" y="1185691"/>
            <a:ext cx="15590520" cy="1179281"/>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4200" u="none" cap="none" strike="noStrike">
                <a:solidFill>
                  <a:srgbClr val="FF6D25"/>
                </a:solidFill>
                <a:latin typeface="Arial"/>
                <a:ea typeface="Arial"/>
                <a:cs typeface="Arial"/>
                <a:sym typeface="Arial"/>
              </a:rPr>
              <a:t>Additional protections</a:t>
            </a:r>
            <a:endParaRPr/>
          </a:p>
        </p:txBody>
      </p:sp>
      <p:sp>
        <p:nvSpPr>
          <p:cNvPr id="151" name="Google Shape;151;p7"/>
          <p:cNvSpPr txBox="1"/>
          <p:nvPr/>
        </p:nvSpPr>
        <p:spPr>
          <a:xfrm>
            <a:off x="1348740" y="2600154"/>
            <a:ext cx="15590520" cy="5379339"/>
          </a:xfrm>
          <a:prstGeom prst="rect">
            <a:avLst/>
          </a:prstGeom>
          <a:noFill/>
          <a:ln>
            <a:noFill/>
          </a:ln>
        </p:spPr>
        <p:txBody>
          <a:bodyPr anchorCtr="0" anchor="t" bIns="0" lIns="0" spcFirstLastPara="1" rIns="0" wrap="square" tIns="0">
            <a:spAutoFit/>
          </a:bodyPr>
          <a:lstStyle/>
          <a:p>
            <a:pPr indent="-325755" lvl="1" marL="651510" marR="0" rtl="0" algn="l">
              <a:lnSpc>
                <a:spcPct val="108000"/>
              </a:lnSpc>
              <a:spcBef>
                <a:spcPts val="0"/>
              </a:spcBef>
              <a:spcAft>
                <a:spcPts val="0"/>
              </a:spcAft>
              <a:buClr>
                <a:srgbClr val="000000"/>
              </a:buClr>
              <a:buSzPts val="3600"/>
              <a:buFont typeface="Arial"/>
              <a:buChar char="•"/>
            </a:pPr>
            <a:r>
              <a:rPr b="0" i="0" lang="en-US" sz="3600" u="none" cap="none" strike="noStrike">
                <a:solidFill>
                  <a:srgbClr val="000000"/>
                </a:solidFill>
                <a:latin typeface="Arial"/>
                <a:ea typeface="Arial"/>
                <a:cs typeface="Arial"/>
                <a:sym typeface="Arial"/>
              </a:rPr>
              <a:t>Older persons are protected from being denied a job or promotion due to age</a:t>
            </a:r>
            <a:endParaRPr/>
          </a:p>
          <a:p>
            <a:pPr indent="-325755" lvl="1" marL="651510" marR="0" rtl="0" algn="l">
              <a:lnSpc>
                <a:spcPct val="108000"/>
              </a:lnSpc>
              <a:spcBef>
                <a:spcPts val="0"/>
              </a:spcBef>
              <a:spcAft>
                <a:spcPts val="0"/>
              </a:spcAft>
              <a:buNone/>
            </a:pPr>
            <a:r>
              <a:t/>
            </a:r>
            <a:endParaRPr b="0" i="0" sz="3600" u="none" cap="none" strike="noStrike">
              <a:solidFill>
                <a:srgbClr val="000000"/>
              </a:solidFill>
              <a:latin typeface="Arial"/>
              <a:ea typeface="Arial"/>
              <a:cs typeface="Arial"/>
              <a:sym typeface="Arial"/>
            </a:endParaRPr>
          </a:p>
          <a:p>
            <a:pPr indent="-325755" lvl="1" marL="651510" marR="0" rtl="0" algn="l">
              <a:lnSpc>
                <a:spcPct val="108000"/>
              </a:lnSpc>
              <a:spcBef>
                <a:spcPts val="0"/>
              </a:spcBef>
              <a:spcAft>
                <a:spcPts val="0"/>
              </a:spcAft>
              <a:buClr>
                <a:srgbClr val="000000"/>
              </a:buClr>
              <a:buSzPts val="3600"/>
              <a:buFont typeface="Arial"/>
              <a:buChar char="•"/>
            </a:pPr>
            <a:r>
              <a:rPr b="0" i="0" lang="en-US" sz="3600" u="none" cap="none" strike="noStrike">
                <a:solidFill>
                  <a:srgbClr val="000000"/>
                </a:solidFill>
                <a:latin typeface="Arial"/>
                <a:ea typeface="Arial"/>
                <a:cs typeface="Arial"/>
                <a:sym typeface="Arial"/>
              </a:rPr>
              <a:t>Refusal of training because of age, is illegal</a:t>
            </a:r>
            <a:endParaRPr/>
          </a:p>
          <a:p>
            <a:pPr indent="-325755" lvl="1" marL="651510" marR="0" rtl="0" algn="l">
              <a:lnSpc>
                <a:spcPct val="108000"/>
              </a:lnSpc>
              <a:spcBef>
                <a:spcPts val="0"/>
              </a:spcBef>
              <a:spcAft>
                <a:spcPts val="0"/>
              </a:spcAft>
              <a:buNone/>
            </a:pPr>
            <a:r>
              <a:t/>
            </a:r>
            <a:endParaRPr b="0" i="0" sz="3600" u="none" cap="none" strike="noStrike">
              <a:solidFill>
                <a:srgbClr val="000000"/>
              </a:solidFill>
              <a:latin typeface="Arial"/>
              <a:ea typeface="Arial"/>
              <a:cs typeface="Arial"/>
              <a:sym typeface="Arial"/>
            </a:endParaRPr>
          </a:p>
          <a:p>
            <a:pPr indent="-325755" lvl="1" marL="651510" marR="0" rtl="0" algn="l">
              <a:lnSpc>
                <a:spcPct val="108000"/>
              </a:lnSpc>
              <a:spcBef>
                <a:spcPts val="0"/>
              </a:spcBef>
              <a:spcAft>
                <a:spcPts val="0"/>
              </a:spcAft>
              <a:buClr>
                <a:srgbClr val="000000"/>
              </a:buClr>
              <a:buSzPts val="3600"/>
              <a:buFont typeface="Arial"/>
              <a:buChar char="•"/>
            </a:pPr>
            <a:r>
              <a:rPr b="0" i="0" lang="en-US" sz="3600" u="none" cap="none" strike="noStrike">
                <a:solidFill>
                  <a:srgbClr val="000000"/>
                </a:solidFill>
                <a:latin typeface="Arial"/>
                <a:ea typeface="Arial"/>
                <a:cs typeface="Arial"/>
                <a:sym typeface="Arial"/>
              </a:rPr>
              <a:t>Protection from a hostile work environment where harassment, jokes or name-calling target age</a:t>
            </a:r>
            <a:endParaRPr/>
          </a:p>
          <a:p>
            <a:pPr indent="-325755" lvl="1" marL="651510" marR="0" rtl="0" algn="l">
              <a:lnSpc>
                <a:spcPct val="108000"/>
              </a:lnSpc>
              <a:spcBef>
                <a:spcPts val="0"/>
              </a:spcBef>
              <a:spcAft>
                <a:spcPts val="0"/>
              </a:spcAft>
              <a:buNone/>
            </a:pPr>
            <a:r>
              <a:t/>
            </a:r>
            <a:endParaRPr b="0" i="0" sz="3600" u="none" cap="none" strike="noStrike">
              <a:solidFill>
                <a:srgbClr val="000000"/>
              </a:solidFill>
              <a:latin typeface="Arial"/>
              <a:ea typeface="Arial"/>
              <a:cs typeface="Arial"/>
              <a:sym typeface="Arial"/>
            </a:endParaRPr>
          </a:p>
          <a:p>
            <a:pPr indent="-325755" lvl="1" marL="651510" marR="0" rtl="0" algn="l">
              <a:lnSpc>
                <a:spcPct val="108000"/>
              </a:lnSpc>
              <a:spcBef>
                <a:spcPts val="0"/>
              </a:spcBef>
              <a:spcAft>
                <a:spcPts val="0"/>
              </a:spcAft>
              <a:buClr>
                <a:srgbClr val="000000"/>
              </a:buClr>
              <a:buSzPts val="3600"/>
              <a:buFont typeface="Arial"/>
              <a:buChar char="•"/>
            </a:pPr>
            <a:r>
              <a:rPr b="0" i="0" lang="en-US" sz="3600" u="none" cap="none" strike="noStrike">
                <a:solidFill>
                  <a:srgbClr val="000000"/>
                </a:solidFill>
                <a:latin typeface="Arial"/>
                <a:ea typeface="Arial"/>
                <a:cs typeface="Arial"/>
                <a:sym typeface="Arial"/>
              </a:rPr>
              <a:t>Blanket mandatory retirement ages, unless objectively justified and clearly defined, are not encouraged and several countries have increased the retirement age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descr="Uma imagem com texto, Tipo de letra, captura de ecrã, Gráficos  Descrição gerada automaticamente" id="156" name="Google Shape;156;p8"/>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sp>
      <p:sp>
        <p:nvSpPr>
          <p:cNvPr id="157" name="Google Shape;157;p8"/>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sp>
      <p:sp>
        <p:nvSpPr>
          <p:cNvPr descr="Uma imagem com Tipo de letra, Gráficos, logótipo, captura de ecrã  Descrição gerada automaticamente" id="158" name="Google Shape;158;p8"/>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sp>
      <p:sp>
        <p:nvSpPr>
          <p:cNvPr id="159" name="Google Shape;159;p8"/>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grpSp>
        <p:nvGrpSpPr>
          <p:cNvPr id="160" name="Google Shape;160;p8"/>
          <p:cNvGrpSpPr/>
          <p:nvPr/>
        </p:nvGrpSpPr>
        <p:grpSpPr>
          <a:xfrm>
            <a:off x="1386326" y="1717967"/>
            <a:ext cx="15773400" cy="1911496"/>
            <a:chOff x="0" y="0"/>
            <a:chExt cx="21031200" cy="2548661"/>
          </a:xfrm>
        </p:grpSpPr>
        <p:sp>
          <p:nvSpPr>
            <p:cNvPr id="161" name="Google Shape;161;p8"/>
            <p:cNvSpPr/>
            <p:nvPr/>
          </p:nvSpPr>
          <p:spPr>
            <a:xfrm>
              <a:off x="0" y="0"/>
              <a:ext cx="21031200" cy="2548660"/>
            </a:xfrm>
            <a:custGeom>
              <a:rect b="b" l="l" r="r" t="t"/>
              <a:pathLst>
                <a:path extrusionOk="0" h="2548660" w="21031200">
                  <a:moveTo>
                    <a:pt x="0" y="0"/>
                  </a:moveTo>
                  <a:lnTo>
                    <a:pt x="21031200" y="0"/>
                  </a:lnTo>
                  <a:lnTo>
                    <a:pt x="21031200" y="2548660"/>
                  </a:lnTo>
                  <a:lnTo>
                    <a:pt x="0" y="2548660"/>
                  </a:lnTo>
                  <a:close/>
                </a:path>
              </a:pathLst>
            </a:custGeom>
            <a:blipFill rotWithShape="1">
              <a:blip r:embed="rId6">
                <a:alphaModFix amt="0"/>
              </a:blip>
              <a:stretch>
                <a:fillRect b="-110782" l="0" r="0" t="-110782"/>
              </a:stretch>
            </a:blipFill>
            <a:ln>
              <a:noFill/>
            </a:ln>
          </p:spPr>
        </p:sp>
        <p:sp>
          <p:nvSpPr>
            <p:cNvPr id="162" name="Google Shape;162;p8"/>
            <p:cNvSpPr txBox="1"/>
            <p:nvPr/>
          </p:nvSpPr>
          <p:spPr>
            <a:xfrm>
              <a:off x="0" y="95250"/>
              <a:ext cx="21031200" cy="2453411"/>
            </a:xfrm>
            <a:prstGeom prst="rect">
              <a:avLst/>
            </a:prstGeom>
            <a:noFill/>
            <a:ln>
              <a:noFill/>
            </a:ln>
          </p:spPr>
          <p:txBody>
            <a:bodyPr anchorCtr="0" anchor="b" bIns="0" lIns="0" spcFirstLastPara="1" rIns="0" wrap="square" tIns="0">
              <a:noAutofit/>
            </a:bodyPr>
            <a:lstStyle/>
            <a:p>
              <a:pPr indent="0" lvl="0" marL="0" marR="0" rtl="0" algn="l">
                <a:lnSpc>
                  <a:spcPct val="108000"/>
                </a:lnSpc>
                <a:spcBef>
                  <a:spcPts val="0"/>
                </a:spcBef>
                <a:spcAft>
                  <a:spcPts val="0"/>
                </a:spcAft>
                <a:buNone/>
              </a:pPr>
              <a:r>
                <a:rPr b="0" i="0" lang="en-US" sz="9000" u="none" cap="none" strike="noStrike">
                  <a:solidFill>
                    <a:srgbClr val="000000"/>
                  </a:solidFill>
                  <a:latin typeface="Arial"/>
                  <a:ea typeface="Arial"/>
                  <a:cs typeface="Arial"/>
                  <a:sym typeface="Arial"/>
                </a:rPr>
                <a:t>Employment Equality Directive</a:t>
              </a:r>
              <a:endParaRPr/>
            </a:p>
          </p:txBody>
        </p:sp>
      </p:grpSp>
      <p:sp>
        <p:nvSpPr>
          <p:cNvPr id="163" name="Google Shape;163;p8"/>
          <p:cNvSpPr txBox="1"/>
          <p:nvPr/>
        </p:nvSpPr>
        <p:spPr>
          <a:xfrm>
            <a:off x="1339215" y="6910864"/>
            <a:ext cx="15590520" cy="2177891"/>
          </a:xfrm>
          <a:prstGeom prst="rect">
            <a:avLst/>
          </a:prstGeom>
          <a:noFill/>
          <a:ln>
            <a:noFill/>
          </a:ln>
        </p:spPr>
        <p:txBody>
          <a:bodyPr anchorCtr="0" anchor="t" bIns="0" lIns="0" spcFirstLastPara="1" rIns="0" wrap="square" tIns="0">
            <a:spAutoFit/>
          </a:bodyPr>
          <a:lstStyle/>
          <a:p>
            <a:pPr indent="0" lvl="0" marL="0" marR="0" rtl="0" algn="ctr">
              <a:lnSpc>
                <a:spcPct val="108000"/>
              </a:lnSpc>
              <a:spcBef>
                <a:spcPts val="0"/>
              </a:spcBef>
              <a:spcAft>
                <a:spcPts val="0"/>
              </a:spcAft>
              <a:buNone/>
            </a:pPr>
            <a:r>
              <a:rPr b="0" i="0" lang="en-US" sz="3600" u="none" cap="none" strike="noStrike">
                <a:solidFill>
                  <a:srgbClr val="DB7100"/>
                </a:solidFill>
                <a:latin typeface="Calibri"/>
                <a:ea typeface="Calibri"/>
                <a:cs typeface="Calibri"/>
                <a:sym typeface="Calibri"/>
              </a:rPr>
              <a:t>All Member States have legislation implementing non-discrimination based on age in employment. Most of these laws transpose the EU directive establishing </a:t>
            </a:r>
            <a:r>
              <a:rPr b="0" i="0" lang="en-US" sz="3600" u="sng" cap="none" strike="noStrike">
                <a:solidFill>
                  <a:srgbClr val="DB7100"/>
                </a:solidFill>
                <a:latin typeface="Calibri"/>
                <a:ea typeface="Calibri"/>
                <a:cs typeface="Calibri"/>
                <a:sym typeface="Calibri"/>
                <a:hlinkClick r:id="rId7">
                  <a:extLst>
                    <a:ext uri="{A12FA001-AC4F-418D-AE19-62706E023703}">
                      <ahyp:hlinkClr val="tx"/>
                    </a:ext>
                  </a:extLst>
                </a:hlinkClick>
              </a:rPr>
              <a:t>the Employment Equality directive</a:t>
            </a:r>
            <a:r>
              <a:rPr b="0" i="0" lang="en-US" sz="3600" u="none" cap="none" strike="noStrike">
                <a:solidFill>
                  <a:srgbClr val="DB7100"/>
                </a:solidFill>
                <a:latin typeface="Calibri"/>
                <a:ea typeface="Calibri"/>
                <a:cs typeface="Calibri"/>
                <a:sym typeface="Calibri"/>
              </a:rPr>
              <a:t> (2000/78/EC).</a:t>
            </a:r>
            <a:r>
              <a:rPr b="0" i="0" lang="en-US" sz="3600" u="none" cap="none" strike="noStrike">
                <a:solidFill>
                  <a:srgbClr val="898989"/>
                </a:solidFill>
                <a:latin typeface="Calibri"/>
                <a:ea typeface="Calibri"/>
                <a:cs typeface="Calibri"/>
                <a:sym typeface="Calibri"/>
              </a:rPr>
              <a:t> </a:t>
            </a:r>
            <a:endParaRPr/>
          </a:p>
          <a:p>
            <a:pPr indent="0" lvl="0" marL="0" marR="0" rtl="0" algn="l">
              <a:lnSpc>
                <a:spcPct val="108000"/>
              </a:lnSpc>
              <a:spcBef>
                <a:spcPts val="0"/>
              </a:spcBef>
              <a:spcAft>
                <a:spcPts val="0"/>
              </a:spcAft>
              <a:buNone/>
            </a:pPr>
            <a:r>
              <a:t/>
            </a:r>
            <a:endParaRPr b="0" i="0" sz="3600" u="none" cap="none" strike="noStrike">
              <a:solidFill>
                <a:srgbClr val="898989"/>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descr="Uma imagem com texto, Tipo de letra, captura de ecrã, Gráficos  Descrição gerada automaticamente" id="168" name="Google Shape;168;p9"/>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sp>
      <p:sp>
        <p:nvSpPr>
          <p:cNvPr id="169" name="Google Shape;169;p9"/>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sp>
      <p:sp>
        <p:nvSpPr>
          <p:cNvPr descr="Uma imagem com Tipo de letra, Gráficos, logótipo, captura de ecrã  Descrição gerada automaticamente" id="170" name="Google Shape;170;p9"/>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sp>
      <p:sp>
        <p:nvSpPr>
          <p:cNvPr id="171" name="Google Shape;171;p9"/>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172" name="Google Shape;172;p9"/>
          <p:cNvSpPr txBox="1"/>
          <p:nvPr/>
        </p:nvSpPr>
        <p:spPr>
          <a:xfrm>
            <a:off x="1348740" y="1105376"/>
            <a:ext cx="15590520" cy="1082297"/>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4200" u="none" cap="none" strike="noStrike">
                <a:solidFill>
                  <a:srgbClr val="FF6D25"/>
                </a:solidFill>
                <a:latin typeface="Arial"/>
                <a:ea typeface="Arial"/>
                <a:cs typeface="Arial"/>
                <a:sym typeface="Arial"/>
              </a:rPr>
              <a:t>Anti-Discrimination</a:t>
            </a:r>
            <a:endParaRPr/>
          </a:p>
        </p:txBody>
      </p:sp>
      <p:sp>
        <p:nvSpPr>
          <p:cNvPr id="173" name="Google Shape;173;p9"/>
          <p:cNvSpPr txBox="1"/>
          <p:nvPr/>
        </p:nvSpPr>
        <p:spPr>
          <a:xfrm>
            <a:off x="1348740" y="2803208"/>
            <a:ext cx="15590520" cy="6170295"/>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3000" u="none" cap="none" strike="noStrike">
                <a:solidFill>
                  <a:srgbClr val="000000"/>
                </a:solidFill>
                <a:latin typeface="Arial"/>
                <a:ea typeface="Arial"/>
                <a:cs typeface="Arial"/>
                <a:sym typeface="Arial"/>
              </a:rPr>
              <a:t>EVERY employee is protected by EU Labour Laws and national legislation</a:t>
            </a:r>
            <a:endParaRPr/>
          </a:p>
          <a:p>
            <a:pPr indent="0" lvl="0" marL="0" marR="0" rtl="0" algn="l">
              <a:lnSpc>
                <a:spcPct val="108000"/>
              </a:lnSpc>
              <a:spcBef>
                <a:spcPts val="0"/>
              </a:spcBef>
              <a:spcAft>
                <a:spcPts val="0"/>
              </a:spcAft>
              <a:buNone/>
            </a:pPr>
            <a:r>
              <a:t/>
            </a:r>
            <a:endParaRPr b="0" i="0" sz="30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None/>
            </a:pPr>
            <a:r>
              <a:rPr b="0" i="0" lang="en-US" sz="3000" u="sng" cap="none" strike="noStrike">
                <a:solidFill>
                  <a:srgbClr val="0563C1"/>
                </a:solidFill>
                <a:latin typeface="Arial"/>
                <a:ea typeface="Arial"/>
                <a:cs typeface="Arial"/>
                <a:sym typeface="Arial"/>
                <a:hlinkClick r:id="rId6">
                  <a:extLst>
                    <a:ext uri="{A12FA001-AC4F-418D-AE19-62706E023703}">
                      <ahyp:hlinkClr val="tx"/>
                    </a:ext>
                  </a:extLst>
                </a:hlinkClick>
              </a:rPr>
              <a:t>Directive 2006/54/EC - equal opportunities</a:t>
            </a:r>
            <a:r>
              <a:rPr b="0" i="0" lang="en-US" sz="3000" u="none" cap="none" strike="noStrike">
                <a:solidFill>
                  <a:srgbClr val="000000"/>
                </a:solidFill>
                <a:latin typeface="Arial"/>
                <a:ea typeface="Arial"/>
                <a:cs typeface="Arial"/>
                <a:sym typeface="Arial"/>
              </a:rPr>
              <a:t>, provides the legal definitions for the terms ‘direct discrimination’, indirect discrimination’, ‘harassment’, ‘sexual harassment’, ‘pay’ and ‘occupational social security schemes’.</a:t>
            </a:r>
            <a:endParaRPr/>
          </a:p>
          <a:p>
            <a:pPr indent="0" lvl="0" marL="0" marR="0" rtl="0" algn="l">
              <a:lnSpc>
                <a:spcPct val="108000"/>
              </a:lnSpc>
              <a:spcBef>
                <a:spcPts val="0"/>
              </a:spcBef>
              <a:spcAft>
                <a:spcPts val="0"/>
              </a:spcAft>
              <a:buNone/>
            </a:pPr>
            <a:r>
              <a:t/>
            </a:r>
            <a:endParaRPr b="0" i="0" sz="3000" u="none" cap="none" strike="noStrike">
              <a:solidFill>
                <a:srgbClr val="000000"/>
              </a:solidFill>
              <a:latin typeface="Arial"/>
              <a:ea typeface="Arial"/>
              <a:cs typeface="Arial"/>
              <a:sym typeface="Arial"/>
            </a:endParaRPr>
          </a:p>
          <a:p>
            <a:pPr indent="0" lvl="0" marL="0" marR="0" rtl="0" algn="l">
              <a:lnSpc>
                <a:spcPct val="108000"/>
              </a:lnSpc>
              <a:spcBef>
                <a:spcPts val="0"/>
              </a:spcBef>
              <a:spcAft>
                <a:spcPts val="0"/>
              </a:spcAft>
              <a:buNone/>
            </a:pPr>
            <a:r>
              <a:rPr b="0" i="0" lang="en-US" sz="3000" u="none" cap="none" strike="noStrike">
                <a:solidFill>
                  <a:srgbClr val="000000"/>
                </a:solidFill>
                <a:latin typeface="Arial"/>
                <a:ea typeface="Arial"/>
                <a:cs typeface="Arial"/>
                <a:sym typeface="Arial"/>
              </a:rPr>
              <a:t>Discrimination in employment on any one of the following grounds is illegal:</a:t>
            </a:r>
            <a:endParaRPr/>
          </a:p>
          <a:p>
            <a:pPr indent="0" lvl="0" marL="0" marR="0" rtl="0" algn="l">
              <a:lnSpc>
                <a:spcPct val="108000"/>
              </a:lnSpc>
              <a:spcBef>
                <a:spcPts val="0"/>
              </a:spcBef>
              <a:spcAft>
                <a:spcPts val="0"/>
              </a:spcAft>
              <a:buNone/>
            </a:pPr>
            <a:r>
              <a:t/>
            </a:r>
            <a:endParaRPr b="0" i="0" sz="3000" u="none" cap="none" strike="noStrike">
              <a:solidFill>
                <a:srgbClr val="000000"/>
              </a:solidFill>
              <a:latin typeface="Arial"/>
              <a:ea typeface="Arial"/>
              <a:cs typeface="Arial"/>
              <a:sym typeface="Arial"/>
            </a:endParaRPr>
          </a:p>
          <a:p>
            <a:pPr indent="-409575" lvl="2" marL="1228725" marR="0" rtl="0" algn="l">
              <a:lnSpc>
                <a:spcPct val="108000"/>
              </a:lnSpc>
              <a:spcBef>
                <a:spcPts val="0"/>
              </a:spcBef>
              <a:spcAft>
                <a:spcPts val="0"/>
              </a:spcAft>
              <a:buClr>
                <a:srgbClr val="000000"/>
              </a:buClr>
              <a:buSzPts val="3000"/>
              <a:buFont typeface="Arial"/>
              <a:buChar char="⚬"/>
            </a:pPr>
            <a:r>
              <a:rPr b="0" i="0" lang="en-US" sz="3000" u="none" cap="none" strike="noStrike">
                <a:solidFill>
                  <a:srgbClr val="000000"/>
                </a:solidFill>
                <a:latin typeface="Arial"/>
                <a:ea typeface="Arial"/>
                <a:cs typeface="Arial"/>
                <a:sym typeface="Arial"/>
              </a:rPr>
              <a:t>Age; Gender; Marital status; Family status; Disability; Race; Sexual orientation; Religious beliefs; or a combination of any stated  </a:t>
            </a:r>
            <a:endParaRPr/>
          </a:p>
          <a:p>
            <a:pPr indent="-409575" lvl="2" marL="1228725" marR="0" rtl="0" algn="l">
              <a:lnSpc>
                <a:spcPct val="108000"/>
              </a:lnSpc>
              <a:spcBef>
                <a:spcPts val="0"/>
              </a:spcBef>
              <a:spcAft>
                <a:spcPts val="0"/>
              </a:spcAft>
              <a:buNone/>
            </a:pPr>
            <a:r>
              <a:t/>
            </a:r>
            <a:endParaRPr b="0" i="0" sz="3000" u="none" cap="none" strike="noStrike">
              <a:solidFill>
                <a:srgbClr val="000000"/>
              </a:solidFill>
              <a:latin typeface="Arial"/>
              <a:ea typeface="Arial"/>
              <a:cs typeface="Arial"/>
              <a:sym typeface="Arial"/>
            </a:endParaRPr>
          </a:p>
          <a:p>
            <a:pPr indent="-409575" lvl="2" marL="1228725" marR="0" rtl="0" algn="l">
              <a:lnSpc>
                <a:spcPct val="108000"/>
              </a:lnSpc>
              <a:spcBef>
                <a:spcPts val="0"/>
              </a:spcBef>
              <a:spcAft>
                <a:spcPts val="0"/>
              </a:spcAft>
              <a:buClr>
                <a:srgbClr val="000000"/>
              </a:buClr>
              <a:buSzPts val="3000"/>
              <a:buFont typeface="Arial"/>
              <a:buChar char="⚬"/>
            </a:pPr>
            <a:r>
              <a:rPr b="0" i="0" lang="en-US" sz="3000" u="none" cap="none" strike="noStrike">
                <a:solidFill>
                  <a:srgbClr val="000000"/>
                </a:solidFill>
                <a:latin typeface="Arial"/>
                <a:ea typeface="Arial"/>
                <a:cs typeface="Arial"/>
                <a:sym typeface="Arial"/>
              </a:rPr>
              <a:t>Advertisements for employment must not be discriminatory, whether stated, implied or give the impression of discrimination</a:t>
            </a:r>
            <a:endParaRPr/>
          </a:p>
          <a:p>
            <a:pPr indent="-409575" lvl="2" marL="1228725" marR="0" rtl="0" algn="l">
              <a:lnSpc>
                <a:spcPct val="108000"/>
              </a:lnSpc>
              <a:spcBef>
                <a:spcPts val="0"/>
              </a:spcBef>
              <a:spcAft>
                <a:spcPts val="0"/>
              </a:spcAft>
              <a:buNone/>
            </a:pPr>
            <a:r>
              <a:t/>
            </a:r>
            <a:endParaRPr b="0" i="0" sz="3000" u="none" cap="none" strike="noStrike">
              <a:solidFill>
                <a:srgbClr val="000000"/>
              </a:solidFill>
              <a:latin typeface="Arial"/>
              <a:ea typeface="Arial"/>
              <a:cs typeface="Arial"/>
              <a:sym typeface="Arial"/>
            </a:endParaRPr>
          </a:p>
          <a:p>
            <a:pPr indent="-409575" lvl="2" marL="1228725" marR="0" rtl="0" algn="l">
              <a:lnSpc>
                <a:spcPct val="108000"/>
              </a:lnSpc>
              <a:spcBef>
                <a:spcPts val="0"/>
              </a:spcBef>
              <a:spcAft>
                <a:spcPts val="0"/>
              </a:spcAft>
              <a:buNone/>
            </a:pPr>
            <a:r>
              <a:t/>
            </a:r>
            <a:endParaRPr b="0" i="0" sz="30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descr="Uma imagem com texto, Tipo de letra, captura de ecrã, Gráficos  Descrição gerada automaticamente" id="178" name="Google Shape;178;p10"/>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sp>
      <p:sp>
        <p:nvSpPr>
          <p:cNvPr id="179" name="Google Shape;179;p10"/>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sp>
      <p:sp>
        <p:nvSpPr>
          <p:cNvPr descr="Uma imagem com Tipo de letra, Gráficos, logótipo, captura de ecrã  Descrição gerada automaticamente" id="180" name="Google Shape;180;p10"/>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sp>
      <p:sp>
        <p:nvSpPr>
          <p:cNvPr id="181" name="Google Shape;181;p10"/>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182" name="Google Shape;182;p10"/>
          <p:cNvSpPr txBox="1"/>
          <p:nvPr/>
        </p:nvSpPr>
        <p:spPr>
          <a:xfrm>
            <a:off x="1239464" y="1494483"/>
            <a:ext cx="15773400" cy="7045860"/>
          </a:xfrm>
          <a:prstGeom prst="rect">
            <a:avLst/>
          </a:prstGeom>
          <a:noFill/>
          <a:ln>
            <a:noFill/>
          </a:ln>
        </p:spPr>
        <p:txBody>
          <a:bodyPr anchorCtr="0" anchor="t" bIns="0" lIns="0" spcFirstLastPara="1" rIns="0" wrap="square" tIns="0">
            <a:spAutoFit/>
          </a:bodyPr>
          <a:lstStyle/>
          <a:p>
            <a:pPr indent="0" lvl="0" marL="0" marR="0" rtl="0" algn="ctr">
              <a:lnSpc>
                <a:spcPct val="252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252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252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252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ctr">
              <a:lnSpc>
                <a:spcPct val="108000"/>
              </a:lnSpc>
              <a:spcBef>
                <a:spcPts val="0"/>
              </a:spcBef>
              <a:spcAft>
                <a:spcPts val="0"/>
              </a:spcAft>
              <a:buNone/>
            </a:pPr>
            <a:r>
              <a:rPr b="1" i="0" lang="en-US" sz="4200" u="none" cap="none" strike="noStrike">
                <a:solidFill>
                  <a:srgbClr val="FF9525"/>
                </a:solidFill>
                <a:latin typeface="Arial"/>
                <a:ea typeface="Arial"/>
                <a:cs typeface="Arial"/>
                <a:sym typeface="Arial"/>
              </a:rPr>
              <a:t>The prohibition of age discrimination is an essential part of meeting the aims set out in the Employment Guidelines and encouraging </a:t>
            </a:r>
            <a:endParaRPr/>
          </a:p>
          <a:p>
            <a:pPr indent="0" lvl="0" marL="0" marR="0" rtl="0" algn="ctr">
              <a:lnSpc>
                <a:spcPct val="108000"/>
              </a:lnSpc>
              <a:spcBef>
                <a:spcPts val="0"/>
              </a:spcBef>
              <a:spcAft>
                <a:spcPts val="0"/>
              </a:spcAft>
              <a:buNone/>
            </a:pPr>
            <a:r>
              <a:rPr b="1" i="0" lang="en-US" sz="4200" u="none" cap="none" strike="noStrike">
                <a:solidFill>
                  <a:srgbClr val="FF9525"/>
                </a:solidFill>
                <a:latin typeface="Arial"/>
                <a:ea typeface="Arial"/>
                <a:cs typeface="Arial"/>
                <a:sym typeface="Arial"/>
              </a:rPr>
              <a:t>diversity in the workforce</a:t>
            </a:r>
            <a:endParaRPr/>
          </a:p>
          <a:p>
            <a:pPr indent="0" lvl="0" marL="0" marR="0" rtl="0" algn="ctr">
              <a:lnSpc>
                <a:spcPct val="108000"/>
              </a:lnSpc>
              <a:spcBef>
                <a:spcPts val="0"/>
              </a:spcBef>
              <a:spcAft>
                <a:spcPts val="0"/>
              </a:spcAft>
              <a:buNone/>
            </a:pPr>
            <a:r>
              <a:t/>
            </a:r>
            <a:endParaRPr b="1" i="0" sz="4200" u="none" cap="none" strike="noStrike">
              <a:solidFill>
                <a:srgbClr val="FF9525"/>
              </a:solidFill>
              <a:latin typeface="Arial"/>
              <a:ea typeface="Arial"/>
              <a:cs typeface="Arial"/>
              <a:sym typeface="Arial"/>
            </a:endParaRPr>
          </a:p>
          <a:p>
            <a:pPr indent="0" lvl="0" marL="0" marR="0" rtl="0" algn="ctr">
              <a:lnSpc>
                <a:spcPct val="108000"/>
              </a:lnSpc>
              <a:spcBef>
                <a:spcPts val="0"/>
              </a:spcBef>
              <a:spcAft>
                <a:spcPts val="0"/>
              </a:spcAft>
              <a:buNone/>
            </a:pPr>
            <a:r>
              <a:t/>
            </a:r>
            <a:endParaRPr b="1" i="0" sz="4200" u="none" cap="none" strike="noStrike">
              <a:solidFill>
                <a:srgbClr val="FF9525"/>
              </a:solidFill>
              <a:latin typeface="Arial"/>
              <a:ea typeface="Arial"/>
              <a:cs typeface="Arial"/>
              <a:sym typeface="Arial"/>
            </a:endParaRPr>
          </a:p>
          <a:p>
            <a:pPr indent="0" lvl="0" marL="0" marR="0" rtl="0" algn="ctr">
              <a:lnSpc>
                <a:spcPct val="108000"/>
              </a:lnSpc>
              <a:spcBef>
                <a:spcPts val="0"/>
              </a:spcBef>
              <a:spcAft>
                <a:spcPts val="0"/>
              </a:spcAft>
              <a:buNone/>
            </a:pPr>
            <a:r>
              <a:t/>
            </a:r>
            <a:endParaRPr b="1" i="0" sz="4200" u="none" cap="none" strike="noStrike">
              <a:solidFill>
                <a:srgbClr val="FF9525"/>
              </a:solidFill>
              <a:latin typeface="Arial"/>
              <a:ea typeface="Arial"/>
              <a:cs typeface="Arial"/>
              <a:sym typeface="Arial"/>
            </a:endParaRPr>
          </a:p>
          <a:p>
            <a:pPr indent="0" lvl="0" marL="0" marR="0" rtl="0" algn="ctr">
              <a:lnSpc>
                <a:spcPct val="108000"/>
              </a:lnSpc>
              <a:spcBef>
                <a:spcPts val="0"/>
              </a:spcBef>
              <a:spcAft>
                <a:spcPts val="0"/>
              </a:spcAft>
              <a:buNone/>
            </a:pPr>
            <a:r>
              <a:t/>
            </a:r>
            <a:endParaRPr b="1" i="0" sz="4200" u="none" cap="none" strike="noStrike">
              <a:solidFill>
                <a:srgbClr val="FF9525"/>
              </a:solidFill>
              <a:latin typeface="Arial"/>
              <a:ea typeface="Arial"/>
              <a:cs typeface="Arial"/>
              <a:sym typeface="Arial"/>
            </a:endParaRPr>
          </a:p>
          <a:p>
            <a:pPr indent="0" lvl="0" marL="0" marR="0" rtl="0" algn="ctr">
              <a:lnSpc>
                <a:spcPct val="108000"/>
              </a:lnSpc>
              <a:spcBef>
                <a:spcPts val="0"/>
              </a:spcBef>
              <a:spcAft>
                <a:spcPts val="0"/>
              </a:spcAft>
              <a:buNone/>
            </a:pPr>
            <a:r>
              <a:rPr b="1" i="0" lang="en-US" sz="1200" u="none" cap="none" strike="noStrike">
                <a:solidFill>
                  <a:srgbClr val="000000"/>
                </a:solidFill>
                <a:latin typeface="Arial"/>
                <a:ea typeface="Arial"/>
                <a:cs typeface="Arial"/>
                <a:sym typeface="Arial"/>
              </a:rPr>
              <a:t>Council Directive 2000/78/EC, (25) of 27 November 2000 establishing a general framework for equal treatment in employment and occupation</a:t>
            </a:r>
            <a:endParaRPr/>
          </a:p>
          <a:p>
            <a:pPr indent="0" lvl="0" marL="0" marR="0" rtl="0" algn="ctr">
              <a:lnSpc>
                <a:spcPct val="378000"/>
              </a:lnSpc>
              <a:spcBef>
                <a:spcPts val="0"/>
              </a:spcBef>
              <a:spcAft>
                <a:spcPts val="0"/>
              </a:spcAft>
              <a:buNone/>
            </a:pPr>
            <a:r>
              <a:t/>
            </a:r>
            <a:endParaRPr b="1" i="0" sz="12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descr="Uma imagem com texto, Tipo de letra, captura de ecrã, Gráficos  Descrição gerada automaticamente" id="187" name="Google Shape;187;p11"/>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sp>
      <p:sp>
        <p:nvSpPr>
          <p:cNvPr id="188" name="Google Shape;188;p11"/>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sp>
      <p:sp>
        <p:nvSpPr>
          <p:cNvPr descr="Uma imagem com Tipo de letra, Gráficos, logótipo, captura de ecrã  Descrição gerada automaticamente" id="189" name="Google Shape;189;p11"/>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sp>
      <p:sp>
        <p:nvSpPr>
          <p:cNvPr id="190" name="Google Shape;190;p11"/>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191" name="Google Shape;191;p11"/>
          <p:cNvSpPr txBox="1"/>
          <p:nvPr/>
        </p:nvSpPr>
        <p:spPr>
          <a:xfrm>
            <a:off x="1348740" y="1010336"/>
            <a:ext cx="15590520" cy="681314"/>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4200" u="none" cap="none" strike="noStrike">
                <a:solidFill>
                  <a:srgbClr val="FF6D25"/>
                </a:solidFill>
                <a:latin typeface="Arial"/>
                <a:ea typeface="Arial"/>
                <a:cs typeface="Arial"/>
                <a:sym typeface="Arial"/>
              </a:rPr>
              <a:t>Age Discrimination</a:t>
            </a:r>
            <a:endParaRPr/>
          </a:p>
        </p:txBody>
      </p:sp>
      <p:sp>
        <p:nvSpPr>
          <p:cNvPr id="192" name="Google Shape;192;p11"/>
          <p:cNvSpPr txBox="1"/>
          <p:nvPr/>
        </p:nvSpPr>
        <p:spPr>
          <a:xfrm>
            <a:off x="1348740" y="2803208"/>
            <a:ext cx="15590520" cy="6170295"/>
          </a:xfrm>
          <a:prstGeom prst="rect">
            <a:avLst/>
          </a:prstGeom>
          <a:noFill/>
          <a:ln>
            <a:noFill/>
          </a:ln>
        </p:spPr>
        <p:txBody>
          <a:bodyPr anchorCtr="0" anchor="t" bIns="0" lIns="0" spcFirstLastPara="1" rIns="0" wrap="square" tIns="0">
            <a:spAutoFit/>
          </a:bodyPr>
          <a:lstStyle/>
          <a:p>
            <a:pPr indent="-271462" lvl="1" marL="542925" marR="0" rtl="0" algn="l">
              <a:lnSpc>
                <a:spcPct val="108000"/>
              </a:lnSpc>
              <a:spcBef>
                <a:spcPts val="0"/>
              </a:spcBef>
              <a:spcAft>
                <a:spcPts val="0"/>
              </a:spcAft>
              <a:buClr>
                <a:srgbClr val="000000"/>
              </a:buClr>
              <a:buSzPts val="3000"/>
              <a:buFont typeface="Arial"/>
              <a:buChar char="•"/>
            </a:pPr>
            <a:r>
              <a:rPr b="0" i="0" lang="en-US" sz="3000" u="none" cap="none" strike="noStrike">
                <a:solidFill>
                  <a:srgbClr val="000000"/>
                </a:solidFill>
                <a:latin typeface="Arial"/>
                <a:ea typeface="Arial"/>
                <a:cs typeface="Arial"/>
                <a:sym typeface="Arial"/>
              </a:rPr>
              <a:t>Ageism refers to the stereotypes (how we think), prejudice (how we feel) and discrimination (how we act) directed towards people on the basis of their age. </a:t>
            </a:r>
            <a:r>
              <a:rPr b="0" i="0" lang="en-US" sz="3000" u="sng" cap="none" strike="noStrike">
                <a:solidFill>
                  <a:srgbClr val="0563C1"/>
                </a:solidFill>
                <a:latin typeface="Arial"/>
                <a:ea typeface="Arial"/>
                <a:cs typeface="Arial"/>
                <a:sym typeface="Arial"/>
                <a:hlinkClick r:id="rId6">
                  <a:extLst>
                    <a:ext uri="{A12FA001-AC4F-418D-AE19-62706E023703}">
                      <ahyp:hlinkClr val="tx"/>
                    </a:ext>
                  </a:extLst>
                </a:hlinkClick>
              </a:rPr>
              <a:t>WHO, global report on Ageism</a:t>
            </a:r>
            <a:endParaRPr/>
          </a:p>
          <a:p>
            <a:pPr indent="-271462" lvl="1" marL="542925" marR="0" rtl="0" algn="l">
              <a:lnSpc>
                <a:spcPct val="108000"/>
              </a:lnSpc>
              <a:spcBef>
                <a:spcPts val="0"/>
              </a:spcBef>
              <a:spcAft>
                <a:spcPts val="0"/>
              </a:spcAft>
              <a:buNone/>
            </a:pPr>
            <a:r>
              <a:t/>
            </a:r>
            <a:endParaRPr b="0" i="0" sz="3000" u="sng" cap="none" strike="noStrike">
              <a:solidFill>
                <a:srgbClr val="0563C1"/>
              </a:solidFill>
              <a:latin typeface="Arial"/>
              <a:ea typeface="Arial"/>
              <a:cs typeface="Arial"/>
              <a:sym typeface="Arial"/>
              <a:hlinkClick r:id="rId7">
                <a:extLst>
                  <a:ext uri="{A12FA001-AC4F-418D-AE19-62706E023703}">
                    <ahyp:hlinkClr val="tx"/>
                  </a:ext>
                </a:extLst>
              </a:hlinkClick>
            </a:endParaRPr>
          </a:p>
          <a:p>
            <a:pPr indent="-271462" lvl="1" marL="542925" marR="0" rtl="0" algn="l">
              <a:lnSpc>
                <a:spcPct val="108000"/>
              </a:lnSpc>
              <a:spcBef>
                <a:spcPts val="0"/>
              </a:spcBef>
              <a:spcAft>
                <a:spcPts val="0"/>
              </a:spcAft>
              <a:buClr>
                <a:srgbClr val="000000"/>
              </a:buClr>
              <a:buSzPts val="3000"/>
              <a:buFont typeface="Arial"/>
              <a:buChar char="•"/>
            </a:pPr>
            <a:r>
              <a:rPr b="0" i="0" lang="en-US" sz="3000" u="none" cap="none" strike="noStrike">
                <a:solidFill>
                  <a:srgbClr val="000000"/>
                </a:solidFill>
                <a:latin typeface="Arial"/>
                <a:ea typeface="Arial"/>
                <a:cs typeface="Arial"/>
                <a:sym typeface="Arial"/>
              </a:rPr>
              <a:t>Direct discrimination occurs where a person is subject to less favourable treatment than others based on a particular characteristic, such as their older age, eg of mandatory retirement age or age limits in recruitment processes. </a:t>
            </a:r>
            <a:endParaRPr/>
          </a:p>
          <a:p>
            <a:pPr indent="-271462" lvl="1" marL="542925" marR="0" rtl="0" algn="l">
              <a:lnSpc>
                <a:spcPct val="108000"/>
              </a:lnSpc>
              <a:spcBef>
                <a:spcPts val="0"/>
              </a:spcBef>
              <a:spcAft>
                <a:spcPts val="0"/>
              </a:spcAft>
              <a:buNone/>
            </a:pPr>
            <a:r>
              <a:t/>
            </a:r>
            <a:endParaRPr b="0" i="0" sz="3000" u="none" cap="none" strike="noStrike">
              <a:solidFill>
                <a:srgbClr val="000000"/>
              </a:solidFill>
              <a:latin typeface="Arial"/>
              <a:ea typeface="Arial"/>
              <a:cs typeface="Arial"/>
              <a:sym typeface="Arial"/>
            </a:endParaRPr>
          </a:p>
          <a:p>
            <a:pPr indent="-271462" lvl="1" marL="542925" marR="0" rtl="0" algn="l">
              <a:lnSpc>
                <a:spcPct val="108000"/>
              </a:lnSpc>
              <a:spcBef>
                <a:spcPts val="0"/>
              </a:spcBef>
              <a:spcAft>
                <a:spcPts val="0"/>
              </a:spcAft>
              <a:buClr>
                <a:srgbClr val="000000"/>
              </a:buClr>
              <a:buSzPts val="3000"/>
              <a:buFont typeface="Arial"/>
              <a:buChar char="•"/>
            </a:pPr>
            <a:r>
              <a:rPr b="0" i="0" lang="en-US" sz="3000" u="none" cap="none" strike="noStrike">
                <a:solidFill>
                  <a:srgbClr val="000000"/>
                </a:solidFill>
                <a:latin typeface="Arial"/>
                <a:ea typeface="Arial"/>
                <a:cs typeface="Arial"/>
                <a:sym typeface="Arial"/>
              </a:rPr>
              <a:t>Indirect discrimination occurs where a criteria has a disproportionate impact on a group of individuals eg collective redundancy policies affecting older workers or not providing adequate training for older workers</a:t>
            </a:r>
            <a:endParaRPr/>
          </a:p>
          <a:p>
            <a:pPr indent="-271462" lvl="1" marL="542925" marR="0" rtl="0" algn="l">
              <a:lnSpc>
                <a:spcPct val="108000"/>
              </a:lnSpc>
              <a:spcBef>
                <a:spcPts val="0"/>
              </a:spcBef>
              <a:spcAft>
                <a:spcPts val="0"/>
              </a:spcAft>
              <a:buNone/>
            </a:pPr>
            <a:r>
              <a:t/>
            </a:r>
            <a:endParaRPr b="0" i="0" sz="3000" u="none" cap="none" strike="noStrike">
              <a:solidFill>
                <a:srgbClr val="000000"/>
              </a:solidFill>
              <a:latin typeface="Arial"/>
              <a:ea typeface="Arial"/>
              <a:cs typeface="Arial"/>
              <a:sym typeface="Arial"/>
            </a:endParaRPr>
          </a:p>
          <a:p>
            <a:pPr indent="-271462" lvl="1" marL="542925" marR="0" rtl="0" algn="l">
              <a:lnSpc>
                <a:spcPct val="108000"/>
              </a:lnSpc>
              <a:spcBef>
                <a:spcPts val="0"/>
              </a:spcBef>
              <a:spcAft>
                <a:spcPts val="0"/>
              </a:spcAft>
              <a:buClr>
                <a:srgbClr val="000000"/>
              </a:buClr>
              <a:buSzPts val="3000"/>
              <a:buFont typeface="Arial"/>
              <a:buChar char="•"/>
            </a:pPr>
            <a:r>
              <a:rPr b="0" i="0" lang="en-US" sz="3000" u="none" cap="none" strike="noStrike">
                <a:solidFill>
                  <a:srgbClr val="000000"/>
                </a:solidFill>
                <a:latin typeface="Arial"/>
                <a:ea typeface="Arial"/>
                <a:cs typeface="Arial"/>
                <a:sym typeface="Arial"/>
              </a:rPr>
              <a:t>Older women are particularly affected by intersectional discrimination in the labour market. The gender gap for people between 55 and 64 years old is the highest of all age groups (</a:t>
            </a:r>
            <a:r>
              <a:rPr b="0" i="0" lang="en-US" sz="3000" u="sng" cap="none" strike="noStrike">
                <a:solidFill>
                  <a:srgbClr val="0563C1"/>
                </a:solidFill>
                <a:latin typeface="Arial"/>
                <a:ea typeface="Arial"/>
                <a:cs typeface="Arial"/>
                <a:sym typeface="Arial"/>
                <a:hlinkClick r:id="rId8">
                  <a:extLst>
                    <a:ext uri="{A12FA001-AC4F-418D-AE19-62706E023703}">
                      <ahyp:hlinkClr val="tx"/>
                    </a:ext>
                  </a:extLst>
                </a:hlinkClick>
              </a:rPr>
              <a:t>12.5%</a:t>
            </a:r>
            <a:r>
              <a:rPr b="0" i="0" lang="en-US" sz="3000" u="sng" cap="none" strike="noStrike">
                <a:solidFill>
                  <a:srgbClr val="000000"/>
                </a:solidFill>
                <a:latin typeface="Arial"/>
                <a:ea typeface="Arial"/>
                <a:cs typeface="Arial"/>
                <a:sym typeface="Arial"/>
              </a:rPr>
              <a: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descr="Uma imagem com texto, Tipo de letra, captura de ecrã, Gráficos  Descrição gerada automaticamente" id="197" name="Google Shape;197;p12"/>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sp>
      <p:sp>
        <p:nvSpPr>
          <p:cNvPr id="198" name="Google Shape;198;p12"/>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sp>
      <p:sp>
        <p:nvSpPr>
          <p:cNvPr descr="Uma imagem com Tipo de letra, Gráficos, logótipo, captura de ecrã  Descrição gerada automaticamente" id="199" name="Google Shape;199;p12"/>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sp>
      <p:sp>
        <p:nvSpPr>
          <p:cNvPr id="200" name="Google Shape;200;p12"/>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grpSp>
        <p:nvGrpSpPr>
          <p:cNvPr id="201" name="Google Shape;201;p12"/>
          <p:cNvGrpSpPr/>
          <p:nvPr/>
        </p:nvGrpSpPr>
        <p:grpSpPr>
          <a:xfrm>
            <a:off x="1247775" y="2564606"/>
            <a:ext cx="15773400" cy="4279106"/>
            <a:chOff x="0" y="0"/>
            <a:chExt cx="21031200" cy="5705475"/>
          </a:xfrm>
        </p:grpSpPr>
        <p:sp>
          <p:nvSpPr>
            <p:cNvPr id="202" name="Google Shape;202;p12"/>
            <p:cNvSpPr/>
            <p:nvPr/>
          </p:nvSpPr>
          <p:spPr>
            <a:xfrm>
              <a:off x="0" y="0"/>
              <a:ext cx="21031200" cy="5705474"/>
            </a:xfrm>
            <a:custGeom>
              <a:rect b="b" l="l" r="r" t="t"/>
              <a:pathLst>
                <a:path extrusionOk="0" h="5705474" w="21031200">
                  <a:moveTo>
                    <a:pt x="0" y="0"/>
                  </a:moveTo>
                  <a:lnTo>
                    <a:pt x="21031200" y="0"/>
                  </a:lnTo>
                  <a:lnTo>
                    <a:pt x="21031200" y="5705474"/>
                  </a:lnTo>
                  <a:lnTo>
                    <a:pt x="0" y="5705474"/>
                  </a:lnTo>
                  <a:close/>
                </a:path>
              </a:pathLst>
            </a:custGeom>
            <a:blipFill rotWithShape="1">
              <a:blip r:embed="rId6">
                <a:alphaModFix amt="0"/>
              </a:blip>
              <a:stretch>
                <a:fillRect b="-21825" l="0" r="0" t="-21825"/>
              </a:stretch>
            </a:blipFill>
            <a:ln>
              <a:noFill/>
            </a:ln>
          </p:spPr>
        </p:sp>
        <p:sp>
          <p:nvSpPr>
            <p:cNvPr id="203" name="Google Shape;203;p12"/>
            <p:cNvSpPr txBox="1"/>
            <p:nvPr/>
          </p:nvSpPr>
          <p:spPr>
            <a:xfrm>
              <a:off x="0" y="57150"/>
              <a:ext cx="21031200" cy="5648325"/>
            </a:xfrm>
            <a:prstGeom prst="rect">
              <a:avLst/>
            </a:prstGeom>
            <a:noFill/>
            <a:ln>
              <a:noFill/>
            </a:ln>
          </p:spPr>
          <p:txBody>
            <a:bodyPr anchorCtr="0" anchor="b" bIns="0" lIns="0" spcFirstLastPara="1" rIns="0" wrap="square" tIns="0">
              <a:noAutofit/>
            </a:bodyPr>
            <a:lstStyle/>
            <a:p>
              <a:pPr indent="0" lvl="0" marL="0" marR="0" rtl="0" algn="l">
                <a:lnSpc>
                  <a:spcPct val="108000"/>
                </a:lnSpc>
                <a:spcBef>
                  <a:spcPts val="0"/>
                </a:spcBef>
                <a:spcAft>
                  <a:spcPts val="0"/>
                </a:spcAft>
                <a:buNone/>
              </a:pPr>
              <a:r>
                <a:rPr b="1" i="0" lang="en-US" sz="6000" u="none" cap="none" strike="noStrike">
                  <a:solidFill>
                    <a:srgbClr val="DB7100"/>
                  </a:solidFill>
                  <a:latin typeface="Arial"/>
                  <a:ea typeface="Arial"/>
                  <a:cs typeface="Arial"/>
                  <a:sym typeface="Arial"/>
                </a:rPr>
                <a:t>“the increased labour force participation and employment of older individuals can mitigate the impact of demographic change on labour supply and contribute to tackling historically high labour and skills shortages across the EU”</a:t>
              </a:r>
              <a:endParaRPr/>
            </a:p>
          </p:txBody>
        </p:sp>
      </p:grpSp>
      <p:sp>
        <p:nvSpPr>
          <p:cNvPr id="204" name="Google Shape;204;p12"/>
          <p:cNvSpPr txBox="1"/>
          <p:nvPr/>
        </p:nvSpPr>
        <p:spPr>
          <a:xfrm>
            <a:off x="1228382" y="8947480"/>
            <a:ext cx="15590520" cy="441741"/>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1800" u="none" cap="none" strike="noStrike">
                <a:solidFill>
                  <a:srgbClr val="898989"/>
                </a:solidFill>
                <a:latin typeface="Calibri"/>
                <a:ea typeface="Calibri"/>
                <a:cs typeface="Calibri"/>
                <a:sym typeface="Calibri"/>
              </a:rPr>
              <a:t>European Commission: Directorate-General for Economic and Financial Affairs (2024).</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descr="Uma imagem com texto, Tipo de letra, captura de ecrã, Gráficos  Descrição gerada automaticamente" id="209" name="Google Shape;209;p13"/>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sp>
      <p:sp>
        <p:nvSpPr>
          <p:cNvPr id="210" name="Google Shape;210;p13"/>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sp>
      <p:sp>
        <p:nvSpPr>
          <p:cNvPr descr="Uma imagem com Tipo de letra, Gráficos, logótipo, captura de ecrã  Descrição gerada automaticamente" id="211" name="Google Shape;211;p13"/>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sp>
      <p:sp>
        <p:nvSpPr>
          <p:cNvPr id="212" name="Google Shape;212;p13"/>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213" name="Google Shape;213;p13"/>
          <p:cNvSpPr txBox="1"/>
          <p:nvPr/>
        </p:nvSpPr>
        <p:spPr>
          <a:xfrm>
            <a:off x="1348740" y="1105376"/>
            <a:ext cx="15590520" cy="999173"/>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4200" u="none" cap="none" strike="noStrike">
                <a:solidFill>
                  <a:srgbClr val="FF6D25"/>
                </a:solidFill>
                <a:latin typeface="Arial"/>
                <a:ea typeface="Arial"/>
                <a:cs typeface="Arial"/>
                <a:sym typeface="Arial"/>
              </a:rPr>
              <a:t>Pensions</a:t>
            </a:r>
            <a:endParaRPr/>
          </a:p>
        </p:txBody>
      </p:sp>
      <p:sp>
        <p:nvSpPr>
          <p:cNvPr id="214" name="Google Shape;214;p13"/>
          <p:cNvSpPr txBox="1"/>
          <p:nvPr/>
        </p:nvSpPr>
        <p:spPr>
          <a:xfrm>
            <a:off x="818855" y="1919540"/>
            <a:ext cx="15590520" cy="7531608"/>
          </a:xfrm>
          <a:prstGeom prst="rect">
            <a:avLst/>
          </a:prstGeom>
          <a:noFill/>
          <a:ln>
            <a:noFill/>
          </a:ln>
        </p:spPr>
        <p:txBody>
          <a:bodyPr anchorCtr="0" anchor="t" bIns="0" lIns="0" spcFirstLastPara="1" rIns="0" wrap="square" tIns="0">
            <a:spAutoFit/>
          </a:bodyPr>
          <a:lstStyle/>
          <a:p>
            <a:pPr indent="-453390" lvl="1" marL="906780" marR="0" rtl="0" algn="l">
              <a:lnSpc>
                <a:spcPct val="108000"/>
              </a:lnSpc>
              <a:spcBef>
                <a:spcPts val="0"/>
              </a:spcBef>
              <a:spcAft>
                <a:spcPts val="0"/>
              </a:spcAft>
              <a:buClr>
                <a:srgbClr val="000000"/>
              </a:buClr>
              <a:buSzPts val="4200"/>
              <a:buFont typeface="Arial"/>
              <a:buChar char="•"/>
            </a:pPr>
            <a:r>
              <a:rPr b="0" i="0" lang="en-US" sz="4200" u="none" cap="none" strike="noStrike">
                <a:solidFill>
                  <a:srgbClr val="000000"/>
                </a:solidFill>
                <a:latin typeface="Calibri"/>
                <a:ea typeface="Calibri"/>
                <a:cs typeface="Calibri"/>
                <a:sym typeface="Calibri"/>
              </a:rPr>
              <a:t>Ensuring adequate pensions to keep and lift people out of poverty, is a key target of the </a:t>
            </a:r>
            <a:r>
              <a:rPr b="0" i="0" lang="en-US" sz="4200" u="sng" cap="none" strike="noStrike">
                <a:solidFill>
                  <a:srgbClr val="0563C1"/>
                </a:solidFill>
                <a:latin typeface="Calibri"/>
                <a:ea typeface="Calibri"/>
                <a:cs typeface="Calibri"/>
                <a:sym typeface="Calibri"/>
                <a:hlinkClick r:id="rId6">
                  <a:extLst>
                    <a:ext uri="{A12FA001-AC4F-418D-AE19-62706E023703}">
                      <ahyp:hlinkClr val="tx"/>
                    </a:ext>
                  </a:extLst>
                </a:hlinkClick>
              </a:rPr>
              <a:t>European Pillar of Social Rights 2030</a:t>
            </a:r>
            <a:endParaRPr/>
          </a:p>
          <a:p>
            <a:pPr indent="0" lvl="0" marL="0" marR="0" rtl="0" algn="l">
              <a:lnSpc>
                <a:spcPct val="108000"/>
              </a:lnSpc>
              <a:spcBef>
                <a:spcPts val="0"/>
              </a:spcBef>
              <a:spcAft>
                <a:spcPts val="0"/>
              </a:spcAft>
              <a:buNone/>
            </a:pPr>
            <a:r>
              <a:t/>
            </a:r>
            <a:endParaRPr b="0" i="0" sz="4200" u="sng" cap="none" strike="noStrike">
              <a:solidFill>
                <a:srgbClr val="0563C1"/>
              </a:solidFill>
              <a:latin typeface="Calibri"/>
              <a:ea typeface="Calibri"/>
              <a:cs typeface="Calibri"/>
              <a:sym typeface="Calibri"/>
              <a:hlinkClick r:id="rId7">
                <a:extLst>
                  <a:ext uri="{A12FA001-AC4F-418D-AE19-62706E023703}">
                    <ahyp:hlinkClr val="tx"/>
                  </a:ext>
                </a:extLst>
              </a:hlinkClick>
            </a:endParaRPr>
          </a:p>
          <a:p>
            <a:pPr indent="-453390" lvl="1" marL="906780" marR="0" rtl="0" algn="l">
              <a:lnSpc>
                <a:spcPct val="108000"/>
              </a:lnSpc>
              <a:spcBef>
                <a:spcPts val="0"/>
              </a:spcBef>
              <a:spcAft>
                <a:spcPts val="0"/>
              </a:spcAft>
              <a:buClr>
                <a:srgbClr val="000000"/>
              </a:buClr>
              <a:buSzPts val="4200"/>
              <a:buFont typeface="Arial"/>
              <a:buChar char="•"/>
            </a:pPr>
            <a:r>
              <a:rPr b="0" i="0" lang="en-US" sz="4200" u="none" cap="none" strike="noStrike">
                <a:solidFill>
                  <a:srgbClr val="000000"/>
                </a:solidFill>
                <a:latin typeface="Calibri"/>
                <a:ea typeface="Calibri"/>
                <a:cs typeface="Calibri"/>
                <a:sym typeface="Calibri"/>
              </a:rPr>
              <a:t>Mandatory pension ages are determined in national laws</a:t>
            </a:r>
            <a:endParaRPr/>
          </a:p>
          <a:p>
            <a:pPr indent="0" lvl="0" marL="0" marR="0" rtl="0" algn="l">
              <a:lnSpc>
                <a:spcPct val="108000"/>
              </a:lnSpc>
              <a:spcBef>
                <a:spcPts val="0"/>
              </a:spcBef>
              <a:spcAft>
                <a:spcPts val="0"/>
              </a:spcAft>
              <a:buNone/>
            </a:pPr>
            <a:r>
              <a:t/>
            </a:r>
            <a:endParaRPr b="0" i="0" sz="4200" u="none" cap="none" strike="noStrike">
              <a:solidFill>
                <a:srgbClr val="000000"/>
              </a:solidFill>
              <a:latin typeface="Calibri"/>
              <a:ea typeface="Calibri"/>
              <a:cs typeface="Calibri"/>
              <a:sym typeface="Calibri"/>
            </a:endParaRPr>
          </a:p>
          <a:p>
            <a:pPr indent="-453390" lvl="1" marL="906780" marR="0" rtl="0" algn="l">
              <a:lnSpc>
                <a:spcPct val="108000"/>
              </a:lnSpc>
              <a:spcBef>
                <a:spcPts val="0"/>
              </a:spcBef>
              <a:spcAft>
                <a:spcPts val="0"/>
              </a:spcAft>
              <a:buClr>
                <a:srgbClr val="000000"/>
              </a:buClr>
              <a:buSzPts val="4200"/>
              <a:buFont typeface="Arial"/>
              <a:buChar char="•"/>
            </a:pPr>
            <a:r>
              <a:rPr b="0" i="0" lang="en-US" sz="4200" u="none" cap="none" strike="noStrike">
                <a:solidFill>
                  <a:srgbClr val="000000"/>
                </a:solidFill>
                <a:latin typeface="Calibri"/>
                <a:ea typeface="Calibri"/>
                <a:cs typeface="Calibri"/>
                <a:sym typeface="Calibri"/>
              </a:rPr>
              <a:t>May be different depending on public or private sector</a:t>
            </a:r>
            <a:endParaRPr/>
          </a:p>
          <a:p>
            <a:pPr indent="0" lvl="0" marL="0" marR="0" rtl="0" algn="l">
              <a:lnSpc>
                <a:spcPct val="108000"/>
              </a:lnSpc>
              <a:spcBef>
                <a:spcPts val="0"/>
              </a:spcBef>
              <a:spcAft>
                <a:spcPts val="0"/>
              </a:spcAft>
              <a:buNone/>
            </a:pPr>
            <a:r>
              <a:t/>
            </a:r>
            <a:endParaRPr b="0" i="0" sz="4200" u="none" cap="none" strike="noStrike">
              <a:solidFill>
                <a:srgbClr val="000000"/>
              </a:solidFill>
              <a:latin typeface="Calibri"/>
              <a:ea typeface="Calibri"/>
              <a:cs typeface="Calibri"/>
              <a:sym typeface="Calibri"/>
            </a:endParaRPr>
          </a:p>
          <a:p>
            <a:pPr indent="-453390" lvl="1" marL="906780" marR="0" rtl="0" algn="l">
              <a:lnSpc>
                <a:spcPct val="108000"/>
              </a:lnSpc>
              <a:spcBef>
                <a:spcPts val="0"/>
              </a:spcBef>
              <a:spcAft>
                <a:spcPts val="0"/>
              </a:spcAft>
              <a:buClr>
                <a:srgbClr val="000000"/>
              </a:buClr>
              <a:buSzPts val="4200"/>
              <a:buFont typeface="Arial"/>
              <a:buChar char="•"/>
            </a:pPr>
            <a:r>
              <a:rPr b="0" i="0" lang="en-US" sz="4200" u="none" cap="none" strike="noStrike">
                <a:solidFill>
                  <a:srgbClr val="000000"/>
                </a:solidFill>
                <a:latin typeface="Calibri"/>
                <a:ea typeface="Calibri"/>
                <a:cs typeface="Calibri"/>
                <a:sym typeface="Calibri"/>
              </a:rPr>
              <a:t>Retirement age may be different depending on the nature of the role eg health and safety in policing or fire officers</a:t>
            </a:r>
            <a:endParaRPr/>
          </a:p>
          <a:p>
            <a:pPr indent="0" lvl="0" marL="0" marR="0" rtl="0" algn="l">
              <a:lnSpc>
                <a:spcPct val="108000"/>
              </a:lnSpc>
              <a:spcBef>
                <a:spcPts val="0"/>
              </a:spcBef>
              <a:spcAft>
                <a:spcPts val="0"/>
              </a:spcAft>
              <a:buNone/>
            </a:pPr>
            <a:r>
              <a:t/>
            </a:r>
            <a:endParaRPr b="0" i="0" sz="4200" u="none" cap="none" strike="noStrike">
              <a:solidFill>
                <a:srgbClr val="000000"/>
              </a:solidFill>
              <a:latin typeface="Calibri"/>
              <a:ea typeface="Calibri"/>
              <a:cs typeface="Calibri"/>
              <a:sym typeface="Calibri"/>
            </a:endParaRPr>
          </a:p>
          <a:p>
            <a:pPr indent="-453390" lvl="1" marL="906780" marR="0" rtl="0" algn="l">
              <a:lnSpc>
                <a:spcPct val="108000"/>
              </a:lnSpc>
              <a:spcBef>
                <a:spcPts val="0"/>
              </a:spcBef>
              <a:spcAft>
                <a:spcPts val="0"/>
              </a:spcAft>
              <a:buClr>
                <a:srgbClr val="000000"/>
              </a:buClr>
              <a:buSzPts val="4200"/>
              <a:buFont typeface="Arial"/>
              <a:buChar char="•"/>
            </a:pPr>
            <a:r>
              <a:rPr b="0" i="0" lang="en-US" sz="4200" u="none" cap="none" strike="noStrike">
                <a:solidFill>
                  <a:srgbClr val="000000"/>
                </a:solidFill>
                <a:latin typeface="Calibri"/>
                <a:ea typeface="Calibri"/>
                <a:cs typeface="Calibri"/>
                <a:sym typeface="Calibri"/>
              </a:rPr>
              <a:t>Retirement age must be justifiable</a:t>
            </a:r>
            <a:endParaRPr/>
          </a:p>
          <a:p>
            <a:pPr indent="0" lvl="0" marL="0" marR="0" rtl="0" algn="l">
              <a:lnSpc>
                <a:spcPct val="108000"/>
              </a:lnSpc>
              <a:spcBef>
                <a:spcPts val="0"/>
              </a:spcBef>
              <a:spcAft>
                <a:spcPts val="0"/>
              </a:spcAft>
              <a:buNone/>
            </a:pPr>
            <a:r>
              <a:t/>
            </a:r>
            <a:endParaRPr b="0" i="0" sz="4200" u="none" cap="none" strike="noStrike">
              <a:solidFill>
                <a:srgbClr val="000000"/>
              </a:solidFill>
              <a:latin typeface="Calibri"/>
              <a:ea typeface="Calibri"/>
              <a:cs typeface="Calibri"/>
              <a:sym typeface="Calibri"/>
            </a:endParaRPr>
          </a:p>
          <a:p>
            <a:pPr indent="-453390" lvl="1" marL="906780" marR="0" rtl="0" algn="l">
              <a:lnSpc>
                <a:spcPct val="108000"/>
              </a:lnSpc>
              <a:spcBef>
                <a:spcPts val="0"/>
              </a:spcBef>
              <a:spcAft>
                <a:spcPts val="0"/>
              </a:spcAft>
              <a:buClr>
                <a:srgbClr val="000000"/>
              </a:buClr>
              <a:buSzPts val="4200"/>
              <a:buFont typeface="Arial"/>
              <a:buChar char="•"/>
            </a:pPr>
            <a:r>
              <a:rPr b="0" i="0" lang="en-US" sz="4200" u="none" cap="none" strike="noStrike">
                <a:solidFill>
                  <a:srgbClr val="000000"/>
                </a:solidFill>
                <a:latin typeface="Calibri"/>
                <a:ea typeface="Calibri"/>
                <a:cs typeface="Calibri"/>
                <a:sym typeface="Calibri"/>
              </a:rPr>
              <a:t>Employment can continue beyond retirement age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descr="Uma imagem com texto, Tipo de letra, captura de ecrã, Gráficos  Descrição gerada automaticamente" id="219" name="Google Shape;219;p14"/>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sp>
      <p:sp>
        <p:nvSpPr>
          <p:cNvPr id="220" name="Google Shape;220;p14"/>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sp>
      <p:sp>
        <p:nvSpPr>
          <p:cNvPr descr="Uma imagem com Tipo de letra, Gráficos, logótipo, captura de ecrã  Descrição gerada automaticamente" id="221" name="Google Shape;221;p14"/>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sp>
      <p:sp>
        <p:nvSpPr>
          <p:cNvPr id="222" name="Google Shape;222;p14"/>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223" name="Google Shape;223;p14"/>
          <p:cNvSpPr txBox="1"/>
          <p:nvPr/>
        </p:nvSpPr>
        <p:spPr>
          <a:xfrm>
            <a:off x="1348740" y="3041333"/>
            <a:ext cx="15590520" cy="5100980"/>
          </a:xfrm>
          <a:prstGeom prst="rect">
            <a:avLst/>
          </a:prstGeom>
          <a:noFill/>
          <a:ln>
            <a:noFill/>
          </a:ln>
        </p:spPr>
        <p:txBody>
          <a:bodyPr anchorCtr="0" anchor="t" bIns="0" lIns="0" spcFirstLastPara="1" rIns="0" wrap="square" tIns="0">
            <a:spAutoFit/>
          </a:bodyPr>
          <a:lstStyle/>
          <a:p>
            <a:pPr indent="0" lvl="0" marL="0" marR="0" rtl="0" algn="ctr">
              <a:lnSpc>
                <a:spcPct val="108000"/>
              </a:lnSpc>
              <a:spcBef>
                <a:spcPts val="0"/>
              </a:spcBef>
              <a:spcAft>
                <a:spcPts val="0"/>
              </a:spcAft>
              <a:buNone/>
            </a:pPr>
            <a:r>
              <a:rPr b="0" i="0" lang="en-US" sz="6000" u="none" cap="none" strike="noStrike">
                <a:solidFill>
                  <a:srgbClr val="FF6D25"/>
                </a:solidFill>
                <a:latin typeface="Calibri"/>
                <a:ea typeface="Calibri"/>
                <a:cs typeface="Calibri"/>
                <a:sym typeface="Calibri"/>
              </a:rPr>
              <a:t>Policies that improve labour market conditions for older persons, can help to prevent their future inactivity as older people.” </a:t>
            </a:r>
            <a:endParaRPr/>
          </a:p>
          <a:p>
            <a:pPr indent="0" lvl="0" marL="0" marR="0" rtl="0" algn="l">
              <a:lnSpc>
                <a:spcPct val="108000"/>
              </a:lnSpc>
              <a:spcBef>
                <a:spcPts val="0"/>
              </a:spcBef>
              <a:spcAft>
                <a:spcPts val="0"/>
              </a:spcAft>
              <a:buNone/>
            </a:pPr>
            <a:r>
              <a:t/>
            </a:r>
            <a:endParaRPr b="0" i="0" sz="6000" u="none" cap="none" strike="noStrike">
              <a:solidFill>
                <a:srgbClr val="FF6D25"/>
              </a:solidFill>
              <a:latin typeface="Calibri"/>
              <a:ea typeface="Calibri"/>
              <a:cs typeface="Calibri"/>
              <a:sym typeface="Calibri"/>
            </a:endParaRPr>
          </a:p>
          <a:p>
            <a:pPr indent="0" lvl="0" marL="0" marR="0" rtl="0" algn="l">
              <a:lnSpc>
                <a:spcPct val="108000"/>
              </a:lnSpc>
              <a:spcBef>
                <a:spcPts val="0"/>
              </a:spcBef>
              <a:spcAft>
                <a:spcPts val="0"/>
              </a:spcAft>
              <a:buNone/>
            </a:pPr>
            <a:r>
              <a:t/>
            </a:r>
            <a:endParaRPr b="0" i="0" sz="6000" u="none" cap="none" strike="noStrike">
              <a:solidFill>
                <a:srgbClr val="FF6D25"/>
              </a:solidFill>
              <a:latin typeface="Calibri"/>
              <a:ea typeface="Calibri"/>
              <a:cs typeface="Calibri"/>
              <a:sym typeface="Calibri"/>
            </a:endParaRPr>
          </a:p>
          <a:p>
            <a:pPr indent="0" lvl="0" marL="0" marR="0" rtl="0" algn="l">
              <a:lnSpc>
                <a:spcPct val="108000"/>
              </a:lnSpc>
              <a:spcBef>
                <a:spcPts val="0"/>
              </a:spcBef>
              <a:spcAft>
                <a:spcPts val="0"/>
              </a:spcAft>
              <a:buNone/>
            </a:pPr>
            <a:r>
              <a:rPr b="0" i="0" lang="en-US" sz="1800" u="none" cap="none" strike="noStrike">
                <a:solidFill>
                  <a:srgbClr val="000000"/>
                </a:solidFill>
                <a:latin typeface="Calibri"/>
                <a:ea typeface="Calibri"/>
                <a:cs typeface="Calibri"/>
                <a:sym typeface="Calibri"/>
              </a:rPr>
              <a:t>Labour Market and Wage Developments, European Commission 2024</a:t>
            </a:r>
            <a:endParaRPr/>
          </a:p>
          <a:p>
            <a:pPr indent="0" lvl="0" marL="0" marR="0" rtl="0" algn="l">
              <a:lnSpc>
                <a:spcPct val="360000"/>
              </a:lnSpc>
              <a:spcBef>
                <a:spcPts val="0"/>
              </a:spcBef>
              <a:spcAft>
                <a:spcPts val="0"/>
              </a:spcAft>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descr="Uma imagem com texto, Tipo de letra, captura de ecrã, Gráficos  Descrição gerada automaticamente" id="228" name="Google Shape;228;p15"/>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sp>
      <p:sp>
        <p:nvSpPr>
          <p:cNvPr id="229" name="Google Shape;229;p15"/>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sp>
      <p:sp>
        <p:nvSpPr>
          <p:cNvPr descr="Uma imagem com Tipo de letra, Gráficos, logótipo, captura de ecrã  Descrição gerada automaticamente" id="230" name="Google Shape;230;p15"/>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sp>
      <p:sp>
        <p:nvSpPr>
          <p:cNvPr id="231" name="Google Shape;231;p15"/>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232" name="Google Shape;232;p15"/>
          <p:cNvSpPr txBox="1"/>
          <p:nvPr/>
        </p:nvSpPr>
        <p:spPr>
          <a:xfrm>
            <a:off x="1348740" y="1105376"/>
            <a:ext cx="15590520" cy="1151573"/>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4200" u="none" cap="none" strike="noStrike">
                <a:solidFill>
                  <a:srgbClr val="FF6D25"/>
                </a:solidFill>
                <a:latin typeface="Arial"/>
                <a:ea typeface="Arial"/>
                <a:cs typeface="Arial"/>
                <a:sym typeface="Arial"/>
              </a:rPr>
              <a:t>EU pension rights</a:t>
            </a:r>
            <a:endParaRPr/>
          </a:p>
        </p:txBody>
      </p:sp>
      <p:sp>
        <p:nvSpPr>
          <p:cNvPr id="233" name="Google Shape;233;p15"/>
          <p:cNvSpPr txBox="1"/>
          <p:nvPr/>
        </p:nvSpPr>
        <p:spPr>
          <a:xfrm>
            <a:off x="1348740" y="2746058"/>
            <a:ext cx="15590520" cy="6473666"/>
          </a:xfrm>
          <a:prstGeom prst="rect">
            <a:avLst/>
          </a:prstGeom>
          <a:noFill/>
          <a:ln>
            <a:noFill/>
          </a:ln>
        </p:spPr>
        <p:txBody>
          <a:bodyPr anchorCtr="0" anchor="t" bIns="0" lIns="0" spcFirstLastPara="1" rIns="0" wrap="square" tIns="0">
            <a:spAutoFit/>
          </a:bodyPr>
          <a:lstStyle/>
          <a:p>
            <a:pPr indent="-380048" lvl="1" marL="760095" marR="0" rtl="0" algn="l">
              <a:lnSpc>
                <a:spcPct val="108000"/>
              </a:lnSpc>
              <a:spcBef>
                <a:spcPts val="0"/>
              </a:spcBef>
              <a:spcAft>
                <a:spcPts val="0"/>
              </a:spcAft>
              <a:buClr>
                <a:srgbClr val="000000"/>
              </a:buClr>
              <a:buSzPts val="4200"/>
              <a:buFont typeface="Arial"/>
              <a:buChar char="•"/>
            </a:pPr>
            <a:r>
              <a:rPr b="0" i="0" lang="en-US" sz="4200" u="none" cap="none" strike="noStrike">
                <a:solidFill>
                  <a:srgbClr val="000000"/>
                </a:solidFill>
                <a:latin typeface="Calibri"/>
                <a:ea typeface="Calibri"/>
                <a:cs typeface="Calibri"/>
                <a:sym typeface="Calibri"/>
              </a:rPr>
              <a:t>Principle 15  of The </a:t>
            </a:r>
            <a:r>
              <a:rPr b="0" i="0" lang="en-US" sz="4200" u="sng" cap="none" strike="noStrike">
                <a:solidFill>
                  <a:srgbClr val="0563C1"/>
                </a:solidFill>
                <a:latin typeface="Calibri"/>
                <a:ea typeface="Calibri"/>
                <a:cs typeface="Calibri"/>
                <a:sym typeface="Calibri"/>
                <a:hlinkClick r:id="rId6">
                  <a:extLst>
                    <a:ext uri="{A12FA001-AC4F-418D-AE19-62706E023703}">
                      <ahyp:hlinkClr val="tx"/>
                    </a:ext>
                  </a:extLst>
                </a:hlinkClick>
              </a:rPr>
              <a:t>European Pillar of Social Rights</a:t>
            </a:r>
            <a:r>
              <a:rPr b="0" i="0" lang="en-US" sz="4200" u="none" cap="none" strike="noStrike">
                <a:solidFill>
                  <a:srgbClr val="000000"/>
                </a:solidFill>
                <a:latin typeface="Calibri"/>
                <a:ea typeface="Calibri"/>
                <a:cs typeface="Calibri"/>
                <a:sym typeface="Calibri"/>
              </a:rPr>
              <a:t> legislates for:</a:t>
            </a:r>
            <a:endParaRPr/>
          </a:p>
          <a:p>
            <a:pPr indent="-380048" lvl="1" marL="760095" marR="0" rtl="0" algn="l">
              <a:lnSpc>
                <a:spcPct val="108000"/>
              </a:lnSpc>
              <a:spcBef>
                <a:spcPts val="0"/>
              </a:spcBef>
              <a:spcAft>
                <a:spcPts val="0"/>
              </a:spcAft>
              <a:buNone/>
            </a:pPr>
            <a:r>
              <a:t/>
            </a:r>
            <a:endParaRPr b="0" i="0" sz="4200" u="none" cap="none" strike="noStrike">
              <a:solidFill>
                <a:srgbClr val="000000"/>
              </a:solidFill>
              <a:latin typeface="Calibri"/>
              <a:ea typeface="Calibri"/>
              <a:cs typeface="Calibri"/>
              <a:sym typeface="Calibri"/>
            </a:endParaRPr>
          </a:p>
          <a:p>
            <a:pPr indent="-380048" lvl="1" marL="760095" marR="0" rtl="0" algn="l">
              <a:lnSpc>
                <a:spcPct val="108000"/>
              </a:lnSpc>
              <a:spcBef>
                <a:spcPts val="0"/>
              </a:spcBef>
              <a:spcAft>
                <a:spcPts val="0"/>
              </a:spcAft>
              <a:buClr>
                <a:srgbClr val="000000"/>
              </a:buClr>
              <a:buSzPts val="4200"/>
              <a:buFont typeface="Arial"/>
              <a:buChar char="•"/>
            </a:pPr>
            <a:r>
              <a:rPr b="0" i="0" lang="en-US" sz="4200" u="none" cap="none" strike="noStrike">
                <a:solidFill>
                  <a:srgbClr val="000000"/>
                </a:solidFill>
                <a:latin typeface="Calibri"/>
                <a:ea typeface="Calibri"/>
                <a:cs typeface="Calibri"/>
                <a:sym typeface="Calibri"/>
              </a:rPr>
              <a:t>the right of workers and the self-employed to a pension commensurate with contributions and ensuring an adequate income</a:t>
            </a:r>
            <a:endParaRPr/>
          </a:p>
          <a:p>
            <a:pPr indent="-380048" lvl="1" marL="760095" marR="0" rtl="0" algn="l">
              <a:lnSpc>
                <a:spcPct val="108000"/>
              </a:lnSpc>
              <a:spcBef>
                <a:spcPts val="0"/>
              </a:spcBef>
              <a:spcAft>
                <a:spcPts val="0"/>
              </a:spcAft>
              <a:buNone/>
            </a:pPr>
            <a:r>
              <a:t/>
            </a:r>
            <a:endParaRPr b="0" i="0" sz="4200" u="none" cap="none" strike="noStrike">
              <a:solidFill>
                <a:srgbClr val="000000"/>
              </a:solidFill>
              <a:latin typeface="Calibri"/>
              <a:ea typeface="Calibri"/>
              <a:cs typeface="Calibri"/>
              <a:sym typeface="Calibri"/>
            </a:endParaRPr>
          </a:p>
          <a:p>
            <a:pPr indent="-380048" lvl="1" marL="760095" marR="0" rtl="0" algn="l">
              <a:lnSpc>
                <a:spcPct val="108000"/>
              </a:lnSpc>
              <a:spcBef>
                <a:spcPts val="0"/>
              </a:spcBef>
              <a:spcAft>
                <a:spcPts val="0"/>
              </a:spcAft>
              <a:buClr>
                <a:srgbClr val="000000"/>
              </a:buClr>
              <a:buSzPts val="4200"/>
              <a:buFont typeface="Arial"/>
              <a:buChar char="•"/>
            </a:pPr>
            <a:r>
              <a:rPr b="0" i="0" lang="en-US" sz="4200" u="none" cap="none" strike="noStrike">
                <a:solidFill>
                  <a:srgbClr val="000000"/>
                </a:solidFill>
                <a:latin typeface="Calibri"/>
                <a:ea typeface="Calibri"/>
                <a:cs typeface="Calibri"/>
                <a:sym typeface="Calibri"/>
              </a:rPr>
              <a:t>the right to equal opportunities to acquire pension rights for both women and men</a:t>
            </a:r>
            <a:endParaRPr/>
          </a:p>
          <a:p>
            <a:pPr indent="-380048" lvl="1" marL="760095" marR="0" rtl="0" algn="l">
              <a:lnSpc>
                <a:spcPct val="108000"/>
              </a:lnSpc>
              <a:spcBef>
                <a:spcPts val="0"/>
              </a:spcBef>
              <a:spcAft>
                <a:spcPts val="0"/>
              </a:spcAft>
              <a:buNone/>
            </a:pPr>
            <a:r>
              <a:t/>
            </a:r>
            <a:endParaRPr b="0" i="0" sz="4200" u="none" cap="none" strike="noStrike">
              <a:solidFill>
                <a:srgbClr val="000000"/>
              </a:solidFill>
              <a:latin typeface="Calibri"/>
              <a:ea typeface="Calibri"/>
              <a:cs typeface="Calibri"/>
              <a:sym typeface="Calibri"/>
            </a:endParaRPr>
          </a:p>
          <a:p>
            <a:pPr indent="-380048" lvl="1" marL="760095" marR="0" rtl="0" algn="l">
              <a:lnSpc>
                <a:spcPct val="108000"/>
              </a:lnSpc>
              <a:spcBef>
                <a:spcPts val="0"/>
              </a:spcBef>
              <a:spcAft>
                <a:spcPts val="0"/>
              </a:spcAft>
              <a:buClr>
                <a:srgbClr val="000000"/>
              </a:buClr>
              <a:buSzPts val="4200"/>
              <a:buFont typeface="Arial"/>
              <a:buChar char="•"/>
            </a:pPr>
            <a:r>
              <a:rPr b="0" i="0" lang="en-US" sz="4200" u="none" cap="none" strike="noStrike">
                <a:solidFill>
                  <a:srgbClr val="000000"/>
                </a:solidFill>
                <a:latin typeface="Calibri"/>
                <a:ea typeface="Calibri"/>
                <a:cs typeface="Calibri"/>
                <a:sym typeface="Calibri"/>
              </a:rPr>
              <a:t>the right to resources that ensure living in dignity in old age.</a:t>
            </a:r>
            <a:endParaRPr/>
          </a:p>
          <a:p>
            <a:pPr indent="-380048" lvl="1" marL="760095" marR="0" rtl="0" algn="l">
              <a:lnSpc>
                <a:spcPct val="108000"/>
              </a:lnSpc>
              <a:spcBef>
                <a:spcPts val="0"/>
              </a:spcBef>
              <a:spcAft>
                <a:spcPts val="0"/>
              </a:spcAft>
              <a:buNone/>
            </a:pPr>
            <a:r>
              <a:t/>
            </a:r>
            <a:endParaRPr b="0" i="0" sz="4200" u="none" cap="none" strike="noStrike">
              <a:solidFill>
                <a:srgbClr val="00000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descr="Uma imagem com texto, Tipo de letra, captura de ecrã, Gráficos  Descrição gerada automaticamente" id="238" name="Google Shape;238;p16"/>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sp>
      <p:sp>
        <p:nvSpPr>
          <p:cNvPr id="239" name="Google Shape;239;p16"/>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sp>
      <p:sp>
        <p:nvSpPr>
          <p:cNvPr descr="Uma imagem com Tipo de letra, Gráficos, logótipo, captura de ecrã  Descrição gerada automaticamente" id="240" name="Google Shape;240;p16"/>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sp>
      <p:sp>
        <p:nvSpPr>
          <p:cNvPr id="241" name="Google Shape;241;p16"/>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242" name="Google Shape;242;p16"/>
          <p:cNvSpPr txBox="1"/>
          <p:nvPr/>
        </p:nvSpPr>
        <p:spPr>
          <a:xfrm>
            <a:off x="1339215" y="6910864"/>
            <a:ext cx="15590520" cy="2177891"/>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None/>
            </a:pPr>
            <a:r>
              <a:rPr b="0" i="0" lang="en-US" sz="1800" u="sng" cap="none" strike="noStrike">
                <a:solidFill>
                  <a:srgbClr val="000000"/>
                </a:solidFill>
                <a:latin typeface="Calibri"/>
                <a:ea typeface="Calibri"/>
                <a:cs typeface="Calibri"/>
                <a:sym typeface="Calibri"/>
                <a:hlinkClick r:id="rId6">
                  <a:extLst>
                    <a:ext uri="{A12FA001-AC4F-418D-AE19-62706E023703}">
                      <ahyp:hlinkClr val="tx"/>
                    </a:ext>
                  </a:extLst>
                </a:hlinkClick>
              </a:rPr>
              <a:t>The impact of social and behavioural aspects on the gender pension gap in Europe, EIOPA 2024 </a:t>
            </a:r>
            <a:endParaRPr/>
          </a:p>
        </p:txBody>
      </p:sp>
      <p:sp>
        <p:nvSpPr>
          <p:cNvPr id="243" name="Google Shape;243;p16"/>
          <p:cNvSpPr txBox="1"/>
          <p:nvPr/>
        </p:nvSpPr>
        <p:spPr>
          <a:xfrm>
            <a:off x="1587732" y="2544099"/>
            <a:ext cx="14295120" cy="3864207"/>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6000" u="none" cap="none" strike="noStrike">
                <a:solidFill>
                  <a:srgbClr val="FF6D25"/>
                </a:solidFill>
                <a:latin typeface="Calibri"/>
                <a:ea typeface="Calibri"/>
                <a:cs typeface="Calibri"/>
                <a:sym typeface="Calibri"/>
              </a:rPr>
              <a:t>“The gender gap in pensions in the EU is substantially higher at 29% on average compared to the gender pay gap at 13% on average.”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descr="Uma imagem com texto, Tipo de letra, captura de ecrã, Gráficos  Descrição gerada automaticamente" id="248" name="Google Shape;248;p17"/>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sp>
      <p:sp>
        <p:nvSpPr>
          <p:cNvPr id="249" name="Google Shape;249;p17"/>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sp>
      <p:sp>
        <p:nvSpPr>
          <p:cNvPr descr="Uma imagem com Tipo de letra, Gráficos, logótipo, captura de ecrã  Descrição gerada automaticamente" id="250" name="Google Shape;250;p17"/>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sp>
      <p:sp>
        <p:nvSpPr>
          <p:cNvPr id="251" name="Google Shape;251;p17"/>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252" name="Google Shape;252;p17"/>
          <p:cNvSpPr txBox="1"/>
          <p:nvPr/>
        </p:nvSpPr>
        <p:spPr>
          <a:xfrm>
            <a:off x="1348740" y="1254262"/>
            <a:ext cx="15590520" cy="1078611"/>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4200" u="none" cap="none" strike="noStrike">
                <a:solidFill>
                  <a:srgbClr val="FF6D25"/>
                </a:solidFill>
                <a:latin typeface="Arial"/>
                <a:ea typeface="Arial"/>
                <a:cs typeface="Arial"/>
                <a:sym typeface="Arial"/>
              </a:rPr>
              <a:t>National Employment Legislation: Austria</a:t>
            </a:r>
            <a:endParaRPr/>
          </a:p>
          <a:p>
            <a:pPr indent="0" lvl="0" marL="0" marR="0" rtl="0" algn="l">
              <a:lnSpc>
                <a:spcPct val="92571"/>
              </a:lnSpc>
              <a:spcBef>
                <a:spcPts val="0"/>
              </a:spcBef>
              <a:spcAft>
                <a:spcPts val="0"/>
              </a:spcAft>
              <a:buNone/>
            </a:pPr>
            <a:r>
              <a:t/>
            </a:r>
            <a:endParaRPr b="1" i="0" sz="4200" u="none" cap="none" strike="noStrike">
              <a:solidFill>
                <a:srgbClr val="FF6D25"/>
              </a:solidFill>
              <a:latin typeface="Arial"/>
              <a:ea typeface="Arial"/>
              <a:cs typeface="Arial"/>
              <a:sym typeface="Arial"/>
            </a:endParaRPr>
          </a:p>
        </p:txBody>
      </p:sp>
      <p:sp>
        <p:nvSpPr>
          <p:cNvPr id="253" name="Google Shape;253;p17"/>
          <p:cNvSpPr/>
          <p:nvPr/>
        </p:nvSpPr>
        <p:spPr>
          <a:xfrm>
            <a:off x="11500789" y="2469843"/>
            <a:ext cx="6939611" cy="4627853"/>
          </a:xfrm>
          <a:custGeom>
            <a:rect b="b" l="l" r="r" t="t"/>
            <a:pathLst>
              <a:path extrusionOk="0" h="4627853" w="6939611">
                <a:moveTo>
                  <a:pt x="0" y="0"/>
                </a:moveTo>
                <a:lnTo>
                  <a:pt x="6939611" y="0"/>
                </a:lnTo>
                <a:lnTo>
                  <a:pt x="6939611" y="4627853"/>
                </a:lnTo>
                <a:lnTo>
                  <a:pt x="0" y="4627853"/>
                </a:lnTo>
                <a:lnTo>
                  <a:pt x="0" y="0"/>
                </a:lnTo>
                <a:close/>
              </a:path>
            </a:pathLst>
          </a:custGeom>
          <a:blipFill rotWithShape="1">
            <a:blip r:embed="rId6">
              <a:alphaModFix/>
            </a:blip>
            <a:stretch>
              <a:fillRect b="0" l="0" r="0" t="0"/>
            </a:stretch>
          </a:blipFill>
          <a:ln>
            <a:noFill/>
          </a:ln>
        </p:spPr>
      </p:sp>
      <p:sp>
        <p:nvSpPr>
          <p:cNvPr id="254" name="Google Shape;254;p17"/>
          <p:cNvSpPr txBox="1"/>
          <p:nvPr/>
        </p:nvSpPr>
        <p:spPr>
          <a:xfrm>
            <a:off x="1464478" y="3170869"/>
            <a:ext cx="8340224" cy="4674108"/>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4200" u="sng" cap="none" strike="noStrike">
                <a:solidFill>
                  <a:srgbClr val="000000"/>
                </a:solidFill>
                <a:latin typeface="Calibri"/>
                <a:ea typeface="Calibri"/>
                <a:cs typeface="Calibri"/>
                <a:sym typeface="Calibri"/>
                <a:hlinkClick r:id="rId7">
                  <a:extLst>
                    <a:ext uri="{A12FA001-AC4F-418D-AE19-62706E023703}">
                      <ahyp:hlinkClr val="tx"/>
                    </a:ext>
                  </a:extLst>
                </a:hlinkClick>
              </a:rPr>
              <a:t>Austria Equal Treatment Act</a:t>
            </a:r>
            <a:r>
              <a:rPr b="0" i="0" lang="en-US" sz="4200" u="none" cap="none" strike="noStrike">
                <a:solidFill>
                  <a:srgbClr val="000000"/>
                </a:solidFill>
                <a:latin typeface="Calibri"/>
                <a:ea typeface="Calibri"/>
                <a:cs typeface="Calibri"/>
                <a:sym typeface="Calibri"/>
              </a:rPr>
              <a:t> (2026)</a:t>
            </a:r>
            <a:endParaRPr/>
          </a:p>
          <a:p>
            <a:pPr indent="0" lvl="0" marL="0" marR="0" rtl="0" algn="l">
              <a:lnSpc>
                <a:spcPct val="108000"/>
              </a:lnSpc>
              <a:spcBef>
                <a:spcPts val="0"/>
              </a:spcBef>
              <a:spcAft>
                <a:spcPts val="0"/>
              </a:spcAft>
              <a:buNone/>
            </a:pPr>
            <a:r>
              <a:t/>
            </a:r>
            <a:endParaRPr b="0" i="0" sz="4200" u="none" cap="none" strike="noStrike">
              <a:solidFill>
                <a:srgbClr val="000000"/>
              </a:solidFill>
              <a:latin typeface="Calibri"/>
              <a:ea typeface="Calibri"/>
              <a:cs typeface="Calibri"/>
              <a:sym typeface="Calibri"/>
            </a:endParaRPr>
          </a:p>
          <a:p>
            <a:pPr indent="0" lvl="0" marL="0" marR="0" rtl="0" algn="l">
              <a:lnSpc>
                <a:spcPct val="108000"/>
              </a:lnSpc>
              <a:spcBef>
                <a:spcPts val="0"/>
              </a:spcBef>
              <a:spcAft>
                <a:spcPts val="0"/>
              </a:spcAft>
              <a:buNone/>
            </a:pPr>
            <a:r>
              <a:rPr b="0" i="0" lang="en-US" sz="4200" u="sng" cap="none" strike="noStrike">
                <a:solidFill>
                  <a:srgbClr val="000000"/>
                </a:solidFill>
                <a:latin typeface="Calibri"/>
                <a:ea typeface="Calibri"/>
                <a:cs typeface="Calibri"/>
                <a:sym typeface="Calibri"/>
                <a:hlinkClick r:id="rId8">
                  <a:extLst>
                    <a:ext uri="{A12FA001-AC4F-418D-AE19-62706E023703}">
                      <ahyp:hlinkClr val="tx"/>
                    </a:ext>
                  </a:extLst>
                </a:hlinkClick>
              </a:rPr>
              <a:t>Federal Equal Treatment Act 2026</a:t>
            </a:r>
            <a:endParaRPr/>
          </a:p>
          <a:p>
            <a:pPr indent="0" lvl="0" marL="0" marR="0" rtl="0" algn="l">
              <a:lnSpc>
                <a:spcPct val="108000"/>
              </a:lnSpc>
              <a:spcBef>
                <a:spcPts val="0"/>
              </a:spcBef>
              <a:spcAft>
                <a:spcPts val="0"/>
              </a:spcAft>
              <a:buNone/>
            </a:pPr>
            <a:r>
              <a:t/>
            </a:r>
            <a:endParaRPr b="0" i="0" sz="4200" u="sng" cap="none" strike="noStrike">
              <a:solidFill>
                <a:srgbClr val="000000"/>
              </a:solidFill>
              <a:latin typeface="Calibri"/>
              <a:ea typeface="Calibri"/>
              <a:cs typeface="Calibri"/>
              <a:sym typeface="Calibri"/>
              <a:hlinkClick r:id="rId9">
                <a:extLst>
                  <a:ext uri="{A12FA001-AC4F-418D-AE19-62706E023703}">
                    <ahyp:hlinkClr val="tx"/>
                  </a:ext>
                </a:extLst>
              </a:hlinkClick>
            </a:endParaRPr>
          </a:p>
          <a:p>
            <a:pPr indent="0" lvl="0" marL="0" marR="0" rtl="0" algn="l">
              <a:lnSpc>
                <a:spcPct val="108000"/>
              </a:lnSpc>
              <a:spcBef>
                <a:spcPts val="0"/>
              </a:spcBef>
              <a:spcAft>
                <a:spcPts val="0"/>
              </a:spcAft>
              <a:buNone/>
            </a:pPr>
            <a:r>
              <a:rPr b="0" i="0" lang="en-US" sz="4200" u="sng" cap="none" strike="noStrike">
                <a:solidFill>
                  <a:srgbClr val="000000"/>
                </a:solidFill>
                <a:latin typeface="Calibri"/>
                <a:ea typeface="Calibri"/>
                <a:cs typeface="Calibri"/>
                <a:sym typeface="Calibri"/>
                <a:hlinkClick r:id="rId10">
                  <a:extLst>
                    <a:ext uri="{A12FA001-AC4F-418D-AE19-62706E023703}">
                      <ahyp:hlinkClr val="tx"/>
                    </a:ext>
                  </a:extLst>
                </a:hlinkClick>
              </a:rPr>
              <a:t>Austrian Safety and Health at Work Act</a:t>
            </a:r>
            <a:endParaRPr/>
          </a:p>
          <a:p>
            <a:pPr indent="-380048" lvl="1" marL="760095" marR="0" rtl="0" algn="l">
              <a:lnSpc>
                <a:spcPct val="108000"/>
              </a:lnSpc>
              <a:spcBef>
                <a:spcPts val="0"/>
              </a:spcBef>
              <a:spcAft>
                <a:spcPts val="0"/>
              </a:spcAft>
              <a:buNone/>
            </a:pPr>
            <a:r>
              <a:t/>
            </a:r>
            <a:endParaRPr b="0" i="0" sz="4200" u="sng" cap="none" strike="noStrike">
              <a:solidFill>
                <a:srgbClr val="000000"/>
              </a:solidFill>
              <a:latin typeface="Calibri"/>
              <a:ea typeface="Calibri"/>
              <a:cs typeface="Calibri"/>
              <a:sym typeface="Calibri"/>
              <a:hlinkClick r:id="rId11">
                <a:extLst>
                  <a:ext uri="{A12FA001-AC4F-418D-AE19-62706E023703}">
                    <ahyp:hlinkClr val="tx"/>
                  </a:ext>
                </a:extLst>
              </a:hlinkClick>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descr="Uma imagem com texto, Tipo de letra, captura de ecrã, Gráficos  Descrição gerada automaticamente" id="259" name="Google Shape;259;p18"/>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sp>
      <p:sp>
        <p:nvSpPr>
          <p:cNvPr id="260" name="Google Shape;260;p18"/>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sp>
      <p:sp>
        <p:nvSpPr>
          <p:cNvPr descr="Uma imagem com Tipo de letra, Gráficos, logótipo, captura de ecrã  Descrição gerada automaticamente" id="261" name="Google Shape;261;p18"/>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sp>
      <p:sp>
        <p:nvSpPr>
          <p:cNvPr id="262" name="Google Shape;262;p18"/>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263" name="Google Shape;263;p18"/>
          <p:cNvSpPr txBox="1"/>
          <p:nvPr/>
        </p:nvSpPr>
        <p:spPr>
          <a:xfrm>
            <a:off x="1348740" y="1102233"/>
            <a:ext cx="15590520" cy="1401699"/>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6600" u="none" cap="none" strike="noStrike">
                <a:solidFill>
                  <a:srgbClr val="FF6D25"/>
                </a:solidFill>
                <a:latin typeface="Arial"/>
                <a:ea typeface="Arial"/>
                <a:cs typeface="Arial"/>
                <a:sym typeface="Arial"/>
              </a:rPr>
              <a:t>National Employment Legislation: Germany</a:t>
            </a:r>
            <a:endParaRPr/>
          </a:p>
          <a:p>
            <a:pPr indent="0" lvl="0" marL="0" marR="0" rtl="0" algn="l">
              <a:lnSpc>
                <a:spcPct val="58909"/>
              </a:lnSpc>
              <a:spcBef>
                <a:spcPts val="0"/>
              </a:spcBef>
              <a:spcAft>
                <a:spcPts val="0"/>
              </a:spcAft>
              <a:buNone/>
            </a:pPr>
            <a:r>
              <a:t/>
            </a:r>
            <a:endParaRPr b="1" i="0" sz="6600" u="none" cap="none" strike="noStrike">
              <a:solidFill>
                <a:srgbClr val="FF6D25"/>
              </a:solidFill>
              <a:latin typeface="Arial"/>
              <a:ea typeface="Arial"/>
              <a:cs typeface="Arial"/>
              <a:sym typeface="Arial"/>
            </a:endParaRPr>
          </a:p>
        </p:txBody>
      </p:sp>
      <p:sp>
        <p:nvSpPr>
          <p:cNvPr id="264" name="Google Shape;264;p18"/>
          <p:cNvSpPr/>
          <p:nvPr/>
        </p:nvSpPr>
        <p:spPr>
          <a:xfrm>
            <a:off x="11065337" y="2813633"/>
            <a:ext cx="7222663" cy="4333598"/>
          </a:xfrm>
          <a:custGeom>
            <a:rect b="b" l="l" r="r" t="t"/>
            <a:pathLst>
              <a:path extrusionOk="0" h="4333598" w="7222663">
                <a:moveTo>
                  <a:pt x="0" y="0"/>
                </a:moveTo>
                <a:lnTo>
                  <a:pt x="7222663" y="0"/>
                </a:lnTo>
                <a:lnTo>
                  <a:pt x="7222663" y="4333598"/>
                </a:lnTo>
                <a:lnTo>
                  <a:pt x="0" y="4333598"/>
                </a:lnTo>
                <a:lnTo>
                  <a:pt x="0" y="0"/>
                </a:lnTo>
                <a:close/>
              </a:path>
            </a:pathLst>
          </a:custGeom>
          <a:blipFill rotWithShape="1">
            <a:blip r:embed="rId6">
              <a:alphaModFix/>
            </a:blip>
            <a:stretch>
              <a:fillRect b="0" l="0" r="0" t="0"/>
            </a:stretch>
          </a:blipFill>
          <a:ln>
            <a:noFill/>
          </a:ln>
        </p:spPr>
      </p:sp>
      <p:sp>
        <p:nvSpPr>
          <p:cNvPr id="265" name="Google Shape;265;p18"/>
          <p:cNvSpPr txBox="1"/>
          <p:nvPr/>
        </p:nvSpPr>
        <p:spPr>
          <a:xfrm>
            <a:off x="1366216" y="2837219"/>
            <a:ext cx="7553801" cy="4674108"/>
          </a:xfrm>
          <a:prstGeom prst="rect">
            <a:avLst/>
          </a:prstGeom>
          <a:noFill/>
          <a:ln>
            <a:noFill/>
          </a:ln>
        </p:spPr>
        <p:txBody>
          <a:bodyPr anchorCtr="0" anchor="t" bIns="0" lIns="0" spcFirstLastPara="1" rIns="0" wrap="square" tIns="0">
            <a:spAutoFit/>
          </a:bodyPr>
          <a:lstStyle/>
          <a:p>
            <a:pPr indent="0" lvl="0" marL="0" marR="0" rtl="0" algn="l">
              <a:lnSpc>
                <a:spcPct val="252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None/>
            </a:pPr>
            <a:r>
              <a:rPr b="0" i="0" lang="en-US" sz="4200" u="sng" cap="none" strike="noStrike">
                <a:solidFill>
                  <a:srgbClr val="000000"/>
                </a:solidFill>
                <a:latin typeface="Calibri"/>
                <a:ea typeface="Calibri"/>
                <a:cs typeface="Calibri"/>
                <a:sym typeface="Calibri"/>
                <a:hlinkClick r:id="rId7">
                  <a:extLst>
                    <a:ext uri="{A12FA001-AC4F-418D-AE19-62706E023703}">
                      <ahyp:hlinkClr val="tx"/>
                    </a:ext>
                  </a:extLst>
                </a:hlinkClick>
              </a:rPr>
              <a:t>General Act on Equal Treatment </a:t>
            </a:r>
            <a:endParaRPr/>
          </a:p>
          <a:p>
            <a:pPr indent="0" lvl="0" marL="0" marR="0" rtl="0" algn="l">
              <a:lnSpc>
                <a:spcPct val="108000"/>
              </a:lnSpc>
              <a:spcBef>
                <a:spcPts val="0"/>
              </a:spcBef>
              <a:spcAft>
                <a:spcPts val="0"/>
              </a:spcAft>
              <a:buNone/>
            </a:pPr>
            <a:r>
              <a:t/>
            </a:r>
            <a:endParaRPr b="0" i="0" sz="4200" u="sng" cap="none" strike="noStrike">
              <a:solidFill>
                <a:srgbClr val="000000"/>
              </a:solidFill>
              <a:latin typeface="Calibri"/>
              <a:ea typeface="Calibri"/>
              <a:cs typeface="Calibri"/>
              <a:sym typeface="Calibri"/>
              <a:hlinkClick r:id="rId8">
                <a:extLst>
                  <a:ext uri="{A12FA001-AC4F-418D-AE19-62706E023703}">
                    <ahyp:hlinkClr val="tx"/>
                  </a:ext>
                </a:extLst>
              </a:hlinkClick>
            </a:endParaRPr>
          </a:p>
          <a:p>
            <a:pPr indent="0" lvl="0" marL="0" marR="0" rtl="0" algn="l">
              <a:lnSpc>
                <a:spcPct val="108000"/>
              </a:lnSpc>
              <a:spcBef>
                <a:spcPts val="0"/>
              </a:spcBef>
              <a:spcAft>
                <a:spcPts val="0"/>
              </a:spcAft>
              <a:buNone/>
            </a:pPr>
            <a:r>
              <a:rPr b="0" i="0" lang="en-US" sz="4200" u="sng" cap="none" strike="noStrike">
                <a:solidFill>
                  <a:srgbClr val="000000"/>
                </a:solidFill>
                <a:latin typeface="Calibri"/>
                <a:ea typeface="Calibri"/>
                <a:cs typeface="Calibri"/>
                <a:sym typeface="Calibri"/>
                <a:hlinkClick r:id="rId9">
                  <a:extLst>
                    <a:ext uri="{A12FA001-AC4F-418D-AE19-62706E023703}">
                      <ahyp:hlinkClr val="tx"/>
                    </a:ext>
                  </a:extLst>
                </a:hlinkClick>
              </a:rPr>
              <a:t>Pension</a:t>
            </a:r>
            <a:r>
              <a:rPr b="0" i="0" lang="en-US" sz="4200" u="none" cap="none" strike="noStrike">
                <a:solidFill>
                  <a:srgbClr val="000000"/>
                </a:solidFill>
                <a:latin typeface="Calibri"/>
                <a:ea typeface="Calibri"/>
                <a:cs typeface="Calibri"/>
                <a:sym typeface="Calibri"/>
              </a:rPr>
              <a:t> Rights</a:t>
            </a:r>
            <a:endParaRPr/>
          </a:p>
          <a:p>
            <a:pPr indent="0" lvl="0" marL="0" marR="0" rtl="0" algn="l">
              <a:lnSpc>
                <a:spcPct val="108000"/>
              </a:lnSpc>
              <a:spcBef>
                <a:spcPts val="0"/>
              </a:spcBef>
              <a:spcAft>
                <a:spcPts val="0"/>
              </a:spcAft>
              <a:buNone/>
            </a:pPr>
            <a:r>
              <a:t/>
            </a:r>
            <a:endParaRPr b="0" i="0" sz="4200" u="none" cap="none" strike="noStrike">
              <a:solidFill>
                <a:srgbClr val="000000"/>
              </a:solidFill>
              <a:latin typeface="Calibri"/>
              <a:ea typeface="Calibri"/>
              <a:cs typeface="Calibri"/>
              <a:sym typeface="Calibri"/>
            </a:endParaRPr>
          </a:p>
          <a:p>
            <a:pPr indent="0" lvl="0" marL="0" marR="0" rtl="0" algn="l">
              <a:lnSpc>
                <a:spcPct val="108000"/>
              </a:lnSpc>
              <a:spcBef>
                <a:spcPts val="0"/>
              </a:spcBef>
              <a:spcAft>
                <a:spcPts val="0"/>
              </a:spcAft>
              <a:buNone/>
            </a:pPr>
            <a:r>
              <a:t/>
            </a:r>
            <a:endParaRPr b="0" i="0" sz="4200" u="none" cap="none" strike="noStrike">
              <a:solidFill>
                <a:srgbClr val="000000"/>
              </a:solidFill>
              <a:latin typeface="Calibri"/>
              <a:ea typeface="Calibri"/>
              <a:cs typeface="Calibri"/>
              <a:sym typeface="Calibri"/>
            </a:endParaRPr>
          </a:p>
          <a:p>
            <a:pPr indent="0" lvl="0" marL="0" marR="0" rtl="0" algn="l">
              <a:lnSpc>
                <a:spcPct val="108000"/>
              </a:lnSpc>
              <a:spcBef>
                <a:spcPts val="0"/>
              </a:spcBef>
              <a:spcAft>
                <a:spcPts val="0"/>
              </a:spcAft>
              <a:buNone/>
            </a:pPr>
            <a:r>
              <a:t/>
            </a:r>
            <a:endParaRPr b="0" i="0" sz="4200" u="none" cap="none" strike="noStrike">
              <a:solidFill>
                <a:srgbClr val="000000"/>
              </a:solidFill>
              <a:latin typeface="Calibri"/>
              <a:ea typeface="Calibri"/>
              <a:cs typeface="Calibri"/>
              <a:sym typeface="Calibri"/>
            </a:endParaRPr>
          </a:p>
          <a:p>
            <a:pPr indent="-380048" lvl="1" marL="760095" marR="0" rtl="0" algn="l">
              <a:lnSpc>
                <a:spcPct val="108000"/>
              </a:lnSpc>
              <a:spcBef>
                <a:spcPts val="0"/>
              </a:spcBef>
              <a:spcAft>
                <a:spcPts val="0"/>
              </a:spcAft>
              <a:buNone/>
            </a:pPr>
            <a:r>
              <a:t/>
            </a:r>
            <a:endParaRPr b="0" i="0" sz="4200" u="none" cap="none" strike="noStrike">
              <a:solidFill>
                <a:srgbClr val="000000"/>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descr="Uma imagem com texto, Tipo de letra, captura de ecrã, Gráficos  Descrição gerada automaticamente" id="270" name="Google Shape;270;p19"/>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sp>
      <p:sp>
        <p:nvSpPr>
          <p:cNvPr id="271" name="Google Shape;271;p19"/>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sp>
      <p:sp>
        <p:nvSpPr>
          <p:cNvPr descr="Uma imagem com Tipo de letra, Gráficos, logótipo, captura de ecrã  Descrição gerada automaticamente" id="272" name="Google Shape;272;p19"/>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sp>
      <p:sp>
        <p:nvSpPr>
          <p:cNvPr id="273" name="Google Shape;273;p19"/>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274" name="Google Shape;274;p19"/>
          <p:cNvSpPr txBox="1"/>
          <p:nvPr/>
        </p:nvSpPr>
        <p:spPr>
          <a:xfrm>
            <a:off x="1348740" y="1102233"/>
            <a:ext cx="15590520" cy="2306574"/>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6600" u="none" cap="none" strike="noStrike">
                <a:solidFill>
                  <a:srgbClr val="FF6D25"/>
                </a:solidFill>
                <a:latin typeface="Arial"/>
                <a:ea typeface="Arial"/>
                <a:cs typeface="Arial"/>
                <a:sym typeface="Arial"/>
              </a:rPr>
              <a:t>National Employment Legislation: Spain</a:t>
            </a:r>
            <a:endParaRPr/>
          </a:p>
          <a:p>
            <a:pPr indent="0" lvl="0" marL="0" marR="0" rtl="0" algn="l">
              <a:lnSpc>
                <a:spcPct val="108000"/>
              </a:lnSpc>
              <a:spcBef>
                <a:spcPts val="0"/>
              </a:spcBef>
              <a:spcAft>
                <a:spcPts val="0"/>
              </a:spcAft>
              <a:buNone/>
            </a:pPr>
            <a:r>
              <a:t/>
            </a:r>
            <a:endParaRPr b="1" i="0" sz="6600" u="none" cap="none" strike="noStrike">
              <a:solidFill>
                <a:srgbClr val="FF6D25"/>
              </a:solidFill>
              <a:latin typeface="Arial"/>
              <a:ea typeface="Arial"/>
              <a:cs typeface="Arial"/>
              <a:sym typeface="Arial"/>
            </a:endParaRPr>
          </a:p>
          <a:p>
            <a:pPr indent="0" lvl="0" marL="0" marR="0" rtl="0" algn="l">
              <a:lnSpc>
                <a:spcPct val="58909"/>
              </a:lnSpc>
              <a:spcBef>
                <a:spcPts val="0"/>
              </a:spcBef>
              <a:spcAft>
                <a:spcPts val="0"/>
              </a:spcAft>
              <a:buNone/>
            </a:pPr>
            <a:r>
              <a:t/>
            </a:r>
            <a:endParaRPr b="1" i="0" sz="6600" u="none" cap="none" strike="noStrike">
              <a:solidFill>
                <a:srgbClr val="FF6D25"/>
              </a:solidFill>
              <a:latin typeface="Arial"/>
              <a:ea typeface="Arial"/>
              <a:cs typeface="Arial"/>
              <a:sym typeface="Arial"/>
            </a:endParaRPr>
          </a:p>
        </p:txBody>
      </p:sp>
      <p:grpSp>
        <p:nvGrpSpPr>
          <p:cNvPr id="275" name="Google Shape;275;p19"/>
          <p:cNvGrpSpPr/>
          <p:nvPr/>
        </p:nvGrpSpPr>
        <p:grpSpPr>
          <a:xfrm>
            <a:off x="1752600" y="2767766"/>
            <a:ext cx="7829121" cy="3161280"/>
            <a:chOff x="0" y="-19050"/>
            <a:chExt cx="10438828" cy="4215039"/>
          </a:xfrm>
        </p:grpSpPr>
        <p:sp>
          <p:nvSpPr>
            <p:cNvPr id="276" name="Google Shape;276;p19"/>
            <p:cNvSpPr/>
            <p:nvPr/>
          </p:nvSpPr>
          <p:spPr>
            <a:xfrm>
              <a:off x="0" y="0"/>
              <a:ext cx="10438828" cy="4195986"/>
            </a:xfrm>
            <a:custGeom>
              <a:rect b="b" l="l" r="r" t="t"/>
              <a:pathLst>
                <a:path extrusionOk="0" h="4195986" w="10438828">
                  <a:moveTo>
                    <a:pt x="0" y="0"/>
                  </a:moveTo>
                  <a:lnTo>
                    <a:pt x="10438828" y="0"/>
                  </a:lnTo>
                  <a:lnTo>
                    <a:pt x="10438828" y="4195986"/>
                  </a:lnTo>
                  <a:lnTo>
                    <a:pt x="0" y="4195986"/>
                  </a:lnTo>
                  <a:close/>
                </a:path>
              </a:pathLst>
            </a:custGeom>
            <a:blipFill rotWithShape="1">
              <a:blip r:embed="rId6">
                <a:alphaModFix amt="0"/>
              </a:blip>
              <a:stretch>
                <a:fillRect b="32461" l="0" r="1180" t="-28266"/>
              </a:stretch>
            </a:blipFill>
            <a:ln>
              <a:noFill/>
            </a:ln>
          </p:spPr>
        </p:sp>
        <p:sp>
          <p:nvSpPr>
            <p:cNvPr id="277" name="Google Shape;277;p19"/>
            <p:cNvSpPr txBox="1"/>
            <p:nvPr/>
          </p:nvSpPr>
          <p:spPr>
            <a:xfrm>
              <a:off x="0" y="-19050"/>
              <a:ext cx="10438828" cy="4215039"/>
            </a:xfrm>
            <a:prstGeom prst="rect">
              <a:avLst/>
            </a:prstGeom>
            <a:noFill/>
            <a:ln>
              <a:noFill/>
            </a:ln>
          </p:spPr>
          <p:txBody>
            <a:bodyPr anchorCtr="0" anchor="b" bIns="0" lIns="0" spcFirstLastPara="1" rIns="0" wrap="square" tIns="0">
              <a:noAutofit/>
            </a:bodyPr>
            <a:lstStyle/>
            <a:p>
              <a:pPr indent="0" lvl="0" marL="0" marR="0" rtl="0" algn="l">
                <a:lnSpc>
                  <a:spcPct val="216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l">
                <a:lnSpc>
                  <a:spcPct val="216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8000"/>
                </a:lnSpc>
                <a:spcBef>
                  <a:spcPts val="0"/>
                </a:spcBef>
                <a:spcAft>
                  <a:spcPts val="0"/>
                </a:spcAft>
                <a:buNone/>
              </a:pPr>
              <a:r>
                <a:rPr b="0" i="0" lang="en-US" sz="3600" u="sng" cap="none" strike="noStrike">
                  <a:solidFill>
                    <a:srgbClr val="000000"/>
                  </a:solidFill>
                  <a:latin typeface="Calibri"/>
                  <a:ea typeface="Calibri"/>
                  <a:cs typeface="Calibri"/>
                  <a:sym typeface="Calibri"/>
                  <a:hlinkClick r:id="rId7">
                    <a:extLst>
                      <a:ext uri="{A12FA001-AC4F-418D-AE19-62706E023703}">
                        <ahyp:hlinkClr val="tx"/>
                      </a:ext>
                    </a:extLst>
                  </a:hlinkClick>
                </a:rPr>
                <a:t>Workers Statute Law</a:t>
              </a:r>
              <a:endParaRPr/>
            </a:p>
            <a:p>
              <a:pPr indent="0" lvl="0" marL="0" marR="0" rtl="0" algn="l">
                <a:lnSpc>
                  <a:spcPct val="108000"/>
                </a:lnSpc>
                <a:spcBef>
                  <a:spcPts val="0"/>
                </a:spcBef>
                <a:spcAft>
                  <a:spcPts val="0"/>
                </a:spcAft>
                <a:buNone/>
              </a:pPr>
              <a:r>
                <a:t/>
              </a:r>
              <a:endParaRPr b="0" i="0" sz="3600" u="sng" cap="none" strike="noStrike">
                <a:solidFill>
                  <a:srgbClr val="000000"/>
                </a:solidFill>
                <a:latin typeface="Calibri"/>
                <a:ea typeface="Calibri"/>
                <a:cs typeface="Calibri"/>
                <a:sym typeface="Calibri"/>
                <a:hlinkClick r:id="rId8">
                  <a:extLst>
                    <a:ext uri="{A12FA001-AC4F-418D-AE19-62706E023703}">
                      <ahyp:hlinkClr val="tx"/>
                    </a:ext>
                  </a:extLst>
                </a:hlinkClick>
              </a:endParaRPr>
            </a:p>
            <a:p>
              <a:pPr indent="0" lvl="0" marL="0" marR="0" rtl="0" algn="l">
                <a:lnSpc>
                  <a:spcPct val="108000"/>
                </a:lnSpc>
                <a:spcBef>
                  <a:spcPts val="0"/>
                </a:spcBef>
                <a:spcAft>
                  <a:spcPts val="0"/>
                </a:spcAft>
                <a:buNone/>
              </a:pPr>
              <a:r>
                <a:rPr b="0" i="0" lang="en-US" sz="3600" u="sng" cap="none" strike="noStrike">
                  <a:solidFill>
                    <a:srgbClr val="000000"/>
                  </a:solidFill>
                  <a:latin typeface="Calibri"/>
                  <a:ea typeface="Calibri"/>
                  <a:cs typeface="Calibri"/>
                  <a:sym typeface="Calibri"/>
                  <a:hlinkClick r:id="rId9">
                    <a:extLst>
                      <a:ext uri="{A12FA001-AC4F-418D-AE19-62706E023703}">
                        <ahyp:hlinkClr val="tx"/>
                      </a:ext>
                    </a:extLst>
                  </a:hlinkClick>
                </a:rPr>
                <a:t>Royal Legislative Decree 2/2015 </a:t>
              </a:r>
              <a:endParaRPr/>
            </a:p>
            <a:p>
              <a:pPr indent="0" lvl="0" marL="0" marR="0" rtl="0" algn="l">
                <a:lnSpc>
                  <a:spcPct val="108000"/>
                </a:lnSpc>
                <a:spcBef>
                  <a:spcPts val="0"/>
                </a:spcBef>
                <a:spcAft>
                  <a:spcPts val="0"/>
                </a:spcAft>
                <a:buNone/>
              </a:pPr>
              <a:r>
                <a:t/>
              </a:r>
              <a:endParaRPr b="0" i="0" sz="3600" u="sng" cap="none" strike="noStrike">
                <a:solidFill>
                  <a:srgbClr val="000000"/>
                </a:solidFill>
                <a:latin typeface="Calibri"/>
                <a:ea typeface="Calibri"/>
                <a:cs typeface="Calibri"/>
                <a:sym typeface="Calibri"/>
                <a:hlinkClick r:id="rId10">
                  <a:extLst>
                    <a:ext uri="{A12FA001-AC4F-418D-AE19-62706E023703}">
                      <ahyp:hlinkClr val="tx"/>
                    </a:ext>
                  </a:extLst>
                </a:hlinkClick>
              </a:endParaRPr>
            </a:p>
          </p:txBody>
        </p:sp>
      </p:grpSp>
      <p:sp>
        <p:nvSpPr>
          <p:cNvPr id="278" name="Google Shape;278;p19"/>
          <p:cNvSpPr/>
          <p:nvPr/>
        </p:nvSpPr>
        <p:spPr>
          <a:xfrm>
            <a:off x="11203661" y="2782054"/>
            <a:ext cx="7084339" cy="4722892"/>
          </a:xfrm>
          <a:custGeom>
            <a:rect b="b" l="l" r="r" t="t"/>
            <a:pathLst>
              <a:path extrusionOk="0" h="4722892" w="7084339">
                <a:moveTo>
                  <a:pt x="0" y="0"/>
                </a:moveTo>
                <a:lnTo>
                  <a:pt x="7084339" y="0"/>
                </a:lnTo>
                <a:lnTo>
                  <a:pt x="7084339" y="4722892"/>
                </a:lnTo>
                <a:lnTo>
                  <a:pt x="0" y="4722892"/>
                </a:lnTo>
                <a:lnTo>
                  <a:pt x="0" y="0"/>
                </a:lnTo>
                <a:close/>
              </a:path>
            </a:pathLst>
          </a:custGeom>
          <a:blipFill rotWithShape="1">
            <a:blip r:embed="rId11">
              <a:alphaModFix/>
            </a:blip>
            <a:stretch>
              <a:fillRect b="0" l="0" r="0" t="0"/>
            </a:stretch>
          </a:blipFill>
          <a:ln>
            <a:noFill/>
          </a:ln>
        </p:spPr>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descr="Uma imagem com texto, Tipo de letra, captura de ecrã, Gráficos  Descrição gerada automaticamente" id="283" name="Google Shape;283;p20"/>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sp>
      <p:sp>
        <p:nvSpPr>
          <p:cNvPr id="284" name="Google Shape;284;p20"/>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sp>
      <p:sp>
        <p:nvSpPr>
          <p:cNvPr descr="Uma imagem com Tipo de letra, Gráficos, logótipo, captura de ecrã  Descrição gerada automaticamente" id="285" name="Google Shape;285;p20"/>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sp>
      <p:sp>
        <p:nvSpPr>
          <p:cNvPr id="286" name="Google Shape;286;p20"/>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287" name="Google Shape;287;p20"/>
          <p:cNvSpPr/>
          <p:nvPr/>
        </p:nvSpPr>
        <p:spPr>
          <a:xfrm>
            <a:off x="10686923" y="2503932"/>
            <a:ext cx="7601077" cy="5087971"/>
          </a:xfrm>
          <a:custGeom>
            <a:rect b="b" l="l" r="r" t="t"/>
            <a:pathLst>
              <a:path extrusionOk="0" h="5087971" w="7601077">
                <a:moveTo>
                  <a:pt x="0" y="0"/>
                </a:moveTo>
                <a:lnTo>
                  <a:pt x="7601077" y="0"/>
                </a:lnTo>
                <a:lnTo>
                  <a:pt x="7601077" y="5087971"/>
                </a:lnTo>
                <a:lnTo>
                  <a:pt x="0" y="5087971"/>
                </a:lnTo>
                <a:lnTo>
                  <a:pt x="0" y="0"/>
                </a:lnTo>
                <a:close/>
              </a:path>
            </a:pathLst>
          </a:custGeom>
          <a:blipFill rotWithShape="1">
            <a:blip r:embed="rId6">
              <a:alphaModFix/>
            </a:blip>
            <a:stretch>
              <a:fillRect b="0" l="0" r="0" t="0"/>
            </a:stretch>
          </a:blipFill>
          <a:ln>
            <a:noFill/>
          </a:ln>
        </p:spPr>
      </p:sp>
      <p:sp>
        <p:nvSpPr>
          <p:cNvPr id="288" name="Google Shape;288;p20"/>
          <p:cNvSpPr txBox="1"/>
          <p:nvPr/>
        </p:nvSpPr>
        <p:spPr>
          <a:xfrm>
            <a:off x="1348740" y="1102233"/>
            <a:ext cx="15590520" cy="1401699"/>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6600" u="none" cap="none" strike="noStrike">
                <a:solidFill>
                  <a:srgbClr val="FF6D25"/>
                </a:solidFill>
                <a:latin typeface="Arial"/>
                <a:ea typeface="Arial"/>
                <a:cs typeface="Arial"/>
                <a:sym typeface="Arial"/>
              </a:rPr>
              <a:t>National Employment Legislation: Italy</a:t>
            </a:r>
            <a:endParaRPr/>
          </a:p>
          <a:p>
            <a:pPr indent="0" lvl="0" marL="0" marR="0" rtl="0" algn="l">
              <a:lnSpc>
                <a:spcPct val="58909"/>
              </a:lnSpc>
              <a:spcBef>
                <a:spcPts val="0"/>
              </a:spcBef>
              <a:spcAft>
                <a:spcPts val="0"/>
              </a:spcAft>
              <a:buNone/>
            </a:pPr>
            <a:r>
              <a:t/>
            </a:r>
            <a:endParaRPr b="1" i="0" sz="6600" u="none" cap="none" strike="noStrike">
              <a:solidFill>
                <a:srgbClr val="FF6D25"/>
              </a:solidFill>
              <a:latin typeface="Arial"/>
              <a:ea typeface="Arial"/>
              <a:cs typeface="Arial"/>
              <a:sym typeface="Arial"/>
            </a:endParaRPr>
          </a:p>
        </p:txBody>
      </p:sp>
      <p:sp>
        <p:nvSpPr>
          <p:cNvPr id="289" name="Google Shape;289;p20"/>
          <p:cNvSpPr txBox="1"/>
          <p:nvPr/>
        </p:nvSpPr>
        <p:spPr>
          <a:xfrm>
            <a:off x="1239464" y="2713482"/>
            <a:ext cx="9113758" cy="2959608"/>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4200" u="sng" cap="none" strike="noStrike">
                <a:solidFill>
                  <a:srgbClr val="000000"/>
                </a:solidFill>
                <a:latin typeface="Calibri"/>
                <a:ea typeface="Calibri"/>
                <a:cs typeface="Calibri"/>
                <a:sym typeface="Calibri"/>
                <a:hlinkClick r:id="rId7">
                  <a:extLst>
                    <a:ext uri="{A12FA001-AC4F-418D-AE19-62706E023703}">
                      <ahyp:hlinkClr val="tx"/>
                    </a:ext>
                  </a:extLst>
                </a:hlinkClick>
              </a:rPr>
              <a:t>Workers Statute</a:t>
            </a:r>
            <a:endParaRPr/>
          </a:p>
          <a:p>
            <a:pPr indent="0" lvl="0" marL="0" marR="0" rtl="0" algn="l">
              <a:lnSpc>
                <a:spcPct val="108000"/>
              </a:lnSpc>
              <a:spcBef>
                <a:spcPts val="0"/>
              </a:spcBef>
              <a:spcAft>
                <a:spcPts val="0"/>
              </a:spcAft>
              <a:buNone/>
            </a:pPr>
            <a:r>
              <a:t/>
            </a:r>
            <a:endParaRPr b="0" i="0" sz="4200" u="sng" cap="none" strike="noStrike">
              <a:solidFill>
                <a:srgbClr val="000000"/>
              </a:solidFill>
              <a:latin typeface="Calibri"/>
              <a:ea typeface="Calibri"/>
              <a:cs typeface="Calibri"/>
              <a:sym typeface="Calibri"/>
              <a:hlinkClick r:id="rId8">
                <a:extLst>
                  <a:ext uri="{A12FA001-AC4F-418D-AE19-62706E023703}">
                    <ahyp:hlinkClr val="tx"/>
                  </a:ext>
                </a:extLst>
              </a:hlinkClick>
            </a:endParaRPr>
          </a:p>
          <a:p>
            <a:pPr indent="0" lvl="0" marL="0" marR="0" rtl="0" algn="l">
              <a:lnSpc>
                <a:spcPct val="108000"/>
              </a:lnSpc>
              <a:spcBef>
                <a:spcPts val="0"/>
              </a:spcBef>
              <a:spcAft>
                <a:spcPts val="0"/>
              </a:spcAft>
              <a:buNone/>
            </a:pPr>
            <a:r>
              <a:rPr b="0" i="0" lang="en-US" sz="4200" u="none" cap="none" strike="noStrike">
                <a:solidFill>
                  <a:srgbClr val="000000"/>
                </a:solidFill>
                <a:latin typeface="Calibri"/>
                <a:ea typeface="Calibri"/>
                <a:cs typeface="Calibri"/>
                <a:sym typeface="Calibri"/>
              </a:rPr>
              <a:t>Jobs Act 2015</a:t>
            </a:r>
            <a:endParaRPr/>
          </a:p>
          <a:p>
            <a:pPr indent="0" lvl="0" marL="0" marR="0" rtl="0" algn="l">
              <a:lnSpc>
                <a:spcPct val="108000"/>
              </a:lnSpc>
              <a:spcBef>
                <a:spcPts val="0"/>
              </a:spcBef>
              <a:spcAft>
                <a:spcPts val="0"/>
              </a:spcAft>
              <a:buNone/>
            </a:pPr>
            <a:r>
              <a:t/>
            </a:r>
            <a:endParaRPr b="0" i="0" sz="4200" u="none" cap="none" strike="noStrike">
              <a:solidFill>
                <a:srgbClr val="000000"/>
              </a:solidFill>
              <a:latin typeface="Calibri"/>
              <a:ea typeface="Calibri"/>
              <a:cs typeface="Calibri"/>
              <a:sym typeface="Calibri"/>
            </a:endParaRPr>
          </a:p>
          <a:p>
            <a:pPr indent="0" lvl="0" marL="0" marR="0" rtl="0" algn="l">
              <a:lnSpc>
                <a:spcPct val="108000"/>
              </a:lnSpc>
              <a:spcBef>
                <a:spcPts val="0"/>
              </a:spcBef>
              <a:spcAft>
                <a:spcPts val="0"/>
              </a:spcAft>
              <a:buNone/>
            </a:pPr>
            <a:r>
              <a:rPr b="0" i="0" lang="en-US" sz="4200" u="sng" cap="none" strike="noStrike">
                <a:solidFill>
                  <a:srgbClr val="000000"/>
                </a:solidFill>
                <a:latin typeface="Calibri"/>
                <a:ea typeface="Calibri"/>
                <a:cs typeface="Calibri"/>
                <a:sym typeface="Calibri"/>
                <a:hlinkClick r:id="rId9">
                  <a:extLst>
                    <a:ext uri="{A12FA001-AC4F-418D-AE19-62706E023703}">
                      <ahyp:hlinkClr val="tx"/>
                    </a:ext>
                  </a:extLst>
                </a:hlinkClick>
              </a:rPr>
              <a:t>National Collective Bargaining Agreement</a:t>
            </a:r>
            <a:r>
              <a:rPr b="0" i="0" lang="en-US" sz="4200" u="none" cap="none" strike="noStrike">
                <a:solidFill>
                  <a:srgbClr val="000000"/>
                </a:solidFill>
                <a:latin typeface="Calibri"/>
                <a:ea typeface="Calibri"/>
                <a:cs typeface="Calibri"/>
                <a:sym typeface="Calibri"/>
              </a:rPr>
              <a:t>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descr="Uma imagem com texto, Tipo de letra, captura de ecrã, Gráficos  Descrição gerada automaticamente" id="294" name="Google Shape;294;p21"/>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sp>
      <p:sp>
        <p:nvSpPr>
          <p:cNvPr id="295" name="Google Shape;295;p21"/>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sp>
      <p:sp>
        <p:nvSpPr>
          <p:cNvPr descr="Uma imagem com Tipo de letra, Gráficos, logótipo, captura de ecrã  Descrição gerada automaticamente" id="296" name="Google Shape;296;p21"/>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sp>
      <p:sp>
        <p:nvSpPr>
          <p:cNvPr id="297" name="Google Shape;297;p21"/>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298" name="Google Shape;298;p21"/>
          <p:cNvSpPr/>
          <p:nvPr/>
        </p:nvSpPr>
        <p:spPr>
          <a:xfrm>
            <a:off x="11081209" y="2282136"/>
            <a:ext cx="7028991" cy="5271743"/>
          </a:xfrm>
          <a:custGeom>
            <a:rect b="b" l="l" r="r" t="t"/>
            <a:pathLst>
              <a:path extrusionOk="0" h="5271743" w="7028991">
                <a:moveTo>
                  <a:pt x="0" y="0"/>
                </a:moveTo>
                <a:lnTo>
                  <a:pt x="7028991" y="0"/>
                </a:lnTo>
                <a:lnTo>
                  <a:pt x="7028991" y="5271743"/>
                </a:lnTo>
                <a:lnTo>
                  <a:pt x="0" y="5271743"/>
                </a:lnTo>
                <a:lnTo>
                  <a:pt x="0" y="0"/>
                </a:lnTo>
                <a:close/>
              </a:path>
            </a:pathLst>
          </a:custGeom>
          <a:blipFill rotWithShape="1">
            <a:blip r:embed="rId6">
              <a:alphaModFix/>
            </a:blip>
            <a:stretch>
              <a:fillRect b="0" l="0" r="0" t="0"/>
            </a:stretch>
          </a:blipFill>
          <a:ln>
            <a:noFill/>
          </a:ln>
        </p:spPr>
      </p:sp>
      <p:sp>
        <p:nvSpPr>
          <p:cNvPr id="299" name="Google Shape;299;p21"/>
          <p:cNvSpPr txBox="1"/>
          <p:nvPr/>
        </p:nvSpPr>
        <p:spPr>
          <a:xfrm>
            <a:off x="1348740" y="1073658"/>
            <a:ext cx="15590520" cy="2888361"/>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4200" u="none" cap="none" strike="noStrike">
                <a:solidFill>
                  <a:srgbClr val="FF6D25"/>
                </a:solidFill>
                <a:latin typeface="Arial"/>
                <a:ea typeface="Arial"/>
                <a:cs typeface="Arial"/>
                <a:sym typeface="Arial"/>
              </a:rPr>
              <a:t>National Employment Legislation: Ireland</a:t>
            </a:r>
            <a:endParaRPr/>
          </a:p>
          <a:p>
            <a:pPr indent="0" lvl="0" marL="0" marR="0" rtl="0" algn="l">
              <a:lnSpc>
                <a:spcPct val="169714"/>
              </a:lnSpc>
              <a:spcBef>
                <a:spcPts val="0"/>
              </a:spcBef>
              <a:spcAft>
                <a:spcPts val="0"/>
              </a:spcAft>
              <a:buNone/>
            </a:pPr>
            <a:r>
              <a:t/>
            </a:r>
            <a:endParaRPr b="1" i="0" sz="4200" u="none" cap="none" strike="noStrike">
              <a:solidFill>
                <a:srgbClr val="FF6D25"/>
              </a:solidFill>
              <a:latin typeface="Arial"/>
              <a:ea typeface="Arial"/>
              <a:cs typeface="Arial"/>
              <a:sym typeface="Arial"/>
            </a:endParaRPr>
          </a:p>
          <a:p>
            <a:pPr indent="0" lvl="0" marL="0" marR="0" rtl="0" algn="l">
              <a:lnSpc>
                <a:spcPct val="169714"/>
              </a:lnSpc>
              <a:spcBef>
                <a:spcPts val="0"/>
              </a:spcBef>
              <a:spcAft>
                <a:spcPts val="0"/>
              </a:spcAft>
              <a:buNone/>
            </a:pPr>
            <a:r>
              <a:t/>
            </a:r>
            <a:endParaRPr b="1" i="0" sz="4200" u="none" cap="none" strike="noStrike">
              <a:solidFill>
                <a:srgbClr val="FF6D25"/>
              </a:solidFill>
              <a:latin typeface="Arial"/>
              <a:ea typeface="Arial"/>
              <a:cs typeface="Arial"/>
              <a:sym typeface="Arial"/>
            </a:endParaRPr>
          </a:p>
          <a:p>
            <a:pPr indent="0" lvl="0" marL="0" marR="0" rtl="0" algn="l">
              <a:lnSpc>
                <a:spcPct val="92571"/>
              </a:lnSpc>
              <a:spcBef>
                <a:spcPts val="0"/>
              </a:spcBef>
              <a:spcAft>
                <a:spcPts val="0"/>
              </a:spcAft>
              <a:buNone/>
            </a:pPr>
            <a:r>
              <a:t/>
            </a:r>
            <a:endParaRPr b="1" i="0" sz="4200" u="none" cap="none" strike="noStrike">
              <a:solidFill>
                <a:srgbClr val="FF6D25"/>
              </a:solidFill>
              <a:latin typeface="Arial"/>
              <a:ea typeface="Arial"/>
              <a:cs typeface="Arial"/>
              <a:sym typeface="Arial"/>
            </a:endParaRPr>
          </a:p>
        </p:txBody>
      </p:sp>
      <p:sp>
        <p:nvSpPr>
          <p:cNvPr id="300" name="Google Shape;300;p21"/>
          <p:cNvSpPr txBox="1"/>
          <p:nvPr/>
        </p:nvSpPr>
        <p:spPr>
          <a:xfrm>
            <a:off x="1371273" y="2781300"/>
            <a:ext cx="9480618" cy="5300472"/>
          </a:xfrm>
          <a:prstGeom prst="rect">
            <a:avLst/>
          </a:prstGeom>
          <a:noFill/>
          <a:ln>
            <a:noFill/>
          </a:ln>
        </p:spPr>
        <p:txBody>
          <a:bodyPr anchorCtr="0" anchor="t" bIns="0" lIns="0" spcFirstLastPara="1" rIns="0" wrap="square" tIns="0">
            <a:spAutoFit/>
          </a:bodyPr>
          <a:lstStyle/>
          <a:p>
            <a:pPr indent="0" lvl="0" marL="0" marR="0" rtl="0" algn="l">
              <a:lnSpc>
                <a:spcPct val="108002"/>
              </a:lnSpc>
              <a:spcBef>
                <a:spcPts val="0"/>
              </a:spcBef>
              <a:spcAft>
                <a:spcPts val="0"/>
              </a:spcAft>
              <a:buNone/>
            </a:pPr>
            <a:r>
              <a:rPr b="0" i="0" lang="en-US" sz="3999" u="sng" cap="none" strike="noStrike">
                <a:solidFill>
                  <a:srgbClr val="000000"/>
                </a:solidFill>
                <a:latin typeface="Arial"/>
                <a:ea typeface="Arial"/>
                <a:cs typeface="Arial"/>
                <a:sym typeface="Arial"/>
                <a:hlinkClick r:id="rId7">
                  <a:extLst>
                    <a:ext uri="{A12FA001-AC4F-418D-AE19-62706E023703}">
                      <ahyp:hlinkClr val="tx"/>
                    </a:ext>
                  </a:extLst>
                </a:hlinkClick>
              </a:rPr>
              <a:t>Employment Equality Act</a:t>
            </a:r>
            <a:endParaRPr/>
          </a:p>
          <a:p>
            <a:pPr indent="0" lvl="0" marL="0" marR="0" rtl="0" algn="l">
              <a:lnSpc>
                <a:spcPct val="108002"/>
              </a:lnSpc>
              <a:spcBef>
                <a:spcPts val="0"/>
              </a:spcBef>
              <a:spcAft>
                <a:spcPts val="0"/>
              </a:spcAft>
              <a:buNone/>
            </a:pPr>
            <a:r>
              <a:t/>
            </a:r>
            <a:endParaRPr b="0" i="0" sz="3999" u="sng" cap="none" strike="noStrike">
              <a:solidFill>
                <a:srgbClr val="000000"/>
              </a:solidFill>
              <a:latin typeface="Arial"/>
              <a:ea typeface="Arial"/>
              <a:cs typeface="Arial"/>
              <a:sym typeface="Arial"/>
              <a:hlinkClick r:id="rId8">
                <a:extLst>
                  <a:ext uri="{A12FA001-AC4F-418D-AE19-62706E023703}">
                    <ahyp:hlinkClr val="tx"/>
                  </a:ext>
                </a:extLst>
              </a:hlinkClick>
            </a:endParaRPr>
          </a:p>
          <a:p>
            <a:pPr indent="0" lvl="0" marL="0" marR="0" rtl="0" algn="l">
              <a:lnSpc>
                <a:spcPct val="108002"/>
              </a:lnSpc>
              <a:spcBef>
                <a:spcPts val="0"/>
              </a:spcBef>
              <a:spcAft>
                <a:spcPts val="0"/>
              </a:spcAft>
              <a:buNone/>
            </a:pPr>
            <a:r>
              <a:rPr b="0" i="0" lang="en-US" sz="3999" u="sng" cap="none" strike="noStrike">
                <a:solidFill>
                  <a:srgbClr val="000000"/>
                </a:solidFill>
                <a:latin typeface="Arial"/>
                <a:ea typeface="Arial"/>
                <a:cs typeface="Arial"/>
                <a:sym typeface="Arial"/>
                <a:hlinkClick r:id="rId9">
                  <a:extLst>
                    <a:ext uri="{A12FA001-AC4F-418D-AE19-62706E023703}">
                      <ahyp:hlinkClr val="tx"/>
                    </a:ext>
                  </a:extLst>
                </a:hlinkClick>
              </a:rPr>
              <a:t>Equal Status Act</a:t>
            </a:r>
            <a:r>
              <a:rPr b="0" i="0" lang="en-US" sz="3999" u="none" cap="none" strike="noStrike">
                <a:solidFill>
                  <a:srgbClr val="000000"/>
                </a:solidFill>
                <a:latin typeface="Arial"/>
                <a:ea typeface="Arial"/>
                <a:cs typeface="Arial"/>
                <a:sym typeface="Arial"/>
              </a:rPr>
              <a:t> </a:t>
            </a:r>
            <a:r>
              <a:rPr b="0" i="0" lang="en-US" sz="3999" u="sng" cap="none" strike="noStrike">
                <a:solidFill>
                  <a:srgbClr val="0070C0"/>
                </a:solidFill>
                <a:latin typeface="Arial"/>
                <a:ea typeface="Arial"/>
                <a:cs typeface="Arial"/>
                <a:sym typeface="Arial"/>
              </a:rPr>
              <a:t>2000</a:t>
            </a:r>
            <a:endParaRPr/>
          </a:p>
          <a:p>
            <a:pPr indent="0" lvl="0" marL="0" marR="0" rtl="0" algn="l">
              <a:lnSpc>
                <a:spcPct val="108002"/>
              </a:lnSpc>
              <a:spcBef>
                <a:spcPts val="0"/>
              </a:spcBef>
              <a:spcAft>
                <a:spcPts val="0"/>
              </a:spcAft>
              <a:buNone/>
            </a:pPr>
            <a:r>
              <a:t/>
            </a:r>
            <a:endParaRPr b="0" i="0" sz="3999" u="none" cap="none" strike="noStrike">
              <a:solidFill>
                <a:srgbClr val="000000"/>
              </a:solidFill>
              <a:latin typeface="Arial"/>
              <a:ea typeface="Arial"/>
              <a:cs typeface="Arial"/>
              <a:sym typeface="Arial"/>
            </a:endParaRPr>
          </a:p>
          <a:p>
            <a:pPr indent="0" lvl="0" marL="0" marR="0" rtl="0" algn="l">
              <a:lnSpc>
                <a:spcPct val="108002"/>
              </a:lnSpc>
              <a:spcBef>
                <a:spcPts val="0"/>
              </a:spcBef>
              <a:spcAft>
                <a:spcPts val="0"/>
              </a:spcAft>
              <a:buNone/>
            </a:pPr>
            <a:r>
              <a:rPr b="0" i="0" lang="en-US" sz="3999" u="sng" cap="none" strike="noStrike">
                <a:solidFill>
                  <a:srgbClr val="000000"/>
                </a:solidFill>
                <a:latin typeface="Arial"/>
                <a:ea typeface="Arial"/>
                <a:cs typeface="Arial"/>
                <a:sym typeface="Arial"/>
                <a:hlinkClick r:id="rId10">
                  <a:extLst>
                    <a:ext uri="{A12FA001-AC4F-418D-AE19-62706E023703}">
                      <ahyp:hlinkClr val="tx"/>
                    </a:ext>
                  </a:extLst>
                </a:hlinkClick>
              </a:rPr>
              <a:t>Employment Contractual Retirement Ages Act 2025</a:t>
            </a:r>
            <a:endParaRPr/>
          </a:p>
          <a:p>
            <a:pPr indent="0" lvl="0" marL="0" marR="0" rtl="0" algn="l">
              <a:lnSpc>
                <a:spcPct val="108002"/>
              </a:lnSpc>
              <a:spcBef>
                <a:spcPts val="0"/>
              </a:spcBef>
              <a:spcAft>
                <a:spcPts val="0"/>
              </a:spcAft>
              <a:buNone/>
            </a:pPr>
            <a:r>
              <a:t/>
            </a:r>
            <a:endParaRPr b="0" i="0" sz="3999" u="sng" cap="none" strike="noStrike">
              <a:solidFill>
                <a:srgbClr val="000000"/>
              </a:solidFill>
              <a:latin typeface="Arial"/>
              <a:ea typeface="Arial"/>
              <a:cs typeface="Arial"/>
              <a:sym typeface="Arial"/>
              <a:hlinkClick r:id="rId11">
                <a:extLst>
                  <a:ext uri="{A12FA001-AC4F-418D-AE19-62706E023703}">
                    <ahyp:hlinkClr val="tx"/>
                  </a:ext>
                </a:extLst>
              </a:hlinkClick>
            </a:endParaRPr>
          </a:p>
          <a:p>
            <a:pPr indent="0" lvl="0" marL="0" marR="0" rtl="0" algn="l">
              <a:lnSpc>
                <a:spcPct val="108002"/>
              </a:lnSpc>
              <a:spcBef>
                <a:spcPts val="0"/>
              </a:spcBef>
              <a:spcAft>
                <a:spcPts val="0"/>
              </a:spcAft>
              <a:buNone/>
            </a:pPr>
            <a:r>
              <a:rPr b="0" i="0" lang="en-US" sz="3999" u="sng" cap="none" strike="noStrike">
                <a:solidFill>
                  <a:srgbClr val="000000"/>
                </a:solidFill>
                <a:latin typeface="Arial"/>
                <a:ea typeface="Arial"/>
                <a:cs typeface="Arial"/>
                <a:sym typeface="Arial"/>
                <a:hlinkClick r:id="rId12">
                  <a:extLst>
                    <a:ext uri="{A12FA001-AC4F-418D-AE19-62706E023703}">
                      <ahyp:hlinkClr val="tx"/>
                    </a:ext>
                  </a:extLst>
                </a:hlinkClick>
              </a:rPr>
              <a:t>Pensions Auto-enrolment Act 2025</a:t>
            </a:r>
            <a:endParaRPr/>
          </a:p>
          <a:p>
            <a:pPr indent="0" lvl="0" marL="0" marR="0" rtl="0" algn="l">
              <a:lnSpc>
                <a:spcPct val="178244"/>
              </a:lnSpc>
              <a:spcBef>
                <a:spcPts val="0"/>
              </a:spcBef>
              <a:spcAft>
                <a:spcPts val="0"/>
              </a:spcAft>
              <a:buNone/>
            </a:pPr>
            <a:r>
              <a:t/>
            </a:r>
            <a:endParaRPr b="0" i="0" sz="3999" u="sng" cap="none" strike="noStrike">
              <a:solidFill>
                <a:srgbClr val="000000"/>
              </a:solidFill>
              <a:latin typeface="Arial"/>
              <a:ea typeface="Arial"/>
              <a:cs typeface="Arial"/>
              <a:sym typeface="Arial"/>
              <a:hlinkClick r:id="rId13">
                <a:extLst>
                  <a:ext uri="{A12FA001-AC4F-418D-AE19-62706E023703}">
                    <ahyp:hlinkClr val="tx"/>
                  </a:ext>
                </a:extLst>
              </a:hlinkClick>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descr="Uma imagem com texto, Tipo de letra, captura de ecrã, Gráficos  Descrição gerada automaticamente" id="305" name="Google Shape;305;p22"/>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sp>
      <p:sp>
        <p:nvSpPr>
          <p:cNvPr id="306" name="Google Shape;306;p22"/>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sp>
      <p:sp>
        <p:nvSpPr>
          <p:cNvPr descr="Uma imagem com Tipo de letra, Gráficos, logótipo, captura de ecrã  Descrição gerada automaticamente" id="307" name="Google Shape;307;p22"/>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sp>
      <p:sp>
        <p:nvSpPr>
          <p:cNvPr id="308" name="Google Shape;308;p22"/>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309" name="Google Shape;309;p22"/>
          <p:cNvSpPr/>
          <p:nvPr/>
        </p:nvSpPr>
        <p:spPr>
          <a:xfrm>
            <a:off x="11621523" y="2104336"/>
            <a:ext cx="6666477" cy="4999857"/>
          </a:xfrm>
          <a:custGeom>
            <a:rect b="b" l="l" r="r" t="t"/>
            <a:pathLst>
              <a:path extrusionOk="0" h="4999857" w="6666477">
                <a:moveTo>
                  <a:pt x="0" y="0"/>
                </a:moveTo>
                <a:lnTo>
                  <a:pt x="6666477" y="0"/>
                </a:lnTo>
                <a:lnTo>
                  <a:pt x="6666477" y="4999858"/>
                </a:lnTo>
                <a:lnTo>
                  <a:pt x="0" y="4999858"/>
                </a:lnTo>
                <a:lnTo>
                  <a:pt x="0" y="0"/>
                </a:lnTo>
                <a:close/>
              </a:path>
            </a:pathLst>
          </a:custGeom>
          <a:blipFill rotWithShape="1">
            <a:blip r:embed="rId6">
              <a:alphaModFix/>
            </a:blip>
            <a:stretch>
              <a:fillRect b="0" l="0" r="0" t="0"/>
            </a:stretch>
          </a:blipFill>
          <a:ln>
            <a:noFill/>
          </a:ln>
        </p:spPr>
      </p:sp>
      <p:sp>
        <p:nvSpPr>
          <p:cNvPr id="310" name="Google Shape;310;p22"/>
          <p:cNvSpPr txBox="1"/>
          <p:nvPr/>
        </p:nvSpPr>
        <p:spPr>
          <a:xfrm>
            <a:off x="1348740" y="1083183"/>
            <a:ext cx="15590520" cy="978789"/>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3600" u="none" cap="none" strike="noStrike">
                <a:solidFill>
                  <a:srgbClr val="FF6D25"/>
                </a:solidFill>
                <a:latin typeface="Arial"/>
                <a:ea typeface="Arial"/>
                <a:cs typeface="Arial"/>
                <a:sym typeface="Arial"/>
              </a:rPr>
              <a:t>National Employment Legislation: Slovenia</a:t>
            </a:r>
            <a:endParaRPr/>
          </a:p>
          <a:p>
            <a:pPr indent="0" lvl="0" marL="0" marR="0" rtl="0" algn="l">
              <a:lnSpc>
                <a:spcPct val="108000"/>
              </a:lnSpc>
              <a:spcBef>
                <a:spcPts val="0"/>
              </a:spcBef>
              <a:spcAft>
                <a:spcPts val="0"/>
              </a:spcAft>
              <a:buNone/>
            </a:pPr>
            <a:r>
              <a:t/>
            </a:r>
            <a:endParaRPr b="1" i="0" sz="3600" u="none" cap="none" strike="noStrike">
              <a:solidFill>
                <a:srgbClr val="FF6D25"/>
              </a:solidFill>
              <a:latin typeface="Arial"/>
              <a:ea typeface="Arial"/>
              <a:cs typeface="Arial"/>
              <a:sym typeface="Arial"/>
            </a:endParaRPr>
          </a:p>
        </p:txBody>
      </p:sp>
      <p:sp>
        <p:nvSpPr>
          <p:cNvPr id="311" name="Google Shape;311;p22"/>
          <p:cNvSpPr txBox="1"/>
          <p:nvPr/>
        </p:nvSpPr>
        <p:spPr>
          <a:xfrm>
            <a:off x="1464478" y="2507247"/>
            <a:ext cx="10125888" cy="5426964"/>
          </a:xfrm>
          <a:prstGeom prst="rect">
            <a:avLst/>
          </a:prstGeom>
          <a:noFill/>
          <a:ln>
            <a:noFill/>
          </a:ln>
        </p:spPr>
        <p:txBody>
          <a:bodyPr anchorCtr="0" anchor="t" bIns="0" lIns="0" spcFirstLastPara="1" rIns="0" wrap="square" tIns="0">
            <a:spAutoFit/>
          </a:bodyPr>
          <a:lstStyle/>
          <a:p>
            <a:pPr indent="0" lvl="0" marL="0" marR="0" rtl="0" algn="l">
              <a:lnSpc>
                <a:spcPct val="108002"/>
              </a:lnSpc>
              <a:spcBef>
                <a:spcPts val="0"/>
              </a:spcBef>
              <a:spcAft>
                <a:spcPts val="0"/>
              </a:spcAft>
              <a:buNone/>
            </a:pPr>
            <a:r>
              <a:rPr b="0" i="0" lang="en-US" sz="2999" u="none" cap="none" strike="noStrike">
                <a:solidFill>
                  <a:srgbClr val="000000"/>
                </a:solidFill>
                <a:latin typeface="Calibri"/>
                <a:ea typeface="Calibri"/>
                <a:cs typeface="Calibri"/>
                <a:sym typeface="Calibri"/>
              </a:rPr>
              <a:t> 2025 Act Amending and Supplementing the Act on the Regulation of the Labor Market (ZUTD-I):</a:t>
            </a:r>
            <a:endParaRPr/>
          </a:p>
          <a:p>
            <a:pPr indent="0" lvl="0" marL="0" marR="0" rtl="0" algn="l">
              <a:lnSpc>
                <a:spcPct val="108002"/>
              </a:lnSpc>
              <a:spcBef>
                <a:spcPts val="0"/>
              </a:spcBef>
              <a:spcAft>
                <a:spcPts val="0"/>
              </a:spcAft>
              <a:buNone/>
            </a:pPr>
            <a:r>
              <a:t/>
            </a:r>
            <a:endParaRPr b="0" i="0" sz="2999" u="none" cap="none" strike="noStrike">
              <a:solidFill>
                <a:srgbClr val="000000"/>
              </a:solidFill>
              <a:latin typeface="Calibri"/>
              <a:ea typeface="Calibri"/>
              <a:cs typeface="Calibri"/>
              <a:sym typeface="Calibri"/>
            </a:endParaRPr>
          </a:p>
          <a:p>
            <a:pPr indent="0" lvl="0" marL="0" marR="0" rtl="0" algn="l">
              <a:lnSpc>
                <a:spcPct val="108002"/>
              </a:lnSpc>
              <a:spcBef>
                <a:spcPts val="0"/>
              </a:spcBef>
              <a:spcAft>
                <a:spcPts val="0"/>
              </a:spcAft>
              <a:buNone/>
            </a:pPr>
            <a:r>
              <a:rPr b="0" i="0" lang="en-US" sz="2999" u="none" cap="none" strike="noStrike">
                <a:solidFill>
                  <a:srgbClr val="000000"/>
                </a:solidFill>
                <a:latin typeface="Calibri"/>
                <a:ea typeface="Calibri"/>
                <a:cs typeface="Calibri"/>
                <a:sym typeface="Calibri"/>
              </a:rPr>
              <a:t>Reduced Working Hours before Retirement – the 80/90/100 Model (implemented 01/01/2026) </a:t>
            </a:r>
            <a:endParaRPr/>
          </a:p>
          <a:p>
            <a:pPr indent="0" lvl="0" marL="0" marR="0" rtl="0" algn="l">
              <a:lnSpc>
                <a:spcPct val="108002"/>
              </a:lnSpc>
              <a:spcBef>
                <a:spcPts val="0"/>
              </a:spcBef>
              <a:spcAft>
                <a:spcPts val="0"/>
              </a:spcAft>
              <a:buNone/>
            </a:pPr>
            <a:r>
              <a:t/>
            </a:r>
            <a:endParaRPr b="0" i="0" sz="2999" u="none" cap="none" strike="noStrike">
              <a:solidFill>
                <a:srgbClr val="000000"/>
              </a:solidFill>
              <a:latin typeface="Calibri"/>
              <a:ea typeface="Calibri"/>
              <a:cs typeface="Calibri"/>
              <a:sym typeface="Calibri"/>
            </a:endParaRPr>
          </a:p>
          <a:p>
            <a:pPr indent="0" lvl="0" marL="0" marR="0" rtl="0" algn="l">
              <a:lnSpc>
                <a:spcPct val="108002"/>
              </a:lnSpc>
              <a:spcBef>
                <a:spcPts val="0"/>
              </a:spcBef>
              <a:spcAft>
                <a:spcPts val="0"/>
              </a:spcAft>
              <a:buNone/>
            </a:pPr>
            <a:r>
              <a:rPr b="0" i="0" lang="en-US" sz="2999" u="sng" cap="none" strike="noStrike">
                <a:solidFill>
                  <a:srgbClr val="000000"/>
                </a:solidFill>
                <a:latin typeface="Calibri"/>
                <a:ea typeface="Calibri"/>
                <a:cs typeface="Calibri"/>
                <a:sym typeface="Calibri"/>
                <a:hlinkClick r:id="rId7">
                  <a:extLst>
                    <a:ext uri="{A12FA001-AC4F-418D-AE19-62706E023703}">
                      <ahyp:hlinkClr val="tx"/>
                    </a:ext>
                  </a:extLst>
                </a:hlinkClick>
              </a:rPr>
              <a:t>Occupuational Health &amp; Safety Act</a:t>
            </a:r>
            <a:endParaRPr/>
          </a:p>
          <a:p>
            <a:pPr indent="0" lvl="0" marL="0" marR="0" rtl="0" algn="l">
              <a:lnSpc>
                <a:spcPct val="108002"/>
              </a:lnSpc>
              <a:spcBef>
                <a:spcPts val="0"/>
              </a:spcBef>
              <a:spcAft>
                <a:spcPts val="0"/>
              </a:spcAft>
              <a:buNone/>
            </a:pPr>
            <a:r>
              <a:t/>
            </a:r>
            <a:endParaRPr b="0" i="0" sz="2999" u="sng" cap="none" strike="noStrike">
              <a:solidFill>
                <a:srgbClr val="000000"/>
              </a:solidFill>
              <a:latin typeface="Calibri"/>
              <a:ea typeface="Calibri"/>
              <a:cs typeface="Calibri"/>
              <a:sym typeface="Calibri"/>
              <a:hlinkClick r:id="rId8">
                <a:extLst>
                  <a:ext uri="{A12FA001-AC4F-418D-AE19-62706E023703}">
                    <ahyp:hlinkClr val="tx"/>
                  </a:ext>
                </a:extLst>
              </a:hlinkClick>
            </a:endParaRPr>
          </a:p>
          <a:p>
            <a:pPr indent="0" lvl="0" marL="0" marR="0" rtl="0" algn="l">
              <a:lnSpc>
                <a:spcPct val="108002"/>
              </a:lnSpc>
              <a:spcBef>
                <a:spcPts val="0"/>
              </a:spcBef>
              <a:spcAft>
                <a:spcPts val="0"/>
              </a:spcAft>
              <a:buNone/>
            </a:pPr>
            <a:r>
              <a:rPr b="0" i="0" lang="en-US" sz="2999" u="sng" cap="none" strike="noStrike">
                <a:solidFill>
                  <a:srgbClr val="000000"/>
                </a:solidFill>
                <a:latin typeface="Calibri"/>
                <a:ea typeface="Calibri"/>
                <a:cs typeface="Calibri"/>
                <a:sym typeface="Calibri"/>
                <a:hlinkClick r:id="rId9">
                  <a:extLst>
                    <a:ext uri="{A12FA001-AC4F-418D-AE19-62706E023703}">
                      <ahyp:hlinkClr val="tx"/>
                    </a:ext>
                  </a:extLst>
                </a:hlinkClick>
              </a:rPr>
              <a:t>Employment Relations Act</a:t>
            </a:r>
            <a:endParaRPr/>
          </a:p>
          <a:p>
            <a:pPr indent="0" lvl="0" marL="0" marR="0" rtl="0" algn="l">
              <a:lnSpc>
                <a:spcPct val="108002"/>
              </a:lnSpc>
              <a:spcBef>
                <a:spcPts val="0"/>
              </a:spcBef>
              <a:spcAft>
                <a:spcPts val="0"/>
              </a:spcAft>
              <a:buNone/>
            </a:pPr>
            <a:r>
              <a:t/>
            </a:r>
            <a:endParaRPr b="0" i="0" sz="2999" u="sng" cap="none" strike="noStrike">
              <a:solidFill>
                <a:srgbClr val="000000"/>
              </a:solidFill>
              <a:latin typeface="Calibri"/>
              <a:ea typeface="Calibri"/>
              <a:cs typeface="Calibri"/>
              <a:sym typeface="Calibri"/>
              <a:hlinkClick r:id="rId10">
                <a:extLst>
                  <a:ext uri="{A12FA001-AC4F-418D-AE19-62706E023703}">
                    <ahyp:hlinkClr val="tx"/>
                  </a:ext>
                </a:extLst>
              </a:hlinkClick>
            </a:endParaRPr>
          </a:p>
          <a:p>
            <a:pPr indent="0" lvl="0" marL="0" marR="0" rtl="0" algn="l">
              <a:lnSpc>
                <a:spcPct val="108002"/>
              </a:lnSpc>
              <a:spcBef>
                <a:spcPts val="0"/>
              </a:spcBef>
              <a:spcAft>
                <a:spcPts val="0"/>
              </a:spcAft>
              <a:buNone/>
            </a:pPr>
            <a:r>
              <a:rPr b="0" i="0" lang="en-US" sz="2999" u="sng" cap="none" strike="noStrike">
                <a:solidFill>
                  <a:srgbClr val="000000"/>
                </a:solidFill>
                <a:latin typeface="Calibri"/>
                <a:ea typeface="Calibri"/>
                <a:cs typeface="Calibri"/>
                <a:sym typeface="Calibri"/>
                <a:hlinkClick r:id="rId11">
                  <a:extLst>
                    <a:ext uri="{A12FA001-AC4F-418D-AE19-62706E023703}">
                      <ahyp:hlinkClr val="tx"/>
                    </a:ext>
                  </a:extLst>
                </a:hlinkClick>
              </a:rPr>
              <a:t>Labour Market Relations Act</a:t>
            </a:r>
            <a:endParaRPr/>
          </a:p>
          <a:p>
            <a:pPr indent="0" lvl="0" marL="0" marR="0" rtl="0" algn="l">
              <a:lnSpc>
                <a:spcPct val="72024"/>
              </a:lnSpc>
              <a:spcBef>
                <a:spcPts val="0"/>
              </a:spcBef>
              <a:spcAft>
                <a:spcPts val="0"/>
              </a:spcAft>
              <a:buNone/>
            </a:pPr>
            <a:r>
              <a:t/>
            </a:r>
            <a:endParaRPr b="0" i="0" sz="2999" u="sng" cap="none" strike="noStrike">
              <a:solidFill>
                <a:srgbClr val="000000"/>
              </a:solidFill>
              <a:latin typeface="Calibri"/>
              <a:ea typeface="Calibri"/>
              <a:cs typeface="Calibri"/>
              <a:sym typeface="Calibri"/>
              <a:hlinkClick r:id="rId12">
                <a:extLst>
                  <a:ext uri="{A12FA001-AC4F-418D-AE19-62706E023703}">
                    <ahyp:hlinkClr val="tx"/>
                  </a:ext>
                </a:extLst>
              </a:hlinkClick>
            </a:endParaRPr>
          </a:p>
          <a:p>
            <a:pPr indent="0" lvl="0" marL="0" marR="0" rtl="0" algn="l">
              <a:lnSpc>
                <a:spcPct val="151250"/>
              </a:lnSpc>
              <a:spcBef>
                <a:spcPts val="0"/>
              </a:spcBef>
              <a:spcAft>
                <a:spcPts val="0"/>
              </a:spcAft>
              <a:buNone/>
            </a:pPr>
            <a:r>
              <a:t/>
            </a:r>
            <a:endParaRPr b="0" i="0" sz="2999" u="sng" cap="none" strike="noStrike">
              <a:solidFill>
                <a:srgbClr val="000000"/>
              </a:solidFill>
              <a:latin typeface="Calibri"/>
              <a:ea typeface="Calibri"/>
              <a:cs typeface="Calibri"/>
              <a:sym typeface="Calibri"/>
              <a:hlinkClick r:id="rId13">
                <a:extLst>
                  <a:ext uri="{A12FA001-AC4F-418D-AE19-62706E023703}">
                    <ahyp:hlinkClr val="tx"/>
                  </a:ext>
                </a:extLst>
              </a:hlinkClick>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descr="Uma imagem com texto, Tipo de letra, captura de ecrã, Gráficos  Descrição gerada automaticamente" id="316" name="Google Shape;316;p23"/>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sp>
      <p:sp>
        <p:nvSpPr>
          <p:cNvPr id="317" name="Google Shape;317;p23"/>
          <p:cNvSpPr/>
          <p:nvPr/>
        </p:nvSpPr>
        <p:spPr>
          <a:xfrm>
            <a:off x="42758" y="9682944"/>
            <a:ext cx="2393413" cy="502129"/>
          </a:xfrm>
          <a:custGeom>
            <a:rect b="b" l="l" r="r" t="t"/>
            <a:pathLst>
              <a:path extrusionOk="0" h="502129" w="2393413">
                <a:moveTo>
                  <a:pt x="0" y="0"/>
                </a:moveTo>
                <a:lnTo>
                  <a:pt x="2393413" y="0"/>
                </a:lnTo>
                <a:lnTo>
                  <a:pt x="2393413" y="502129"/>
                </a:lnTo>
                <a:lnTo>
                  <a:pt x="0" y="502129"/>
                </a:lnTo>
                <a:lnTo>
                  <a:pt x="0" y="0"/>
                </a:lnTo>
                <a:close/>
              </a:path>
            </a:pathLst>
          </a:custGeom>
          <a:blipFill rotWithShape="1">
            <a:blip r:embed="rId4">
              <a:alphaModFix/>
            </a:blip>
            <a:stretch>
              <a:fillRect b="0" l="0" r="0" t="0"/>
            </a:stretch>
          </a:blipFill>
          <a:ln>
            <a:noFill/>
          </a:ln>
        </p:spPr>
      </p:sp>
      <p:sp>
        <p:nvSpPr>
          <p:cNvPr descr="Uma imagem com Tipo de letra, Gráficos, logótipo, captura de ecrã  Descrição gerada automaticamente" id="318" name="Google Shape;318;p23"/>
          <p:cNvSpPr/>
          <p:nvPr/>
        </p:nvSpPr>
        <p:spPr>
          <a:xfrm>
            <a:off x="-134350" y="181680"/>
            <a:ext cx="2393413" cy="605409"/>
          </a:xfrm>
          <a:custGeom>
            <a:rect b="b" l="l" r="r" t="t"/>
            <a:pathLst>
              <a:path extrusionOk="0" h="605409" w="2393413">
                <a:moveTo>
                  <a:pt x="0" y="0"/>
                </a:moveTo>
                <a:lnTo>
                  <a:pt x="2393413" y="0"/>
                </a:lnTo>
                <a:lnTo>
                  <a:pt x="2393413" y="605409"/>
                </a:lnTo>
                <a:lnTo>
                  <a:pt x="0" y="605409"/>
                </a:lnTo>
                <a:lnTo>
                  <a:pt x="0" y="0"/>
                </a:lnTo>
                <a:close/>
              </a:path>
            </a:pathLst>
          </a:custGeom>
          <a:blipFill rotWithShape="1">
            <a:blip r:embed="rId5">
              <a:alphaModFix/>
            </a:blip>
            <a:stretch>
              <a:fillRect b="-65201" l="0" r="0" t="-49538"/>
            </a:stretch>
          </a:blipFill>
          <a:ln>
            <a:noFill/>
          </a:ln>
        </p:spPr>
      </p:sp>
      <p:sp>
        <p:nvSpPr>
          <p:cNvPr id="319" name="Google Shape;319;p23"/>
          <p:cNvSpPr/>
          <p:nvPr/>
        </p:nvSpPr>
        <p:spPr>
          <a:xfrm>
            <a:off x="2136562" y="0"/>
            <a:ext cx="16151447" cy="707326"/>
          </a:xfrm>
          <a:custGeom>
            <a:rect b="b" l="l" r="r" t="t"/>
            <a:pathLst>
              <a:path extrusionOk="0" h="943102" w="21535262">
                <a:moveTo>
                  <a:pt x="0" y="0"/>
                </a:moveTo>
                <a:lnTo>
                  <a:pt x="21535262" y="0"/>
                </a:lnTo>
                <a:lnTo>
                  <a:pt x="21535262" y="943102"/>
                </a:lnTo>
                <a:lnTo>
                  <a:pt x="0" y="943102"/>
                </a:lnTo>
                <a:close/>
              </a:path>
            </a:pathLst>
          </a:custGeom>
          <a:solidFill>
            <a:srgbClr val="FF9525"/>
          </a:solidFill>
          <a:ln>
            <a:noFill/>
          </a:ln>
        </p:spPr>
      </p:sp>
      <p:sp>
        <p:nvSpPr>
          <p:cNvPr id="320" name="Google Shape;320;p23"/>
          <p:cNvSpPr txBox="1"/>
          <p:nvPr/>
        </p:nvSpPr>
        <p:spPr>
          <a:xfrm>
            <a:off x="1348740" y="1105376"/>
            <a:ext cx="15590520" cy="1138514"/>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4200" u="none" cap="none" strike="noStrike">
                <a:solidFill>
                  <a:srgbClr val="FF6D25"/>
                </a:solidFill>
                <a:latin typeface="Arial"/>
                <a:ea typeface="Arial"/>
                <a:cs typeface="Arial"/>
                <a:sym typeface="Arial"/>
              </a:rPr>
              <a:t>Additional reading:</a:t>
            </a:r>
            <a:endParaRPr/>
          </a:p>
        </p:txBody>
      </p:sp>
      <p:sp>
        <p:nvSpPr>
          <p:cNvPr id="321" name="Google Shape;321;p23"/>
          <p:cNvSpPr txBox="1"/>
          <p:nvPr/>
        </p:nvSpPr>
        <p:spPr>
          <a:xfrm>
            <a:off x="1239464" y="2205790"/>
            <a:ext cx="15590520" cy="4102608"/>
          </a:xfrm>
          <a:prstGeom prst="rect">
            <a:avLst/>
          </a:prstGeom>
          <a:noFill/>
          <a:ln>
            <a:noFill/>
          </a:ln>
        </p:spPr>
        <p:txBody>
          <a:bodyPr anchorCtr="0" anchor="t" bIns="0" lIns="0" spcFirstLastPara="1" rIns="0" wrap="square" tIns="0">
            <a:spAutoFit/>
          </a:bodyPr>
          <a:lstStyle/>
          <a:p>
            <a:pPr indent="0" lvl="0" marL="0" marR="0" rtl="0" algn="l">
              <a:lnSpc>
                <a:spcPct val="252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a:p>
            <a:pPr indent="-380048" lvl="1" marL="760095" marR="0" rtl="0" algn="l">
              <a:lnSpc>
                <a:spcPct val="108000"/>
              </a:lnSpc>
              <a:spcBef>
                <a:spcPts val="0"/>
              </a:spcBef>
              <a:spcAft>
                <a:spcPts val="0"/>
              </a:spcAft>
              <a:buClr>
                <a:srgbClr val="0563C1"/>
              </a:buClr>
              <a:buSzPts val="4200"/>
              <a:buFont typeface="Arial"/>
              <a:buChar char="•"/>
            </a:pPr>
            <a:r>
              <a:rPr b="0" i="0" lang="en-US" sz="4200" u="sng" cap="none" strike="noStrike">
                <a:solidFill>
                  <a:srgbClr val="0563C1"/>
                </a:solidFill>
                <a:latin typeface="Calibri"/>
                <a:ea typeface="Calibri"/>
                <a:cs typeface="Calibri"/>
                <a:sym typeface="Calibri"/>
                <a:hlinkClick r:id="rId6">
                  <a:extLst>
                    <a:ext uri="{A12FA001-AC4F-418D-AE19-62706E023703}">
                      <ahyp:hlinkClr val="tx"/>
                    </a:ext>
                  </a:extLst>
                </a:hlinkClick>
              </a:rPr>
              <a:t>Workplaces for all Ages</a:t>
            </a:r>
            <a:endParaRPr/>
          </a:p>
          <a:p>
            <a:pPr indent="-380048" lvl="1" marL="760095" marR="0" rtl="0" algn="l">
              <a:lnSpc>
                <a:spcPct val="108000"/>
              </a:lnSpc>
              <a:spcBef>
                <a:spcPts val="0"/>
              </a:spcBef>
              <a:spcAft>
                <a:spcPts val="0"/>
              </a:spcAft>
              <a:buClr>
                <a:srgbClr val="0563C1"/>
              </a:buClr>
              <a:buSzPts val="4200"/>
              <a:buFont typeface="Arial"/>
              <a:buChar char="•"/>
            </a:pPr>
            <a:r>
              <a:rPr b="0" i="0" lang="en-US" sz="4200" u="sng" cap="none" strike="noStrike">
                <a:solidFill>
                  <a:srgbClr val="0563C1"/>
                </a:solidFill>
                <a:latin typeface="Calibri"/>
                <a:ea typeface="Calibri"/>
                <a:cs typeface="Calibri"/>
                <a:sym typeface="Calibri"/>
                <a:hlinkClick r:id="rId7">
                  <a:extLst>
                    <a:ext uri="{A12FA001-AC4F-418D-AE19-62706E023703}">
                      <ahyp:hlinkClr val="tx"/>
                    </a:ext>
                  </a:extLst>
                </a:hlinkClick>
              </a:rPr>
              <a:t>WHO Global Report on Ageism</a:t>
            </a:r>
            <a:endParaRPr/>
          </a:p>
          <a:p>
            <a:pPr indent="-380048" lvl="1" marL="760095" marR="0" rtl="0" algn="l">
              <a:lnSpc>
                <a:spcPct val="108000"/>
              </a:lnSpc>
              <a:spcBef>
                <a:spcPts val="0"/>
              </a:spcBef>
              <a:spcAft>
                <a:spcPts val="0"/>
              </a:spcAft>
              <a:buClr>
                <a:srgbClr val="0563C1"/>
              </a:buClr>
              <a:buSzPts val="4200"/>
              <a:buFont typeface="Arial"/>
              <a:buChar char="•"/>
            </a:pPr>
            <a:r>
              <a:rPr b="0" i="0" lang="en-US" sz="4200" u="sng" cap="none" strike="noStrike">
                <a:solidFill>
                  <a:srgbClr val="0563C1"/>
                </a:solidFill>
                <a:latin typeface="Calibri"/>
                <a:ea typeface="Calibri"/>
                <a:cs typeface="Calibri"/>
                <a:sym typeface="Calibri"/>
                <a:hlinkClick r:id="rId8">
                  <a:extLst>
                    <a:ext uri="{A12FA001-AC4F-418D-AE19-62706E023703}">
                      <ahyp:hlinkClr val="tx"/>
                    </a:ext>
                  </a:extLst>
                </a:hlinkClick>
              </a:rPr>
              <a:t>Promoting An Age Inclusive Workforce</a:t>
            </a:r>
            <a:endParaRPr/>
          </a:p>
          <a:p>
            <a:pPr indent="-380048" lvl="1" marL="760095" marR="0" rtl="0" algn="l">
              <a:lnSpc>
                <a:spcPct val="108000"/>
              </a:lnSpc>
              <a:spcBef>
                <a:spcPts val="0"/>
              </a:spcBef>
              <a:spcAft>
                <a:spcPts val="0"/>
              </a:spcAft>
              <a:buClr>
                <a:srgbClr val="0563C1"/>
              </a:buClr>
              <a:buSzPts val="4200"/>
              <a:buFont typeface="Arial"/>
              <a:buChar char="•"/>
            </a:pPr>
            <a:r>
              <a:rPr b="0" i="0" lang="en-US" sz="4200" u="sng" cap="none" strike="noStrike">
                <a:solidFill>
                  <a:srgbClr val="0563C1"/>
                </a:solidFill>
                <a:latin typeface="Calibri"/>
                <a:ea typeface="Calibri"/>
                <a:cs typeface="Calibri"/>
                <a:sym typeface="Calibri"/>
                <a:hlinkClick r:id="rId9">
                  <a:extLst>
                    <a:ext uri="{A12FA001-AC4F-418D-AE19-62706E023703}">
                      <ahyp:hlinkClr val="tx"/>
                    </a:ext>
                  </a:extLst>
                </a:hlinkClick>
              </a:rPr>
              <a:t>Labour Market and Wage Developments in Europe 2024</a:t>
            </a:r>
            <a:endParaRPr/>
          </a:p>
          <a:p>
            <a:pPr indent="-380048" lvl="1" marL="760095" marR="0" rtl="0" algn="l">
              <a:lnSpc>
                <a:spcPct val="108000"/>
              </a:lnSpc>
              <a:spcBef>
                <a:spcPts val="0"/>
              </a:spcBef>
              <a:spcAft>
                <a:spcPts val="0"/>
              </a:spcAft>
              <a:buClr>
                <a:srgbClr val="0563C1"/>
              </a:buClr>
              <a:buSzPts val="4200"/>
              <a:buFont typeface="Arial"/>
              <a:buChar char="•"/>
            </a:pPr>
            <a:r>
              <a:rPr b="0" i="0" lang="en-US" sz="4200" u="sng" cap="none" strike="noStrike">
                <a:solidFill>
                  <a:srgbClr val="0563C1"/>
                </a:solidFill>
                <a:latin typeface="Calibri"/>
                <a:ea typeface="Calibri"/>
                <a:cs typeface="Calibri"/>
                <a:sym typeface="Calibri"/>
                <a:hlinkClick r:id="rId10">
                  <a:extLst>
                    <a:ext uri="{A12FA001-AC4F-418D-AE19-62706E023703}">
                      <ahyp:hlinkClr val="tx"/>
                    </a:ext>
                  </a:extLst>
                </a:hlinkClick>
              </a:rPr>
              <a:t>Support for older people in the labour market</a:t>
            </a:r>
            <a:endParaRPr/>
          </a:p>
          <a:p>
            <a:pPr indent="-380048" lvl="1" marL="760095" marR="0" rtl="0" algn="l">
              <a:lnSpc>
                <a:spcPct val="108000"/>
              </a:lnSpc>
              <a:spcBef>
                <a:spcPts val="0"/>
              </a:spcBef>
              <a:spcAft>
                <a:spcPts val="0"/>
              </a:spcAft>
              <a:buClr>
                <a:srgbClr val="0563C1"/>
              </a:buClr>
              <a:buSzPts val="4200"/>
              <a:buFont typeface="Arial"/>
              <a:buChar char="•"/>
            </a:pPr>
            <a:r>
              <a:rPr b="0" i="0" lang="en-US" sz="4200" u="sng" cap="none" strike="noStrike">
                <a:solidFill>
                  <a:srgbClr val="0563C1"/>
                </a:solidFill>
                <a:latin typeface="Calibri"/>
                <a:ea typeface="Calibri"/>
                <a:cs typeface="Calibri"/>
                <a:sym typeface="Calibri"/>
                <a:hlinkClick r:id="rId11">
                  <a:extLst>
                    <a:ext uri="{A12FA001-AC4F-418D-AE19-62706E023703}">
                      <ahyp:hlinkClr val="tx"/>
                    </a:ext>
                  </a:extLst>
                </a:hlinkClick>
              </a:rPr>
              <a:t>Pension Adequacy Report 2024</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descr="Uma imagem com texto, Tipo de letra, captura de ecrã, Gráficos  Descrição gerada automaticamente" id="326" name="Google Shape;326;p24"/>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sp>
      <p:sp>
        <p:nvSpPr>
          <p:cNvPr id="327" name="Google Shape;327;p24"/>
          <p:cNvSpPr/>
          <p:nvPr/>
        </p:nvSpPr>
        <p:spPr>
          <a:xfrm>
            <a:off x="0" y="9297914"/>
            <a:ext cx="18288000" cy="989076"/>
          </a:xfrm>
          <a:custGeom>
            <a:rect b="b" l="l" r="r" t="t"/>
            <a:pathLst>
              <a:path extrusionOk="0" h="1318768" w="24384000">
                <a:moveTo>
                  <a:pt x="0" y="0"/>
                </a:moveTo>
                <a:lnTo>
                  <a:pt x="24384000" y="0"/>
                </a:lnTo>
                <a:lnTo>
                  <a:pt x="24384000" y="1318768"/>
                </a:lnTo>
                <a:lnTo>
                  <a:pt x="0" y="1318768"/>
                </a:lnTo>
                <a:close/>
              </a:path>
            </a:pathLst>
          </a:custGeom>
          <a:solidFill>
            <a:srgbClr val="FF6D25"/>
          </a:solidFill>
          <a:ln>
            <a:noFill/>
          </a:ln>
        </p:spPr>
      </p:sp>
      <p:sp>
        <p:nvSpPr>
          <p:cNvPr id="328" name="Google Shape;328;p24"/>
          <p:cNvSpPr/>
          <p:nvPr/>
        </p:nvSpPr>
        <p:spPr>
          <a:xfrm>
            <a:off x="5626741" y="5844569"/>
            <a:ext cx="6614322" cy="3060354"/>
          </a:xfrm>
          <a:custGeom>
            <a:rect b="b" l="l" r="r" t="t"/>
            <a:pathLst>
              <a:path extrusionOk="0" h="3060354" w="6614322">
                <a:moveTo>
                  <a:pt x="0" y="0"/>
                </a:moveTo>
                <a:lnTo>
                  <a:pt x="6614322" y="0"/>
                </a:lnTo>
                <a:lnTo>
                  <a:pt x="6614322" y="3060353"/>
                </a:lnTo>
                <a:lnTo>
                  <a:pt x="0" y="3060353"/>
                </a:lnTo>
                <a:lnTo>
                  <a:pt x="0" y="0"/>
                </a:lnTo>
                <a:close/>
              </a:path>
            </a:pathLst>
          </a:custGeom>
          <a:blipFill rotWithShape="1">
            <a:blip r:embed="rId4">
              <a:alphaModFix/>
            </a:blip>
            <a:stretch>
              <a:fillRect b="-16939" l="-16344" r="-16970" t="-39572"/>
            </a:stretch>
          </a:blipFill>
          <a:ln>
            <a:noFill/>
          </a:ln>
        </p:spPr>
      </p:sp>
      <p:sp>
        <p:nvSpPr>
          <p:cNvPr descr="Uma imagem com estrela, Tipo de letra, Gráficos, símbolo  Descrição gerada automaticamente" id="329" name="Google Shape;329;p24"/>
          <p:cNvSpPr/>
          <p:nvPr/>
        </p:nvSpPr>
        <p:spPr>
          <a:xfrm>
            <a:off x="6199937" y="4004777"/>
            <a:ext cx="860727" cy="619306"/>
          </a:xfrm>
          <a:custGeom>
            <a:rect b="b" l="l" r="r" t="t"/>
            <a:pathLst>
              <a:path extrusionOk="0" h="619306" w="860727">
                <a:moveTo>
                  <a:pt x="0" y="0"/>
                </a:moveTo>
                <a:lnTo>
                  <a:pt x="860726" y="0"/>
                </a:lnTo>
                <a:lnTo>
                  <a:pt x="860726" y="619306"/>
                </a:lnTo>
                <a:lnTo>
                  <a:pt x="0" y="619306"/>
                </a:lnTo>
                <a:lnTo>
                  <a:pt x="0" y="0"/>
                </a:lnTo>
                <a:close/>
              </a:path>
            </a:pathLst>
          </a:custGeom>
          <a:blipFill rotWithShape="1">
            <a:blip r:embed="rId5">
              <a:alphaModFix/>
            </a:blip>
            <a:stretch>
              <a:fillRect b="0" l="0" r="0" t="0"/>
            </a:stretch>
          </a:blipFill>
          <a:ln>
            <a:noFill/>
          </a:ln>
        </p:spPr>
      </p:sp>
      <p:sp>
        <p:nvSpPr>
          <p:cNvPr descr="Uma imagem com Tipo de letra, Gráficos, texto, design gráfico  Descrição gerada automaticamente" id="330" name="Google Shape;330;p24"/>
          <p:cNvSpPr/>
          <p:nvPr/>
        </p:nvSpPr>
        <p:spPr>
          <a:xfrm>
            <a:off x="9086240" y="4066232"/>
            <a:ext cx="1420616" cy="496405"/>
          </a:xfrm>
          <a:custGeom>
            <a:rect b="b" l="l" r="r" t="t"/>
            <a:pathLst>
              <a:path extrusionOk="0" h="496405" w="1420616">
                <a:moveTo>
                  <a:pt x="0" y="0"/>
                </a:moveTo>
                <a:lnTo>
                  <a:pt x="1420616" y="0"/>
                </a:lnTo>
                <a:lnTo>
                  <a:pt x="1420616" y="496405"/>
                </a:lnTo>
                <a:lnTo>
                  <a:pt x="0" y="496405"/>
                </a:lnTo>
                <a:lnTo>
                  <a:pt x="0" y="0"/>
                </a:lnTo>
                <a:close/>
              </a:path>
            </a:pathLst>
          </a:custGeom>
          <a:blipFill rotWithShape="1">
            <a:blip r:embed="rId6">
              <a:alphaModFix/>
            </a:blip>
            <a:stretch>
              <a:fillRect b="0" l="0" r="0" t="0"/>
            </a:stretch>
          </a:blipFill>
          <a:ln>
            <a:noFill/>
          </a:ln>
        </p:spPr>
      </p:sp>
      <p:sp>
        <p:nvSpPr>
          <p:cNvPr descr="Uma imagem com texto, Tipo de letra, símbolo, captura de ecrã  Descrição gerada automaticamente" id="331" name="Google Shape;331;p24"/>
          <p:cNvSpPr/>
          <p:nvPr/>
        </p:nvSpPr>
        <p:spPr>
          <a:xfrm>
            <a:off x="10285876" y="4942227"/>
            <a:ext cx="734797" cy="541687"/>
          </a:xfrm>
          <a:custGeom>
            <a:rect b="b" l="l" r="r" t="t"/>
            <a:pathLst>
              <a:path extrusionOk="0" h="541687" w="734797">
                <a:moveTo>
                  <a:pt x="0" y="0"/>
                </a:moveTo>
                <a:lnTo>
                  <a:pt x="734797" y="0"/>
                </a:lnTo>
                <a:lnTo>
                  <a:pt x="734797" y="541687"/>
                </a:lnTo>
                <a:lnTo>
                  <a:pt x="0" y="541687"/>
                </a:lnTo>
                <a:lnTo>
                  <a:pt x="0" y="0"/>
                </a:lnTo>
                <a:close/>
              </a:path>
            </a:pathLst>
          </a:custGeom>
          <a:blipFill rotWithShape="1">
            <a:blip r:embed="rId7">
              <a:alphaModFix/>
            </a:blip>
            <a:stretch>
              <a:fillRect b="0" l="0" r="0" t="0"/>
            </a:stretch>
          </a:blipFill>
          <a:ln>
            <a:noFill/>
          </a:ln>
        </p:spPr>
      </p:sp>
      <p:sp>
        <p:nvSpPr>
          <p:cNvPr descr="Uma imagem com texto, Tipo de letra, logótipo, Gráficos  Descrição gerada automaticamente" id="332" name="Google Shape;332;p24"/>
          <p:cNvSpPr/>
          <p:nvPr/>
        </p:nvSpPr>
        <p:spPr>
          <a:xfrm>
            <a:off x="10930976" y="4138727"/>
            <a:ext cx="1057780" cy="351415"/>
          </a:xfrm>
          <a:custGeom>
            <a:rect b="b" l="l" r="r" t="t"/>
            <a:pathLst>
              <a:path extrusionOk="0" h="351415" w="1057780">
                <a:moveTo>
                  <a:pt x="0" y="0"/>
                </a:moveTo>
                <a:lnTo>
                  <a:pt x="1057780" y="0"/>
                </a:lnTo>
                <a:lnTo>
                  <a:pt x="1057780" y="351415"/>
                </a:lnTo>
                <a:lnTo>
                  <a:pt x="0" y="351415"/>
                </a:lnTo>
                <a:lnTo>
                  <a:pt x="0" y="0"/>
                </a:lnTo>
                <a:close/>
              </a:path>
            </a:pathLst>
          </a:custGeom>
          <a:blipFill rotWithShape="1">
            <a:blip r:embed="rId8">
              <a:alphaModFix/>
            </a:blip>
            <a:stretch>
              <a:fillRect b="0" l="0" r="0" t="0"/>
            </a:stretch>
          </a:blipFill>
          <a:ln>
            <a:noFill/>
          </a:ln>
        </p:spPr>
      </p:sp>
      <p:sp>
        <p:nvSpPr>
          <p:cNvPr descr="Uma imagem com Tipo de letra, Gráficos, captura de ecrã, texto  Descrição gerada automaticamente" id="333" name="Google Shape;333;p24"/>
          <p:cNvSpPr/>
          <p:nvPr/>
        </p:nvSpPr>
        <p:spPr>
          <a:xfrm>
            <a:off x="8942013" y="4767024"/>
            <a:ext cx="930221" cy="930221"/>
          </a:xfrm>
          <a:custGeom>
            <a:rect b="b" l="l" r="r" t="t"/>
            <a:pathLst>
              <a:path extrusionOk="0" h="930221" w="930221">
                <a:moveTo>
                  <a:pt x="0" y="0"/>
                </a:moveTo>
                <a:lnTo>
                  <a:pt x="930221" y="0"/>
                </a:lnTo>
                <a:lnTo>
                  <a:pt x="930221" y="930221"/>
                </a:lnTo>
                <a:lnTo>
                  <a:pt x="0" y="930221"/>
                </a:lnTo>
                <a:lnTo>
                  <a:pt x="0" y="0"/>
                </a:lnTo>
                <a:close/>
              </a:path>
            </a:pathLst>
          </a:custGeom>
          <a:blipFill rotWithShape="1">
            <a:blip r:embed="rId9">
              <a:alphaModFix/>
            </a:blip>
            <a:stretch>
              <a:fillRect b="0" l="0" r="0" t="0"/>
            </a:stretch>
          </a:blipFill>
          <a:ln>
            <a:noFill/>
          </a:ln>
        </p:spPr>
      </p:sp>
      <p:sp>
        <p:nvSpPr>
          <p:cNvPr descr="Uma imagem com texto, Tipo de letra, logótipo, Gráficos  Descrição gerada automaticamente" id="334" name="Google Shape;334;p24"/>
          <p:cNvSpPr/>
          <p:nvPr/>
        </p:nvSpPr>
        <p:spPr>
          <a:xfrm>
            <a:off x="7484783" y="4082644"/>
            <a:ext cx="1177338" cy="463582"/>
          </a:xfrm>
          <a:custGeom>
            <a:rect b="b" l="l" r="r" t="t"/>
            <a:pathLst>
              <a:path extrusionOk="0" h="463582" w="1177338">
                <a:moveTo>
                  <a:pt x="0" y="0"/>
                </a:moveTo>
                <a:lnTo>
                  <a:pt x="1177338" y="0"/>
                </a:lnTo>
                <a:lnTo>
                  <a:pt x="1177338" y="463581"/>
                </a:lnTo>
                <a:lnTo>
                  <a:pt x="0" y="463581"/>
                </a:lnTo>
                <a:lnTo>
                  <a:pt x="0" y="0"/>
                </a:lnTo>
                <a:close/>
              </a:path>
            </a:pathLst>
          </a:custGeom>
          <a:blipFill rotWithShape="1">
            <a:blip r:embed="rId10">
              <a:alphaModFix/>
            </a:blip>
            <a:stretch>
              <a:fillRect b="0" l="0" r="0" t="0"/>
            </a:stretch>
          </a:blipFill>
          <a:ln>
            <a:noFill/>
          </a:ln>
        </p:spPr>
      </p:sp>
      <p:sp>
        <p:nvSpPr>
          <p:cNvPr id="335" name="Google Shape;335;p24"/>
          <p:cNvSpPr/>
          <p:nvPr/>
        </p:nvSpPr>
        <p:spPr>
          <a:xfrm>
            <a:off x="6991445" y="4992900"/>
            <a:ext cx="1536916" cy="458667"/>
          </a:xfrm>
          <a:custGeom>
            <a:rect b="b" l="l" r="r" t="t"/>
            <a:pathLst>
              <a:path extrusionOk="0" h="458667" w="1536916">
                <a:moveTo>
                  <a:pt x="0" y="0"/>
                </a:moveTo>
                <a:lnTo>
                  <a:pt x="1536916" y="0"/>
                </a:lnTo>
                <a:lnTo>
                  <a:pt x="1536916" y="458667"/>
                </a:lnTo>
                <a:lnTo>
                  <a:pt x="0" y="458667"/>
                </a:lnTo>
                <a:lnTo>
                  <a:pt x="0" y="0"/>
                </a:lnTo>
                <a:close/>
              </a:path>
            </a:pathLst>
          </a:custGeom>
          <a:blipFill rotWithShape="1">
            <a:blip r:embed="rId11">
              <a:alphaModFix/>
            </a:blip>
            <a:stretch>
              <a:fillRect b="-676" l="0" r="0" t="-674"/>
            </a:stretch>
          </a:blipFill>
          <a:ln>
            <a:noFill/>
          </a:ln>
        </p:spPr>
      </p:sp>
      <p:sp>
        <p:nvSpPr>
          <p:cNvPr id="336" name="Google Shape;336;p24"/>
          <p:cNvSpPr/>
          <p:nvPr/>
        </p:nvSpPr>
        <p:spPr>
          <a:xfrm>
            <a:off x="-21803" y="-35071"/>
            <a:ext cx="18296096" cy="2630710"/>
          </a:xfrm>
          <a:custGeom>
            <a:rect b="b" l="l" r="r" t="t"/>
            <a:pathLst>
              <a:path extrusionOk="0" h="3507613" w="24394795">
                <a:moveTo>
                  <a:pt x="0" y="0"/>
                </a:moveTo>
                <a:lnTo>
                  <a:pt x="24394795" y="0"/>
                </a:lnTo>
                <a:lnTo>
                  <a:pt x="24394795" y="3507613"/>
                </a:lnTo>
                <a:lnTo>
                  <a:pt x="0" y="3507613"/>
                </a:lnTo>
                <a:close/>
              </a:path>
            </a:pathLst>
          </a:custGeom>
          <a:solidFill>
            <a:srgbClr val="FF9525"/>
          </a:solidFill>
          <a:ln>
            <a:noFill/>
          </a:ln>
        </p:spPr>
      </p:sp>
      <p:sp>
        <p:nvSpPr>
          <p:cNvPr id="337" name="Google Shape;337;p24"/>
          <p:cNvSpPr txBox="1"/>
          <p:nvPr/>
        </p:nvSpPr>
        <p:spPr>
          <a:xfrm>
            <a:off x="4616510" y="562670"/>
            <a:ext cx="8963777" cy="1618183"/>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None/>
            </a:pPr>
            <a:r>
              <a:rPr b="1" i="0" lang="en-US" sz="9900" u="none" cap="none" strike="noStrike">
                <a:solidFill>
                  <a:srgbClr val="FFFFFF"/>
                </a:solidFill>
                <a:latin typeface="Arial"/>
                <a:ea typeface="Arial"/>
                <a:cs typeface="Arial"/>
                <a:sym typeface="Arial"/>
              </a:rPr>
              <a:t>THANK YOU</a:t>
            </a:r>
            <a:endParaRPr/>
          </a:p>
        </p:txBody>
      </p:sp>
      <p:sp>
        <p:nvSpPr>
          <p:cNvPr id="338" name="Google Shape;338;p24"/>
          <p:cNvSpPr/>
          <p:nvPr/>
        </p:nvSpPr>
        <p:spPr>
          <a:xfrm>
            <a:off x="0" y="9543684"/>
            <a:ext cx="2646672" cy="740066"/>
          </a:xfrm>
          <a:custGeom>
            <a:rect b="b" l="l" r="r" t="t"/>
            <a:pathLst>
              <a:path extrusionOk="0" h="740066" w="2646672">
                <a:moveTo>
                  <a:pt x="0" y="0"/>
                </a:moveTo>
                <a:lnTo>
                  <a:pt x="2646672" y="0"/>
                </a:lnTo>
                <a:lnTo>
                  <a:pt x="2646672" y="740066"/>
                </a:lnTo>
                <a:lnTo>
                  <a:pt x="0" y="740066"/>
                </a:lnTo>
                <a:lnTo>
                  <a:pt x="0" y="0"/>
                </a:lnTo>
                <a:close/>
              </a:path>
            </a:pathLst>
          </a:custGeom>
          <a:blipFill rotWithShape="1">
            <a:blip r:embed="rId12">
              <a:alphaModFix/>
            </a:blip>
            <a:stretch>
              <a:fillRect b="0" l="0" r="-599056" t="0"/>
            </a:stretch>
          </a:blipFill>
          <a:ln>
            <a:noFill/>
          </a:ln>
        </p:spPr>
      </p:sp>
      <p:sp>
        <p:nvSpPr>
          <p:cNvPr id="339" name="Google Shape;339;p24"/>
          <p:cNvSpPr txBox="1"/>
          <p:nvPr/>
        </p:nvSpPr>
        <p:spPr>
          <a:xfrm>
            <a:off x="2681218" y="9742464"/>
            <a:ext cx="15395976" cy="342505"/>
          </a:xfrm>
          <a:prstGeom prst="rect">
            <a:avLst/>
          </a:prstGeom>
          <a:noFill/>
          <a:ln>
            <a:noFill/>
          </a:ln>
        </p:spPr>
        <p:txBody>
          <a:bodyPr anchorCtr="0" anchor="t" bIns="0" lIns="0" spcFirstLastPara="1" rIns="0" wrap="square" tIns="0">
            <a:spAutoFit/>
          </a:bodyPr>
          <a:lstStyle/>
          <a:p>
            <a:pPr indent="0" lvl="0" marL="0" marR="0" rtl="0" algn="l">
              <a:lnSpc>
                <a:spcPct val="108006"/>
              </a:lnSpc>
              <a:spcBef>
                <a:spcPts val="0"/>
              </a:spcBef>
              <a:spcAft>
                <a:spcPts val="0"/>
              </a:spcAft>
              <a:buNone/>
            </a:pPr>
            <a:r>
              <a:rPr b="0" i="0" lang="en-US" sz="1224" u="none" cap="none" strike="noStrike">
                <a:solidFill>
                  <a:srgbClr val="FFFFFF"/>
                </a:solidFill>
                <a:latin typeface="Arial"/>
                <a:ea typeface="Arial"/>
                <a:cs typeface="Arial"/>
                <a:sym typeface="Arial"/>
              </a:rPr>
              <a:t>Funded by the European Union. Views and opinions expressed are however those of the author(s) only and do not necessarily reflect those of the European Union or OeAD-GmbH. Neither the European Union</a:t>
            </a:r>
            <a:endParaRPr/>
          </a:p>
          <a:p>
            <a:pPr indent="0" lvl="0" marL="0" marR="0" rtl="0" algn="l">
              <a:lnSpc>
                <a:spcPct val="108006"/>
              </a:lnSpc>
              <a:spcBef>
                <a:spcPts val="0"/>
              </a:spcBef>
              <a:spcAft>
                <a:spcPts val="0"/>
              </a:spcAft>
              <a:buNone/>
            </a:pPr>
            <a:r>
              <a:rPr b="0" i="0" lang="en-US" sz="1224" u="none" cap="none" strike="noStrike">
                <a:solidFill>
                  <a:srgbClr val="FFFFFF"/>
                </a:solidFill>
                <a:latin typeface="Arial"/>
                <a:ea typeface="Arial"/>
                <a:cs typeface="Arial"/>
                <a:sym typeface="Arial"/>
              </a:rPr>
              <a:t> nor the granting authority can be held responsible for them. Project N° 2023-1-AT01-KA220-VET-000152934</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descr="Uma imagem com texto, Tipo de letra, captura de ecrã, Gráficos  Descrição gerada automaticamente" id="344" name="Google Shape;344;p25"/>
          <p:cNvSpPr/>
          <p:nvPr/>
        </p:nvSpPr>
        <p:spPr>
          <a:xfrm>
            <a:off x="264824" y="9690668"/>
            <a:ext cx="2399309" cy="535315"/>
          </a:xfrm>
          <a:custGeom>
            <a:rect b="b" l="l" r="r" t="t"/>
            <a:pathLst>
              <a:path extrusionOk="0" h="535315" w="2399309">
                <a:moveTo>
                  <a:pt x="0" y="0"/>
                </a:moveTo>
                <a:lnTo>
                  <a:pt x="2399309" y="0"/>
                </a:lnTo>
                <a:lnTo>
                  <a:pt x="2399309" y="535315"/>
                </a:lnTo>
                <a:lnTo>
                  <a:pt x="0" y="535315"/>
                </a:lnTo>
                <a:lnTo>
                  <a:pt x="0" y="0"/>
                </a:lnTo>
                <a:close/>
              </a:path>
            </a:pathLst>
          </a:custGeom>
          <a:blipFill rotWithShape="1">
            <a:blip r:embed="rId3">
              <a:alphaModFix/>
            </a:blip>
            <a:stretch>
              <a:fillRect b="0" l="0" r="0" t="0"/>
            </a:stretch>
          </a:blipFill>
          <a:ln>
            <a:noFill/>
          </a:ln>
        </p:spPr>
      </p:sp>
      <p:sp>
        <p:nvSpPr>
          <p:cNvPr id="345" name="Google Shape;345;p25"/>
          <p:cNvSpPr/>
          <p:nvPr/>
        </p:nvSpPr>
        <p:spPr>
          <a:xfrm>
            <a:off x="0" y="9297914"/>
            <a:ext cx="18288000" cy="989076"/>
          </a:xfrm>
          <a:custGeom>
            <a:rect b="b" l="l" r="r" t="t"/>
            <a:pathLst>
              <a:path extrusionOk="0" h="1318768" w="24384000">
                <a:moveTo>
                  <a:pt x="0" y="0"/>
                </a:moveTo>
                <a:lnTo>
                  <a:pt x="24384000" y="0"/>
                </a:lnTo>
                <a:lnTo>
                  <a:pt x="24384000" y="1318768"/>
                </a:lnTo>
                <a:lnTo>
                  <a:pt x="0" y="1318768"/>
                </a:lnTo>
                <a:close/>
              </a:path>
            </a:pathLst>
          </a:custGeom>
          <a:solidFill>
            <a:srgbClr val="FF6D25"/>
          </a:solidFill>
          <a:ln>
            <a:noFill/>
          </a:ln>
        </p:spPr>
      </p:sp>
      <p:sp>
        <p:nvSpPr>
          <p:cNvPr id="346" name="Google Shape;346;p25"/>
          <p:cNvSpPr/>
          <p:nvPr/>
        </p:nvSpPr>
        <p:spPr>
          <a:xfrm>
            <a:off x="5626741" y="5844569"/>
            <a:ext cx="6614322" cy="3060354"/>
          </a:xfrm>
          <a:custGeom>
            <a:rect b="b" l="l" r="r" t="t"/>
            <a:pathLst>
              <a:path extrusionOk="0" h="3060354" w="6614322">
                <a:moveTo>
                  <a:pt x="0" y="0"/>
                </a:moveTo>
                <a:lnTo>
                  <a:pt x="6614322" y="0"/>
                </a:lnTo>
                <a:lnTo>
                  <a:pt x="6614322" y="3060353"/>
                </a:lnTo>
                <a:lnTo>
                  <a:pt x="0" y="3060353"/>
                </a:lnTo>
                <a:lnTo>
                  <a:pt x="0" y="0"/>
                </a:lnTo>
                <a:close/>
              </a:path>
            </a:pathLst>
          </a:custGeom>
          <a:blipFill rotWithShape="1">
            <a:blip r:embed="rId4">
              <a:alphaModFix/>
            </a:blip>
            <a:stretch>
              <a:fillRect b="-16939" l="-16344" r="-16970" t="-39572"/>
            </a:stretch>
          </a:blipFill>
          <a:ln>
            <a:noFill/>
          </a:ln>
        </p:spPr>
      </p:sp>
      <p:sp>
        <p:nvSpPr>
          <p:cNvPr descr="Uma imagem com estrela, Tipo de letra, Gráficos, símbolo  Descrição gerada automaticamente" id="347" name="Google Shape;347;p25"/>
          <p:cNvSpPr/>
          <p:nvPr/>
        </p:nvSpPr>
        <p:spPr>
          <a:xfrm>
            <a:off x="6199937" y="4004777"/>
            <a:ext cx="860727" cy="619306"/>
          </a:xfrm>
          <a:custGeom>
            <a:rect b="b" l="l" r="r" t="t"/>
            <a:pathLst>
              <a:path extrusionOk="0" h="619306" w="860727">
                <a:moveTo>
                  <a:pt x="0" y="0"/>
                </a:moveTo>
                <a:lnTo>
                  <a:pt x="860726" y="0"/>
                </a:lnTo>
                <a:lnTo>
                  <a:pt x="860726" y="619306"/>
                </a:lnTo>
                <a:lnTo>
                  <a:pt x="0" y="619306"/>
                </a:lnTo>
                <a:lnTo>
                  <a:pt x="0" y="0"/>
                </a:lnTo>
                <a:close/>
              </a:path>
            </a:pathLst>
          </a:custGeom>
          <a:blipFill rotWithShape="1">
            <a:blip r:embed="rId5">
              <a:alphaModFix/>
            </a:blip>
            <a:stretch>
              <a:fillRect b="0" l="0" r="0" t="0"/>
            </a:stretch>
          </a:blipFill>
          <a:ln>
            <a:noFill/>
          </a:ln>
        </p:spPr>
      </p:sp>
      <p:sp>
        <p:nvSpPr>
          <p:cNvPr descr="Uma imagem com Tipo de letra, Gráficos, texto, design gráfico  Descrição gerada automaticamente" id="348" name="Google Shape;348;p25"/>
          <p:cNvSpPr/>
          <p:nvPr/>
        </p:nvSpPr>
        <p:spPr>
          <a:xfrm>
            <a:off x="9086240" y="4066232"/>
            <a:ext cx="1420616" cy="496405"/>
          </a:xfrm>
          <a:custGeom>
            <a:rect b="b" l="l" r="r" t="t"/>
            <a:pathLst>
              <a:path extrusionOk="0" h="496405" w="1420616">
                <a:moveTo>
                  <a:pt x="0" y="0"/>
                </a:moveTo>
                <a:lnTo>
                  <a:pt x="1420616" y="0"/>
                </a:lnTo>
                <a:lnTo>
                  <a:pt x="1420616" y="496405"/>
                </a:lnTo>
                <a:lnTo>
                  <a:pt x="0" y="496405"/>
                </a:lnTo>
                <a:lnTo>
                  <a:pt x="0" y="0"/>
                </a:lnTo>
                <a:close/>
              </a:path>
            </a:pathLst>
          </a:custGeom>
          <a:blipFill rotWithShape="1">
            <a:blip r:embed="rId6">
              <a:alphaModFix/>
            </a:blip>
            <a:stretch>
              <a:fillRect b="0" l="0" r="0" t="0"/>
            </a:stretch>
          </a:blipFill>
          <a:ln>
            <a:noFill/>
          </a:ln>
        </p:spPr>
      </p:sp>
      <p:sp>
        <p:nvSpPr>
          <p:cNvPr descr="Uma imagem com texto, Tipo de letra, símbolo, captura de ecrã  Descrição gerada automaticamente" id="349" name="Google Shape;349;p25"/>
          <p:cNvSpPr/>
          <p:nvPr/>
        </p:nvSpPr>
        <p:spPr>
          <a:xfrm>
            <a:off x="10285876" y="4942227"/>
            <a:ext cx="734797" cy="541687"/>
          </a:xfrm>
          <a:custGeom>
            <a:rect b="b" l="l" r="r" t="t"/>
            <a:pathLst>
              <a:path extrusionOk="0" h="541687" w="734797">
                <a:moveTo>
                  <a:pt x="0" y="0"/>
                </a:moveTo>
                <a:lnTo>
                  <a:pt x="734797" y="0"/>
                </a:lnTo>
                <a:lnTo>
                  <a:pt x="734797" y="541687"/>
                </a:lnTo>
                <a:lnTo>
                  <a:pt x="0" y="541687"/>
                </a:lnTo>
                <a:lnTo>
                  <a:pt x="0" y="0"/>
                </a:lnTo>
                <a:close/>
              </a:path>
            </a:pathLst>
          </a:custGeom>
          <a:blipFill rotWithShape="1">
            <a:blip r:embed="rId7">
              <a:alphaModFix/>
            </a:blip>
            <a:stretch>
              <a:fillRect b="0" l="0" r="0" t="0"/>
            </a:stretch>
          </a:blipFill>
          <a:ln>
            <a:noFill/>
          </a:ln>
        </p:spPr>
      </p:sp>
      <p:sp>
        <p:nvSpPr>
          <p:cNvPr descr="Uma imagem com texto, Tipo de letra, logótipo, Gráficos  Descrição gerada automaticamente" id="350" name="Google Shape;350;p25"/>
          <p:cNvSpPr/>
          <p:nvPr/>
        </p:nvSpPr>
        <p:spPr>
          <a:xfrm>
            <a:off x="10930976" y="4138727"/>
            <a:ext cx="1057780" cy="351415"/>
          </a:xfrm>
          <a:custGeom>
            <a:rect b="b" l="l" r="r" t="t"/>
            <a:pathLst>
              <a:path extrusionOk="0" h="351415" w="1057780">
                <a:moveTo>
                  <a:pt x="0" y="0"/>
                </a:moveTo>
                <a:lnTo>
                  <a:pt x="1057780" y="0"/>
                </a:lnTo>
                <a:lnTo>
                  <a:pt x="1057780" y="351415"/>
                </a:lnTo>
                <a:lnTo>
                  <a:pt x="0" y="351415"/>
                </a:lnTo>
                <a:lnTo>
                  <a:pt x="0" y="0"/>
                </a:lnTo>
                <a:close/>
              </a:path>
            </a:pathLst>
          </a:custGeom>
          <a:blipFill rotWithShape="1">
            <a:blip r:embed="rId8">
              <a:alphaModFix/>
            </a:blip>
            <a:stretch>
              <a:fillRect b="0" l="0" r="0" t="0"/>
            </a:stretch>
          </a:blipFill>
          <a:ln>
            <a:noFill/>
          </a:ln>
        </p:spPr>
      </p:sp>
      <p:sp>
        <p:nvSpPr>
          <p:cNvPr descr="Uma imagem com Tipo de letra, Gráficos, captura de ecrã, texto  Descrição gerada automaticamente" id="351" name="Google Shape;351;p25"/>
          <p:cNvSpPr/>
          <p:nvPr/>
        </p:nvSpPr>
        <p:spPr>
          <a:xfrm>
            <a:off x="8942013" y="4767024"/>
            <a:ext cx="930221" cy="930221"/>
          </a:xfrm>
          <a:custGeom>
            <a:rect b="b" l="l" r="r" t="t"/>
            <a:pathLst>
              <a:path extrusionOk="0" h="930221" w="930221">
                <a:moveTo>
                  <a:pt x="0" y="0"/>
                </a:moveTo>
                <a:lnTo>
                  <a:pt x="930221" y="0"/>
                </a:lnTo>
                <a:lnTo>
                  <a:pt x="930221" y="930221"/>
                </a:lnTo>
                <a:lnTo>
                  <a:pt x="0" y="930221"/>
                </a:lnTo>
                <a:lnTo>
                  <a:pt x="0" y="0"/>
                </a:lnTo>
                <a:close/>
              </a:path>
            </a:pathLst>
          </a:custGeom>
          <a:blipFill rotWithShape="1">
            <a:blip r:embed="rId9">
              <a:alphaModFix/>
            </a:blip>
            <a:stretch>
              <a:fillRect b="0" l="0" r="0" t="0"/>
            </a:stretch>
          </a:blipFill>
          <a:ln>
            <a:noFill/>
          </a:ln>
        </p:spPr>
      </p:sp>
      <p:sp>
        <p:nvSpPr>
          <p:cNvPr descr="Uma imagem com texto, Tipo de letra, logótipo, Gráficos  Descrição gerada automaticamente" id="352" name="Google Shape;352;p25"/>
          <p:cNvSpPr/>
          <p:nvPr/>
        </p:nvSpPr>
        <p:spPr>
          <a:xfrm>
            <a:off x="7484783" y="4082644"/>
            <a:ext cx="1177338" cy="463582"/>
          </a:xfrm>
          <a:custGeom>
            <a:rect b="b" l="l" r="r" t="t"/>
            <a:pathLst>
              <a:path extrusionOk="0" h="463582" w="1177338">
                <a:moveTo>
                  <a:pt x="0" y="0"/>
                </a:moveTo>
                <a:lnTo>
                  <a:pt x="1177338" y="0"/>
                </a:lnTo>
                <a:lnTo>
                  <a:pt x="1177338" y="463581"/>
                </a:lnTo>
                <a:lnTo>
                  <a:pt x="0" y="463581"/>
                </a:lnTo>
                <a:lnTo>
                  <a:pt x="0" y="0"/>
                </a:lnTo>
                <a:close/>
              </a:path>
            </a:pathLst>
          </a:custGeom>
          <a:blipFill rotWithShape="1">
            <a:blip r:embed="rId10">
              <a:alphaModFix/>
            </a:blip>
            <a:stretch>
              <a:fillRect b="0" l="0" r="0" t="0"/>
            </a:stretch>
          </a:blipFill>
          <a:ln>
            <a:noFill/>
          </a:ln>
        </p:spPr>
      </p:sp>
      <p:sp>
        <p:nvSpPr>
          <p:cNvPr id="353" name="Google Shape;353;p25"/>
          <p:cNvSpPr/>
          <p:nvPr/>
        </p:nvSpPr>
        <p:spPr>
          <a:xfrm>
            <a:off x="6991445" y="4992900"/>
            <a:ext cx="1536916" cy="458667"/>
          </a:xfrm>
          <a:custGeom>
            <a:rect b="b" l="l" r="r" t="t"/>
            <a:pathLst>
              <a:path extrusionOk="0" h="458667" w="1536916">
                <a:moveTo>
                  <a:pt x="0" y="0"/>
                </a:moveTo>
                <a:lnTo>
                  <a:pt x="1536916" y="0"/>
                </a:lnTo>
                <a:lnTo>
                  <a:pt x="1536916" y="458667"/>
                </a:lnTo>
                <a:lnTo>
                  <a:pt x="0" y="458667"/>
                </a:lnTo>
                <a:lnTo>
                  <a:pt x="0" y="0"/>
                </a:lnTo>
                <a:close/>
              </a:path>
            </a:pathLst>
          </a:custGeom>
          <a:blipFill rotWithShape="1">
            <a:blip r:embed="rId11">
              <a:alphaModFix/>
            </a:blip>
            <a:stretch>
              <a:fillRect b="-676" l="0" r="0" t="-674"/>
            </a:stretch>
          </a:blipFill>
          <a:ln>
            <a:noFill/>
          </a:ln>
        </p:spPr>
      </p:sp>
      <p:sp>
        <p:nvSpPr>
          <p:cNvPr id="354" name="Google Shape;354;p25"/>
          <p:cNvSpPr/>
          <p:nvPr/>
        </p:nvSpPr>
        <p:spPr>
          <a:xfrm>
            <a:off x="-21803" y="-35071"/>
            <a:ext cx="18296096" cy="2630710"/>
          </a:xfrm>
          <a:custGeom>
            <a:rect b="b" l="l" r="r" t="t"/>
            <a:pathLst>
              <a:path extrusionOk="0" h="3507613" w="24394795">
                <a:moveTo>
                  <a:pt x="0" y="0"/>
                </a:moveTo>
                <a:lnTo>
                  <a:pt x="24394795" y="0"/>
                </a:lnTo>
                <a:lnTo>
                  <a:pt x="24394795" y="3507613"/>
                </a:lnTo>
                <a:lnTo>
                  <a:pt x="0" y="3507613"/>
                </a:lnTo>
                <a:close/>
              </a:path>
            </a:pathLst>
          </a:custGeom>
          <a:solidFill>
            <a:srgbClr val="FF9525"/>
          </a:solidFill>
          <a:ln>
            <a:noFill/>
          </a:ln>
        </p:spPr>
      </p:sp>
      <p:sp>
        <p:nvSpPr>
          <p:cNvPr id="355" name="Google Shape;355;p25"/>
          <p:cNvSpPr/>
          <p:nvPr/>
        </p:nvSpPr>
        <p:spPr>
          <a:xfrm>
            <a:off x="0" y="9543684"/>
            <a:ext cx="2646672" cy="740066"/>
          </a:xfrm>
          <a:custGeom>
            <a:rect b="b" l="l" r="r" t="t"/>
            <a:pathLst>
              <a:path extrusionOk="0" h="740066" w="2646672">
                <a:moveTo>
                  <a:pt x="0" y="0"/>
                </a:moveTo>
                <a:lnTo>
                  <a:pt x="2646672" y="0"/>
                </a:lnTo>
                <a:lnTo>
                  <a:pt x="2646672" y="740066"/>
                </a:lnTo>
                <a:lnTo>
                  <a:pt x="0" y="740066"/>
                </a:lnTo>
                <a:lnTo>
                  <a:pt x="0" y="0"/>
                </a:lnTo>
                <a:close/>
              </a:path>
            </a:pathLst>
          </a:custGeom>
          <a:blipFill rotWithShape="1">
            <a:blip r:embed="rId12">
              <a:alphaModFix/>
            </a:blip>
            <a:stretch>
              <a:fillRect b="0" l="0" r="-599056" t="0"/>
            </a:stretch>
          </a:blipFill>
          <a:ln>
            <a:noFill/>
          </a:ln>
        </p:spPr>
      </p:sp>
      <p:sp>
        <p:nvSpPr>
          <p:cNvPr id="356" name="Google Shape;356;p25"/>
          <p:cNvSpPr txBox="1"/>
          <p:nvPr/>
        </p:nvSpPr>
        <p:spPr>
          <a:xfrm>
            <a:off x="2681218" y="9742464"/>
            <a:ext cx="15395976" cy="342505"/>
          </a:xfrm>
          <a:prstGeom prst="rect">
            <a:avLst/>
          </a:prstGeom>
          <a:noFill/>
          <a:ln>
            <a:noFill/>
          </a:ln>
        </p:spPr>
        <p:txBody>
          <a:bodyPr anchorCtr="0" anchor="t" bIns="0" lIns="0" spcFirstLastPara="1" rIns="0" wrap="square" tIns="0">
            <a:spAutoFit/>
          </a:bodyPr>
          <a:lstStyle/>
          <a:p>
            <a:pPr indent="0" lvl="0" marL="0" marR="0" rtl="0" algn="l">
              <a:lnSpc>
                <a:spcPct val="108006"/>
              </a:lnSpc>
              <a:spcBef>
                <a:spcPts val="0"/>
              </a:spcBef>
              <a:spcAft>
                <a:spcPts val="0"/>
              </a:spcAft>
              <a:buNone/>
            </a:pPr>
            <a:r>
              <a:rPr b="0" i="0" lang="en-US" sz="1224" u="none" cap="none" strike="noStrike">
                <a:solidFill>
                  <a:srgbClr val="FFFFFF"/>
                </a:solidFill>
                <a:latin typeface="Arial"/>
                <a:ea typeface="Arial"/>
                <a:cs typeface="Arial"/>
                <a:sym typeface="Arial"/>
              </a:rPr>
              <a:t>Funded by the European Union. Views and opinions expressed are however those of the author(s) only and do not necessarily reflect those of the European Union or OeAD-GmbH. Neither the European Union</a:t>
            </a:r>
            <a:endParaRPr/>
          </a:p>
          <a:p>
            <a:pPr indent="0" lvl="0" marL="0" marR="0" rtl="0" algn="l">
              <a:lnSpc>
                <a:spcPct val="108006"/>
              </a:lnSpc>
              <a:spcBef>
                <a:spcPts val="0"/>
              </a:spcBef>
              <a:spcAft>
                <a:spcPts val="0"/>
              </a:spcAft>
              <a:buNone/>
            </a:pPr>
            <a:r>
              <a:rPr b="0" i="0" lang="en-US" sz="1224" u="none" cap="none" strike="noStrike">
                <a:solidFill>
                  <a:srgbClr val="FFFFFF"/>
                </a:solidFill>
                <a:latin typeface="Arial"/>
                <a:ea typeface="Arial"/>
                <a:cs typeface="Arial"/>
                <a:sym typeface="Arial"/>
              </a:rPr>
              <a:t> nor the granting authority can be held responsible for them. Project N° 2023-1-AT01-KA220-VET-000152934</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