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10287000" cx="1828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3" roundtripDataSignature="AMtx7mjpx1ItB5GbQyzlpOwomQuJ9fpuh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customschemas.google.com/relationships/presentationmetadata" Target="metadata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3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4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4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4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6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6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7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7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9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11" Type="http://schemas.openxmlformats.org/officeDocument/2006/relationships/image" Target="../media/image1.png"/><Relationship Id="rId10" Type="http://schemas.openxmlformats.org/officeDocument/2006/relationships/image" Target="../media/image19.png"/><Relationship Id="rId9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3.png"/><Relationship Id="rId7" Type="http://schemas.openxmlformats.org/officeDocument/2006/relationships/image" Target="../media/image4.jpg"/><Relationship Id="rId8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10.png"/><Relationship Id="rId5" Type="http://schemas.openxmlformats.org/officeDocument/2006/relationships/image" Target="../media/image14.png"/><Relationship Id="rId6" Type="http://schemas.openxmlformats.org/officeDocument/2006/relationships/image" Target="../media/image2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10.png"/><Relationship Id="rId5" Type="http://schemas.openxmlformats.org/officeDocument/2006/relationships/image" Target="../media/image1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10.png"/><Relationship Id="rId5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10.png"/><Relationship Id="rId5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14.png"/><Relationship Id="rId11" Type="http://schemas.openxmlformats.org/officeDocument/2006/relationships/image" Target="../media/image19.png"/><Relationship Id="rId10" Type="http://schemas.openxmlformats.org/officeDocument/2006/relationships/image" Target="../media/image11.png"/><Relationship Id="rId9" Type="http://schemas.openxmlformats.org/officeDocument/2006/relationships/image" Target="../media/image2.png"/><Relationship Id="rId5" Type="http://schemas.openxmlformats.org/officeDocument/2006/relationships/image" Target="../media/image15.png"/><Relationship Id="rId6" Type="http://schemas.openxmlformats.org/officeDocument/2006/relationships/image" Target="../media/image12.png"/><Relationship Id="rId7" Type="http://schemas.openxmlformats.org/officeDocument/2006/relationships/image" Target="../media/image3.png"/><Relationship Id="rId8" Type="http://schemas.openxmlformats.org/officeDocument/2006/relationships/image" Target="../media/image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14.png"/><Relationship Id="rId11" Type="http://schemas.openxmlformats.org/officeDocument/2006/relationships/image" Target="../media/image19.png"/><Relationship Id="rId10" Type="http://schemas.openxmlformats.org/officeDocument/2006/relationships/image" Target="../media/image11.png"/><Relationship Id="rId12" Type="http://schemas.openxmlformats.org/officeDocument/2006/relationships/image" Target="../media/image20.png"/><Relationship Id="rId9" Type="http://schemas.openxmlformats.org/officeDocument/2006/relationships/image" Target="../media/image2.png"/><Relationship Id="rId5" Type="http://schemas.openxmlformats.org/officeDocument/2006/relationships/image" Target="../media/image15.png"/><Relationship Id="rId6" Type="http://schemas.openxmlformats.org/officeDocument/2006/relationships/image" Target="../media/image12.png"/><Relationship Id="rId7" Type="http://schemas.openxmlformats.org/officeDocument/2006/relationships/image" Target="../media/image3.png"/><Relationship Id="rId8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-2067" y="5784666"/>
            <a:ext cx="18288000" cy="3770897"/>
          </a:xfrm>
          <a:custGeom>
            <a:rect b="b" l="l" r="r" t="t"/>
            <a:pathLst>
              <a:path extrusionOk="0" h="5027862" w="24384000">
                <a:moveTo>
                  <a:pt x="0" y="0"/>
                </a:moveTo>
                <a:lnTo>
                  <a:pt x="24384000" y="0"/>
                </a:lnTo>
                <a:lnTo>
                  <a:pt x="24384000" y="5027862"/>
                </a:lnTo>
                <a:lnTo>
                  <a:pt x="0" y="5027862"/>
                </a:lnTo>
                <a:close/>
              </a:path>
            </a:pathLst>
          </a:custGeom>
          <a:solidFill>
            <a:srgbClr val="FF6D25"/>
          </a:solidFill>
          <a:ln>
            <a:noFill/>
          </a:ln>
        </p:spPr>
      </p:sp>
      <p:sp>
        <p:nvSpPr>
          <p:cNvPr id="85" name="Google Shape;85;p1"/>
          <p:cNvSpPr/>
          <p:nvPr/>
        </p:nvSpPr>
        <p:spPr>
          <a:xfrm>
            <a:off x="3841013" y="1085840"/>
            <a:ext cx="10605973" cy="4907242"/>
          </a:xfrm>
          <a:custGeom>
            <a:rect b="b" l="l" r="r" t="t"/>
            <a:pathLst>
              <a:path extrusionOk="0" h="4907242" w="10605973">
                <a:moveTo>
                  <a:pt x="0" y="0"/>
                </a:moveTo>
                <a:lnTo>
                  <a:pt x="10605974" y="0"/>
                </a:lnTo>
                <a:lnTo>
                  <a:pt x="10605974" y="4907242"/>
                </a:lnTo>
                <a:lnTo>
                  <a:pt x="0" y="49072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937" l="-16344" r="-16970" t="-39570"/>
            </a:stretch>
          </a:blipFill>
          <a:ln>
            <a:noFill/>
          </a:ln>
        </p:spPr>
      </p:sp>
      <p:sp>
        <p:nvSpPr>
          <p:cNvPr descr="Uma imagem com estrela, Tipo de letra, Gráficos, símbolo  Descrição gerada automaticamente" id="86" name="Google Shape;86;p1"/>
          <p:cNvSpPr/>
          <p:nvPr/>
        </p:nvSpPr>
        <p:spPr>
          <a:xfrm>
            <a:off x="5014208" y="121558"/>
            <a:ext cx="673065" cy="484280"/>
          </a:xfrm>
          <a:custGeom>
            <a:rect b="b" l="l" r="r" t="t"/>
            <a:pathLst>
              <a:path extrusionOk="0" h="484280" w="673065">
                <a:moveTo>
                  <a:pt x="0" y="0"/>
                </a:moveTo>
                <a:lnTo>
                  <a:pt x="673065" y="0"/>
                </a:lnTo>
                <a:lnTo>
                  <a:pt x="673065" y="484280"/>
                </a:lnTo>
                <a:lnTo>
                  <a:pt x="0" y="4842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texto, design gráfico  Descrição gerada automaticamente" id="87" name="Google Shape;87;p1"/>
          <p:cNvSpPr/>
          <p:nvPr/>
        </p:nvSpPr>
        <p:spPr>
          <a:xfrm>
            <a:off x="7349261" y="169612"/>
            <a:ext cx="1110882" cy="388172"/>
          </a:xfrm>
          <a:custGeom>
            <a:rect b="b" l="l" r="r" t="t"/>
            <a:pathLst>
              <a:path extrusionOk="0" h="388172" w="1110882">
                <a:moveTo>
                  <a:pt x="0" y="0"/>
                </a:moveTo>
                <a:lnTo>
                  <a:pt x="1110882" y="0"/>
                </a:lnTo>
                <a:lnTo>
                  <a:pt x="1110882" y="388172"/>
                </a:lnTo>
                <a:lnTo>
                  <a:pt x="0" y="388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exto, Tipo de letra, símbolo, captura de ecrã  Descrição gerada automaticamente" id="88" name="Google Shape;88;p1"/>
          <p:cNvSpPr/>
          <p:nvPr/>
        </p:nvSpPr>
        <p:spPr>
          <a:xfrm>
            <a:off x="12699197" y="151914"/>
            <a:ext cx="574596" cy="423586"/>
          </a:xfrm>
          <a:custGeom>
            <a:rect b="b" l="l" r="r" t="t"/>
            <a:pathLst>
              <a:path extrusionOk="0" h="423586" w="574596">
                <a:moveTo>
                  <a:pt x="0" y="0"/>
                </a:moveTo>
                <a:lnTo>
                  <a:pt x="574595" y="0"/>
                </a:lnTo>
                <a:lnTo>
                  <a:pt x="574595" y="423586"/>
                </a:lnTo>
                <a:lnTo>
                  <a:pt x="0" y="42358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exto, Tipo de letra, logótipo, Gráficos  Descrição gerada automaticamente" id="89" name="Google Shape;89;p1"/>
          <p:cNvSpPr/>
          <p:nvPr/>
        </p:nvSpPr>
        <p:spPr>
          <a:xfrm>
            <a:off x="8830808" y="226304"/>
            <a:ext cx="827161" cy="274796"/>
          </a:xfrm>
          <a:custGeom>
            <a:rect b="b" l="l" r="r" t="t"/>
            <a:pathLst>
              <a:path extrusionOk="0" h="274796" w="827161">
                <a:moveTo>
                  <a:pt x="0" y="0"/>
                </a:moveTo>
                <a:lnTo>
                  <a:pt x="827161" y="0"/>
                </a:lnTo>
                <a:lnTo>
                  <a:pt x="827161" y="274797"/>
                </a:lnTo>
                <a:lnTo>
                  <a:pt x="0" y="2747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captura de ecrã, texto  Descrição gerada automaticamente" id="90" name="Google Shape;90;p1"/>
          <p:cNvSpPr/>
          <p:nvPr/>
        </p:nvSpPr>
        <p:spPr>
          <a:xfrm>
            <a:off x="11601126" y="0"/>
            <a:ext cx="727405" cy="727405"/>
          </a:xfrm>
          <a:custGeom>
            <a:rect b="b" l="l" r="r" t="t"/>
            <a:pathLst>
              <a:path extrusionOk="0" h="727405" w="727405">
                <a:moveTo>
                  <a:pt x="0" y="0"/>
                </a:moveTo>
                <a:lnTo>
                  <a:pt x="727405" y="0"/>
                </a:lnTo>
                <a:lnTo>
                  <a:pt x="727405" y="727405"/>
                </a:lnTo>
                <a:lnTo>
                  <a:pt x="0" y="7274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exto, Tipo de letra, logótipo, Gráficos  Descrição gerada automaticamente" id="91" name="Google Shape;91;p1"/>
          <p:cNvSpPr/>
          <p:nvPr/>
        </p:nvSpPr>
        <p:spPr>
          <a:xfrm>
            <a:off x="6057948" y="182451"/>
            <a:ext cx="920648" cy="362502"/>
          </a:xfrm>
          <a:custGeom>
            <a:rect b="b" l="l" r="r" t="t"/>
            <a:pathLst>
              <a:path extrusionOk="0" h="362502" w="920648">
                <a:moveTo>
                  <a:pt x="0" y="0"/>
                </a:moveTo>
                <a:lnTo>
                  <a:pt x="920648" y="0"/>
                </a:lnTo>
                <a:lnTo>
                  <a:pt x="920648" y="362503"/>
                </a:lnTo>
                <a:lnTo>
                  <a:pt x="0" y="3625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2" name="Google Shape;92;p1"/>
          <p:cNvSpPr/>
          <p:nvPr/>
        </p:nvSpPr>
        <p:spPr>
          <a:xfrm>
            <a:off x="10028634" y="184366"/>
            <a:ext cx="1201826" cy="358664"/>
          </a:xfrm>
          <a:custGeom>
            <a:rect b="b" l="l" r="r" t="t"/>
            <a:pathLst>
              <a:path extrusionOk="0" h="358664" w="1201826">
                <a:moveTo>
                  <a:pt x="0" y="0"/>
                </a:moveTo>
                <a:lnTo>
                  <a:pt x="1201827" y="0"/>
                </a:lnTo>
                <a:lnTo>
                  <a:pt x="1201827" y="358664"/>
                </a:lnTo>
                <a:lnTo>
                  <a:pt x="0" y="3586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-129" l="0" r="0" t="-129"/>
            </a:stretch>
          </a:blipFill>
          <a:ln>
            <a:noFill/>
          </a:ln>
        </p:spPr>
      </p:sp>
      <p:sp>
        <p:nvSpPr>
          <p:cNvPr id="93" name="Google Shape;93;p1"/>
          <p:cNvSpPr txBox="1"/>
          <p:nvPr/>
        </p:nvSpPr>
        <p:spPr>
          <a:xfrm>
            <a:off x="3503766" y="5964507"/>
            <a:ext cx="11280600" cy="36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Gender Equality in Employment</a:t>
            </a:r>
            <a:endParaRPr/>
          </a:p>
          <a:p>
            <a:pPr indent="0" lvl="0" marL="0" marR="0" rtl="0" algn="ctr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6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November 2025</a:t>
            </a:r>
            <a:endParaRPr/>
          </a:p>
        </p:txBody>
      </p:sp>
      <p:sp>
        <p:nvSpPr>
          <p:cNvPr id="94" name="Google Shape;94;p1"/>
          <p:cNvSpPr txBox="1"/>
          <p:nvPr/>
        </p:nvSpPr>
        <p:spPr>
          <a:xfrm>
            <a:off x="3424611" y="7241329"/>
            <a:ext cx="13929" cy="6371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2631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1254940" y="1104890"/>
            <a:ext cx="3592034" cy="4362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Your paragraph text</a:t>
            </a:r>
            <a:endParaRPr/>
          </a:p>
        </p:txBody>
      </p:sp>
      <p:pic>
        <p:nvPicPr>
          <p:cNvPr id="96" name="Google Shape;96;p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0" y="9555625"/>
            <a:ext cx="18288002" cy="731375"/>
          </a:xfrm>
          <a:prstGeom prst="rect">
            <a:avLst/>
          </a:prstGeom>
          <a:noFill/>
          <a:ln cap="flat" cmpd="sng" w="952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01" name="Google Shape;101;p2"/>
          <p:cNvSpPr/>
          <p:nvPr/>
        </p:nvSpPr>
        <p:spPr>
          <a:xfrm>
            <a:off x="264824" y="9690668"/>
            <a:ext cx="2399309" cy="535315"/>
          </a:xfrm>
          <a:custGeom>
            <a:rect b="b" l="l" r="r" t="t"/>
            <a:pathLst>
              <a:path extrusionOk="0" h="535315" w="2399309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2" name="Google Shape;102;p2"/>
          <p:cNvSpPr/>
          <p:nvPr/>
        </p:nvSpPr>
        <p:spPr>
          <a:xfrm>
            <a:off x="42758" y="9682944"/>
            <a:ext cx="2393413" cy="502129"/>
          </a:xfrm>
          <a:custGeom>
            <a:rect b="b" l="l" r="r" t="t"/>
            <a:pathLst>
              <a:path extrusionOk="0" h="502129" w="2393413">
                <a:moveTo>
                  <a:pt x="0" y="0"/>
                </a:moveTo>
                <a:lnTo>
                  <a:pt x="2393413" y="0"/>
                </a:lnTo>
                <a:lnTo>
                  <a:pt x="2393413" y="502129"/>
                </a:lnTo>
                <a:lnTo>
                  <a:pt x="0" y="502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logótipo, captura de ecrã  Descrição gerada automaticamente" id="103" name="Google Shape;103;p2"/>
          <p:cNvSpPr/>
          <p:nvPr/>
        </p:nvSpPr>
        <p:spPr>
          <a:xfrm>
            <a:off x="-134350" y="181680"/>
            <a:ext cx="2393413" cy="605409"/>
          </a:xfrm>
          <a:custGeom>
            <a:rect b="b" l="l" r="r" t="t"/>
            <a:pathLst>
              <a:path extrusionOk="0" h="605409" w="2393413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0" t="-49538"/>
            </a:stretch>
          </a:blipFill>
          <a:ln>
            <a:noFill/>
          </a:ln>
        </p:spPr>
      </p:sp>
      <p:sp>
        <p:nvSpPr>
          <p:cNvPr id="104" name="Google Shape;104;p2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05" name="Google Shape;105;p2"/>
          <p:cNvSpPr txBox="1"/>
          <p:nvPr/>
        </p:nvSpPr>
        <p:spPr>
          <a:xfrm>
            <a:off x="1464478" y="1253695"/>
            <a:ext cx="10259544" cy="826424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Gender Equality in Employment: Agenda</a:t>
            </a:r>
            <a:endParaRPr/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FF6D2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28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9.45:            Introduction</a:t>
            </a:r>
            <a:endParaRPr/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10.00            European and National Key Legislation</a:t>
            </a:r>
            <a:endParaRPr/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10.30:           Women in the Labour Market</a:t>
            </a:r>
            <a:endParaRPr/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11.00:           Break</a:t>
            </a:r>
            <a:endParaRPr/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11.15            Strategy workshop Barrier identification and                                     opportunities</a:t>
            </a:r>
            <a:endParaRPr/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12.15:           Understanding Your Scanner Results</a:t>
            </a:r>
            <a:endParaRPr/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1.15:             Lunch</a:t>
            </a:r>
            <a:endParaRPr/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2.00:             Strategy Presentation and Peer Feedback</a:t>
            </a:r>
            <a:endParaRPr/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3.00:             Monitoring: Indicators and Tools</a:t>
            </a:r>
            <a:endParaRPr/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3.30:             Closing and Outlook</a:t>
            </a:r>
            <a:endParaRPr/>
          </a:p>
          <a:p>
            <a:pPr indent="0" lvl="0" marL="0" marR="0" rtl="0" algn="l">
              <a:lnSpc>
                <a:spcPct val="1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4.00:             Close</a:t>
            </a:r>
            <a:endParaRPr/>
          </a:p>
        </p:txBody>
      </p:sp>
      <p:sp>
        <p:nvSpPr>
          <p:cNvPr id="106" name="Google Shape;106;p2"/>
          <p:cNvSpPr/>
          <p:nvPr/>
        </p:nvSpPr>
        <p:spPr>
          <a:xfrm>
            <a:off x="12496800" y="1361327"/>
            <a:ext cx="5486400" cy="8229600"/>
          </a:xfrm>
          <a:custGeom>
            <a:rect b="b" l="l" r="r" t="t"/>
            <a:pathLst>
              <a:path extrusionOk="0" h="8229600" w="5486400">
                <a:moveTo>
                  <a:pt x="0" y="0"/>
                </a:moveTo>
                <a:lnTo>
                  <a:pt x="5486400" y="0"/>
                </a:lnTo>
                <a:lnTo>
                  <a:pt x="54864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7" name="Google Shape;107;p2"/>
          <p:cNvSpPr txBox="1"/>
          <p:nvPr/>
        </p:nvSpPr>
        <p:spPr>
          <a:xfrm>
            <a:off x="9450753" y="166697"/>
            <a:ext cx="8315192" cy="436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Unit 1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12" name="Google Shape;112;p3"/>
          <p:cNvSpPr/>
          <p:nvPr/>
        </p:nvSpPr>
        <p:spPr>
          <a:xfrm>
            <a:off x="264824" y="9690668"/>
            <a:ext cx="2399309" cy="535315"/>
          </a:xfrm>
          <a:custGeom>
            <a:rect b="b" l="l" r="r" t="t"/>
            <a:pathLst>
              <a:path extrusionOk="0" h="535315" w="2399309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3" name="Google Shape;113;p3"/>
          <p:cNvSpPr/>
          <p:nvPr/>
        </p:nvSpPr>
        <p:spPr>
          <a:xfrm>
            <a:off x="42758" y="9682944"/>
            <a:ext cx="2393413" cy="502129"/>
          </a:xfrm>
          <a:custGeom>
            <a:rect b="b" l="l" r="r" t="t"/>
            <a:pathLst>
              <a:path extrusionOk="0" h="502129" w="2393413">
                <a:moveTo>
                  <a:pt x="0" y="0"/>
                </a:moveTo>
                <a:lnTo>
                  <a:pt x="2393413" y="0"/>
                </a:lnTo>
                <a:lnTo>
                  <a:pt x="2393413" y="502129"/>
                </a:lnTo>
                <a:lnTo>
                  <a:pt x="0" y="502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logótipo, captura de ecrã  Descrição gerada automaticamente" id="114" name="Google Shape;114;p3"/>
          <p:cNvSpPr/>
          <p:nvPr/>
        </p:nvSpPr>
        <p:spPr>
          <a:xfrm>
            <a:off x="-134350" y="181680"/>
            <a:ext cx="2393413" cy="605409"/>
          </a:xfrm>
          <a:custGeom>
            <a:rect b="b" l="l" r="r" t="t"/>
            <a:pathLst>
              <a:path extrusionOk="0" h="605409" w="2393413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0" t="-49538"/>
            </a:stretch>
          </a:blipFill>
          <a:ln>
            <a:noFill/>
          </a:ln>
        </p:spPr>
      </p:sp>
      <p:sp>
        <p:nvSpPr>
          <p:cNvPr id="115" name="Google Shape;115;p3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16" name="Google Shape;116;p3"/>
          <p:cNvSpPr txBox="1"/>
          <p:nvPr/>
        </p:nvSpPr>
        <p:spPr>
          <a:xfrm>
            <a:off x="1062357" y="1357610"/>
            <a:ext cx="16301466" cy="739080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23848" lvl="1" marL="647697" marR="0" rtl="0" algn="l">
              <a:lnSpc>
                <a:spcPct val="180026"/>
              </a:lnSpc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2999"/>
              <a:buFont typeface="Arial"/>
              <a:buChar char="•"/>
            </a:pPr>
            <a:r>
              <a:rPr b="0" i="0" lang="en-US" sz="2999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Identify key EU and national gender equality policies and legal frameworks </a:t>
            </a:r>
            <a:endParaRPr/>
          </a:p>
          <a:p>
            <a:pPr indent="-323848" lvl="1" marL="647697" marR="0" rtl="0" algn="l">
              <a:lnSpc>
                <a:spcPct val="180026"/>
              </a:lnSpc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2999"/>
              <a:buFont typeface="Arial"/>
              <a:buChar char="•"/>
            </a:pPr>
            <a:r>
              <a:rPr b="0" i="0" lang="en-US" sz="2999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Reflect on one’s own workplace experiences and the challenges/opportunities for women</a:t>
            </a:r>
            <a:endParaRPr/>
          </a:p>
          <a:p>
            <a:pPr indent="-323848" lvl="1" marL="647697" marR="0" rtl="0" algn="l">
              <a:lnSpc>
                <a:spcPct val="180026"/>
              </a:lnSpc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2999"/>
              <a:buFont typeface="Arial"/>
              <a:buChar char="•"/>
            </a:pPr>
            <a:r>
              <a:rPr b="0" i="0" lang="en-US" sz="2999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Understand the economic and social relevance of female employment</a:t>
            </a:r>
            <a:endParaRPr/>
          </a:p>
          <a:p>
            <a:pPr indent="-323848" lvl="1" marL="647697" marR="0" rtl="0" algn="l">
              <a:lnSpc>
                <a:spcPct val="180026"/>
              </a:lnSpc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2999"/>
              <a:buFont typeface="Arial"/>
              <a:buChar char="•"/>
            </a:pPr>
            <a:r>
              <a:rPr b="0" i="0" lang="en-US" sz="2999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Recognise common forms of discrimination and gender-based stereotypes in the workplace</a:t>
            </a:r>
            <a:endParaRPr/>
          </a:p>
          <a:p>
            <a:pPr indent="-323848" lvl="1" marL="647697" marR="0" rtl="0" algn="l">
              <a:lnSpc>
                <a:spcPct val="180026"/>
              </a:lnSpc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2999"/>
              <a:buFont typeface="Arial"/>
              <a:buChar char="•"/>
            </a:pPr>
            <a:r>
              <a:rPr b="0" i="0" lang="en-US" sz="2999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Understand different leadership and management approaches that support diversity and inclusion</a:t>
            </a:r>
            <a:endParaRPr/>
          </a:p>
          <a:p>
            <a:pPr indent="-323848" lvl="1" marL="647697" marR="0" rtl="0" algn="l">
              <a:lnSpc>
                <a:spcPct val="180026"/>
              </a:lnSpc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2999"/>
              <a:buFont typeface="Arial"/>
              <a:buChar char="•"/>
            </a:pPr>
            <a:r>
              <a:rPr b="0" i="0" lang="en-US" sz="2999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Identify key elements of successful implementation of diversity strategies</a:t>
            </a:r>
            <a:endParaRPr/>
          </a:p>
          <a:p>
            <a:pPr indent="-323848" lvl="1" marL="647697" marR="0" rtl="0" algn="l">
              <a:lnSpc>
                <a:spcPct val="180026"/>
              </a:lnSpc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2999"/>
              <a:buFont typeface="Arial"/>
              <a:buChar char="•"/>
            </a:pPr>
            <a:r>
              <a:rPr b="0" i="0" lang="en-US" sz="2999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Reflect on best practice examples and evaluate their transferability to their own organisation</a:t>
            </a:r>
            <a:endParaRPr/>
          </a:p>
          <a:p>
            <a:pPr indent="-323848" lvl="1" marL="647697" marR="0" rtl="0" algn="l">
              <a:lnSpc>
                <a:spcPct val="180026"/>
              </a:lnSpc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2999"/>
              <a:buFont typeface="Arial"/>
              <a:buChar char="•"/>
            </a:pPr>
            <a:r>
              <a:rPr b="0" i="0" lang="en-US" sz="2999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Engage in discussions about inclusive leadership and its practical challenges</a:t>
            </a:r>
            <a:endParaRPr/>
          </a:p>
          <a:p>
            <a:pPr indent="-323848" lvl="1" marL="647697" marR="0" rtl="0" algn="l">
              <a:lnSpc>
                <a:spcPct val="180026"/>
              </a:lnSpc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2999"/>
              <a:buFont typeface="Arial"/>
              <a:buChar char="•"/>
            </a:pPr>
            <a:r>
              <a:rPr b="0" i="0" lang="en-US" sz="2999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Draw on knowledge of innovative approaches and pilot initiatives to identify and apply new opportunities</a:t>
            </a:r>
            <a:endParaRPr/>
          </a:p>
        </p:txBody>
      </p:sp>
      <p:sp>
        <p:nvSpPr>
          <p:cNvPr id="117" name="Google Shape;117;p3"/>
          <p:cNvSpPr txBox="1"/>
          <p:nvPr/>
        </p:nvSpPr>
        <p:spPr>
          <a:xfrm>
            <a:off x="6728238" y="166697"/>
            <a:ext cx="11037706" cy="4362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Learning Outcomes: Gender Equality in Employment 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22" name="Google Shape;122;p4"/>
          <p:cNvSpPr/>
          <p:nvPr/>
        </p:nvSpPr>
        <p:spPr>
          <a:xfrm>
            <a:off x="264824" y="9690668"/>
            <a:ext cx="2399309" cy="535315"/>
          </a:xfrm>
          <a:custGeom>
            <a:rect b="b" l="l" r="r" t="t"/>
            <a:pathLst>
              <a:path extrusionOk="0" h="535315" w="2399309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3" name="Google Shape;123;p4"/>
          <p:cNvSpPr/>
          <p:nvPr/>
        </p:nvSpPr>
        <p:spPr>
          <a:xfrm>
            <a:off x="42758" y="9682944"/>
            <a:ext cx="2393413" cy="502129"/>
          </a:xfrm>
          <a:custGeom>
            <a:rect b="b" l="l" r="r" t="t"/>
            <a:pathLst>
              <a:path extrusionOk="0" h="502129" w="2393413">
                <a:moveTo>
                  <a:pt x="0" y="0"/>
                </a:moveTo>
                <a:lnTo>
                  <a:pt x="2393413" y="0"/>
                </a:lnTo>
                <a:lnTo>
                  <a:pt x="2393413" y="502129"/>
                </a:lnTo>
                <a:lnTo>
                  <a:pt x="0" y="502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logótipo, captura de ecrã  Descrição gerada automaticamente" id="124" name="Google Shape;124;p4"/>
          <p:cNvSpPr/>
          <p:nvPr/>
        </p:nvSpPr>
        <p:spPr>
          <a:xfrm>
            <a:off x="-134350" y="181680"/>
            <a:ext cx="2393413" cy="605409"/>
          </a:xfrm>
          <a:custGeom>
            <a:rect b="b" l="l" r="r" t="t"/>
            <a:pathLst>
              <a:path extrusionOk="0" h="605409" w="2393413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0" t="-49538"/>
            </a:stretch>
          </a:blipFill>
          <a:ln>
            <a:noFill/>
          </a:ln>
        </p:spPr>
      </p:sp>
      <p:sp>
        <p:nvSpPr>
          <p:cNvPr id="125" name="Google Shape;125;p4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26" name="Google Shape;126;p4"/>
          <p:cNvSpPr txBox="1"/>
          <p:nvPr/>
        </p:nvSpPr>
        <p:spPr>
          <a:xfrm>
            <a:off x="1464478" y="1691640"/>
            <a:ext cx="15362539" cy="80670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23848" lvl="1" marL="647697" marR="0" rtl="0" algn="l">
              <a:lnSpc>
                <a:spcPct val="180026"/>
              </a:lnSpc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2999"/>
              <a:buFont typeface="Arial"/>
              <a:buChar char="•"/>
            </a:pPr>
            <a:r>
              <a:rPr b="0" i="0" lang="en-US" sz="2999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Understand and interpret their company’s strengths and weaknesses regarding the 4 target groups</a:t>
            </a:r>
            <a:endParaRPr/>
          </a:p>
          <a:p>
            <a:pPr indent="-323848" lvl="1" marL="647697" marR="0" rtl="0" algn="l">
              <a:lnSpc>
                <a:spcPct val="180026"/>
              </a:lnSpc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2999"/>
              <a:buFont typeface="Arial"/>
              <a:buChar char="•"/>
            </a:pPr>
            <a:r>
              <a:rPr b="0" i="0" lang="en-US" sz="2999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Reflect on differences between perceived and actual inclusion/readiness.</a:t>
            </a:r>
            <a:endParaRPr/>
          </a:p>
          <a:p>
            <a:pPr indent="-323848" lvl="1" marL="647697" marR="0" rtl="0" algn="l">
              <a:lnSpc>
                <a:spcPct val="180026"/>
              </a:lnSpc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2999"/>
              <a:buFont typeface="Arial"/>
              <a:buChar char="•"/>
            </a:pPr>
            <a:r>
              <a:rPr b="0" i="0" lang="en-US" sz="2999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Recognize where gaps exist and identify potential for development.</a:t>
            </a:r>
            <a:endParaRPr/>
          </a:p>
          <a:p>
            <a:pPr indent="-323848" lvl="1" marL="647697" marR="0" rtl="0" algn="l">
              <a:lnSpc>
                <a:spcPct val="180026"/>
              </a:lnSpc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2999"/>
              <a:buFont typeface="Arial"/>
              <a:buChar char="•"/>
            </a:pPr>
            <a:r>
              <a:rPr b="0" i="0" lang="en-US" sz="2999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respective target group identified in the Potential Scanner</a:t>
            </a:r>
            <a:endParaRPr/>
          </a:p>
          <a:p>
            <a:pPr indent="-323848" lvl="1" marL="647697" marR="0" rtl="0" algn="l">
              <a:lnSpc>
                <a:spcPct val="180026"/>
              </a:lnSpc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2999"/>
              <a:buFont typeface="Arial"/>
              <a:buChar char="•"/>
            </a:pPr>
            <a:r>
              <a:rPr b="0" i="0" lang="en-US" sz="2999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Translate diagnostic results into strategic fields of action</a:t>
            </a:r>
            <a:endParaRPr/>
          </a:p>
          <a:p>
            <a:pPr indent="-323848" lvl="1" marL="647697" marR="0" rtl="0" algn="l">
              <a:lnSpc>
                <a:spcPct val="180026"/>
              </a:lnSpc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2999"/>
              <a:buFont typeface="Arial"/>
              <a:buChar char="•"/>
            </a:pPr>
            <a:r>
              <a:rPr b="0" i="0" lang="en-US" sz="2999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Prioritise key areas for improvement in their organisation’s context</a:t>
            </a:r>
            <a:endParaRPr/>
          </a:p>
          <a:p>
            <a:pPr indent="-323848" lvl="1" marL="647697" marR="0" rtl="0" algn="l">
              <a:lnSpc>
                <a:spcPct val="180026"/>
              </a:lnSpc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2999"/>
              <a:buFont typeface="Arial"/>
              <a:buChar char="•"/>
            </a:pPr>
            <a:r>
              <a:rPr b="0" i="0" lang="en-US" sz="2999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Present an individual Canvas Business Model </a:t>
            </a:r>
            <a:endParaRPr/>
          </a:p>
          <a:p>
            <a:pPr indent="-323848" lvl="1" marL="647697" marR="0" rtl="0" algn="l">
              <a:lnSpc>
                <a:spcPct val="180026"/>
              </a:lnSpc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2999"/>
              <a:buFont typeface="Arial"/>
              <a:buChar char="•"/>
            </a:pPr>
            <a:r>
              <a:rPr b="0" i="0" lang="en-US" sz="2999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Provide and receive constructive peer feedback</a:t>
            </a:r>
            <a:endParaRPr/>
          </a:p>
          <a:p>
            <a:pPr indent="-323848" lvl="1" marL="647697" marR="0" rtl="0" algn="l">
              <a:lnSpc>
                <a:spcPct val="180026"/>
              </a:lnSpc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2999"/>
              <a:buFont typeface="Arial"/>
              <a:buChar char="•"/>
            </a:pPr>
            <a:r>
              <a:rPr b="0" i="0" lang="en-US" sz="2999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Identify strengths and improvement areas regarding strategies for the four target groups</a:t>
            </a:r>
            <a:endParaRPr/>
          </a:p>
          <a:p>
            <a:pPr indent="0" lvl="0" marL="0" marR="0" rtl="0" algn="l">
              <a:lnSpc>
                <a:spcPct val="180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99" u="none" cap="none" strike="noStrike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4"/>
          <p:cNvSpPr txBox="1"/>
          <p:nvPr/>
        </p:nvSpPr>
        <p:spPr>
          <a:xfrm>
            <a:off x="9450753" y="166697"/>
            <a:ext cx="8315192" cy="4362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Learning Outcomes: Strategy workshop 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32" name="Google Shape;132;p5"/>
          <p:cNvSpPr/>
          <p:nvPr/>
        </p:nvSpPr>
        <p:spPr>
          <a:xfrm>
            <a:off x="264824" y="9690668"/>
            <a:ext cx="2399309" cy="535315"/>
          </a:xfrm>
          <a:custGeom>
            <a:rect b="b" l="l" r="r" t="t"/>
            <a:pathLst>
              <a:path extrusionOk="0" h="535315" w="2399309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3" name="Google Shape;133;p5"/>
          <p:cNvSpPr/>
          <p:nvPr/>
        </p:nvSpPr>
        <p:spPr>
          <a:xfrm>
            <a:off x="42758" y="9682944"/>
            <a:ext cx="2393413" cy="502129"/>
          </a:xfrm>
          <a:custGeom>
            <a:rect b="b" l="l" r="r" t="t"/>
            <a:pathLst>
              <a:path extrusionOk="0" h="502129" w="2393413">
                <a:moveTo>
                  <a:pt x="0" y="0"/>
                </a:moveTo>
                <a:lnTo>
                  <a:pt x="2393413" y="0"/>
                </a:lnTo>
                <a:lnTo>
                  <a:pt x="2393413" y="502129"/>
                </a:lnTo>
                <a:lnTo>
                  <a:pt x="0" y="5021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logótipo, captura de ecrã  Descrição gerada automaticamente" id="134" name="Google Shape;134;p5"/>
          <p:cNvSpPr/>
          <p:nvPr/>
        </p:nvSpPr>
        <p:spPr>
          <a:xfrm>
            <a:off x="-134350" y="181680"/>
            <a:ext cx="2393413" cy="605409"/>
          </a:xfrm>
          <a:custGeom>
            <a:rect b="b" l="l" r="r" t="t"/>
            <a:pathLst>
              <a:path extrusionOk="0" h="605409" w="2393413">
                <a:moveTo>
                  <a:pt x="0" y="0"/>
                </a:moveTo>
                <a:lnTo>
                  <a:pt x="2393413" y="0"/>
                </a:lnTo>
                <a:lnTo>
                  <a:pt x="2393413" y="605409"/>
                </a:lnTo>
                <a:lnTo>
                  <a:pt x="0" y="6054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5201" l="0" r="0" t="-49538"/>
            </a:stretch>
          </a:blipFill>
          <a:ln>
            <a:noFill/>
          </a:ln>
        </p:spPr>
      </p:sp>
      <p:sp>
        <p:nvSpPr>
          <p:cNvPr id="135" name="Google Shape;135;p5"/>
          <p:cNvSpPr/>
          <p:nvPr/>
        </p:nvSpPr>
        <p:spPr>
          <a:xfrm>
            <a:off x="2136562" y="0"/>
            <a:ext cx="16151447" cy="707326"/>
          </a:xfrm>
          <a:custGeom>
            <a:rect b="b" l="l" r="r" t="t"/>
            <a:pathLst>
              <a:path extrusionOk="0" h="943102" w="21535262">
                <a:moveTo>
                  <a:pt x="0" y="0"/>
                </a:moveTo>
                <a:lnTo>
                  <a:pt x="21535262" y="0"/>
                </a:lnTo>
                <a:lnTo>
                  <a:pt x="21535262" y="943102"/>
                </a:lnTo>
                <a:lnTo>
                  <a:pt x="0" y="943102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36" name="Google Shape;136;p5"/>
          <p:cNvSpPr txBox="1"/>
          <p:nvPr/>
        </p:nvSpPr>
        <p:spPr>
          <a:xfrm>
            <a:off x="1464478" y="1691640"/>
            <a:ext cx="15143276" cy="806702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23848" lvl="1" marL="647697" marR="0" rtl="0" algn="l">
              <a:lnSpc>
                <a:spcPct val="180026"/>
              </a:lnSpc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2999"/>
              <a:buFont typeface="Arial"/>
              <a:buChar char="•"/>
            </a:pPr>
            <a:r>
              <a:rPr b="0" i="0" lang="en-US" sz="2999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Understand the importance of monitoring elaborated strategies to improve female full-time work, senior workers conditions, migration and diversity as well as upskilling of low skilled workers in the own company</a:t>
            </a:r>
            <a:endParaRPr/>
          </a:p>
          <a:p>
            <a:pPr indent="0" lvl="0" marL="0" marR="0" rtl="0" algn="l">
              <a:lnSpc>
                <a:spcPct val="180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99" u="none" cap="none" strike="noStrike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48" lvl="1" marL="647697" marR="0" rtl="0" algn="l">
              <a:lnSpc>
                <a:spcPct val="180026"/>
              </a:lnSpc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2999"/>
              <a:buFont typeface="Arial"/>
              <a:buChar char="•"/>
            </a:pPr>
            <a:r>
              <a:rPr b="0" i="0" lang="en-US" sz="2999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Identify relevant indicators for tracking the success and performance of the identified strategies improving possibilities for the defined action levels</a:t>
            </a:r>
            <a:endParaRPr/>
          </a:p>
          <a:p>
            <a:pPr indent="0" lvl="0" marL="0" marR="0" rtl="0" algn="l">
              <a:lnSpc>
                <a:spcPct val="180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99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-323848" lvl="1" marL="647697" marR="0" rtl="0" algn="l">
              <a:lnSpc>
                <a:spcPct val="180026"/>
              </a:lnSpc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2999"/>
              <a:buFont typeface="Arial"/>
              <a:buChar char="•"/>
            </a:pPr>
            <a:r>
              <a:rPr b="0" i="0" lang="en-US" sz="2999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Explore simple tools to monitor the success of strategies and activities</a:t>
            </a:r>
            <a:endParaRPr/>
          </a:p>
          <a:p>
            <a:pPr indent="0" lvl="0" marL="0" marR="0" rtl="0" algn="l">
              <a:lnSpc>
                <a:spcPct val="180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99" u="none" cap="none" strike="noStrike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23848" lvl="1" marL="647697" marR="0" rtl="0" algn="l">
              <a:lnSpc>
                <a:spcPct val="180026"/>
              </a:lnSpc>
              <a:spcBef>
                <a:spcPts val="0"/>
              </a:spcBef>
              <a:spcAft>
                <a:spcPts val="0"/>
              </a:spcAft>
              <a:buClr>
                <a:srgbClr val="1D1D1B"/>
              </a:buClr>
              <a:buSzPts val="2999"/>
              <a:buFont typeface="Arial"/>
              <a:buChar char="•"/>
            </a:pPr>
            <a:r>
              <a:rPr b="0" i="0" lang="en-US" sz="2999" u="none" cap="none" strike="noStrike">
                <a:solidFill>
                  <a:srgbClr val="1D1D1B"/>
                </a:solidFill>
                <a:latin typeface="Arial"/>
                <a:ea typeface="Arial"/>
                <a:cs typeface="Arial"/>
                <a:sym typeface="Arial"/>
              </a:rPr>
              <a:t>Apply simple tools and methods for success and performance monitoring as well as deviation analysis and indicator achievement check</a:t>
            </a:r>
            <a:endParaRPr/>
          </a:p>
          <a:p>
            <a:pPr indent="0" lvl="0" marL="0" marR="0" rtl="0" algn="l">
              <a:lnSpc>
                <a:spcPct val="18002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999" u="none" cap="none" strike="noStrike">
              <a:solidFill>
                <a:srgbClr val="1D1D1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5"/>
          <p:cNvSpPr txBox="1"/>
          <p:nvPr/>
        </p:nvSpPr>
        <p:spPr>
          <a:xfrm>
            <a:off x="7148492" y="166697"/>
            <a:ext cx="10617452" cy="43621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Learning Outcomes: Monitoring Indicatpors and Tools 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42" name="Google Shape;142;p6"/>
          <p:cNvSpPr/>
          <p:nvPr/>
        </p:nvSpPr>
        <p:spPr>
          <a:xfrm>
            <a:off x="264824" y="9690668"/>
            <a:ext cx="2399309" cy="535315"/>
          </a:xfrm>
          <a:custGeom>
            <a:rect b="b" l="l" r="r" t="t"/>
            <a:pathLst>
              <a:path extrusionOk="0" h="535315" w="2399309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exto, Tipo de letra, captura de ecrã, Gráficos  Descrição gerada automaticamente" id="143" name="Google Shape;143;p6"/>
          <p:cNvSpPr/>
          <p:nvPr/>
        </p:nvSpPr>
        <p:spPr>
          <a:xfrm>
            <a:off x="264824" y="9563776"/>
            <a:ext cx="2399309" cy="535315"/>
          </a:xfrm>
          <a:custGeom>
            <a:rect b="b" l="l" r="r" t="t"/>
            <a:pathLst>
              <a:path extrusionOk="0" h="535315" w="2399309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4" name="Google Shape;144;p6"/>
          <p:cNvSpPr/>
          <p:nvPr/>
        </p:nvSpPr>
        <p:spPr>
          <a:xfrm>
            <a:off x="5626741" y="5844569"/>
            <a:ext cx="6614322" cy="3060354"/>
          </a:xfrm>
          <a:custGeom>
            <a:rect b="b" l="l" r="r" t="t"/>
            <a:pathLst>
              <a:path extrusionOk="0" h="3060354" w="6614322">
                <a:moveTo>
                  <a:pt x="0" y="0"/>
                </a:moveTo>
                <a:lnTo>
                  <a:pt x="6614322" y="0"/>
                </a:lnTo>
                <a:lnTo>
                  <a:pt x="6614322" y="3060353"/>
                </a:lnTo>
                <a:lnTo>
                  <a:pt x="0" y="30603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6937" l="-16344" r="-16970" t="-39570"/>
            </a:stretch>
          </a:blipFill>
          <a:ln>
            <a:noFill/>
          </a:ln>
        </p:spPr>
      </p:sp>
      <p:sp>
        <p:nvSpPr>
          <p:cNvPr descr="Uma imagem com estrela, Tipo de letra, Gráficos, símbolo  Descrição gerada automaticamente" id="145" name="Google Shape;145;p6"/>
          <p:cNvSpPr/>
          <p:nvPr/>
        </p:nvSpPr>
        <p:spPr>
          <a:xfrm>
            <a:off x="6199937" y="4004777"/>
            <a:ext cx="860727" cy="619306"/>
          </a:xfrm>
          <a:custGeom>
            <a:rect b="b" l="l" r="r" t="t"/>
            <a:pathLst>
              <a:path extrusionOk="0" h="619306" w="860727">
                <a:moveTo>
                  <a:pt x="0" y="0"/>
                </a:moveTo>
                <a:lnTo>
                  <a:pt x="860726" y="0"/>
                </a:lnTo>
                <a:lnTo>
                  <a:pt x="860726" y="619306"/>
                </a:lnTo>
                <a:lnTo>
                  <a:pt x="0" y="6193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texto, design gráfico  Descrição gerada automaticamente" id="146" name="Google Shape;146;p6"/>
          <p:cNvSpPr/>
          <p:nvPr/>
        </p:nvSpPr>
        <p:spPr>
          <a:xfrm>
            <a:off x="9086240" y="4066232"/>
            <a:ext cx="1420616" cy="496405"/>
          </a:xfrm>
          <a:custGeom>
            <a:rect b="b" l="l" r="r" t="t"/>
            <a:pathLst>
              <a:path extrusionOk="0" h="496405" w="1420616">
                <a:moveTo>
                  <a:pt x="0" y="0"/>
                </a:moveTo>
                <a:lnTo>
                  <a:pt x="1420616" y="0"/>
                </a:lnTo>
                <a:lnTo>
                  <a:pt x="1420616" y="496405"/>
                </a:lnTo>
                <a:lnTo>
                  <a:pt x="0" y="4964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exto, Tipo de letra, símbolo, captura de ecrã  Descrição gerada automaticamente" id="147" name="Google Shape;147;p6"/>
          <p:cNvSpPr/>
          <p:nvPr/>
        </p:nvSpPr>
        <p:spPr>
          <a:xfrm>
            <a:off x="10285876" y="4942227"/>
            <a:ext cx="734797" cy="541687"/>
          </a:xfrm>
          <a:custGeom>
            <a:rect b="b" l="l" r="r" t="t"/>
            <a:pathLst>
              <a:path extrusionOk="0" h="541687" w="734797">
                <a:moveTo>
                  <a:pt x="0" y="0"/>
                </a:moveTo>
                <a:lnTo>
                  <a:pt x="734797" y="0"/>
                </a:lnTo>
                <a:lnTo>
                  <a:pt x="734797" y="541687"/>
                </a:lnTo>
                <a:lnTo>
                  <a:pt x="0" y="5416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exto, Tipo de letra, logótipo, Gráficos  Descrição gerada automaticamente" id="148" name="Google Shape;148;p6"/>
          <p:cNvSpPr/>
          <p:nvPr/>
        </p:nvSpPr>
        <p:spPr>
          <a:xfrm>
            <a:off x="10930976" y="4138727"/>
            <a:ext cx="1057780" cy="351415"/>
          </a:xfrm>
          <a:custGeom>
            <a:rect b="b" l="l" r="r" t="t"/>
            <a:pathLst>
              <a:path extrusionOk="0" h="351415" w="1057780">
                <a:moveTo>
                  <a:pt x="0" y="0"/>
                </a:moveTo>
                <a:lnTo>
                  <a:pt x="1057780" y="0"/>
                </a:lnTo>
                <a:lnTo>
                  <a:pt x="1057780" y="351415"/>
                </a:lnTo>
                <a:lnTo>
                  <a:pt x="0" y="3514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captura de ecrã, texto  Descrição gerada automaticamente" id="149" name="Google Shape;149;p6"/>
          <p:cNvSpPr/>
          <p:nvPr/>
        </p:nvSpPr>
        <p:spPr>
          <a:xfrm>
            <a:off x="8942013" y="4767024"/>
            <a:ext cx="930221" cy="930221"/>
          </a:xfrm>
          <a:custGeom>
            <a:rect b="b" l="l" r="r" t="t"/>
            <a:pathLst>
              <a:path extrusionOk="0" h="930221" w="930221">
                <a:moveTo>
                  <a:pt x="0" y="0"/>
                </a:moveTo>
                <a:lnTo>
                  <a:pt x="930221" y="0"/>
                </a:lnTo>
                <a:lnTo>
                  <a:pt x="930221" y="930221"/>
                </a:lnTo>
                <a:lnTo>
                  <a:pt x="0" y="9302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exto, Tipo de letra, logótipo, Gráficos  Descrição gerada automaticamente" id="150" name="Google Shape;150;p6"/>
          <p:cNvSpPr/>
          <p:nvPr/>
        </p:nvSpPr>
        <p:spPr>
          <a:xfrm>
            <a:off x="7484783" y="4082644"/>
            <a:ext cx="1177338" cy="463582"/>
          </a:xfrm>
          <a:custGeom>
            <a:rect b="b" l="l" r="r" t="t"/>
            <a:pathLst>
              <a:path extrusionOk="0" h="463582" w="1177338">
                <a:moveTo>
                  <a:pt x="0" y="0"/>
                </a:moveTo>
                <a:lnTo>
                  <a:pt x="1177338" y="0"/>
                </a:lnTo>
                <a:lnTo>
                  <a:pt x="1177338" y="463581"/>
                </a:lnTo>
                <a:lnTo>
                  <a:pt x="0" y="4635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1" name="Google Shape;151;p6"/>
          <p:cNvSpPr/>
          <p:nvPr/>
        </p:nvSpPr>
        <p:spPr>
          <a:xfrm>
            <a:off x="6991445" y="4992900"/>
            <a:ext cx="1536916" cy="458667"/>
          </a:xfrm>
          <a:custGeom>
            <a:rect b="b" l="l" r="r" t="t"/>
            <a:pathLst>
              <a:path extrusionOk="0" h="458667" w="1536916">
                <a:moveTo>
                  <a:pt x="0" y="0"/>
                </a:moveTo>
                <a:lnTo>
                  <a:pt x="1536916" y="0"/>
                </a:lnTo>
                <a:lnTo>
                  <a:pt x="1536916" y="458667"/>
                </a:lnTo>
                <a:lnTo>
                  <a:pt x="0" y="4586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675" l="0" r="0" t="-674"/>
            </a:stretch>
          </a:blipFill>
          <a:ln>
            <a:noFill/>
          </a:ln>
        </p:spPr>
      </p:sp>
      <p:sp>
        <p:nvSpPr>
          <p:cNvPr id="152" name="Google Shape;152;p6"/>
          <p:cNvSpPr/>
          <p:nvPr/>
        </p:nvSpPr>
        <p:spPr>
          <a:xfrm>
            <a:off x="-21803" y="-35071"/>
            <a:ext cx="18296096" cy="2630710"/>
          </a:xfrm>
          <a:custGeom>
            <a:rect b="b" l="l" r="r" t="t"/>
            <a:pathLst>
              <a:path extrusionOk="0" h="3507613" w="24394795">
                <a:moveTo>
                  <a:pt x="0" y="0"/>
                </a:moveTo>
                <a:lnTo>
                  <a:pt x="24394795" y="0"/>
                </a:lnTo>
                <a:lnTo>
                  <a:pt x="24394795" y="3507613"/>
                </a:lnTo>
                <a:lnTo>
                  <a:pt x="0" y="3507613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53" name="Google Shape;153;p6"/>
          <p:cNvSpPr txBox="1"/>
          <p:nvPr/>
        </p:nvSpPr>
        <p:spPr>
          <a:xfrm>
            <a:off x="4616510" y="562670"/>
            <a:ext cx="8963777" cy="16181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THANK YOU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Uma imagem com texto, Tipo de letra, captura de ecrã, Gráficos  Descrição gerada automaticamente" id="158" name="Google Shape;158;p7"/>
          <p:cNvSpPr/>
          <p:nvPr/>
        </p:nvSpPr>
        <p:spPr>
          <a:xfrm>
            <a:off x="264824" y="9690668"/>
            <a:ext cx="2399309" cy="535315"/>
          </a:xfrm>
          <a:custGeom>
            <a:rect b="b" l="l" r="r" t="t"/>
            <a:pathLst>
              <a:path extrusionOk="0" h="535315" w="2399309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exto, Tipo de letra, captura de ecrã, Gráficos  Descrição gerada automaticamente" id="159" name="Google Shape;159;p7"/>
          <p:cNvSpPr/>
          <p:nvPr/>
        </p:nvSpPr>
        <p:spPr>
          <a:xfrm>
            <a:off x="264824" y="9563776"/>
            <a:ext cx="2399309" cy="535315"/>
          </a:xfrm>
          <a:custGeom>
            <a:rect b="b" l="l" r="r" t="t"/>
            <a:pathLst>
              <a:path extrusionOk="0" h="535315" w="2399309">
                <a:moveTo>
                  <a:pt x="0" y="0"/>
                </a:moveTo>
                <a:lnTo>
                  <a:pt x="2399309" y="0"/>
                </a:lnTo>
                <a:lnTo>
                  <a:pt x="2399309" y="535315"/>
                </a:lnTo>
                <a:lnTo>
                  <a:pt x="0" y="5353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0" name="Google Shape;160;p7"/>
          <p:cNvSpPr/>
          <p:nvPr/>
        </p:nvSpPr>
        <p:spPr>
          <a:xfrm>
            <a:off x="5626741" y="5844569"/>
            <a:ext cx="6614322" cy="3060354"/>
          </a:xfrm>
          <a:custGeom>
            <a:rect b="b" l="l" r="r" t="t"/>
            <a:pathLst>
              <a:path extrusionOk="0" h="3060354" w="6614322">
                <a:moveTo>
                  <a:pt x="0" y="0"/>
                </a:moveTo>
                <a:lnTo>
                  <a:pt x="6614322" y="0"/>
                </a:lnTo>
                <a:lnTo>
                  <a:pt x="6614322" y="3060353"/>
                </a:lnTo>
                <a:lnTo>
                  <a:pt x="0" y="30603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6937" l="-16344" r="-16970" t="-39570"/>
            </a:stretch>
          </a:blipFill>
          <a:ln>
            <a:noFill/>
          </a:ln>
        </p:spPr>
      </p:sp>
      <p:sp>
        <p:nvSpPr>
          <p:cNvPr descr="Uma imagem com estrela, Tipo de letra, Gráficos, símbolo  Descrição gerada automaticamente" id="161" name="Google Shape;161;p7"/>
          <p:cNvSpPr/>
          <p:nvPr/>
        </p:nvSpPr>
        <p:spPr>
          <a:xfrm>
            <a:off x="6199937" y="4004777"/>
            <a:ext cx="860727" cy="619306"/>
          </a:xfrm>
          <a:custGeom>
            <a:rect b="b" l="l" r="r" t="t"/>
            <a:pathLst>
              <a:path extrusionOk="0" h="619306" w="860727">
                <a:moveTo>
                  <a:pt x="0" y="0"/>
                </a:moveTo>
                <a:lnTo>
                  <a:pt x="860726" y="0"/>
                </a:lnTo>
                <a:lnTo>
                  <a:pt x="860726" y="619306"/>
                </a:lnTo>
                <a:lnTo>
                  <a:pt x="0" y="6193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texto, design gráfico  Descrição gerada automaticamente" id="162" name="Google Shape;162;p7"/>
          <p:cNvSpPr/>
          <p:nvPr/>
        </p:nvSpPr>
        <p:spPr>
          <a:xfrm>
            <a:off x="9086240" y="4066232"/>
            <a:ext cx="1420616" cy="496405"/>
          </a:xfrm>
          <a:custGeom>
            <a:rect b="b" l="l" r="r" t="t"/>
            <a:pathLst>
              <a:path extrusionOk="0" h="496405" w="1420616">
                <a:moveTo>
                  <a:pt x="0" y="0"/>
                </a:moveTo>
                <a:lnTo>
                  <a:pt x="1420616" y="0"/>
                </a:lnTo>
                <a:lnTo>
                  <a:pt x="1420616" y="496405"/>
                </a:lnTo>
                <a:lnTo>
                  <a:pt x="0" y="4964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exto, Tipo de letra, símbolo, captura de ecrã  Descrição gerada automaticamente" id="163" name="Google Shape;163;p7"/>
          <p:cNvSpPr/>
          <p:nvPr/>
        </p:nvSpPr>
        <p:spPr>
          <a:xfrm>
            <a:off x="10285876" y="4942227"/>
            <a:ext cx="734797" cy="541687"/>
          </a:xfrm>
          <a:custGeom>
            <a:rect b="b" l="l" r="r" t="t"/>
            <a:pathLst>
              <a:path extrusionOk="0" h="541687" w="734797">
                <a:moveTo>
                  <a:pt x="0" y="0"/>
                </a:moveTo>
                <a:lnTo>
                  <a:pt x="734797" y="0"/>
                </a:lnTo>
                <a:lnTo>
                  <a:pt x="734797" y="541687"/>
                </a:lnTo>
                <a:lnTo>
                  <a:pt x="0" y="54168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exto, Tipo de letra, logótipo, Gráficos  Descrição gerada automaticamente" id="164" name="Google Shape;164;p7"/>
          <p:cNvSpPr/>
          <p:nvPr/>
        </p:nvSpPr>
        <p:spPr>
          <a:xfrm>
            <a:off x="10930976" y="4138727"/>
            <a:ext cx="1057780" cy="351415"/>
          </a:xfrm>
          <a:custGeom>
            <a:rect b="b" l="l" r="r" t="t"/>
            <a:pathLst>
              <a:path extrusionOk="0" h="351415" w="1057780">
                <a:moveTo>
                  <a:pt x="0" y="0"/>
                </a:moveTo>
                <a:lnTo>
                  <a:pt x="1057780" y="0"/>
                </a:lnTo>
                <a:lnTo>
                  <a:pt x="1057780" y="351415"/>
                </a:lnTo>
                <a:lnTo>
                  <a:pt x="0" y="3514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ipo de letra, Gráficos, captura de ecrã, texto  Descrição gerada automaticamente" id="165" name="Google Shape;165;p7"/>
          <p:cNvSpPr/>
          <p:nvPr/>
        </p:nvSpPr>
        <p:spPr>
          <a:xfrm>
            <a:off x="8942013" y="4767024"/>
            <a:ext cx="930221" cy="930221"/>
          </a:xfrm>
          <a:custGeom>
            <a:rect b="b" l="l" r="r" t="t"/>
            <a:pathLst>
              <a:path extrusionOk="0" h="930221" w="930221">
                <a:moveTo>
                  <a:pt x="0" y="0"/>
                </a:moveTo>
                <a:lnTo>
                  <a:pt x="930221" y="0"/>
                </a:lnTo>
                <a:lnTo>
                  <a:pt x="930221" y="930221"/>
                </a:lnTo>
                <a:lnTo>
                  <a:pt x="0" y="9302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descr="Uma imagem com texto, Tipo de letra, logótipo, Gráficos  Descrição gerada automaticamente" id="166" name="Google Shape;166;p7"/>
          <p:cNvSpPr/>
          <p:nvPr/>
        </p:nvSpPr>
        <p:spPr>
          <a:xfrm>
            <a:off x="7484783" y="4082644"/>
            <a:ext cx="1177338" cy="463582"/>
          </a:xfrm>
          <a:custGeom>
            <a:rect b="b" l="l" r="r" t="t"/>
            <a:pathLst>
              <a:path extrusionOk="0" h="463582" w="1177338">
                <a:moveTo>
                  <a:pt x="0" y="0"/>
                </a:moveTo>
                <a:lnTo>
                  <a:pt x="1177338" y="0"/>
                </a:lnTo>
                <a:lnTo>
                  <a:pt x="1177338" y="463581"/>
                </a:lnTo>
                <a:lnTo>
                  <a:pt x="0" y="4635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7" name="Google Shape;167;p7"/>
          <p:cNvSpPr/>
          <p:nvPr/>
        </p:nvSpPr>
        <p:spPr>
          <a:xfrm>
            <a:off x="6991445" y="4992900"/>
            <a:ext cx="1536916" cy="458667"/>
          </a:xfrm>
          <a:custGeom>
            <a:rect b="b" l="l" r="r" t="t"/>
            <a:pathLst>
              <a:path extrusionOk="0" h="458667" w="1536916">
                <a:moveTo>
                  <a:pt x="0" y="0"/>
                </a:moveTo>
                <a:lnTo>
                  <a:pt x="1536916" y="0"/>
                </a:lnTo>
                <a:lnTo>
                  <a:pt x="1536916" y="458667"/>
                </a:lnTo>
                <a:lnTo>
                  <a:pt x="0" y="4586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675" l="0" r="0" t="-674"/>
            </a:stretch>
          </a:blipFill>
          <a:ln>
            <a:noFill/>
          </a:ln>
        </p:spPr>
      </p:sp>
      <p:sp>
        <p:nvSpPr>
          <p:cNvPr id="168" name="Google Shape;168;p7"/>
          <p:cNvSpPr/>
          <p:nvPr/>
        </p:nvSpPr>
        <p:spPr>
          <a:xfrm>
            <a:off x="-21803" y="-35071"/>
            <a:ext cx="18296096" cy="2630710"/>
          </a:xfrm>
          <a:custGeom>
            <a:rect b="b" l="l" r="r" t="t"/>
            <a:pathLst>
              <a:path extrusionOk="0" h="3507613" w="24394795">
                <a:moveTo>
                  <a:pt x="0" y="0"/>
                </a:moveTo>
                <a:lnTo>
                  <a:pt x="24394795" y="0"/>
                </a:lnTo>
                <a:lnTo>
                  <a:pt x="24394795" y="3507613"/>
                </a:lnTo>
                <a:lnTo>
                  <a:pt x="0" y="3507613"/>
                </a:lnTo>
                <a:close/>
              </a:path>
            </a:pathLst>
          </a:custGeom>
          <a:solidFill>
            <a:srgbClr val="FF9525"/>
          </a:solidFill>
          <a:ln>
            <a:noFill/>
          </a:ln>
        </p:spPr>
      </p:sp>
      <p:sp>
        <p:nvSpPr>
          <p:cNvPr id="169" name="Google Shape;169;p7"/>
          <p:cNvSpPr/>
          <p:nvPr/>
        </p:nvSpPr>
        <p:spPr>
          <a:xfrm>
            <a:off x="-2067" y="9563776"/>
            <a:ext cx="18501661" cy="723224"/>
          </a:xfrm>
          <a:custGeom>
            <a:rect b="b" l="l" r="r" t="t"/>
            <a:pathLst>
              <a:path extrusionOk="0" h="723224" w="18501661">
                <a:moveTo>
                  <a:pt x="0" y="0"/>
                </a:moveTo>
                <a:lnTo>
                  <a:pt x="18501661" y="0"/>
                </a:lnTo>
                <a:lnTo>
                  <a:pt x="18501661" y="723224"/>
                </a:lnTo>
                <a:lnTo>
                  <a:pt x="0" y="7232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-2328"/>
            </a:stretch>
          </a:blipFill>
          <a:ln>
            <a:noFill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